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61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1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7AEE7-D411-C147-B453-29740858C077}" type="datetimeFigureOut">
              <a:rPr lang="en-US" smtClean="0"/>
              <a:t>5/14/25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8C299-F0A3-8746-AFE8-08FFD0CC9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1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C4551-3927-A74E-8CAA-197A4C1B8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F2EBDF-A7F8-0541-965F-34ADCF358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DD627-72B3-D04E-AAFE-18F2AC61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48BF-6552-C74A-9EFE-C4462D3301AF}" type="datetime1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625C0-C640-6D45-AA0C-4C30EFA84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FD701-F22D-C44D-B9EE-2420B01F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5D3D-E543-A24C-9AE0-C18E0B177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ABBAE8-7A4A-CA4D-94BB-2D324C089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91803-F55B-6B4C-9A62-B7720A0F1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4D315-CEE7-CA4B-A8C5-2FD2998F4D45}" type="datetime1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60A01-8B26-3743-88C8-0AC1DE9AD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9E180-4DE5-2F49-8BB5-9AD137D19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2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D6A362-42DF-114F-889B-7D18FEC5B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45B6F-A76B-A54E-B940-FDAB2BA03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D2BCE-433E-E745-97FF-C4966239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3479C-3C87-EE45-941F-DEE9FD7880AB}" type="datetime1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923A6-1547-8644-AFD6-7DC8319F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24508-6505-004A-9B9A-621779073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2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DDC5-797F-A347-B6B7-898E33309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825DA-4124-1545-93C6-E5A27501C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E18CD-2134-7340-81EA-68ABE5820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000F-9558-6E47-9297-E183D678166D}" type="datetime1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69049-F435-E64A-BDB7-260F82287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D0631-F097-2A4E-BFD2-FAB070727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60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474A2-77A3-1B4D-AA13-F632EB0CD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B377A-1979-CE49-9485-65ADCCCF8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9B96C-0F18-D341-8A3B-D1D375F4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BC232-930C-D940-8E27-249B1EED3BF4}" type="datetime1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8C8B7-A493-DB4C-9D22-1210A8D0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CE10C-2451-8D40-8BA5-19A1E6A28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2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EB470-E040-A447-98D2-96C093FF2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680EA-4A86-044C-AC8F-92F21B835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C7D4C-3180-5A40-B731-47401AED7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2A3FA-6F16-0F42-964F-5D4DF809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2F46-534D-674B-BCA5-0A8F5C168DC3}" type="datetime1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77AEB-3385-EC47-8CFB-53883B8D3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950E6-1CEE-A34B-A307-C3F43DB68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2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550E7-2B90-BE4A-A28F-23AE3EB1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C53F3-5D76-B94E-BD95-444745965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939568-02C0-A145-85A6-AEA8DAFB3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DEA82A-EF7B-B947-9297-CCEF00D9A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5C18B-B30F-F543-906D-341D6B51A3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FEBBE-BC4B-B44C-873B-80FE52102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24C6-1787-044C-856F-D977B344FA42}" type="datetime1">
              <a:rPr lang="en-US" smtClean="0"/>
              <a:t>5/14/25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C3DF9F-66E4-574E-AAF6-6CA9ACBA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B1CAB1-7001-2D47-95E7-4EDB9B88F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1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2137B-1837-A941-A16A-516A1D674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80062-88DE-AB40-885A-D6184FD2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B3658-6030-784B-AA2B-BE35088CD68F}" type="datetime1">
              <a:rPr lang="en-US" smtClean="0"/>
              <a:t>5/14/25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80FC4-296B-8B44-AC52-F07D8354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9327A-2921-3B4B-BFF4-3D004CBD8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9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D0FDFF-3F0B-E742-993B-B664128E4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EBC01-5958-B344-882E-402525A3B12B}" type="datetime1">
              <a:rPr lang="en-US" smtClean="0"/>
              <a:t>5/14/25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C2DAE5-B0BB-C949-9897-77E9A7D3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B0A11-6222-2244-8F59-0550068AD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6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C9424-4BE0-0F42-A248-38C96419D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5A78E-BEE7-DF4A-A422-437869178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CA4F2-FEF9-0C4F-9F0A-D8B16293A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66F52-9248-E24B-9707-BE5401BF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BAFEF-5D84-5B4E-B2AC-86F9AC469237}" type="datetime1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AC3D5-101F-B445-ADB7-D826CC52C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1D73E-79C1-394C-837B-81721EED3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5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8C769-69CF-424F-8277-08FC9BF5F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55CFED-DDD6-DB42-B601-08EF27B6E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931DE-6966-F74B-A92C-95E83B447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B80D50-EF86-E146-A145-F7EA5986A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E544-99FE-A445-A1BD-0246BCABDC50}" type="datetime1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1ADAD-0C39-6346-857C-EB4F58F1B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C5373-E09C-FC4D-B7F8-8EBF5C07D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5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EF3C9D-2376-BD06-9A98-618FD654C29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902327-CCF0-5C4A-82FE-C97BDA6FA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860" y="274085"/>
            <a:ext cx="10515600" cy="638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11C0D-8F23-2A4D-92D3-14F853B6E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7C51E-6DCC-4041-9A42-A8EE81BF4961}" type="datetime1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36F04-345E-F74B-8860-3FFF9EE0E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3D858-4CA7-ED4A-94CB-512B5F6F4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D3E31-E5FA-424C-92CD-188C03CE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8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6C718-BAB3-9075-AD7A-669E25FAA0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Modeling Working Group Breakout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D3C3A-AFF7-8425-8AAD-24EECB8A67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Working Group Lead: Josh Fisher (Chapman U)</a:t>
            </a:r>
          </a:p>
          <a:p>
            <a:r>
              <a:rPr lang="en-US" dirty="0"/>
              <a:t>Presenter: Wu Sun (Carnegie Institution for Science)</a:t>
            </a:r>
          </a:p>
          <a:p>
            <a:r>
              <a:rPr lang="en-US" dirty="0"/>
              <a:t>Participants: Katrina Bennett (Los Alamos National Lab), Eren Bilir (JPL), </a:t>
            </a:r>
            <a:r>
              <a:rPr lang="en-US" dirty="0" err="1"/>
              <a:t>Yaqian</a:t>
            </a:r>
            <a:r>
              <a:rPr lang="en-US" dirty="0"/>
              <a:t> He (U Arkansas), Jeralyn Poe (Northern Arizona U), Bethany Sutherland (Woodwell), Jenny Watts (Woodwell), Di Yang (U Florida), </a:t>
            </a:r>
            <a:r>
              <a:rPr lang="en-US" dirty="0" err="1"/>
              <a:t>Qianlai</a:t>
            </a:r>
            <a:r>
              <a:rPr lang="en-US" dirty="0"/>
              <a:t> Zhuang (Purdue U)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BBD60A-B6C1-A096-AAE1-7E9F71C11CC7}"/>
              </a:ext>
            </a:extLst>
          </p:cNvPr>
          <p:cNvSpPr txBox="1"/>
          <p:nvPr/>
        </p:nvSpPr>
        <p:spPr>
          <a:xfrm>
            <a:off x="125604" y="6316133"/>
            <a:ext cx="2796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wsun@carnegiescience.edu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286262-2937-24EE-BCDC-07BDC922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4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B6AF9-FE20-28D1-6487-9E76908DE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EBFAC-18AC-2C1B-FCFD-029584841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problems</a:t>
            </a:r>
          </a:p>
          <a:p>
            <a:pPr lvl="1"/>
            <a:r>
              <a:rPr lang="en-US" dirty="0"/>
              <a:t>Model–data integration</a:t>
            </a:r>
          </a:p>
          <a:p>
            <a:pPr lvl="1"/>
            <a:r>
              <a:rPr lang="en-US" dirty="0"/>
              <a:t>Sub-grid heterogeneity</a:t>
            </a:r>
          </a:p>
          <a:p>
            <a:pPr lvl="1"/>
            <a:r>
              <a:rPr lang="en-US" dirty="0"/>
              <a:t>Functional relationships</a:t>
            </a:r>
          </a:p>
          <a:p>
            <a:pPr lvl="1"/>
            <a:r>
              <a:rPr lang="en-US" dirty="0"/>
              <a:t>Missing representations</a:t>
            </a:r>
          </a:p>
          <a:p>
            <a:pPr lvl="1"/>
            <a:r>
              <a:rPr lang="en-US" dirty="0"/>
              <a:t>Model evaluation &lt;—&gt; model development</a:t>
            </a:r>
          </a:p>
          <a:p>
            <a:r>
              <a:rPr lang="en-US" dirty="0"/>
              <a:t>New questions arising from </a:t>
            </a:r>
            <a:r>
              <a:rPr lang="en-US" dirty="0" err="1"/>
              <a:t>ABoVE</a:t>
            </a:r>
            <a:r>
              <a:rPr lang="en-US" dirty="0"/>
              <a:t> efforts</a:t>
            </a:r>
          </a:p>
          <a:p>
            <a:r>
              <a:rPr lang="en-US" dirty="0"/>
              <a:t>Potential synergy and synthesis opportunities </a:t>
            </a:r>
          </a:p>
          <a:p>
            <a:pPr lvl="1"/>
            <a:r>
              <a:rPr lang="en-US" dirty="0" err="1"/>
              <a:t>ABoVE</a:t>
            </a:r>
            <a:r>
              <a:rPr lang="en-US" dirty="0"/>
              <a:t> &lt;—&gt; NGEE-Arctic, CESM, CMIP, etc.</a:t>
            </a:r>
          </a:p>
          <a:p>
            <a:pPr lvl="1"/>
            <a:r>
              <a:rPr lang="en-US" dirty="0" err="1"/>
              <a:t>ABoVE</a:t>
            </a:r>
            <a:r>
              <a:rPr lang="en-US" dirty="0"/>
              <a:t> Model Intercomparison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B8B9D2-19B0-6B8C-966F-D49FC037C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20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7D942-342D-2C04-8C48-51555FCF2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Open problem: Model–data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4A61F-0904-7E58-29A9-7B9D6DBC0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4774" y="1183893"/>
            <a:ext cx="5370193" cy="3834417"/>
          </a:xfrm>
        </p:spPr>
        <p:txBody>
          <a:bodyPr/>
          <a:lstStyle/>
          <a:p>
            <a:r>
              <a:rPr lang="en-US" sz="2400" dirty="0"/>
              <a:t>Still challenging to inform </a:t>
            </a:r>
            <a:r>
              <a:rPr lang="en-US" sz="2400" b="1" dirty="0"/>
              <a:t>terrestrial biosphere models</a:t>
            </a:r>
            <a:r>
              <a:rPr lang="en-US" sz="2400" dirty="0"/>
              <a:t> with observations</a:t>
            </a:r>
          </a:p>
          <a:p>
            <a:r>
              <a:rPr lang="en-US" sz="2400" dirty="0"/>
              <a:t>Lacking a framework to translate fine-scale land cover/plant trait/disturbance maps (1–100 m) into effective grid-scale parameterizations (50–100 km)</a:t>
            </a:r>
          </a:p>
          <a:p>
            <a:r>
              <a:rPr lang="en-US" sz="2400" dirty="0"/>
              <a:t>What’s observed is not what’s modeled</a:t>
            </a:r>
          </a:p>
          <a:p>
            <a:pPr lvl="1"/>
            <a:r>
              <a:rPr lang="en-US" sz="2000" dirty="0"/>
              <a:t>Moss may not exist as a PFT and can be misrepresented as grass</a:t>
            </a:r>
          </a:p>
          <a:p>
            <a:pPr lvl="1"/>
            <a:r>
              <a:rPr lang="en-US" sz="2000" dirty="0"/>
              <a:t>Most models cannot make use of spectral information (need retrieve traits first)</a:t>
            </a:r>
          </a:p>
        </p:txBody>
      </p:sp>
      <p:pic>
        <p:nvPicPr>
          <p:cNvPr id="5" name="Picture 4" descr="ABoVE Scaling Graphic .png">
            <a:extLst>
              <a:ext uri="{FF2B5EF4-FFF2-40B4-BE49-F238E27FC236}">
                <a16:creationId xmlns:a16="http://schemas.microsoft.com/office/drawing/2014/main" id="{ACA4230A-BB5A-263D-23A3-6076235B9A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3" y="1183893"/>
            <a:ext cx="6391670" cy="362464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83756B5-D2AB-35A4-8CBE-72C85EC7F31F}"/>
              </a:ext>
            </a:extLst>
          </p:cNvPr>
          <p:cNvSpPr txBox="1"/>
          <p:nvPr/>
        </p:nvSpPr>
        <p:spPr>
          <a:xfrm>
            <a:off x="304800" y="4983148"/>
            <a:ext cx="114953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Actions/suggestions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Run a “mesoscale” model to bridge field and grid scales (Katrina Bennett, NGEE-Arctic)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ABoVE</a:t>
            </a:r>
            <a:r>
              <a:rPr lang="en-US" sz="2400" dirty="0"/>
              <a:t>-specific high-resolution CESM simulations (</a:t>
            </a:r>
            <a:r>
              <a:rPr lang="en-US" sz="2400" dirty="0" err="1"/>
              <a:t>Yaqian</a:t>
            </a:r>
            <a:r>
              <a:rPr lang="en-US" sz="2400" dirty="0"/>
              <a:t> He)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Continued support for data harmonization - make them digestible by models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C3D142-4587-91C1-B98D-FA078B1EE8E6}"/>
              </a:ext>
            </a:extLst>
          </p:cNvPr>
          <p:cNvSpPr txBox="1"/>
          <p:nvPr/>
        </p:nvSpPr>
        <p:spPr>
          <a:xfrm>
            <a:off x="137033" y="4407658"/>
            <a:ext cx="2348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ABoVE</a:t>
            </a:r>
            <a:r>
              <a:rPr lang="en-US" dirty="0">
                <a:solidFill>
                  <a:schemeClr val="bg1"/>
                </a:solidFill>
              </a:rPr>
              <a:t> Scaling Diagram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5B40F4A-BE74-D6A5-F985-8EAF4EE7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32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03D6C-0C3C-E98A-5A60-34DD9A9DC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Open problem: Sub-grid heterogeneity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97299-941F-E02C-5EBC-ADF5D1EC7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Arctic–boreal landscapes are incredibly heterogeneous, sometimes varying at the spatial scale of meters</a:t>
            </a:r>
          </a:p>
          <a:p>
            <a:r>
              <a:rPr lang="en-US" sz="2400" dirty="0"/>
              <a:t>Models may use fractional land cover/land columns/tree cohorts to parameterize sub-grid heterogeneity, but it’s challenging to evaluate the effectiveness</a:t>
            </a:r>
          </a:p>
          <a:p>
            <a:r>
              <a:rPr lang="en-US" sz="2400" dirty="0"/>
              <a:t>There is a long way to go for models to represent disturbance-induced sub-grid heterogeneity: fire scars, hill slopes, permafrost thaw slumps, </a:t>
            </a:r>
            <a:r>
              <a:rPr lang="en-US" sz="2400" dirty="0" err="1"/>
              <a:t>thermokarst</a:t>
            </a:r>
            <a:r>
              <a:rPr lang="en-US" sz="2400" dirty="0"/>
              <a:t>, etc.</a:t>
            </a:r>
          </a:p>
          <a:p>
            <a:r>
              <a:rPr lang="en-US" sz="2400" dirty="0"/>
              <a:t>Nonlinearity: Sub-grid processes may not scale linearly (due to Jensen’s inequality) and it is challenging to convert parameterizations across scales</a:t>
            </a:r>
          </a:p>
          <a:p>
            <a:pPr lvl="1"/>
            <a:r>
              <a:rPr lang="en-US" sz="2000" dirty="0"/>
              <a:t>e.g., CH</a:t>
            </a:r>
            <a:r>
              <a:rPr lang="en-US" sz="2000" baseline="-25000" dirty="0"/>
              <a:t>4</a:t>
            </a:r>
            <a:r>
              <a:rPr lang="en-US" sz="2000" dirty="0"/>
              <a:t> emissions could be dominated by hotspots; an average patch isn’t representative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FB3F806-8561-D5BD-2A0C-419ED488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3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042FB-B7DC-CA94-55A9-621089D37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Open problem: Functional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EA04D-7C3E-8AB5-6860-31658A802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Equifinality: Model can be tuned to give seemingly convergent outcomes, but the underlying functional responses may differ (e.g., GPP vs. soil moisture)</a:t>
            </a:r>
          </a:p>
          <a:p>
            <a:r>
              <a:rPr lang="en-US" sz="2400" dirty="0"/>
              <a:t>While we may constrain functional responses using observations, knowing these responses may not pinpoint which process or parameter to fix in a model</a:t>
            </a:r>
          </a:p>
          <a:p>
            <a:pPr lvl="1"/>
            <a:r>
              <a:rPr lang="en-US" sz="2000" dirty="0"/>
              <a:t>e.g., multiple stomatal and plant hydraulic parameters regulate GPP response to soil moisture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BC996-4A6F-D084-89FD-1199BF1D3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29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3799C-8C50-FDEC-B8A3-86B7A4E9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Open problem: Missing representations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8FF38-297A-9608-CB05-1F790F86F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Potential priorities</a:t>
            </a:r>
          </a:p>
          <a:p>
            <a:r>
              <a:rPr lang="en-US" sz="2400" dirty="0"/>
              <a:t>Permafrost and peatland processes (only one among TRENDY models has them)</a:t>
            </a:r>
          </a:p>
          <a:p>
            <a:r>
              <a:rPr lang="en-US" sz="2400" dirty="0"/>
              <a:t>Moss as a plant functional type</a:t>
            </a:r>
          </a:p>
          <a:p>
            <a:r>
              <a:rPr lang="en-US" sz="2400" dirty="0"/>
              <a:t>Soil carbon pools as initial conditions - models often need a lengthy spin-up run because we do not know the initial carbon pools precisely</a:t>
            </a:r>
          </a:p>
          <a:p>
            <a:r>
              <a:rPr lang="en-US" sz="2400" dirty="0"/>
              <a:t>Woody biomass harvest - an important lateral carbon flux</a:t>
            </a:r>
          </a:p>
          <a:p>
            <a:r>
              <a:rPr lang="en-US" sz="2400" dirty="0"/>
              <a:t>Land-to-river carbon transport - another important lateral carbon flux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B95F0-F7F7-676F-A8AA-3F9EFF2A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81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7D3B7-E9D3-7A52-D7A8-A16B45971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Open problem: Evaluation &lt;—&gt;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F68EF-DC3F-68BD-0A63-D20A5EA85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often learn something when models disagree with observations</a:t>
            </a:r>
          </a:p>
          <a:p>
            <a:r>
              <a:rPr lang="en-US" sz="2400" dirty="0"/>
              <a:t>Need to translate insights obtained from model evaluation into actionable items that feed back to model development processes, sustaining a virtuous cycle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179A6-AE00-103B-4F2F-181CA0F7F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29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13FF3-6642-1A3F-1E47-109609B5F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questions arising from </a:t>
            </a:r>
            <a:r>
              <a:rPr lang="en-US" dirty="0" err="1"/>
              <a:t>ABoVE</a:t>
            </a:r>
            <a:r>
              <a:rPr lang="en-US" dirty="0"/>
              <a:t> efforts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8BA05-1539-63E2-E536-91030D395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29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/>
              <a:t>Or what new questions would you focus on if you were to start </a:t>
            </a:r>
            <a:r>
              <a:rPr lang="en-US" sz="2400" i="1" dirty="0" err="1"/>
              <a:t>ABoVE</a:t>
            </a:r>
            <a:r>
              <a:rPr lang="en-US" sz="2400" i="1" dirty="0"/>
              <a:t> right now?</a:t>
            </a:r>
          </a:p>
          <a:p>
            <a:r>
              <a:rPr lang="en-US" sz="2400" dirty="0"/>
              <a:t>What happens in the Arctic does not stay in the Arctic: teleconnections of Arctic–boreal changes to the Earth system (e.g., extreme weather, climate feedbacks)</a:t>
            </a:r>
          </a:p>
          <a:p>
            <a:r>
              <a:rPr lang="en-US" sz="2400" dirty="0"/>
              <a:t>Strengthening the dialogue between modelers and </a:t>
            </a:r>
            <a:r>
              <a:rPr lang="en-US" sz="2400" dirty="0" err="1"/>
              <a:t>observationalists</a:t>
            </a:r>
            <a:r>
              <a:rPr lang="en-US" sz="2400" dirty="0"/>
              <a:t> (</a:t>
            </a:r>
            <a:r>
              <a:rPr lang="en-US" sz="2400" dirty="0" err="1"/>
              <a:t>Qianlai</a:t>
            </a:r>
            <a:r>
              <a:rPr lang="en-US" sz="2400" dirty="0"/>
              <a:t> Zhuang)</a:t>
            </a:r>
          </a:p>
          <a:p>
            <a:r>
              <a:rPr lang="en-US" sz="2400" dirty="0"/>
              <a:t>Integrated energy balance perspective: carbon cycle processes are regulated by energy and water cycle processes such as soil freeze/thaw dynamics and snow melt and shouldn’t be studied in isolation (Eren Bilir)</a:t>
            </a:r>
          </a:p>
          <a:p>
            <a:r>
              <a:rPr lang="en-US" sz="2400" dirty="0"/>
              <a:t>Belowground carbon dynamics: model improvements can be biased toward aboveground processes because they are observable</a:t>
            </a:r>
          </a:p>
          <a:p>
            <a:r>
              <a:rPr lang="en-US" sz="2400" dirty="0"/>
              <a:t>Model–data fusion: we can evaluate the sensitivity of an output variable (e.g., carbon/water fluxes) to climate, but to improve the model requires using data to effect a change in model representation (Eren Bilir)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B3790-54AF-03C7-A125-9F5BD4577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2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EFACB-C21D-9771-F60B-782AFA565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Potential synergy and synthesis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A8A60-29D4-24D1-5EC1-E532C57AD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357"/>
            <a:ext cx="10515600" cy="4922309"/>
          </a:xfrm>
        </p:spPr>
        <p:txBody>
          <a:bodyPr/>
          <a:lstStyle/>
          <a:p>
            <a:r>
              <a:rPr lang="en-US" sz="2400" dirty="0"/>
              <a:t>NGEE-Arctic &lt;—&gt; </a:t>
            </a:r>
            <a:r>
              <a:rPr lang="en-US" sz="2400" dirty="0" err="1"/>
              <a:t>ABoVE</a:t>
            </a:r>
            <a:endParaRPr lang="en-US" sz="2400" dirty="0"/>
          </a:p>
          <a:p>
            <a:pPr lvl="1"/>
            <a:r>
              <a:rPr lang="en-US" sz="2000" dirty="0"/>
              <a:t>Exchange of data, modeling frameworks, and expertise</a:t>
            </a:r>
          </a:p>
          <a:p>
            <a:pPr lvl="1"/>
            <a:r>
              <a:rPr lang="en-US" sz="2000" dirty="0"/>
              <a:t>Wishlist: cross-agency funding opportunity to pool resources and solve common challenges</a:t>
            </a:r>
          </a:p>
          <a:p>
            <a:r>
              <a:rPr lang="en-US" sz="2400" dirty="0" err="1"/>
              <a:t>ABoVE</a:t>
            </a:r>
            <a:r>
              <a:rPr lang="en-US" sz="2400" dirty="0"/>
              <a:t> Model Intercomparison Project (MIP)</a:t>
            </a:r>
          </a:p>
          <a:p>
            <a:pPr lvl="1"/>
            <a:r>
              <a:rPr lang="en-US" sz="2000" dirty="0"/>
              <a:t>MIP effort targeting key </a:t>
            </a:r>
            <a:r>
              <a:rPr lang="en-US" sz="2000" dirty="0" err="1"/>
              <a:t>ABoVE</a:t>
            </a:r>
            <a:r>
              <a:rPr lang="en-US" sz="2000" dirty="0"/>
              <a:t>-specific processes, e.g., permafrost and peatland processes, Arctic PFT representations</a:t>
            </a:r>
          </a:p>
          <a:p>
            <a:r>
              <a:rPr lang="en-US" sz="2400" b="1" dirty="0"/>
              <a:t>Assessment of the state of knowledge and modeling capability</a:t>
            </a:r>
          </a:p>
          <a:p>
            <a:pPr lvl="1"/>
            <a:r>
              <a:rPr lang="en-US" sz="2000" dirty="0"/>
              <a:t>To what extent have modeling efforts addressed the </a:t>
            </a:r>
            <a:r>
              <a:rPr lang="en-US" sz="2000" dirty="0" err="1"/>
              <a:t>ABoVE</a:t>
            </a:r>
            <a:r>
              <a:rPr lang="en-US" sz="2000" dirty="0"/>
              <a:t> science objectives?</a:t>
            </a:r>
          </a:p>
          <a:p>
            <a:pPr lvl="1"/>
            <a:r>
              <a:rPr lang="en-US" sz="2000" dirty="0"/>
              <a:t>In retrospect, have modeling efforts </a:t>
            </a:r>
            <a:r>
              <a:rPr lang="en-US" sz="2000"/>
              <a:t>focused on </a:t>
            </a:r>
            <a:r>
              <a:rPr lang="en-US" sz="2000" dirty="0"/>
              <a:t>processes that contribute the most uncertainties?</a:t>
            </a:r>
          </a:p>
          <a:p>
            <a:pPr lvl="1"/>
            <a:r>
              <a:rPr lang="en-US" sz="2000" dirty="0"/>
              <a:t>What are the lessons learned that could be transferable to the next NASA Terrestrial Ecology campaign (ARID and/or PANGEA)?</a:t>
            </a:r>
          </a:p>
          <a:p>
            <a:r>
              <a:rPr lang="en-US" sz="2400" dirty="0"/>
              <a:t>Continued support is key to ensuring a lasting impact of </a:t>
            </a:r>
            <a:r>
              <a:rPr lang="en-US" sz="2400" dirty="0" err="1"/>
              <a:t>ABoVE</a:t>
            </a:r>
            <a:r>
              <a:rPr lang="en-US" sz="2400" dirty="0"/>
              <a:t> modeling efforts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A95A87-053D-E559-223C-D239C0562A4E}"/>
              </a:ext>
            </a:extLst>
          </p:cNvPr>
          <p:cNvSpPr txBox="1"/>
          <p:nvPr/>
        </p:nvSpPr>
        <p:spPr>
          <a:xfrm>
            <a:off x="125604" y="6316133"/>
            <a:ext cx="2796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wsun@carnegiescience.edu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C9A73-1B3E-138B-DC60-4695808F1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D3E31-E5FA-424C-92CD-188C03CE6E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31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842</Words>
  <Application>Microsoft Macintosh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Modeling Working Group Breakout Summary</vt:lpstr>
      <vt:lpstr>Outline</vt:lpstr>
      <vt:lpstr>Open problem: Model–data integration</vt:lpstr>
      <vt:lpstr>Open problem: Sub-grid heterogeneity</vt:lpstr>
      <vt:lpstr>Open problem: Functional relationships</vt:lpstr>
      <vt:lpstr>Open problem: Missing representations</vt:lpstr>
      <vt:lpstr>Open problem: Evaluation &lt;—&gt; development</vt:lpstr>
      <vt:lpstr>New questions arising from ABoVE efforts</vt:lpstr>
      <vt:lpstr>Potential synergy and synthesis opportunities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Stroud, David B. (GSFC-618.0)[SCIENCE SYSTEMS AND APPLICATIONS INC]</dc:creator>
  <cp:lastModifiedBy>Wu Sun</cp:lastModifiedBy>
  <cp:revision>245</cp:revision>
  <dcterms:created xsi:type="dcterms:W3CDTF">2020-09-01T15:19:03Z</dcterms:created>
  <dcterms:modified xsi:type="dcterms:W3CDTF">2025-05-14T10:16:53Z</dcterms:modified>
</cp:coreProperties>
</file>