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7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C4551-3927-A74E-8CAA-197A4C1B8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F2EBDF-A7F8-0541-965F-34ADCF358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DD627-72B3-D04E-AAFE-18F2AC61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625C0-C640-6D45-AA0C-4C30EFA84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FD701-F22D-C44D-B9EE-2420B01F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5D3D-E543-A24C-9AE0-C18E0B177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ABBAE8-7A4A-CA4D-94BB-2D324C089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91803-F55B-6B4C-9A62-B7720A0F1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60A01-8B26-3743-88C8-0AC1DE9A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9E180-4DE5-2F49-8BB5-9AD137D1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D6A362-42DF-114F-889B-7D18FEC5B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45B6F-A76B-A54E-B940-FDAB2BA03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D2BCE-433E-E745-97FF-C4966239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23A6-1547-8644-AFD6-7DC8319F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24508-6505-004A-9B9A-621779073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DDC5-797F-A347-B6B7-898E33309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825DA-4124-1545-93C6-E5A27501C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E18CD-2134-7340-81EA-68ABE5820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69049-F435-E64A-BDB7-260F82287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D0631-F097-2A4E-BFD2-FAB070727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6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474A2-77A3-1B4D-AA13-F632EB0C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B377A-1979-CE49-9485-65ADCCCF8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9B96C-0F18-D341-8A3B-D1D375F4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8C8B7-A493-DB4C-9D22-1210A8D0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CE10C-2451-8D40-8BA5-19A1E6A2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2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EB470-E040-A447-98D2-96C093FF2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680EA-4A86-044C-AC8F-92F21B835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C7D4C-3180-5A40-B731-47401AED7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2A3FA-6F16-0F42-964F-5D4DF809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77AEB-3385-EC47-8CFB-53883B8D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950E6-1CEE-A34B-A307-C3F43DB68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2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550E7-2B90-BE4A-A28F-23AE3EB1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C53F3-5D76-B94E-BD95-444745965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39568-02C0-A145-85A6-AEA8DAFB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EA82A-EF7B-B947-9297-CCEF00D9A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5C18B-B30F-F543-906D-341D6B51A3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FEBBE-BC4B-B44C-873B-80FE52102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3DF9F-66E4-574E-AAF6-6CA9ACBA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B1CAB1-7001-2D47-95E7-4EDB9B88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1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137B-1837-A941-A16A-516A1D674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80062-88DE-AB40-885A-D6184FD2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80FC4-296B-8B44-AC52-F07D8354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9327A-2921-3B4B-BFF4-3D004CBD8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D0FDFF-3F0B-E742-993B-B664128E4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2DAE5-B0BB-C949-9897-77E9A7D3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B0A11-6222-2244-8F59-0550068A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6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C9424-4BE0-0F42-A248-38C96419D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5A78E-BEE7-DF4A-A422-437869178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CA4F2-FEF9-0C4F-9F0A-D8B16293A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66F52-9248-E24B-9707-BE5401BF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AC3D5-101F-B445-ADB7-D826CC52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1D73E-79C1-394C-837B-81721EED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5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8C769-69CF-424F-8277-08FC9BF5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5CFED-DDD6-DB42-B601-08EF27B6E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931DE-6966-F74B-A92C-95E83B447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B80D50-EF86-E146-A145-F7EA5986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1ADAD-0C39-6346-857C-EB4F58F1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C5373-E09C-FC4D-B7F8-8EBF5C07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5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EF3C9D-2376-BD06-9A98-618FD654C29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902327-CCF0-5C4A-82FE-C97BDA6FA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860" y="274085"/>
            <a:ext cx="10515600" cy="638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11C0D-8F23-2A4D-92D3-14F853B6E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CC3F1-E82C-C14A-B645-E5553160488A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36F04-345E-F74B-8860-3FFF9EE0E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3D858-4CA7-ED4A-94CB-512B5F6F4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EC21CB-74EE-BC71-2C33-628E49924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B6EDF36-973E-F2A1-6637-330CDB3F3218}"/>
              </a:ext>
            </a:extLst>
          </p:cNvPr>
          <p:cNvSpPr>
            <a:spLocks noGrp="1"/>
          </p:cNvSpPr>
          <p:nvPr/>
        </p:nvSpPr>
        <p:spPr bwMode="auto">
          <a:xfrm>
            <a:off x="1770184" y="246104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lc="http://schemas.openxmlformats.org/drawingml/2006/lockedCanvas" xmlns:ma14="http://schemas.microsoft.com/office/mac/drawingml/2011/main" xmlns="" val="1"/>
            </a:ext>
          </a:extLst>
        </p:spPr>
        <p:txBody>
          <a:bodyPr vert="horz" wrap="square" lIns="96906" tIns="48453" rIns="96906" bIns="48453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+mj-lt"/>
                <a:ea typeface="ＭＳ Ｐゴシック" pitchFamily="-108" charset="-128"/>
                <a:cs typeface="ＭＳ Ｐゴシック" pitchFamily="-108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5pPr>
            <a:lvl6pPr marL="456846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6pPr>
            <a:lvl7pPr marL="913693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7pPr>
            <a:lvl8pPr marL="1370540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8pPr>
            <a:lvl9pPr marL="1827384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9pPr>
          </a:lstStyle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Hydrology, Permafrost, Wetlands Working Group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2A8B-0850-0A66-7F2D-DB3FFC71A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Surface Properties:</a:t>
            </a:r>
          </a:p>
          <a:p>
            <a:r>
              <a:rPr lang="en-US" dirty="0"/>
              <a:t>Better Wetlands Mapping (peatlands?)– leading into </a:t>
            </a:r>
            <a:r>
              <a:rPr lang="en-US" dirty="0" err="1"/>
              <a:t>NiSAR</a:t>
            </a:r>
            <a:endParaRPr lang="en-US" dirty="0"/>
          </a:p>
          <a:p>
            <a:pPr lvl="1"/>
            <a:r>
              <a:rPr lang="en-US" dirty="0"/>
              <a:t>Seasonality is next – important for communities – applied science</a:t>
            </a:r>
          </a:p>
          <a:p>
            <a:r>
              <a:rPr lang="en-US" dirty="0"/>
              <a:t>Permafrost / soil Subsidence – but wall to wall – LiDAR?  </a:t>
            </a:r>
          </a:p>
          <a:p>
            <a:pPr lvl="1"/>
            <a:r>
              <a:rPr lang="en-US" dirty="0"/>
              <a:t>High Resolution is critical – applied science contribution to communities</a:t>
            </a:r>
          </a:p>
          <a:p>
            <a:r>
              <a:rPr lang="en-US" dirty="0"/>
              <a:t>Snowpack dynamics (Snow-EX?)</a:t>
            </a:r>
          </a:p>
          <a:p>
            <a:pPr lvl="1"/>
            <a:r>
              <a:rPr lang="en-US" dirty="0"/>
              <a:t>Insulating properties as snow accumulates (changing vegetation, larger events)</a:t>
            </a:r>
          </a:p>
          <a:p>
            <a:r>
              <a:rPr lang="en-US" dirty="0"/>
              <a:t>Vegetation- spread, transitions, no-natural regeneration</a:t>
            </a:r>
          </a:p>
          <a:p>
            <a:pPr lvl="1"/>
            <a:r>
              <a:rPr lang="en-US" dirty="0"/>
              <a:t>How will this affect energy transfer to the subsurface</a:t>
            </a:r>
          </a:p>
          <a:p>
            <a:pPr lvl="1"/>
            <a:r>
              <a:rPr lang="en-US" dirty="0"/>
              <a:t>How will hydrologic regimes change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Ground Ice Distribution – while we can (but how?)</a:t>
            </a:r>
          </a:p>
          <a:p>
            <a:pPr lvl="1"/>
            <a:r>
              <a:rPr lang="en-US" dirty="0"/>
              <a:t>Important below 3m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A6D0F9-FFC8-32FB-92F9-72F558C64A81}"/>
              </a:ext>
            </a:extLst>
          </p:cNvPr>
          <p:cNvSpPr txBox="1"/>
          <p:nvPr/>
        </p:nvSpPr>
        <p:spPr>
          <a:xfrm>
            <a:off x="159026" y="1086678"/>
            <a:ext cx="76415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Looking Forward – wants and needs</a:t>
            </a:r>
          </a:p>
        </p:txBody>
      </p:sp>
    </p:spTree>
    <p:extLst>
      <p:ext uri="{BB962C8B-B14F-4D97-AF65-F5344CB8AC3E}">
        <p14:creationId xmlns:p14="http://schemas.microsoft.com/office/powerpoint/2010/main" val="776134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3A13E-384E-2055-A3D9-9A5E1CBBF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DADFAC-1257-D3B5-6C48-0C512BC10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9C48CED-9928-3D59-15A7-26C32339262D}"/>
              </a:ext>
            </a:extLst>
          </p:cNvPr>
          <p:cNvSpPr>
            <a:spLocks noGrp="1"/>
          </p:cNvSpPr>
          <p:nvPr/>
        </p:nvSpPr>
        <p:spPr bwMode="auto">
          <a:xfrm>
            <a:off x="1770184" y="246104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lc="http://schemas.openxmlformats.org/drawingml/2006/lockedCanvas" val="1"/>
            </a:ext>
          </a:extLst>
        </p:spPr>
        <p:txBody>
          <a:bodyPr vert="horz" wrap="square" lIns="96906" tIns="48453" rIns="96906" bIns="48453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+mj-lt"/>
                <a:ea typeface="ＭＳ Ｐゴシック" pitchFamily="-108" charset="-128"/>
                <a:cs typeface="ＭＳ Ｐゴシック" pitchFamily="-108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5pPr>
            <a:lvl6pPr marL="456846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6pPr>
            <a:lvl7pPr marL="913693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7pPr>
            <a:lvl8pPr marL="1370540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8pPr>
            <a:lvl9pPr marL="1827384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9pPr>
          </a:lstStyle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Hydrology, Permafrost, Wetlands Working Group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AEC7B-EBBF-50B4-A494-F99298998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Integration – LTER – NGEE Arctic…</a:t>
            </a:r>
          </a:p>
          <a:p>
            <a:pPr lvl="1"/>
            <a:r>
              <a:rPr lang="en-US" dirty="0"/>
              <a:t>Bring the mountains of observations spatially to the process scale knowledge developed at a site.</a:t>
            </a:r>
          </a:p>
          <a:p>
            <a:r>
              <a:rPr lang="en-US" dirty="0"/>
              <a:t>Link Landscape Change and Water Quality</a:t>
            </a:r>
          </a:p>
          <a:p>
            <a:pPr lvl="1"/>
            <a:r>
              <a:rPr lang="en-US" dirty="0"/>
              <a:t>Investment needed still to get the observations</a:t>
            </a:r>
          </a:p>
          <a:p>
            <a:r>
              <a:rPr lang="en-US" dirty="0"/>
              <a:t>Support for proper data-model fusion</a:t>
            </a:r>
          </a:p>
          <a:p>
            <a:pPr lvl="1"/>
            <a:r>
              <a:rPr lang="en-US" dirty="0"/>
              <a:t>Do we have the pieces needed to characterize the hydrology now vs. ten years from now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EEED04-0AB1-348E-B56D-9B930FA10740}"/>
              </a:ext>
            </a:extLst>
          </p:cNvPr>
          <p:cNvSpPr txBox="1"/>
          <p:nvPr/>
        </p:nvSpPr>
        <p:spPr>
          <a:xfrm>
            <a:off x="159026" y="1086678"/>
            <a:ext cx="76415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Looking Forward – wants and needs</a:t>
            </a:r>
          </a:p>
        </p:txBody>
      </p:sp>
    </p:spTree>
    <p:extLst>
      <p:ext uri="{BB962C8B-B14F-4D97-AF65-F5344CB8AC3E}">
        <p14:creationId xmlns:p14="http://schemas.microsoft.com/office/powerpoint/2010/main" val="397220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CF9DB-CD30-5EE9-733D-739BAF9D0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47ED50-3753-F0C9-70CE-B78B0BA11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3EBE6D2-EBD4-F8FB-E570-501C556CEE37}"/>
              </a:ext>
            </a:extLst>
          </p:cNvPr>
          <p:cNvSpPr>
            <a:spLocks noGrp="1"/>
          </p:cNvSpPr>
          <p:nvPr/>
        </p:nvSpPr>
        <p:spPr bwMode="auto">
          <a:xfrm>
            <a:off x="1770184" y="246104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lc="http://schemas.openxmlformats.org/drawingml/2006/lockedCanvas" xmlns:ma14="http://schemas.microsoft.com/office/mac/drawingml/2011/main" xmlns="" val="1"/>
            </a:ext>
          </a:extLst>
        </p:spPr>
        <p:txBody>
          <a:bodyPr vert="horz" wrap="square" lIns="96906" tIns="48453" rIns="96906" bIns="48453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+mj-lt"/>
                <a:ea typeface="ＭＳ Ｐゴシック" pitchFamily="-108" charset="-128"/>
                <a:cs typeface="ＭＳ Ｐゴシック" pitchFamily="-108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5pPr>
            <a:lvl6pPr marL="456846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6pPr>
            <a:lvl7pPr marL="913693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7pPr>
            <a:lvl8pPr marL="1370540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8pPr>
            <a:lvl9pPr marL="1827384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9pPr>
          </a:lstStyle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Hydrology, Permafrost, Wetlands Working Group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6461B-28AF-49B9-123F-1E1E1CC71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33"/>
            <a:ext cx="10515600" cy="4351338"/>
          </a:xfrm>
        </p:spPr>
        <p:txBody>
          <a:bodyPr/>
          <a:lstStyle/>
          <a:p>
            <a:r>
              <a:rPr lang="en-US" dirty="0"/>
              <a:t>What will things look like when the permafrost is gone? </a:t>
            </a:r>
          </a:p>
          <a:p>
            <a:r>
              <a:rPr lang="en-US" dirty="0"/>
              <a:t>What will happen to infrastructure, communities, economies when the permafrost is gone?</a:t>
            </a:r>
          </a:p>
          <a:p>
            <a:pPr lvl="1"/>
            <a:r>
              <a:rPr lang="en-US" dirty="0"/>
              <a:t>Housing, resource access and use, </a:t>
            </a:r>
            <a:r>
              <a:rPr lang="en-US" dirty="0" err="1"/>
              <a:t>etc</a:t>
            </a:r>
            <a:r>
              <a:rPr lang="en-US" dirty="0"/>
              <a:t>?  </a:t>
            </a:r>
          </a:p>
          <a:p>
            <a:r>
              <a:rPr lang="en-US" dirty="0"/>
              <a:t>Is there an approach for Permafrost Protection at scale?</a:t>
            </a:r>
          </a:p>
          <a:p>
            <a:r>
              <a:rPr lang="en-US" dirty="0"/>
              <a:t>Additional support to develop water resource vulnerability</a:t>
            </a:r>
          </a:p>
          <a:p>
            <a:pPr lvl="1"/>
            <a:r>
              <a:rPr lang="en-US" dirty="0"/>
              <a:t>Landscape water availability</a:t>
            </a:r>
          </a:p>
          <a:p>
            <a:pPr lvl="1"/>
            <a:r>
              <a:rPr lang="en-US" dirty="0"/>
              <a:t>Rapid assessments of subsidence events, drainage events</a:t>
            </a:r>
          </a:p>
          <a:p>
            <a:pPr lvl="1"/>
            <a:r>
              <a:rPr lang="en-US" dirty="0"/>
              <a:t>Identify resilient landscapes now – and into (human, ecosystem) relevant time frames in the future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ACABF6-9D32-1B92-5691-E80040C324F8}"/>
              </a:ext>
            </a:extLst>
          </p:cNvPr>
          <p:cNvSpPr txBox="1"/>
          <p:nvPr/>
        </p:nvSpPr>
        <p:spPr>
          <a:xfrm>
            <a:off x="159026" y="1086678"/>
            <a:ext cx="52267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Questions and Concerns</a:t>
            </a:r>
          </a:p>
        </p:txBody>
      </p:sp>
    </p:spTree>
    <p:extLst>
      <p:ext uri="{BB962C8B-B14F-4D97-AF65-F5344CB8AC3E}">
        <p14:creationId xmlns:p14="http://schemas.microsoft.com/office/powerpoint/2010/main" val="147730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CA506-BC53-45DE-1D78-409F9D777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5B9298-AF4D-19D1-D71C-C73ADB1CD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E188C24-C0B2-1252-0BB7-6C4894065CD2}"/>
              </a:ext>
            </a:extLst>
          </p:cNvPr>
          <p:cNvSpPr>
            <a:spLocks noGrp="1"/>
          </p:cNvSpPr>
          <p:nvPr/>
        </p:nvSpPr>
        <p:spPr bwMode="auto">
          <a:xfrm>
            <a:off x="1770184" y="246104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lc="http://schemas.openxmlformats.org/drawingml/2006/lockedCanvas" val="1"/>
            </a:ext>
          </a:extLst>
        </p:spPr>
        <p:txBody>
          <a:bodyPr vert="horz" wrap="square" lIns="96906" tIns="48453" rIns="96906" bIns="48453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+mj-lt"/>
                <a:ea typeface="ＭＳ Ｐゴシック" pitchFamily="-108" charset="-128"/>
                <a:cs typeface="ＭＳ Ｐゴシック" pitchFamily="-108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5pPr>
            <a:lvl6pPr marL="456846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6pPr>
            <a:lvl7pPr marL="913693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7pPr>
            <a:lvl8pPr marL="1370540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8pPr>
            <a:lvl9pPr marL="1827384" algn="ctr" rtl="0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accent2"/>
                </a:solidFill>
                <a:latin typeface="Times New Roman" pitchFamily="-108" charset="0"/>
              </a:defRPr>
            </a:lvl9pPr>
          </a:lstStyle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Hydrology, Permafrost, Wetlands Working Group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4F9B4-E6E6-BBEC-E384-9511DAC51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1241"/>
            <a:ext cx="10515600" cy="3123445"/>
          </a:xfrm>
        </p:spPr>
        <p:txBody>
          <a:bodyPr/>
          <a:lstStyle/>
          <a:p>
            <a:r>
              <a:rPr lang="en-US" dirty="0"/>
              <a:t>Sense of urgency…</a:t>
            </a:r>
          </a:p>
          <a:p>
            <a:r>
              <a:rPr lang="en-US" dirty="0"/>
              <a:t>Monitoring cannot stop!  This knowledge is critical for science and society</a:t>
            </a:r>
          </a:p>
          <a:p>
            <a:r>
              <a:rPr lang="en-US" u="sng" dirty="0"/>
              <a:t>Define our investments as focused on adaptation moving forward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DE606-D581-7D1F-7599-ABDBA79F4D1E}"/>
              </a:ext>
            </a:extLst>
          </p:cNvPr>
          <p:cNvSpPr txBox="1"/>
          <p:nvPr/>
        </p:nvSpPr>
        <p:spPr>
          <a:xfrm>
            <a:off x="159026" y="1086678"/>
            <a:ext cx="71754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Seriousness of the issues at hand</a:t>
            </a:r>
          </a:p>
        </p:txBody>
      </p:sp>
    </p:spTree>
    <p:extLst>
      <p:ext uri="{BB962C8B-B14F-4D97-AF65-F5344CB8AC3E}">
        <p14:creationId xmlns:p14="http://schemas.microsoft.com/office/powerpoint/2010/main" val="167257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309</Words>
  <Application>Microsoft Macintosh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Stroud, David B. (GSFC-618.0)[SCIENCE SYSTEMS AND APPLICATIONS INC]</dc:creator>
  <cp:lastModifiedBy>David E. Butman</cp:lastModifiedBy>
  <cp:revision>17</cp:revision>
  <dcterms:created xsi:type="dcterms:W3CDTF">2020-09-01T15:19:03Z</dcterms:created>
  <dcterms:modified xsi:type="dcterms:W3CDTF">2025-05-14T15:52:57Z</dcterms:modified>
</cp:coreProperties>
</file>