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0" r:id="rId4"/>
    <p:sldId id="259" r:id="rId5"/>
    <p:sldId id="257" r:id="rId6"/>
    <p:sldId id="261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37"/>
    <p:restoredTop sz="96093"/>
  </p:normalViewPr>
  <p:slideViewPr>
    <p:cSldViewPr snapToGrid="0">
      <p:cViewPr varScale="1">
        <p:scale>
          <a:sx n="94" d="100"/>
          <a:sy n="94" d="100"/>
        </p:scale>
        <p:origin x="21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6A42-C25E-72F8-2EC7-469CAF991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1B227-60E4-4C89-DB9A-9363C6846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3AF48-C3BD-9F72-7D1C-1F9BEE22C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208E-602E-6B4F-80C3-266DBD798B8D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AC363-3AE8-DE30-D44A-F6B5279C0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12290-8E47-7BBB-1D78-AD366CC2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C107-5927-3748-81C4-798020387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0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57E5-CAED-333B-8276-338B5D06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95053-C058-1705-F43E-96FE29A5F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DC7CA-67C7-26AC-2D6D-4C4473461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208E-602E-6B4F-80C3-266DBD798B8D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5A14F-6FE6-7ECB-B9CB-1E2DB5A2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09250-F70A-07C8-CDF8-4F76141E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C107-5927-3748-81C4-798020387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6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7BA977-A46B-F0BA-BA20-D644C6B01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B514A-76AA-1423-81F0-7A52CB967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EBDB0-CFFF-8203-F9D4-DE0FA554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208E-602E-6B4F-80C3-266DBD798B8D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2735B-2EE5-531A-5D5D-D93A71CF1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8A5C8-2EA6-6318-C9B1-24D4A92C7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C107-5927-3748-81C4-798020387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0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861B-79E3-A33C-6671-3C2B7346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E8AEA-779C-7FFE-5D65-B9776ACAE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26DD9-975D-821A-22D9-B01253957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208E-602E-6B4F-80C3-266DBD798B8D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82786-777F-E1C1-9FB0-5ABFC81E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20520-EC10-B996-1C4B-8C2E64D2A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C107-5927-3748-81C4-798020387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4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9C09B-7F3C-4864-8F83-48C3E3544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3F631-E16A-FB0C-36C8-934BE1407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0D222-9667-C607-17B3-1B6ED8C2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208E-602E-6B4F-80C3-266DBD798B8D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4DB1C-07D0-3960-A11C-9511B063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B7BAD-B57E-575E-02EC-682185B8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C107-5927-3748-81C4-798020387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5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EF695-5DDE-139F-FC6F-AEE4DA632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6F5D0-454F-D449-C417-83E5FE9F2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178FA-7D4F-72FC-4629-34870A8D4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3713E-DA04-92B6-C6C9-465C26C1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208E-602E-6B4F-80C3-266DBD798B8D}" type="datetimeFigureOut">
              <a:rPr lang="en-US" smtClean="0"/>
              <a:t>5/14/25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AD419-CC52-C641-3694-70BB6E99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646ED-D6AD-1E68-6530-FEA4BCFE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C107-5927-3748-81C4-798020387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9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3AD8C-8383-6E4C-51D8-AA02F9F0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AA397-5108-A6BC-2E80-A718770A7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82396-759E-F311-C93E-00770A4AD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404A8B-F40D-487E-F7D7-DFE956385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F8F6CD-09A1-2AB0-7E71-F4998F6D9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CECF65-D5E6-2668-2405-3CBEA6A8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208E-602E-6B4F-80C3-266DBD798B8D}" type="datetimeFigureOut">
              <a:rPr lang="en-US" smtClean="0"/>
              <a:t>5/14/25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76285-7F07-BFFC-C6A5-421D911B3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81C8B5-A82E-732E-6E45-8AD924D8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C107-5927-3748-81C4-798020387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2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D3CC-8808-A987-359A-EC7C09AE6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F3BD2D-F96A-E99F-41E3-550C46A7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208E-602E-6B4F-80C3-266DBD798B8D}" type="datetimeFigureOut">
              <a:rPr lang="en-US" smtClean="0"/>
              <a:t>5/14/25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F7CFF-54C5-00A5-831E-445E5BA2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BF0F4-5EDF-F242-657B-83549F17F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C107-5927-3748-81C4-798020387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2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28611-AE2D-FD04-AC75-8A0A81713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208E-602E-6B4F-80C3-266DBD798B8D}" type="datetimeFigureOut">
              <a:rPr lang="en-US" smtClean="0"/>
              <a:t>5/14/25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51C325-3FCB-1B51-F332-9CF1D4FDC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B3545-BE48-B253-D528-D70446C1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C107-5927-3748-81C4-798020387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2795A-894A-9A56-399C-F23CC429F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55826-1399-F02A-9179-0A0D91EB5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42FAE-51E5-515C-E849-3CC525DC3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34D0A-3208-9DD4-C3BF-4D9053427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208E-602E-6B4F-80C3-266DBD798B8D}" type="datetimeFigureOut">
              <a:rPr lang="en-US" smtClean="0"/>
              <a:t>5/14/25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0C968-D277-1C1E-FED4-ADDFAAB91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75069-1CCB-6EA3-682E-A30429C5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C107-5927-3748-81C4-798020387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0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89320-C1BC-0F1F-179F-6258F8EE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1A6E37-B5FC-1821-B294-8EB799BCE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DEF10-8AB3-B3F9-4682-93BB14D7A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C4465-237C-AEC7-C81F-F5C8B4EF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208E-602E-6B4F-80C3-266DBD798B8D}" type="datetimeFigureOut">
              <a:rPr lang="en-US" smtClean="0"/>
              <a:t>5/14/25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70FAA-D107-2016-ECAB-3FEE8F12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BB62A-E36B-0B28-45A1-95225AD0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C107-5927-3748-81C4-798020387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9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096644-4DF6-CAE1-0C8B-AF9754A16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B9C80-8774-A37F-3F1B-64CF8CA4F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5EB42-04AB-C6C3-2DC0-BB8D71F2E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0B208E-602E-6B4F-80C3-266DBD798B8D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F237D-6EA6-2F84-6206-6C3190DB1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7830C-D7F8-AE61-DF81-D1A67E75E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2BC107-5927-3748-81C4-798020387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4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0FF03-A6FA-125F-CA3B-2070220D6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Collaborations and Engagement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2E51F2-6D43-F30C-05BB-BF7C53CE998E}"/>
              </a:ext>
            </a:extLst>
          </p:cNvPr>
          <p:cNvSpPr txBox="1"/>
          <p:nvPr/>
        </p:nvSpPr>
        <p:spPr>
          <a:xfrm>
            <a:off x="3630304" y="4230807"/>
            <a:ext cx="5339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systems approach to sharing science</a:t>
            </a:r>
          </a:p>
        </p:txBody>
      </p:sp>
    </p:spTree>
    <p:extLst>
      <p:ext uri="{BB962C8B-B14F-4D97-AF65-F5344CB8AC3E}">
        <p14:creationId xmlns:p14="http://schemas.microsoft.com/office/powerpoint/2010/main" val="310610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E1658-0432-7E3C-0493-E2085DF6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7138"/>
            <a:ext cx="10515600" cy="1325563"/>
          </a:xfrm>
        </p:spPr>
        <p:txBody>
          <a:bodyPr/>
          <a:lstStyle/>
          <a:p>
            <a:r>
              <a:rPr lang="en-US" dirty="0"/>
              <a:t>Gift basket delivery!</a:t>
            </a:r>
          </a:p>
        </p:txBody>
      </p:sp>
      <p:pic>
        <p:nvPicPr>
          <p:cNvPr id="5" name="Content Placeholder 4" descr="A picture containing text, variety&#10;&#10;AI-generated content may be incorrect.">
            <a:extLst>
              <a:ext uri="{FF2B5EF4-FFF2-40B4-BE49-F238E27FC236}">
                <a16:creationId xmlns:a16="http://schemas.microsoft.com/office/drawing/2014/main" id="{D4D0B874-4B61-12A6-7B65-032EC9B7C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401540" y="1630544"/>
            <a:ext cx="5985705" cy="4489278"/>
          </a:xfrm>
        </p:spPr>
      </p:pic>
    </p:spTree>
    <p:extLst>
      <p:ext uri="{BB962C8B-B14F-4D97-AF65-F5344CB8AC3E}">
        <p14:creationId xmlns:p14="http://schemas.microsoft.com/office/powerpoint/2010/main" val="200078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agram&#10;&#10;AI-generated content may be incorrect.">
            <a:extLst>
              <a:ext uri="{FF2B5EF4-FFF2-40B4-BE49-F238E27FC236}">
                <a16:creationId xmlns:a16="http://schemas.microsoft.com/office/drawing/2014/main" id="{68E5E484-7A86-F29A-FDFD-597D3100B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888" y="306982"/>
            <a:ext cx="10905066" cy="5507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C7AB15-7767-3427-82F4-8189A13495BE}"/>
              </a:ext>
            </a:extLst>
          </p:cNvPr>
          <p:cNvSpPr txBox="1"/>
          <p:nvPr/>
        </p:nvSpPr>
        <p:spPr>
          <a:xfrm>
            <a:off x="2224584" y="2593075"/>
            <a:ext cx="83933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Directional. Good, but we can improve</a:t>
            </a:r>
          </a:p>
        </p:txBody>
      </p:sp>
    </p:spTree>
    <p:extLst>
      <p:ext uri="{BB962C8B-B14F-4D97-AF65-F5344CB8AC3E}">
        <p14:creationId xmlns:p14="http://schemas.microsoft.com/office/powerpoint/2010/main" val="66018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9E98A-CE32-4F9B-E597-3E37B2473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entering Knowledge Co-Production in Sustainability Science: Why, How, and  When | Oceanography">
            <a:extLst>
              <a:ext uri="{FF2B5EF4-FFF2-40B4-BE49-F238E27FC236}">
                <a16:creationId xmlns:a16="http://schemas.microsoft.com/office/drawing/2014/main" id="{BEF28293-3195-5D16-4E74-B0F5CE4A9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0"/>
            <a:ext cx="12192000" cy="584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52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7CFF78-BACA-362E-BE43-49D20CB219BF}"/>
              </a:ext>
            </a:extLst>
          </p:cNvPr>
          <p:cNvSpPr txBox="1"/>
          <p:nvPr/>
        </p:nvSpPr>
        <p:spPr>
          <a:xfrm>
            <a:off x="827964" y="882037"/>
            <a:ext cx="1053607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Summary of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ABoVE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Engagement and Outreach Responses</a:t>
            </a:r>
          </a:p>
          <a:p>
            <a:pPr marL="0" marR="0" algn="l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Current Engagement and Outreach Activities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Academic outreach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Presentations at undergraduate student seminars and guest lectures at high schools</a:t>
            </a:r>
          </a:p>
          <a:p>
            <a:pPr marL="0" marR="0" algn="l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Community engagement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Booths at events like "Engineering open house" and workshops with Indigenous communities</a:t>
            </a:r>
          </a:p>
          <a:p>
            <a:pPr marL="0" marR="0" algn="l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Media communication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Press releases, radio/TV interviews, print media interviews, and "Notes from the Field" blog posts</a:t>
            </a:r>
          </a:p>
          <a:p>
            <a:pPr marL="0" marR="0" algn="l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Government consultation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Work with Canadian federal, territorial, and Indigenous governments</a:t>
            </a:r>
          </a:p>
          <a:p>
            <a:pPr marL="0" marR="0" algn="l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Public education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Museum exhibits, visitor center displays, and public presentations</a:t>
            </a:r>
          </a:p>
          <a:p>
            <a:pPr marL="0" marR="0" algn="l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Professional collaboration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Earth to Sky Collaboration hosting scientists for training courses, webinars, and conferences</a:t>
            </a:r>
          </a:p>
        </p:txBody>
      </p:sp>
    </p:spTree>
    <p:extLst>
      <p:ext uri="{BB962C8B-B14F-4D97-AF65-F5344CB8AC3E}">
        <p14:creationId xmlns:p14="http://schemas.microsoft.com/office/powerpoint/2010/main" val="413832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C6F5B-757E-74CA-BF0B-ECB803F76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E5D4AE4-BCA5-D286-E115-E18C69831E6F}"/>
              </a:ext>
            </a:extLst>
          </p:cNvPr>
          <p:cNvSpPr txBox="1"/>
          <p:nvPr/>
        </p:nvSpPr>
        <p:spPr>
          <a:xfrm>
            <a:off x="696036" y="915278"/>
            <a:ext cx="10274489" cy="5027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Future Engagement Plans</a:t>
            </a:r>
          </a:p>
          <a:p>
            <a:pPr marL="0" marR="0" algn="l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Continue media engagement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Getting journalists and science writers interested in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ABoVE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research</a:t>
            </a:r>
          </a:p>
          <a:p>
            <a:pPr marL="0" marR="0" algn="l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Data sharing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Publishing data products on repositories like ORNL DAAC</a:t>
            </a:r>
          </a:p>
          <a:p>
            <a:pPr marL="0" marR="0" algn="l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Two-way communication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Exploring approaches for dialogue with Alaska resource agencies and local communities</a:t>
            </a:r>
          </a:p>
          <a:p>
            <a:pPr marL="0" marR="0" algn="l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Public education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Continuing museum/visitor center exhibits and public presentations</a:t>
            </a:r>
          </a:p>
          <a:p>
            <a:pPr marL="0" marR="0" algn="l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Classroom activities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K-12 classroom visits and using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ABoVE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products for classroom demonstrations</a:t>
            </a:r>
          </a:p>
          <a:p>
            <a:pPr marL="0" marR="0" algn="l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Remote outreach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Delivering science talks to Indigenous communities or high school students in Alaska</a:t>
            </a:r>
          </a:p>
        </p:txBody>
      </p:sp>
    </p:spTree>
    <p:extLst>
      <p:ext uri="{BB962C8B-B14F-4D97-AF65-F5344CB8AC3E}">
        <p14:creationId xmlns:p14="http://schemas.microsoft.com/office/powerpoint/2010/main" val="143045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253E8A-D4D3-5300-31A3-07FE384FBBDD}"/>
              </a:ext>
            </a:extLst>
          </p:cNvPr>
          <p:cNvSpPr txBox="1"/>
          <p:nvPr/>
        </p:nvSpPr>
        <p:spPr>
          <a:xfrm>
            <a:off x="519233" y="117693"/>
            <a:ext cx="1115353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Needs for Successful Engagement</a:t>
            </a:r>
          </a:p>
          <a:p>
            <a:pPr marL="0" marR="0" algn="l"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Resources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Time to develop relationships, travel funding for invitational events</a:t>
            </a:r>
          </a:p>
          <a:p>
            <a:pPr marL="0" marR="0" algn="l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Communication support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Connections to journalists and science writers, help with community communications</a:t>
            </a:r>
          </a:p>
          <a:p>
            <a:pPr marL="0" marR="0" algn="l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Visual materials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High-quality photos, maps, and other visuals,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hyperwall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displays for outreach</a:t>
            </a:r>
          </a:p>
          <a:p>
            <a:pPr marL="0" marR="0" algn="l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Knowledge repositories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Archives of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ABoVE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PI slides, tools sections for developed resources</a:t>
            </a:r>
          </a:p>
          <a:p>
            <a:pPr marL="0" marR="0" algn="l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Contact information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Compiled lists of resources for contact with organizations like IARPC and Alaska Climate Adaptation Center</a:t>
            </a:r>
          </a:p>
          <a:p>
            <a:pPr marL="0" marR="0" algn="l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Boundary spanners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People who can facilitate connections and maintain institutional knowledge</a:t>
            </a:r>
          </a:p>
          <a:p>
            <a:pPr marL="0" marR="0" algn="l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Simplified information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Easier language to explain technical concepts (e.g., what 'L-BAND' means in ecological terms)</a:t>
            </a:r>
          </a:p>
          <a:p>
            <a:pPr marL="0" marR="0" algn="l"/>
            <a:endParaRPr lang="en-US" sz="24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marR="0" algn="l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Many respondents noted they are new to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ABoVE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and have limited outreach to report but express interest in future engagement activities.</a:t>
            </a:r>
          </a:p>
        </p:txBody>
      </p:sp>
    </p:spTree>
    <p:extLst>
      <p:ext uri="{BB962C8B-B14F-4D97-AF65-F5344CB8AC3E}">
        <p14:creationId xmlns:p14="http://schemas.microsoft.com/office/powerpoint/2010/main" val="1365793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365</Words>
  <Application>Microsoft Macintosh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Collaborations and Engagement</vt:lpstr>
      <vt:lpstr>Gift basket delivery!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Miner, Kimberley R (US 398P)</dc:creator>
  <cp:lastModifiedBy>Miner, Kimberley R (US 398P)</cp:lastModifiedBy>
  <cp:revision>10</cp:revision>
  <dcterms:created xsi:type="dcterms:W3CDTF">2025-05-14T21:44:38Z</dcterms:created>
  <dcterms:modified xsi:type="dcterms:W3CDTF">2025-05-14T23:08:56Z</dcterms:modified>
</cp:coreProperties>
</file>