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6" r:id="rId3"/>
    <p:sldId id="282" r:id="rId4"/>
    <p:sldId id="284" r:id="rId5"/>
    <p:sldId id="541" r:id="rId6"/>
    <p:sldId id="281" r:id="rId7"/>
    <p:sldId id="542" r:id="rId8"/>
    <p:sldId id="543" r:id="rId9"/>
    <p:sldId id="544" r:id="rId10"/>
    <p:sldId id="545" r:id="rId11"/>
    <p:sldId id="546" r:id="rId12"/>
    <p:sldId id="54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68618-F316-0C4D-B879-C5C53F93E581}" type="datetimeFigureOut">
              <a:rPr lang="en-US" smtClean="0"/>
              <a:t>5/14/25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1FA69-707D-D143-B4CA-F9EFE72F5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7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1AA34-D6B4-564D-870B-12AADF2E50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2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7061563b5e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7061563b5e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749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7061563b5e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7061563b5e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589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5475" y="781050"/>
            <a:ext cx="5761038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910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7061563b5e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7061563b5e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66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9F2A-45CB-D302-3B04-5F8AD7000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6AFDF-8805-F7D6-4FCF-04CADC331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2F139-998C-7D46-1E5A-EA71F8C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20C2-FEFF-9442-B632-021406E823D8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E1867-4E1F-8F1B-845E-6A4BFDDC7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7793A-3443-20E4-7ECC-CCFCEAE2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0A38-53A1-874B-B44D-0D0564CAF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8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B6A5-D150-6436-60B4-A8C68870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2CB66-D941-C11F-0DB8-D9E1B7DAC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FE98A-3665-CFA2-FEF0-7A9DD74C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20C2-FEFF-9442-B632-021406E823D8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05028-58DC-FFE5-6906-A34CD86C4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A1A82-6A26-F77A-0187-5FE391A2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0A38-53A1-874B-B44D-0D0564CAF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D6FBB3-3F7E-DD02-1556-4AA1B286F5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D8FB2-590D-3103-8327-F5D5F8874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FB856-95B4-73F6-F190-97342E18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20C2-FEFF-9442-B632-021406E823D8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E7F67-362D-91D5-850A-3AE573E7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8D0F9-312C-FF5A-9CD3-59B0862A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0A38-53A1-874B-B44D-0D0564CAF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06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4F425F46-C8BE-8249-A74D-DD8263B6A835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2" y="0"/>
          <a:ext cx="962526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523810" imgH="1380952" progId="MSPhotoEd.3">
                  <p:embed/>
                </p:oleObj>
              </mc:Choice>
              <mc:Fallback>
                <p:oleObj name="Photo Editor Photo" r:id="rId2" imgW="1523810" imgH="1380952" progId="MSPhotoEd.3">
                  <p:embed/>
                  <p:pic>
                    <p:nvPicPr>
                      <p:cNvPr id="14" name="Object 2">
                        <a:extLst>
                          <a:ext uri="{FF2B5EF4-FFF2-40B4-BE49-F238E27FC236}">
                            <a16:creationId xmlns:a16="http://schemas.microsoft.com/office/drawing/2014/main" id="{4F425F46-C8BE-8249-A74D-DD8263B6A8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962526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11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EFC-0363-3F89-709B-D980035D1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6B0A2-F35D-8EC9-2B69-A4C59162D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26CAD-1B1A-7356-62BF-0A7C679E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20C2-FEFF-9442-B632-021406E823D8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C9B2B-BCFC-5019-7BC6-514EEB25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9FE45-ADA8-2E45-DF6D-5772A70B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0A38-53A1-874B-B44D-0D0564CAF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8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9E94-AB46-4359-939D-7CCD5346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2D65B-F306-CDE1-51F1-85A124EA5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8061-95CA-2858-3280-FAD3909E3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20C2-FEFF-9442-B632-021406E823D8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38F48-C61C-844B-EEA6-1A8A67B1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A6A4C-7FDF-FC47-3A81-7B76FA320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0A38-53A1-874B-B44D-0D0564CAF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B3AAB-65DD-29B1-78DA-149D97CB7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D5B43-393A-51B4-A855-2B3B1A717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C94BB-9D75-4CCC-A9A1-BCDB723DD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6D23D-4C3D-EE54-D99F-F40FD7772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20C2-FEFF-9442-B632-021406E823D8}" type="datetimeFigureOut">
              <a:rPr lang="en-US" smtClean="0"/>
              <a:t>5/14/25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E04-6A50-84B0-DFDD-971BA980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279A1-7E64-2BA2-0455-3D21FAAA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0A38-53A1-874B-B44D-0D0564CAF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6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0C798-A8B1-2D94-69FB-F9554112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10593-933B-8614-B88E-F37F80528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273D2-7F93-E8D7-F9EC-B88416E6D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FB4B8F-64D8-F210-145A-DDBA6A0ECD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5C300C-E3EC-7226-37A4-C77B33311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2D9CD3-0D30-87C7-49C9-0237D2C8E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20C2-FEFF-9442-B632-021406E823D8}" type="datetimeFigureOut">
              <a:rPr lang="en-US" smtClean="0"/>
              <a:t>5/14/25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C50525-4AD1-596C-CF1F-3767FDF8C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30C70-64E7-E4ED-45EC-838EAFD0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0A38-53A1-874B-B44D-0D0564CAF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69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D69D-5DE3-EE68-9624-39F845565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EC596D-911E-D99F-6162-5ED1CB954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20C2-FEFF-9442-B632-021406E823D8}" type="datetimeFigureOut">
              <a:rPr lang="en-US" smtClean="0"/>
              <a:t>5/14/25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14FF6-B5EC-1ED7-58F7-C741FD25D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D4D02-9E05-C538-9FC2-AEF3EBBBC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0A38-53A1-874B-B44D-0D0564CAF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19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626D5-5A3C-6618-78BF-A478A53C6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20C2-FEFF-9442-B632-021406E823D8}" type="datetimeFigureOut">
              <a:rPr lang="en-US" smtClean="0"/>
              <a:t>5/14/25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6648DE-C300-BAFF-88A7-CCF4A66D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352FC-7066-C0B0-C706-132FA166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0A38-53A1-874B-B44D-0D0564CAF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0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F01A-1C97-23C4-C881-7542EAA1B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7A23E-872F-32FA-0862-4AB5A343A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1F525-AF12-8FC4-3B41-CD8E6DFE3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35F0D-C9F9-D964-559F-F498E5CC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20C2-FEFF-9442-B632-021406E823D8}" type="datetimeFigureOut">
              <a:rPr lang="en-US" smtClean="0"/>
              <a:t>5/14/25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3B079-B79B-C07B-6934-8EF94C8E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0949C-AC0D-11AC-F16D-1D8A258B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0A38-53A1-874B-B44D-0D0564CAF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79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F86A-6F95-1135-2111-82F0FDD9B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10256B-7C8D-F93D-5654-1A45561793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00F5E-66D7-3523-F97E-EB3DB74ED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3AED-D7AC-22B2-13BA-E0A1E7C8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20C2-FEFF-9442-B632-021406E823D8}" type="datetimeFigureOut">
              <a:rPr lang="en-US" smtClean="0"/>
              <a:t>5/14/25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59352-4B5B-66B0-98F5-29C8F530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1562B-CCD5-518D-4633-88ABFB175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60A38-53A1-874B-B44D-0D0564CAF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F418D-60FA-65C8-F8C0-AF9A8578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C14B0-C2D0-F899-DADE-B10C89036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7B5B0-CF93-1078-268A-612774E68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CC20C2-FEFF-9442-B632-021406E823D8}" type="datetimeFigureOut">
              <a:rPr lang="en-US" smtClean="0"/>
              <a:t>5/14/25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78650-28B6-68BB-C82A-96C75EAFB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9EB58-B39E-BB31-7CB1-2041D7BB3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960A38-53A1-874B-B44D-0D0564CAF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2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6EDF36-973E-F2A1-6637-330CDB3F3218}"/>
              </a:ext>
            </a:extLst>
          </p:cNvPr>
          <p:cNvSpPr>
            <a:spLocks noGrp="1"/>
          </p:cNvSpPr>
          <p:nvPr/>
        </p:nvSpPr>
        <p:spPr bwMode="auto">
          <a:xfrm>
            <a:off x="890338" y="640080"/>
            <a:ext cx="3734014" cy="356616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6846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6pPr>
            <a:lvl7pPr marL="913693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7pPr>
            <a:lvl8pPr marL="1370540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8pPr>
            <a:lvl9pPr marL="1827384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2"/>
                </a:solidFill>
                <a:latin typeface="Times New Roman" pitchFamily="-108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200" b="1">
                <a:solidFill>
                  <a:schemeClr val="tx1"/>
                </a:solidFill>
                <a:ea typeface="+mj-ea"/>
                <a:cs typeface="+mj-cs"/>
              </a:rPr>
              <a:t>Carbon Dynamics Working Group Breakout Report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aerial view of a green landscape&#10;&#10;AI-generated content may be incorrect.">
            <a:extLst>
              <a:ext uri="{FF2B5EF4-FFF2-40B4-BE49-F238E27FC236}">
                <a16:creationId xmlns:a16="http://schemas.microsoft.com/office/drawing/2014/main" id="{AB1496C5-ED8A-6ED9-C235-E3D55DE891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23" r="15850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6134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057FCE-AC3E-771D-A811-C3CC5F87FB4D}"/>
              </a:ext>
            </a:extLst>
          </p:cNvPr>
          <p:cNvSpPr txBox="1"/>
          <p:nvPr/>
        </p:nvSpPr>
        <p:spPr>
          <a:xfrm>
            <a:off x="603420" y="333029"/>
            <a:ext cx="10826579" cy="1881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Understand/quantify how large are anthropogenic influences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(carbon emissions; also impacts to water and energy, etc.) 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relative to natural systems across the </a:t>
            </a:r>
            <a:r>
              <a:rPr lang="en-US" sz="2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ABoVE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pan-Arctic-boreal region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marR="0">
              <a:lnSpc>
                <a:spcPct val="115000"/>
              </a:lnSpc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26" name="Picture 2" descr="Methane emissions from oil and gas production on the North Slope of Alaska  - ScienceDirect">
            <a:extLst>
              <a:ext uri="{FF2B5EF4-FFF2-40B4-BE49-F238E27FC236}">
                <a16:creationId xmlns:a16="http://schemas.microsoft.com/office/drawing/2014/main" id="{B03793DF-5877-A964-E5F9-AD9D0A12B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7" y="2214763"/>
            <a:ext cx="7204091" cy="36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93B01A-CB06-18D9-B747-DB167440841E}"/>
              </a:ext>
            </a:extLst>
          </p:cNvPr>
          <p:cNvSpPr txBox="1"/>
          <p:nvPr/>
        </p:nvSpPr>
        <p:spPr>
          <a:xfrm>
            <a:off x="603420" y="5861722"/>
            <a:ext cx="730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Floerchinger, C., McKain, K., Bonin, T., Peischl, J.,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Biraud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 C., Miller, C., ... &amp; Sweeney, C. (2019). Methane emissions from oil and gas production on the North Slope of Alaska.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Atmospheric Environment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218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116985.</a:t>
            </a:r>
            <a:endParaRPr lang="en-US" sz="1200" dirty="0"/>
          </a:p>
        </p:txBody>
      </p:sp>
      <p:pic>
        <p:nvPicPr>
          <p:cNvPr id="1028" name="Picture 4" descr="Coal fired power plant at Fairbanks, Alaska">
            <a:extLst>
              <a:ext uri="{FF2B5EF4-FFF2-40B4-BE49-F238E27FC236}">
                <a16:creationId xmlns:a16="http://schemas.microsoft.com/office/drawing/2014/main" id="{4A307D9E-5E2A-83CF-AA8A-4ED5646E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036" y="2214763"/>
            <a:ext cx="3415963" cy="22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aska Petroleum Distributing">
            <a:extLst>
              <a:ext uri="{FF2B5EF4-FFF2-40B4-BE49-F238E27FC236}">
                <a16:creationId xmlns:a16="http://schemas.microsoft.com/office/drawing/2014/main" id="{0BF674C5-8D1D-2264-08E5-BB8EF22A4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20" y="3961533"/>
            <a:ext cx="1920104" cy="256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39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78C379-F640-6816-4C0A-F8C80133F1AD}"/>
              </a:ext>
            </a:extLst>
          </p:cNvPr>
          <p:cNvSpPr txBox="1"/>
          <p:nvPr/>
        </p:nvSpPr>
        <p:spPr>
          <a:xfrm>
            <a:off x="719467" y="259100"/>
            <a:ext cx="10898659" cy="365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we have the correct spatial resolution in models and observations to answer the important answers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  </a:t>
            </a: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Spatial heterogeneity, etc. Problem with monthly time step in many process models… difficult to test/identify impact of changing start-of-</a:t>
            </a:r>
            <a:r>
              <a:rPr lang="en-US" sz="2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greenup</a:t>
            </a: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on carbon budgets, impacts of severe weather, etc. Difficult to compare with atmospheric measurements. </a:t>
            </a:r>
          </a:p>
          <a:p>
            <a:pPr marR="0" lvl="0">
              <a:lnSpc>
                <a:spcPct val="115000"/>
              </a:lnSpc>
            </a:pPr>
            <a:endParaRPr lang="en-US" sz="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 </a:t>
            </a:r>
            <a:r>
              <a:rPr lang="en-US" sz="28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Why don’t bottom-up model estimates match top-down? </a:t>
            </a:r>
          </a:p>
          <a:p>
            <a:pPr marR="0" lvl="0">
              <a:lnSpc>
                <a:spcPct val="115000"/>
              </a:lnSpc>
            </a:pP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Problem with maps? Problem with process representation?</a:t>
            </a:r>
          </a:p>
          <a:p>
            <a:pPr marL="457200" marR="0">
              <a:lnSpc>
                <a:spcPct val="115000"/>
              </a:lnSpc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050" name="Picture 2" descr="Confronting Earth System Model trends with observations | Science Advances">
            <a:extLst>
              <a:ext uri="{FF2B5EF4-FFF2-40B4-BE49-F238E27FC236}">
                <a16:creationId xmlns:a16="http://schemas.microsoft.com/office/drawing/2014/main" id="{ED186CA6-1E10-396E-9C48-E443AC72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691" y="3564884"/>
            <a:ext cx="4250780" cy="28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5062C1-3575-FB28-1E35-7F8489E2CC77}"/>
              </a:ext>
            </a:extLst>
          </p:cNvPr>
          <p:cNvSpPr txBox="1"/>
          <p:nvPr/>
        </p:nvSpPr>
        <p:spPr>
          <a:xfrm>
            <a:off x="7367347" y="6342432"/>
            <a:ext cx="4250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Simpson et al. (2025) </a:t>
            </a:r>
            <a:r>
              <a:rPr lang="en-US" i="1" dirty="0"/>
              <a:t>Science Advances. </a:t>
            </a:r>
          </a:p>
        </p:txBody>
      </p:sp>
      <p:pic>
        <p:nvPicPr>
          <p:cNvPr id="8" name="Picture 7" descr="A white electrical plug in the mud&#10;&#10;AI-generated content may be incorrect.">
            <a:extLst>
              <a:ext uri="{FF2B5EF4-FFF2-40B4-BE49-F238E27FC236}">
                <a16:creationId xmlns:a16="http://schemas.microsoft.com/office/drawing/2014/main" id="{AF0AD3C3-2B00-E7EA-2EE7-F7A4860EA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5092" y="3817682"/>
            <a:ext cx="2949465" cy="2443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19B79A-5C30-C071-7B21-348DBF62276C}"/>
              </a:ext>
            </a:extLst>
          </p:cNvPr>
          <p:cNvSpPr txBox="1"/>
          <p:nvPr/>
        </p:nvSpPr>
        <p:spPr>
          <a:xfrm>
            <a:off x="2641577" y="5223409"/>
            <a:ext cx="135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this… </a:t>
            </a:r>
          </a:p>
        </p:txBody>
      </p:sp>
      <p:pic>
        <p:nvPicPr>
          <p:cNvPr id="11" name="Picture 10" descr="A map of canada with blue squares&#10;&#10;AI-generated content may be incorrect.">
            <a:extLst>
              <a:ext uri="{FF2B5EF4-FFF2-40B4-BE49-F238E27FC236}">
                <a16:creationId xmlns:a16="http://schemas.microsoft.com/office/drawing/2014/main" id="{27C54A15-1441-E42F-9CBF-F2611104E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054" y="5195034"/>
            <a:ext cx="3175000" cy="121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68CF30-0B22-3B9D-7EBA-EAB2CC643B8F}"/>
              </a:ext>
            </a:extLst>
          </p:cNvPr>
          <p:cNvSpPr txBox="1"/>
          <p:nvPr/>
        </p:nvSpPr>
        <p:spPr>
          <a:xfrm>
            <a:off x="5114533" y="4588614"/>
            <a:ext cx="105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this… </a:t>
            </a:r>
          </a:p>
        </p:txBody>
      </p:sp>
      <p:pic>
        <p:nvPicPr>
          <p:cNvPr id="14" name="Picture 13" descr="A field with electrical equipment&#10;&#10;AI-generated content may be incorrect.">
            <a:extLst>
              <a:ext uri="{FF2B5EF4-FFF2-40B4-BE49-F238E27FC236}">
                <a16:creationId xmlns:a16="http://schemas.microsoft.com/office/drawing/2014/main" id="{8F2387A0-88C7-86B8-64F0-42A81CDB1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709" y="3564884"/>
            <a:ext cx="2087479" cy="142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43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An image showing Earth from space at a distance, superimposed over the surrounding space are images and names of the current and planned satellites NASA&amp;amp;#039;s Earth division will use to observe the planet.">
            <a:extLst>
              <a:ext uri="{FF2B5EF4-FFF2-40B4-BE49-F238E27FC236}">
                <a16:creationId xmlns:a16="http://schemas.microsoft.com/office/drawing/2014/main" id="{179B50F4-1287-874A-7E48-F06FB417B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02" y="1219518"/>
            <a:ext cx="9887465" cy="532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77C9B7-7F68-38C8-6623-D7F54B59F481}"/>
              </a:ext>
            </a:extLst>
          </p:cNvPr>
          <p:cNvSpPr txBox="1"/>
          <p:nvPr/>
        </p:nvSpPr>
        <p:spPr>
          <a:xfrm>
            <a:off x="781251" y="160638"/>
            <a:ext cx="10898659" cy="105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7. 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might future Arctic-boreal research benefit from new and upcoming NASA (and NASA partner) missions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374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743D5-EA41-9D30-10F8-9BA753FC6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432" y="1000896"/>
            <a:ext cx="9144000" cy="964471"/>
          </a:xfrm>
          <a:solidFill>
            <a:schemeClr val="bg1">
              <a:alpha val="50853"/>
            </a:schemeClr>
          </a:solidFill>
        </p:spPr>
        <p:txBody>
          <a:bodyPr/>
          <a:lstStyle/>
          <a:p>
            <a:r>
              <a:rPr lang="en-US" dirty="0"/>
              <a:t>1. Synthesis Activities</a:t>
            </a:r>
          </a:p>
        </p:txBody>
      </p:sp>
    </p:spTree>
    <p:extLst>
      <p:ext uri="{BB962C8B-B14F-4D97-AF65-F5344CB8AC3E}">
        <p14:creationId xmlns:p14="http://schemas.microsoft.com/office/powerpoint/2010/main" val="2304612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7061563b5e_1_157"/>
          <p:cNvSpPr/>
          <p:nvPr/>
        </p:nvSpPr>
        <p:spPr>
          <a:xfrm>
            <a:off x="167100" y="950326"/>
            <a:ext cx="11857800" cy="57261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sz="1900" i="1">
              <a:solidFill>
                <a:schemeClr val="dk1"/>
              </a:solidFill>
            </a:endParaRPr>
          </a:p>
        </p:txBody>
      </p:sp>
      <p:sp>
        <p:nvSpPr>
          <p:cNvPr id="357" name="Google Shape;357;g27061563b5e_1_157"/>
          <p:cNvSpPr txBox="1"/>
          <p:nvPr/>
        </p:nvSpPr>
        <p:spPr>
          <a:xfrm>
            <a:off x="779250" y="950353"/>
            <a:ext cx="10633500" cy="86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sz="2600" b="1" u="sng" dirty="0">
                <a:solidFill>
                  <a:srgbClr val="1C4587"/>
                </a:solidFill>
              </a:rPr>
              <a:t>Leads: Jeralyn Poe &amp; Abhishek Chatterjee</a:t>
            </a:r>
            <a:endParaRPr sz="2600" b="1" u="sng" dirty="0">
              <a:solidFill>
                <a:srgbClr val="1C4587"/>
              </a:solidFill>
            </a:endParaRPr>
          </a:p>
          <a:p>
            <a:endParaRPr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A368D6-918F-C144-8A62-885A0C4B3EC4}"/>
              </a:ext>
            </a:extLst>
          </p:cNvPr>
          <p:cNvSpPr/>
          <p:nvPr/>
        </p:nvSpPr>
        <p:spPr>
          <a:xfrm>
            <a:off x="0" y="91630"/>
            <a:ext cx="12192000" cy="85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Google Shape;355;g27061563b5e_1_157"/>
          <p:cNvSpPr txBox="1">
            <a:spLocks noGrp="1"/>
          </p:cNvSpPr>
          <p:nvPr>
            <p:ph type="title"/>
          </p:nvPr>
        </p:nvSpPr>
        <p:spPr>
          <a:xfrm>
            <a:off x="-124858" y="211533"/>
            <a:ext cx="12316858" cy="638700"/>
          </a:xfrm>
          <a:prstGeom prst="rect">
            <a:avLst/>
          </a:prstGeom>
        </p:spPr>
        <p:txBody>
          <a:bodyPr spcFirstLastPara="1" wrap="square" lIns="91413" tIns="45688" rIns="91413" bIns="45688" anchor="ctr" anchorCtr="0"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Carbon Synthesis Activity 1: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ABoVE CO</a:t>
            </a:r>
            <a:r>
              <a:rPr lang="en-US" sz="2800" b="1" baseline="-25000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Flux Budgets, Status &amp; Uncertainty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Google Shape;391;g27061563b5e_0_0">
            <a:extLst>
              <a:ext uri="{FF2B5EF4-FFF2-40B4-BE49-F238E27FC236}">
                <a16:creationId xmlns:a16="http://schemas.microsoft.com/office/drawing/2014/main" id="{4F4C64D9-0678-9248-98F7-F22C01BABA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029" y="1817513"/>
            <a:ext cx="10553434" cy="46160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55FF5-FB5A-2F40-95E4-2A2D83DF44C6}"/>
              </a:ext>
            </a:extLst>
          </p:cNvPr>
          <p:cNvSpPr txBox="1"/>
          <p:nvPr/>
        </p:nvSpPr>
        <p:spPr>
          <a:xfrm>
            <a:off x="966537" y="1540421"/>
            <a:ext cx="357136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/>
              <a:t>IN PREP! Targeting 2025 submission! </a:t>
            </a:r>
          </a:p>
        </p:txBody>
      </p:sp>
    </p:spTree>
    <p:extLst>
      <p:ext uri="{BB962C8B-B14F-4D97-AF65-F5344CB8AC3E}">
        <p14:creationId xmlns:p14="http://schemas.microsoft.com/office/powerpoint/2010/main" val="1152356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7061563b5e_1_157"/>
          <p:cNvSpPr txBox="1"/>
          <p:nvPr/>
        </p:nvSpPr>
        <p:spPr>
          <a:xfrm>
            <a:off x="779250" y="950353"/>
            <a:ext cx="10633500" cy="132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sz="2600" b="1" u="sng" dirty="0">
                <a:solidFill>
                  <a:srgbClr val="1C4587"/>
                </a:solidFill>
              </a:rPr>
              <a:t>Leads: Beth Sutherland &amp; Jenny Watts</a:t>
            </a:r>
          </a:p>
          <a:p>
            <a:pPr algn="ctr">
              <a:lnSpc>
                <a:spcPct val="115000"/>
              </a:lnSpc>
              <a:buClr>
                <a:schemeClr val="dk1"/>
              </a:buClr>
              <a:buSzPts val="2200"/>
            </a:pPr>
            <a:endParaRPr sz="2600" b="1" u="sng" dirty="0">
              <a:solidFill>
                <a:srgbClr val="1C4587"/>
              </a:solidFill>
            </a:endParaRPr>
          </a:p>
          <a:p>
            <a:endParaRPr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A368D6-918F-C144-8A62-885A0C4B3EC4}"/>
              </a:ext>
            </a:extLst>
          </p:cNvPr>
          <p:cNvSpPr/>
          <p:nvPr/>
        </p:nvSpPr>
        <p:spPr>
          <a:xfrm>
            <a:off x="0" y="63688"/>
            <a:ext cx="12192000" cy="85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Google Shape;355;g27061563b5e_1_157"/>
          <p:cNvSpPr txBox="1">
            <a:spLocks noGrp="1"/>
          </p:cNvSpPr>
          <p:nvPr>
            <p:ph type="title"/>
          </p:nvPr>
        </p:nvSpPr>
        <p:spPr>
          <a:xfrm>
            <a:off x="-124858" y="211533"/>
            <a:ext cx="12316858" cy="638700"/>
          </a:xfrm>
          <a:prstGeom prst="rect">
            <a:avLst/>
          </a:prstGeom>
        </p:spPr>
        <p:txBody>
          <a:bodyPr spcFirstLastPara="1" wrap="square" lIns="91413" tIns="45688" rIns="91413" bIns="45688" anchor="ctr" anchorCtr="0"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Carbon Synthesis Activity 2: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pan-Arctic-boreal Flux Budgets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A55FF5-FB5A-2F40-95E4-2A2D83DF44C6}"/>
              </a:ext>
            </a:extLst>
          </p:cNvPr>
          <p:cNvSpPr txBox="1"/>
          <p:nvPr/>
        </p:nvSpPr>
        <p:spPr>
          <a:xfrm>
            <a:off x="526294" y="1600476"/>
            <a:ext cx="10670485" cy="176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Builds upon the Poe &amp; Chatterjee synthesis, expanding to the full ABZ; including CO</a:t>
            </a:r>
            <a:r>
              <a:rPr lang="en-US" sz="2100" baseline="-25000" dirty="0"/>
              <a:t>2</a:t>
            </a:r>
            <a:r>
              <a:rPr lang="en-US" sz="2100" dirty="0"/>
              <a:t> &amp; CH</a:t>
            </a:r>
            <a:r>
              <a:rPr lang="en-US" sz="2100" baseline="-25000" dirty="0"/>
              <a:t>4</a:t>
            </a:r>
            <a:r>
              <a:rPr lang="en-US" sz="2100" dirty="0"/>
              <a:t>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Includes process models, inversions, and other bottom-up budgets (including ML)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Model verification with ABCFlux2 and atmosphere (tall tower &amp; airborne, w/ </a:t>
            </a:r>
            <a:r>
              <a:rPr lang="en-US" sz="2100" dirty="0" err="1"/>
              <a:t>polarWRF</a:t>
            </a:r>
            <a:r>
              <a:rPr lang="en-US" sz="2100" dirty="0"/>
              <a:t>-STILT)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In collaboration with Permafrost Carbon Network (PCN); part of Watts TE 2021 </a:t>
            </a:r>
            <a:r>
              <a:rPr lang="en-US" sz="2000" dirty="0"/>
              <a:t>study.</a:t>
            </a:r>
            <a:endParaRPr lang="en-US" sz="2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FA18C8-4A78-B74F-8EF9-30AD39C0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316" y="3429000"/>
            <a:ext cx="2243539" cy="1378663"/>
          </a:xfrm>
          <a:prstGeom prst="rect">
            <a:avLst/>
          </a:prstGeom>
        </p:spPr>
      </p:pic>
      <p:pic>
        <p:nvPicPr>
          <p:cNvPr id="11" name="Picture 10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A1E0FC7C-0DBB-BD4A-8526-FE471DDCDC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6" b="21718"/>
          <a:stretch/>
        </p:blipFill>
        <p:spPr>
          <a:xfrm>
            <a:off x="6981599" y="4941311"/>
            <a:ext cx="2165717" cy="1602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E38D59-87B5-E54C-94A9-A41C83C51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944" y="4927520"/>
            <a:ext cx="2320949" cy="15900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74ACDE-2A71-0B49-8DD4-72F7EFA6D794}"/>
              </a:ext>
            </a:extLst>
          </p:cNvPr>
          <p:cNvSpPr txBox="1"/>
          <p:nvPr/>
        </p:nvSpPr>
        <p:spPr>
          <a:xfrm>
            <a:off x="9205601" y="4343865"/>
            <a:ext cx="78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Boreal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E2DEB0-834A-1C44-B307-88B59BAE909E}"/>
              </a:ext>
            </a:extLst>
          </p:cNvPr>
          <p:cNvSpPr txBox="1"/>
          <p:nvPr/>
        </p:nvSpPr>
        <p:spPr>
          <a:xfrm>
            <a:off x="7141736" y="6148203"/>
            <a:ext cx="184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Wetlands/aquatic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42A07-B035-3C41-81C9-62D8839EB4D7}"/>
              </a:ext>
            </a:extLst>
          </p:cNvPr>
          <p:cNvSpPr txBox="1"/>
          <p:nvPr/>
        </p:nvSpPr>
        <p:spPr>
          <a:xfrm>
            <a:off x="10775248" y="6174933"/>
            <a:ext cx="83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Tundra</a:t>
            </a:r>
          </a:p>
        </p:txBody>
      </p:sp>
      <p:pic>
        <p:nvPicPr>
          <p:cNvPr id="11266" name="Picture 2" descr="A screenshot of a map&#10;&#10;AI-generated content may be incorrect.">
            <a:extLst>
              <a:ext uri="{FF2B5EF4-FFF2-40B4-BE49-F238E27FC236}">
                <a16:creationId xmlns:a16="http://schemas.microsoft.com/office/drawing/2014/main" id="{F5558E40-96D0-1C29-79AE-1412F772C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975" y="3171159"/>
            <a:ext cx="4618037" cy="40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 screenshot of a map&#10;&#10;AI-generated content may be incorrect.">
            <a:extLst>
              <a:ext uri="{FF2B5EF4-FFF2-40B4-BE49-F238E27FC236}">
                <a16:creationId xmlns:a16="http://schemas.microsoft.com/office/drawing/2014/main" id="{4AF2C0F2-2AAE-D21D-8B98-794793853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2" y="3273739"/>
            <a:ext cx="3976548" cy="372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5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34886" y="159237"/>
            <a:ext cx="8753492" cy="64883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83090" eaLnBrk="0" hangingPunct="0">
              <a:spcAft>
                <a:spcPct val="20000"/>
              </a:spcAft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Carbon Synthesis Activity 3: </a:t>
            </a:r>
            <a:r>
              <a:rPr lang="en-US" sz="1929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Alaskan Tundra In-Situ Soil Organic Carbon Synthesis Dataset</a:t>
            </a:r>
            <a:endParaRPr lang="en-US" sz="1929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2EFAE-B373-434B-A6D5-D1919AB62322}"/>
              </a:ext>
            </a:extLst>
          </p:cNvPr>
          <p:cNvSpPr txBox="1"/>
          <p:nvPr/>
        </p:nvSpPr>
        <p:spPr>
          <a:xfrm>
            <a:off x="291578" y="1325604"/>
            <a:ext cx="7280722" cy="420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In-situ SOC data are sparse in the Tundra region. However, in-situ SOC data is highly required for ecosystem modeling needs, radar remote sensing modeling as well as calibration and validation activities. In-situ SOC data also play an important role in understanding changes in the disturbance regime, and the impact of wildfires and retrogressive thaw slumps on the carbon dynamics. </a:t>
            </a:r>
          </a:p>
          <a:p>
            <a:r>
              <a:rPr lang="en-US" sz="15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aim to synthesis 3 decades of in-situ SOC observations in the Tundra region of Alaska.</a:t>
            </a: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62436">
              <a:spcAft>
                <a:spcPts val="321"/>
              </a:spcAft>
            </a:pPr>
            <a:r>
              <a:rPr lang="en-US" sz="168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en-US" sz="168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06153" indent="-306153">
              <a:buFont typeface="Wingdings" pitchFamily="2" charset="2"/>
              <a:buChar char="§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Regions: Seward Peninsula, Noatak, North Slope</a:t>
            </a:r>
          </a:p>
          <a:p>
            <a:pPr marL="306153" indent="-306153">
              <a:buFont typeface="Wingdings" pitchFamily="2" charset="2"/>
              <a:buChar char="§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Seven Databases</a:t>
            </a:r>
          </a:p>
          <a:p>
            <a:pPr marL="306153" indent="-306153">
              <a:buFont typeface="Wingdings" pitchFamily="2" charset="2"/>
              <a:buChar char="§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 PIs, ~1,400 Soil Cores, ~15,000 Soil Samples</a:t>
            </a:r>
          </a:p>
          <a:p>
            <a:pPr marL="306153" indent="-306153">
              <a:buFont typeface="Wingdings" pitchFamily="2" charset="2"/>
              <a:buChar char="§"/>
            </a:pPr>
            <a:endParaRPr lang="en-US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62436">
              <a:spcAft>
                <a:spcPts val="321"/>
              </a:spcAft>
            </a:pPr>
            <a:r>
              <a:rPr lang="en-US" sz="168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Broader Impacts: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recent years, many projects have collected and partially consolidated in-situ soil data in the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ABoVE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domain; this in-situ SOC synthesis project aims to </a:t>
            </a:r>
            <a:r>
              <a:rPr lang="en-US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other synthesis studies by compiling and harmonizing </a:t>
            </a:r>
            <a:r>
              <a:rPr lang="en-US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information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multiple key soil properties, including:</a:t>
            </a:r>
          </a:p>
          <a:p>
            <a:pPr defTabSz="962436">
              <a:spcAft>
                <a:spcPts val="321"/>
              </a:spcAft>
            </a:pPr>
            <a:endParaRPr lang="en-US" sz="1684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0ACF1-0C4F-804E-B42D-2CF3707566D8}"/>
              </a:ext>
            </a:extLst>
          </p:cNvPr>
          <p:cNvSpPr txBox="1"/>
          <p:nvPr/>
        </p:nvSpPr>
        <p:spPr>
          <a:xfrm>
            <a:off x="1074535" y="816617"/>
            <a:ext cx="92741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2436"/>
            <a:r>
              <a:rPr lang="en-US" sz="1500" dirty="0">
                <a:solidFill>
                  <a:srgbClr val="000000"/>
                </a:solidFill>
              </a:rPr>
              <a:t>Sophia Henze, Kazem </a:t>
            </a:r>
            <a:r>
              <a:rPr lang="en-US" sz="1500" dirty="0" err="1">
                <a:solidFill>
                  <a:srgbClr val="000000"/>
                </a:solidFill>
              </a:rPr>
              <a:t>Bakian-Dogaheh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0000"/>
                </a:solidFill>
              </a:rPr>
              <a:t>Jinyang</a:t>
            </a:r>
            <a:r>
              <a:rPr lang="en-US" sz="1500" dirty="0">
                <a:solidFill>
                  <a:srgbClr val="000000"/>
                </a:solidFill>
              </a:rPr>
              <a:t> Du, John Kimball, Mahta Moghaddam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1524003" y="1151019"/>
            <a:ext cx="91690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2" name="Picture 2" descr="Image result for ABOVE n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644" y="48647"/>
            <a:ext cx="858066" cy="51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FF6241-1472-2AF3-6214-E63915291B25}"/>
              </a:ext>
            </a:extLst>
          </p:cNvPr>
          <p:cNvSpPr txBox="1"/>
          <p:nvPr/>
        </p:nvSpPr>
        <p:spPr>
          <a:xfrm>
            <a:off x="8131043" y="3444017"/>
            <a:ext cx="3393969" cy="27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Sampling Locations (Regions of Interest)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6DF7917-5717-8FE4-B28C-92F3EA7D4B32}"/>
              </a:ext>
            </a:extLst>
          </p:cNvPr>
          <p:cNvGraphicFramePr>
            <a:graphicFrameLocks noGrp="1"/>
          </p:cNvGraphicFramePr>
          <p:nvPr/>
        </p:nvGraphicFramePr>
        <p:xfrm>
          <a:off x="1197149" y="5387250"/>
          <a:ext cx="5981830" cy="1005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277">
                  <a:extLst>
                    <a:ext uri="{9D8B030D-6E8A-4147-A177-3AD203B41FA5}">
                      <a16:colId xmlns:a16="http://schemas.microsoft.com/office/drawing/2014/main" val="663303716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603608788"/>
                    </a:ext>
                  </a:extLst>
                </a:gridCol>
                <a:gridCol w="758214">
                  <a:extLst>
                    <a:ext uri="{9D8B030D-6E8A-4147-A177-3AD203B41FA5}">
                      <a16:colId xmlns:a16="http://schemas.microsoft.com/office/drawing/2014/main" val="1541958996"/>
                    </a:ext>
                  </a:extLst>
                </a:gridCol>
                <a:gridCol w="724136">
                  <a:extLst>
                    <a:ext uri="{9D8B030D-6E8A-4147-A177-3AD203B41FA5}">
                      <a16:colId xmlns:a16="http://schemas.microsoft.com/office/drawing/2014/main" val="3872733042"/>
                    </a:ext>
                  </a:extLst>
                </a:gridCol>
                <a:gridCol w="679245">
                  <a:extLst>
                    <a:ext uri="{9D8B030D-6E8A-4147-A177-3AD203B41FA5}">
                      <a16:colId xmlns:a16="http://schemas.microsoft.com/office/drawing/2014/main" val="4020616667"/>
                    </a:ext>
                  </a:extLst>
                </a:gridCol>
                <a:gridCol w="747729">
                  <a:extLst>
                    <a:ext uri="{9D8B030D-6E8A-4147-A177-3AD203B41FA5}">
                      <a16:colId xmlns:a16="http://schemas.microsoft.com/office/drawing/2014/main" val="1094703676"/>
                    </a:ext>
                  </a:extLst>
                </a:gridCol>
                <a:gridCol w="747729">
                  <a:extLst>
                    <a:ext uri="{9D8B030D-6E8A-4147-A177-3AD203B41FA5}">
                      <a16:colId xmlns:a16="http://schemas.microsoft.com/office/drawing/2014/main" val="3560503038"/>
                    </a:ext>
                  </a:extLst>
                </a:gridCol>
                <a:gridCol w="747729">
                  <a:extLst>
                    <a:ext uri="{9D8B030D-6E8A-4147-A177-3AD203B41FA5}">
                      <a16:colId xmlns:a16="http://schemas.microsoft.com/office/drawing/2014/main" val="2478987658"/>
                    </a:ext>
                  </a:extLst>
                </a:gridCol>
              </a:tblGrid>
              <a:tr h="527025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Depth Information</a:t>
                      </a:r>
                    </a:p>
                  </a:txBody>
                  <a:tcPr marL="86153" marR="86153" marT="43077" marB="43077" anchor="ctr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 Organic Carbon</a:t>
                      </a:r>
                    </a:p>
                  </a:txBody>
                  <a:tcPr marL="86153" marR="86153" marT="43077" marB="43077" anchor="ctr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Organic Matter</a:t>
                      </a:r>
                    </a:p>
                  </a:txBody>
                  <a:tcPr marL="86153" marR="86153" marT="43077" marB="43077" anchor="ctr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Bulk Density</a:t>
                      </a:r>
                    </a:p>
                  </a:txBody>
                  <a:tcPr marL="86153" marR="86153" marT="43077" marB="43077" anchor="ctr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Porosity</a:t>
                      </a:r>
                    </a:p>
                  </a:txBody>
                  <a:tcPr marL="86153" marR="86153" marT="43077" marB="43077" anchor="ctr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Burn/ Unburned</a:t>
                      </a:r>
                    </a:p>
                  </a:txBody>
                  <a:tcPr marL="86153" marR="86153" marT="43077" marB="43077" anchor="ctr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C:N Ratio</a:t>
                      </a:r>
                    </a:p>
                  </a:txBody>
                  <a:tcPr marL="86153" marR="86153" marT="43077" marB="43077" anchor="ctr"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Sand/Silt/ Clay</a:t>
                      </a:r>
                    </a:p>
                  </a:txBody>
                  <a:tcPr marL="86153" marR="86153" marT="43077" marB="43077" anchor="ctr"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138645"/>
                  </a:ext>
                </a:extLst>
              </a:tr>
              <a:tr h="462602">
                <a:tc>
                  <a:txBody>
                    <a:bodyPr/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153" marR="86153" marT="43077" marB="4307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153" marR="86153" marT="43077" marB="4307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153" marR="86153" marT="43077" marB="4307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153" marR="86153" marT="43077" marB="4307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153" marR="86153" marT="43077" marB="4307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153" marR="86153" marT="43077" marB="4307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153" marR="86153" marT="43077" marB="4307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153" marR="86153" marT="43077" marB="4307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8333479"/>
                  </a:ext>
                </a:extLst>
              </a:tr>
            </a:tbl>
          </a:graphicData>
        </a:graphic>
      </p:graphicFrame>
      <p:pic>
        <p:nvPicPr>
          <p:cNvPr id="19" name="Graphic 18" descr="Ruler with solid fill">
            <a:extLst>
              <a:ext uri="{FF2B5EF4-FFF2-40B4-BE49-F238E27FC236}">
                <a16:creationId xmlns:a16="http://schemas.microsoft.com/office/drawing/2014/main" id="{E8BA626E-E83F-7BB7-9FF8-300C4A49A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8873" y="6049931"/>
            <a:ext cx="421277" cy="421277"/>
          </a:xfrm>
          <a:prstGeom prst="rect">
            <a:avLst/>
          </a:prstGeom>
        </p:spPr>
      </p:pic>
      <p:pic>
        <p:nvPicPr>
          <p:cNvPr id="20" name="Graphic 19" descr="Scales of justice with solid fill">
            <a:extLst>
              <a:ext uri="{FF2B5EF4-FFF2-40B4-BE49-F238E27FC236}">
                <a16:creationId xmlns:a16="http://schemas.microsoft.com/office/drawing/2014/main" id="{A7074E0C-4FC5-C9FA-05FB-D6204B2AF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91701" y="5997794"/>
            <a:ext cx="421277" cy="421277"/>
          </a:xfrm>
          <a:prstGeom prst="rect">
            <a:avLst/>
          </a:prstGeom>
        </p:spPr>
      </p:pic>
      <p:pic>
        <p:nvPicPr>
          <p:cNvPr id="21" name="Graphic 20" descr="Fire with solid fill">
            <a:extLst>
              <a:ext uri="{FF2B5EF4-FFF2-40B4-BE49-F238E27FC236}">
                <a16:creationId xmlns:a16="http://schemas.microsoft.com/office/drawing/2014/main" id="{109D591D-D476-4C80-33FE-E842A2C013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52123" y="6035894"/>
            <a:ext cx="421277" cy="421277"/>
          </a:xfrm>
          <a:prstGeom prst="rect">
            <a:avLst/>
          </a:prstGeom>
        </p:spPr>
      </p:pic>
      <p:pic>
        <p:nvPicPr>
          <p:cNvPr id="23" name="Graphic 22" descr="Hourglass Full with solid fill">
            <a:extLst>
              <a:ext uri="{FF2B5EF4-FFF2-40B4-BE49-F238E27FC236}">
                <a16:creationId xmlns:a16="http://schemas.microsoft.com/office/drawing/2014/main" id="{2B4032CC-281F-D63E-FD16-25DE9CF98A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58589" y="6035894"/>
            <a:ext cx="421277" cy="421277"/>
          </a:xfrm>
          <a:prstGeom prst="rect">
            <a:avLst/>
          </a:prstGeom>
        </p:spPr>
      </p:pic>
      <p:pic>
        <p:nvPicPr>
          <p:cNvPr id="24" name="Graphic 23" descr="Leaf with solid fill">
            <a:extLst>
              <a:ext uri="{FF2B5EF4-FFF2-40B4-BE49-F238E27FC236}">
                <a16:creationId xmlns:a16="http://schemas.microsoft.com/office/drawing/2014/main" id="{53D141DD-497F-63F2-7E55-E8A566E421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89312" y="6010379"/>
            <a:ext cx="421277" cy="421277"/>
          </a:xfrm>
          <a:prstGeom prst="rect">
            <a:avLst/>
          </a:prstGeom>
        </p:spPr>
      </p:pic>
      <p:pic>
        <p:nvPicPr>
          <p:cNvPr id="25" name="Graphic 24" descr="Stacked Rocks with solid fill">
            <a:extLst>
              <a:ext uri="{FF2B5EF4-FFF2-40B4-BE49-F238E27FC236}">
                <a16:creationId xmlns:a16="http://schemas.microsoft.com/office/drawing/2014/main" id="{D767FC69-850D-D17F-B17A-21614C94B6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58420" y="6035894"/>
            <a:ext cx="421277" cy="421277"/>
          </a:xfrm>
          <a:prstGeom prst="rect">
            <a:avLst/>
          </a:prstGeom>
        </p:spPr>
      </p:pic>
      <p:pic>
        <p:nvPicPr>
          <p:cNvPr id="26" name="Graphic 25" descr="Tree With Roots with solid fill">
            <a:extLst>
              <a:ext uri="{FF2B5EF4-FFF2-40B4-BE49-F238E27FC236}">
                <a16:creationId xmlns:a16="http://schemas.microsoft.com/office/drawing/2014/main" id="{88A94EF1-6FD7-BF87-F8EC-84AD345758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17776" y="5995855"/>
            <a:ext cx="421277" cy="475353"/>
          </a:xfrm>
          <a:prstGeom prst="rect">
            <a:avLst/>
          </a:prstGeom>
        </p:spPr>
      </p:pic>
      <p:pic>
        <p:nvPicPr>
          <p:cNvPr id="27" name="Graphic 26" descr="Cube with solid fill">
            <a:extLst>
              <a:ext uri="{FF2B5EF4-FFF2-40B4-BE49-F238E27FC236}">
                <a16:creationId xmlns:a16="http://schemas.microsoft.com/office/drawing/2014/main" id="{6EEF68B7-A544-EF3C-0484-D0614CA0AD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99165" y="6048594"/>
            <a:ext cx="421277" cy="421277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A35857CB-43B4-2E1F-6D5E-27EBB5D4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048" y="1248942"/>
            <a:ext cx="2681961" cy="21800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04BC149D-0EF6-E97B-A241-929AA7BC0250}"/>
              </a:ext>
            </a:extLst>
          </p:cNvPr>
          <p:cNvGraphicFramePr>
            <a:graphicFrameLocks noGrp="1"/>
          </p:cNvGraphicFramePr>
          <p:nvPr/>
        </p:nvGraphicFramePr>
        <p:xfrm>
          <a:off x="8503382" y="3754871"/>
          <a:ext cx="3075975" cy="2466978"/>
        </p:xfrm>
        <a:graphic>
          <a:graphicData uri="http://schemas.openxmlformats.org/drawingml/2006/table">
            <a:tbl>
              <a:tblPr/>
              <a:tblGrid>
                <a:gridCol w="1920991">
                  <a:extLst>
                    <a:ext uri="{9D8B030D-6E8A-4147-A177-3AD203B41FA5}">
                      <a16:colId xmlns:a16="http://schemas.microsoft.com/office/drawing/2014/main" val="1813203778"/>
                    </a:ext>
                  </a:extLst>
                </a:gridCol>
                <a:gridCol w="1154984">
                  <a:extLst>
                    <a:ext uri="{9D8B030D-6E8A-4147-A177-3AD203B41FA5}">
                      <a16:colId xmlns:a16="http://schemas.microsoft.com/office/drawing/2014/main" val="4207640408"/>
                    </a:ext>
                  </a:extLst>
                </a:gridCol>
              </a:tblGrid>
              <a:tr h="330654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NSF Arctic Data Center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054" marR="102054" marT="51027" marB="51027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2054" marR="102054" marT="51027" marB="51027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032057"/>
                  </a:ext>
                </a:extLst>
              </a:tr>
              <a:tr h="39596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National Cooperative Soil Survey 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054" marR="102054" marT="51027" marB="51027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2054" marR="102054" marT="51027" marB="51027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258264"/>
                  </a:ext>
                </a:extLst>
              </a:tr>
              <a:tr h="330654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DOE (ESS-DIVE)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054" marR="102054" marT="51027" marB="51027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2054" marR="102054" marT="51027" marB="51027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226317"/>
                  </a:ext>
                </a:extLst>
              </a:tr>
              <a:tr h="39596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International Soil Carbon Network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054" marR="102054" marT="51027" marB="51027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2054" marR="102054" marT="51027" marB="51027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225701"/>
                  </a:ext>
                </a:extLst>
              </a:tr>
              <a:tr h="330654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ORNL DAAC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054" marR="102054" marT="51027" marB="51027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2054" marR="102054" marT="51027" marB="51027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063375"/>
                  </a:ext>
                </a:extLst>
              </a:tr>
              <a:tr h="330654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Toolik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LTRE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054" marR="102054" marT="51027" marB="51027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2054" marR="102054" marT="51027" marB="51027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582011"/>
                  </a:ext>
                </a:extLst>
              </a:tr>
              <a:tr h="330654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USGS Science Data Catalog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054" marR="102054" marT="51027" marB="51027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2054" marR="102054" marT="51027" marB="51027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0735136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8E46CB31-6173-9A13-22EA-A4DC0A1D691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48729" y="3678981"/>
            <a:ext cx="761967" cy="3393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084868B-31C8-A855-2EB9-F026D194954A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3744"/>
          <a:stretch/>
        </p:blipFill>
        <p:spPr>
          <a:xfrm>
            <a:off x="10224614" y="4380068"/>
            <a:ext cx="936961" cy="2960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F6F314F-5204-C992-9774-1CED8E5C6A3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48729" y="4738644"/>
            <a:ext cx="904481" cy="2957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EE98B65-7744-9F9F-EAE1-E453C67B49BD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19187"/>
          <a:stretch/>
        </p:blipFill>
        <p:spPr>
          <a:xfrm>
            <a:off x="9758527" y="5171400"/>
            <a:ext cx="947537" cy="2313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B6C570B-2455-882A-AD6F-ADF76DF7D04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432939" y="5897958"/>
            <a:ext cx="688243" cy="3039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8247E7F-DC13-BD8A-81E7-822A5FAC7621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t="13352"/>
          <a:stretch/>
        </p:blipFill>
        <p:spPr>
          <a:xfrm>
            <a:off x="10041369" y="5452840"/>
            <a:ext cx="936961" cy="3039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D85123-CF62-B218-DADC-13526E53E78B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1" r="29844" b="-13809"/>
          <a:stretch/>
        </p:blipFill>
        <p:spPr>
          <a:xfrm>
            <a:off x="10327339" y="4056381"/>
            <a:ext cx="878208" cy="33030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B812BF-D0D1-B7E2-9C05-6C89680B73E2}"/>
              </a:ext>
            </a:extLst>
          </p:cNvPr>
          <p:cNvCxnSpPr/>
          <p:nvPr/>
        </p:nvCxnSpPr>
        <p:spPr bwMode="auto">
          <a:xfrm>
            <a:off x="5972413" y="4007588"/>
            <a:ext cx="147341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44AC53-5C99-A9EA-F57D-5715D7CAC672}"/>
              </a:ext>
            </a:extLst>
          </p:cNvPr>
          <p:cNvSpPr txBox="1"/>
          <p:nvPr/>
        </p:nvSpPr>
        <p:spPr>
          <a:xfrm>
            <a:off x="7869364" y="6173149"/>
            <a:ext cx="3917332" cy="5539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Further information will be provided at poster during “Permafrost and Hydrology” session.</a:t>
            </a:r>
          </a:p>
        </p:txBody>
      </p:sp>
    </p:spTree>
    <p:extLst>
      <p:ext uri="{BB962C8B-B14F-4D97-AF65-F5344CB8AC3E}">
        <p14:creationId xmlns:p14="http://schemas.microsoft.com/office/powerpoint/2010/main" val="18810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7061563b5e_1_157"/>
          <p:cNvSpPr/>
          <p:nvPr/>
        </p:nvSpPr>
        <p:spPr>
          <a:xfrm>
            <a:off x="167100" y="950326"/>
            <a:ext cx="11857800" cy="57261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sz="1900" i="1">
              <a:solidFill>
                <a:schemeClr val="dk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A368D6-918F-C144-8A62-885A0C4B3EC4}"/>
              </a:ext>
            </a:extLst>
          </p:cNvPr>
          <p:cNvSpPr/>
          <p:nvPr/>
        </p:nvSpPr>
        <p:spPr>
          <a:xfrm>
            <a:off x="0" y="66101"/>
            <a:ext cx="12192000" cy="85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Google Shape;355;g27061563b5e_1_157"/>
          <p:cNvSpPr txBox="1">
            <a:spLocks noGrp="1"/>
          </p:cNvSpPr>
          <p:nvPr>
            <p:ph type="title"/>
          </p:nvPr>
        </p:nvSpPr>
        <p:spPr>
          <a:xfrm>
            <a:off x="1041139" y="277634"/>
            <a:ext cx="9830322" cy="638700"/>
          </a:xfrm>
          <a:prstGeom prst="rect">
            <a:avLst/>
          </a:prstGeom>
        </p:spPr>
        <p:txBody>
          <a:bodyPr spcFirstLastPara="1" wrap="square" lIns="91413" tIns="45688" rIns="91413" bIns="45688" anchor="ctr" anchorCtr="0"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Carbon Synthesis Activity 4: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ABoVE Ecosystem CH</a:t>
            </a:r>
            <a:r>
              <a:rPr lang="en-US" sz="2800" b="1" baseline="-25000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Synthesis (Model + Wetland Land Cover Impacts on Uncertainty)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65EFB-FA73-7A45-AD98-DEED53B88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50" y="1779996"/>
            <a:ext cx="7751617" cy="42641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666BDC-A7DD-F14A-AA7B-E588B4267F5E}"/>
              </a:ext>
            </a:extLst>
          </p:cNvPr>
          <p:cNvSpPr txBox="1"/>
          <p:nvPr/>
        </p:nvSpPr>
        <p:spPr>
          <a:xfrm>
            <a:off x="1722239" y="6044133"/>
            <a:ext cx="43737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Standby -- &gt;.  Submission TBD.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663B8-EC12-1D81-5962-12D25B1D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883" y="3621942"/>
            <a:ext cx="3573967" cy="2597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D2C00-AAFB-ABE8-755B-4897381A1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883" y="1349200"/>
            <a:ext cx="3489739" cy="1873868"/>
          </a:xfrm>
          <a:prstGeom prst="rect">
            <a:avLst/>
          </a:prstGeom>
        </p:spPr>
      </p:pic>
      <p:sp>
        <p:nvSpPr>
          <p:cNvPr id="6" name="Google Shape;357;g27061563b5e_1_157">
            <a:extLst>
              <a:ext uri="{FF2B5EF4-FFF2-40B4-BE49-F238E27FC236}">
                <a16:creationId xmlns:a16="http://schemas.microsoft.com/office/drawing/2014/main" id="{695A4C53-EF07-3A83-0AA8-9BF94E2A71FB}"/>
              </a:ext>
            </a:extLst>
          </p:cNvPr>
          <p:cNvSpPr txBox="1"/>
          <p:nvPr/>
        </p:nvSpPr>
        <p:spPr>
          <a:xfrm>
            <a:off x="-1050564" y="950326"/>
            <a:ext cx="10633500" cy="86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sz="2600" b="1" u="sng" dirty="0">
                <a:solidFill>
                  <a:srgbClr val="1C4587"/>
                </a:solidFill>
              </a:rPr>
              <a:t>Leads: Luke Schiferl, Roisin Commane, Jenny Watts</a:t>
            </a:r>
            <a:endParaRPr sz="2600" b="1" u="sng" dirty="0">
              <a:solidFill>
                <a:srgbClr val="1C4587"/>
              </a:solidFill>
            </a:endParaRPr>
          </a:p>
          <a:p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793919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2F1D9A-0F63-1D1E-1045-5C2AD6FEE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E8091-E8D4-F151-A22B-51A2E11E6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76834"/>
            <a:ext cx="9144000" cy="1699054"/>
          </a:xfrm>
          <a:solidFill>
            <a:schemeClr val="bg1">
              <a:alpha val="50853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2. What we discussed during the breakout session</a:t>
            </a:r>
          </a:p>
        </p:txBody>
      </p:sp>
    </p:spTree>
    <p:extLst>
      <p:ext uri="{BB962C8B-B14F-4D97-AF65-F5344CB8AC3E}">
        <p14:creationId xmlns:p14="http://schemas.microsoft.com/office/powerpoint/2010/main" val="40419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EBB92-6F53-4000-81C3-63D7AB53D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9569"/>
            <a:ext cx="10515600" cy="2515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1. </a:t>
            </a:r>
            <a:r>
              <a:rPr lang="en-US" dirty="0"/>
              <a:t>Building off Sophia &amp; Kazem’s soil carbon synthesis, we’ve identified an </a:t>
            </a:r>
            <a:r>
              <a:rPr lang="en-US" b="1" i="1" dirty="0"/>
              <a:t>opportunity to “dig into” understanding of pattern/drivers of </a:t>
            </a:r>
            <a:r>
              <a:rPr lang="en-US" sz="28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soil respiration using </a:t>
            </a:r>
            <a:r>
              <a:rPr lang="en-US" b="1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field data 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available throughout the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ABoVE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domain. Use this info to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study soil respiration response based on ecosystem characteristics, conditions, disturbances and feedbacks. </a:t>
            </a:r>
            <a:b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Picture 6" descr="A couple of people digging in the grass&#10;&#10;AI-generated content may be incorrect.">
            <a:extLst>
              <a:ext uri="{FF2B5EF4-FFF2-40B4-BE49-F238E27FC236}">
                <a16:creationId xmlns:a16="http://schemas.microsoft.com/office/drawing/2014/main" id="{40897F53-2356-9D1E-9A9E-B0097FECB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3586" y="3222714"/>
            <a:ext cx="3439983" cy="3138616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Picture 8" descr="A person's hand touching a hole in the ground&#10;&#10;AI-generated content may be incorrect.">
            <a:extLst>
              <a:ext uri="{FF2B5EF4-FFF2-40B4-BE49-F238E27FC236}">
                <a16:creationId xmlns:a16="http://schemas.microsoft.com/office/drawing/2014/main" id="{4525E643-3079-A34F-2D25-D0D61072B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57023" y="3171225"/>
            <a:ext cx="3439984" cy="32415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A sign on a wall&#10;&#10;AI-generated content may be incorrect.">
            <a:extLst>
              <a:ext uri="{FF2B5EF4-FFF2-40B4-BE49-F238E27FC236}">
                <a16:creationId xmlns:a16="http://schemas.microsoft.com/office/drawing/2014/main" id="{F86452C4-98DC-9AAC-31BA-CECB28B37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146" y="3072027"/>
            <a:ext cx="4296032" cy="34399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804024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6178F4-B92E-0670-4BF3-74FAB83458BC}"/>
              </a:ext>
            </a:extLst>
          </p:cNvPr>
          <p:cNvSpPr txBox="1"/>
          <p:nvPr/>
        </p:nvSpPr>
        <p:spPr>
          <a:xfrm>
            <a:off x="407771" y="405982"/>
            <a:ext cx="11747157" cy="374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>
              <a:lnSpc>
                <a:spcPct val="115000"/>
              </a:lnSpc>
              <a:spcAft>
                <a:spcPts val="800"/>
              </a:spcAft>
              <a:buAutoNum type="arabicPeriod" startAt="2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need to </a:t>
            </a: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the carbon impacts of biotic and abiotic disturbances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(insect, fungal outbreaks, herbivory, fire, abrupt thaw, wetting/drying, etc.). from both a GPP and (above and belowground) respiration perspective. </a:t>
            </a:r>
          </a:p>
          <a:p>
            <a:pPr marL="514350" marR="0" lvl="0" indent="-514350">
              <a:lnSpc>
                <a:spcPct val="115000"/>
              </a:lnSpc>
              <a:spcAft>
                <a:spcPts val="800"/>
              </a:spcAft>
              <a:buAutoNum type="arabicPeriod" startAt="2"/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Need to </a:t>
            </a:r>
            <a:r>
              <a:rPr lang="en-US" sz="28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map/understand disturbance regimes/events </a:t>
            </a: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(natural and anthropogenetic)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marR="0" lvl="0" indent="-514350">
              <a:lnSpc>
                <a:spcPct val="115000"/>
              </a:lnSpc>
              <a:spcAft>
                <a:spcPts val="800"/>
              </a:spcAft>
              <a:buAutoNum type="arabicPeriod" startAt="2"/>
            </a:pP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A92B5-3A38-8AB8-C871-5002480B9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71" y="3731741"/>
            <a:ext cx="4389549" cy="27202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E2BFA9-F449-CB04-34B2-BDA0C56B2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309" y="3731741"/>
            <a:ext cx="3407566" cy="2720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Google Shape;97;p17">
            <a:extLst>
              <a:ext uri="{FF2B5EF4-FFF2-40B4-BE49-F238E27FC236}">
                <a16:creationId xmlns:a16="http://schemas.microsoft.com/office/drawing/2014/main" id="{0F40009B-E33D-BC28-7F40-7052D3A38E89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616"/>
                    </a14:imgEffect>
                    <a14:imgEffect>
                      <a14:saturation sat="12000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0863" y="3743129"/>
            <a:ext cx="3123365" cy="270888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567083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765</Words>
  <Application>Microsoft Macintosh PowerPoint</Application>
  <PresentationFormat>Widescreen</PresentationFormat>
  <Paragraphs>69</Paragraphs>
  <Slides>12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Times New Roman</vt:lpstr>
      <vt:lpstr>Wingdings</vt:lpstr>
      <vt:lpstr>Office Theme</vt:lpstr>
      <vt:lpstr>Photo Editor Photo</vt:lpstr>
      <vt:lpstr>PowerPoint Presentation</vt:lpstr>
      <vt:lpstr>1. Synthesis Activities</vt:lpstr>
      <vt:lpstr>Carbon Synthesis Activity 1: ABoVE CO2 Flux Budgets, Status &amp; Uncertainty</vt:lpstr>
      <vt:lpstr>Carbon Synthesis Activity 2: pan-Arctic-boreal Flux Budgets</vt:lpstr>
      <vt:lpstr>PowerPoint Presentation</vt:lpstr>
      <vt:lpstr>Carbon Synthesis Activity 4: ABoVE Ecosystem CH4 Synthesis (Model + Wetland Land Cover Impacts on Uncertainty)</vt:lpstr>
      <vt:lpstr>2. What we discussed during the breakout session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jwatts</dc:creator>
  <cp:lastModifiedBy>jwatts</cp:lastModifiedBy>
  <cp:revision>7</cp:revision>
  <dcterms:created xsi:type="dcterms:W3CDTF">2025-05-14T17:02:58Z</dcterms:created>
  <dcterms:modified xsi:type="dcterms:W3CDTF">2025-05-14T18:01:17Z</dcterms:modified>
</cp:coreProperties>
</file>