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9" r:id="rId3"/>
    <p:sldId id="260" r:id="rId4"/>
    <p:sldId id="258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141"/>
  </p:normalViewPr>
  <p:slideViewPr>
    <p:cSldViewPr snapToGrid="0" snapToObjects="1">
      <p:cViewPr>
        <p:scale>
          <a:sx n="110" d="100"/>
          <a:sy n="110" d="100"/>
        </p:scale>
        <p:origin x="5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63721-2868-9948-9AA4-14DAFE5C9C31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46CD-921C-7642-94BC-CB4A4536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8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delle-sans"/>
              </a:rPr>
              <a:t>Area I</a:t>
            </a:r>
            <a:r>
              <a:rPr lang="en-US" b="0" i="0" dirty="0">
                <a:solidFill>
                  <a:srgbClr val="000000"/>
                </a:solidFill>
                <a:effectLst/>
                <a:latin typeface="adelle-sans"/>
              </a:rPr>
              <a:t> is the area within the City of Boulder. This land has adequate urban facilities and services and is expected to continue to accommodate urban development.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delle-sans"/>
              </a:rPr>
              <a:t>Area II </a:t>
            </a:r>
            <a:r>
              <a:rPr lang="en-US" b="0" i="0" dirty="0">
                <a:solidFill>
                  <a:srgbClr val="000000"/>
                </a:solidFill>
                <a:effectLst/>
                <a:latin typeface="adelle-sans"/>
              </a:rPr>
              <a:t>is under Boulder County's jurisdiction, where annexation to the city could be considered. New urban development may only occur if adequate facilities and services are or will be available.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delle-sans"/>
              </a:rPr>
              <a:t>Area III </a:t>
            </a:r>
            <a:r>
              <a:rPr lang="en-US" b="0" i="0" dirty="0">
                <a:solidFill>
                  <a:srgbClr val="000000"/>
                </a:solidFill>
                <a:effectLst/>
                <a:latin typeface="adelle-sans"/>
              </a:rPr>
              <a:t>is the remainder of the Boulder Valley and for the most part is in Boulder County. The Area III-Rural Preservation Area is preserved for rural land uses and character. The Area III-Planning Reserve Area is where the city and county maintain the option of future development.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46CD-921C-7642-94BC-CB4A453678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7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effectLst/>
                <a:latin typeface="Helvetica" pitchFamily="2" charset="0"/>
              </a:rPr>
              <a:t>3 </a:t>
            </a:r>
            <a:r>
              <a:rPr lang="en-US" b="1" dirty="0">
                <a:effectLst/>
                <a:latin typeface="Helvetica" pitchFamily="2" charset="0"/>
              </a:rPr>
              <a:t>In 2022, Boulder’s community-wide emissions decreased 2% from 2021 and were 18% below the 2018 baseline. Boulder has continued to reduce emissions since the adoption of its first Climate Action Plan in 2005. See Figure 1 for more. 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Emissions Snapshot 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In 2022, the biggest contributors to emissions come from: </a:t>
            </a:r>
          </a:p>
          <a:p>
            <a:r>
              <a:rPr lang="en-US" dirty="0">
                <a:effectLst/>
                <a:latin typeface="Helvetica" pitchFamily="2" charset="0"/>
              </a:rPr>
              <a:t>Building electricity use (38%) </a:t>
            </a:r>
          </a:p>
          <a:p>
            <a:r>
              <a:rPr lang="en-US" dirty="0">
                <a:effectLst/>
                <a:latin typeface="Helvetica" pitchFamily="2" charset="0"/>
              </a:rPr>
              <a:t>Building natural gas use (25%) </a:t>
            </a:r>
          </a:p>
          <a:p>
            <a:r>
              <a:rPr lang="en-US" dirty="0">
                <a:effectLst/>
                <a:latin typeface="Helvetica" pitchFamily="2" charset="0"/>
              </a:rPr>
              <a:t>On-road transportation fuels (29%) </a:t>
            </a:r>
          </a:p>
          <a:p>
            <a:r>
              <a:rPr lang="en-US" dirty="0">
                <a:effectLst/>
                <a:latin typeface="Helvetica" pitchFamily="2" charset="0"/>
              </a:rPr>
              <a:t>Aviation fuels (7%)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46CD-921C-7642-94BC-CB4A45367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46CD-921C-7642-94BC-CB4A453678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5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4551-3927-A74E-8CAA-197A4C1B8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2EBDF-A7F8-0541-965F-34ADCF358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DD627-72B3-D04E-AAFE-18F2AC61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25C0-C640-6D45-AA0C-4C30EFA8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FD701-F22D-C44D-B9EE-2420B01F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5D3D-E543-A24C-9AE0-C18E0B17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BBAE8-7A4A-CA4D-94BB-2D324C089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91803-F55B-6B4C-9A62-B7720A0F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60A01-8B26-3743-88C8-0AC1DE9A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9E180-4DE5-2F49-8BB5-9AD137D1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D6A362-42DF-114F-889B-7D18FEC5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45B6F-A76B-A54E-B940-FDAB2BA03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D2BCE-433E-E745-97FF-C4966239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23A6-1547-8644-AFD6-7DC8319F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24508-6505-004A-9B9A-62177907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7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DDC5-797F-A347-B6B7-898E3330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825DA-4124-1545-93C6-E5A27501C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E18CD-2134-7340-81EA-68ABE582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69049-F435-E64A-BDB7-260F82287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0631-F097-2A4E-BFD2-FAB07072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74A2-77A3-1B4D-AA13-F632EB0C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B377A-1979-CE49-9485-65ADCCCF8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9B96C-0F18-D341-8A3B-D1D375F4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8C8B7-A493-DB4C-9D22-1210A8D0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CE10C-2451-8D40-8BA5-19A1E6A2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2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EB470-E040-A447-98D2-96C093FF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80EA-4A86-044C-AC8F-92F21B83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C7D4C-3180-5A40-B731-47401AED7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2A3FA-6F16-0F42-964F-5D4DF809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77AEB-3385-EC47-8CFB-53883B8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950E6-1CEE-A34B-A307-C3F43DB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2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50E7-2B90-BE4A-A28F-23AE3EB1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C53F3-5D76-B94E-BD95-444745965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39568-02C0-A145-85A6-AEA8DAFB3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EA82A-EF7B-B947-9297-CCEF00D9A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5C18B-B30F-F543-906D-341D6B51A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FEBBE-BC4B-B44C-873B-80FE5210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3DF9F-66E4-574E-AAF6-6CA9ACBA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1CAB1-7001-2D47-95E7-4EDB9B88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1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2137B-1837-A941-A16A-516A1D67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80062-88DE-AB40-885A-D6184FD2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80FC4-296B-8B44-AC52-F07D8354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9327A-2921-3B4B-BFF4-3D004CBD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0FDFF-3F0B-E742-993B-B664128E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2DAE5-B0BB-C949-9897-77E9A7D3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B0A11-6222-2244-8F59-0550068A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9424-4BE0-0F42-A248-38C96419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5A78E-BEE7-DF4A-A422-437869178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CA4F2-FEF9-0C4F-9F0A-D8B16293A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66F52-9248-E24B-9707-BE5401BF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AC3D5-101F-B445-ADB7-D826CC52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1D73E-79C1-394C-837B-81721EED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5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8C769-69CF-424F-8277-08FC9BF5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55CFED-DDD6-DB42-B601-08EF27B6E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931DE-6966-F74B-A92C-95E83B447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80D50-EF86-E146-A145-F7EA5986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1ADAD-0C39-6346-857C-EB4F58F1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C5373-E09C-FC4D-B7F8-8EBF5C07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5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EF3C9D-2376-BD06-9A98-618FD654C2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902327-CCF0-5C4A-82FE-C97BDA6F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860" y="274085"/>
            <a:ext cx="10515600" cy="63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11C0D-8F23-2A4D-92D3-14F853B6E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CC3F1-E82C-C14A-B645-E5553160488A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36F04-345E-F74B-8860-3FFF9EE0E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3D858-4CA7-ED4A-94CB-512B5F6F4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D3E31-E5FA-424C-92CD-188C03CE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8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bouldercolorado.gov/boulder-measures/about-us-boulder-community-profil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.wikipedia.org/wiki/Boulder,_Colorad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orldpopulationreview.com/us-counties/co/boulder-county-population" TargetMode="External"/><Relationship Id="rId9" Type="http://schemas.openxmlformats.org/officeDocument/2006/relationships/hyperlink" Target="https://cslc.colorado.edu/2020-trends/boulders-human-population-has-increas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oulder.maps.arcgis.com/apps/webappviewer/index.html?id=15a85a7559f545f188dc92fdead93c1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aps.bouldercolorado.gov/fire-curbsid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532e95d470754d00aec6dbde8482a36a/page/In-English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uldercast.com/the-2013-boulder-flood-two-years-and-three-billion-dollars-late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smp.org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templates.maptiks.com/MapJournal/index.html?appid=45ae93bcbaa04046bef1f15eec914cd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Boulder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08076F-92A5-D3F4-C6FC-C42C5450FF53}"/>
              </a:ext>
            </a:extLst>
          </p:cNvPr>
          <p:cNvGrpSpPr/>
          <p:nvPr/>
        </p:nvGrpSpPr>
        <p:grpSpPr>
          <a:xfrm>
            <a:off x="6647174" y="3335185"/>
            <a:ext cx="4915934" cy="2702328"/>
            <a:chOff x="6362217" y="3427056"/>
            <a:chExt cx="5085145" cy="30164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D9E29-DB34-8F0E-D343-17D9F23A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2217" y="3427056"/>
              <a:ext cx="5085145" cy="23701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C03FF-D5B7-865A-B820-9BFA4CFC4ECF}"/>
                </a:ext>
              </a:extLst>
            </p:cNvPr>
            <p:cNvSpPr txBox="1"/>
            <p:nvPr/>
          </p:nvSpPr>
          <p:spPr>
            <a:xfrm>
              <a:off x="6362217" y="5797167"/>
              <a:ext cx="50851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i="0" dirty="0">
                  <a:solidFill>
                    <a:srgbClr val="565A5D"/>
                  </a:solidFill>
                  <a:effectLst/>
                  <a:highlight>
                    <a:srgbClr val="FFFFFF"/>
                  </a:highlight>
                  <a:latin typeface="Helvetica Neue" panose="02000503000000020004" pitchFamily="2" charset="0"/>
                </a:rPr>
                <a:t>Figure 1. </a:t>
              </a:r>
              <a:r>
                <a:rPr lang="en-US" sz="1200" b="0" i="0" dirty="0">
                  <a:solidFill>
                    <a:srgbClr val="565A5D"/>
                  </a:solidFill>
                  <a:effectLst/>
                  <a:highlight>
                    <a:srgbClr val="FFFFFF"/>
                  </a:highlight>
                  <a:latin typeface="Helvetica Neue" panose="02000503000000020004" pitchFamily="2" charset="0"/>
                </a:rPr>
                <a:t>Boulder County human population size from 1870-2020. </a:t>
              </a:r>
              <a:r>
                <a:rPr lang="en-US" sz="1200" b="0" i="1" dirty="0">
                  <a:solidFill>
                    <a:srgbClr val="565A5D"/>
                  </a:solidFill>
                  <a:effectLst/>
                  <a:highlight>
                    <a:srgbClr val="FFFFFF"/>
                  </a:highlight>
                  <a:latin typeface="Helvetica Neue" panose="02000503000000020004" pitchFamily="2" charset="0"/>
                </a:rPr>
                <a:t>Source: </a:t>
              </a:r>
              <a:r>
                <a:rPr lang="en-US" sz="1200" b="0" i="1" u="none" strike="noStrike" dirty="0">
                  <a:solidFill>
                    <a:srgbClr val="127ABA"/>
                  </a:solidFill>
                  <a:effectLst/>
                  <a:highlight>
                    <a:srgbClr val="FFFFFF"/>
                  </a:highlight>
                  <a:latin typeface="Helvetica Neue" panose="02000503000000020004" pitchFamily="2" charset="0"/>
                  <a:hlinkClick r:id="rId4"/>
                </a:rPr>
                <a:t>https://worldpopulationreview.com/us-counties/co/boulder-county-population</a:t>
              </a:r>
              <a:endParaRPr lang="en-US" sz="1200" b="0" i="1" u="none" strike="noStrike" dirty="0">
                <a:solidFill>
                  <a:srgbClr val="127ABA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2473B12-D984-8224-4A97-5A62793E9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52" y="1218883"/>
            <a:ext cx="5560566" cy="3754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A9EE54-36AA-0ED5-7E29-4C76F6BD4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4" r="1367" b="6857"/>
          <a:stretch/>
        </p:blipFill>
        <p:spPr>
          <a:xfrm>
            <a:off x="356616" y="5205628"/>
            <a:ext cx="5388686" cy="9848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258F06-D544-7C38-85D9-29F06D3F288D}"/>
              </a:ext>
            </a:extLst>
          </p:cNvPr>
          <p:cNvSpPr txBox="1"/>
          <p:nvPr/>
        </p:nvSpPr>
        <p:spPr>
          <a:xfrm>
            <a:off x="118052" y="6206441"/>
            <a:ext cx="1140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7"/>
              </a:rPr>
              <a:t>https://en.wikipedia.org/wiki/Boulder,_Colorado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https://bouldercolorado.gov/boulder-measures/about-us-boulder-community-profile</a:t>
            </a:r>
            <a:r>
              <a:rPr lang="en-US" sz="1200" dirty="0"/>
              <a:t>, </a:t>
            </a:r>
            <a:r>
              <a:rPr lang="en-US" sz="1200" dirty="0">
                <a:hlinkClick r:id="rId9"/>
              </a:rPr>
              <a:t>https://cslc.colorado.edu/2020-trends/boulders-human-population-has-increased</a:t>
            </a:r>
            <a:r>
              <a:rPr lang="en-US" sz="12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13B2A-5B09-165B-FEE4-B34691B29E61}"/>
              </a:ext>
            </a:extLst>
          </p:cNvPr>
          <p:cNvSpPr txBox="1"/>
          <p:nvPr/>
        </p:nvSpPr>
        <p:spPr>
          <a:xfrm>
            <a:off x="5926238" y="1226915"/>
            <a:ext cx="600501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Modern Boulder was founded in late 1858…during the Colorado Gold Rush. Arapaho leader Niwot allowed [the prospectors] to stay for the winter, but this decision ultimately cost his people their land. In early 1859, gold was discovered along Boulder Creek… and by 1860 [Boulder] had 70 cabins, mostly occupied by Anglo families. Non-whites like Chinese miners and black residents were part of early Boulder but rarely pictured.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In 1861, Boulder County was created and the Arapaho were forced to relocate per the Treaty of Fort Wise. With declining numbers, Niwot's band soon moved to the Cheyenne-Arapaho Reservation. </a:t>
            </a:r>
          </a:p>
        </p:txBody>
      </p:sp>
    </p:spTree>
    <p:extLst>
      <p:ext uri="{BB962C8B-B14F-4D97-AF65-F5344CB8AC3E}">
        <p14:creationId xmlns:p14="http://schemas.microsoft.com/office/powerpoint/2010/main" val="77613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Boulder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1086C-29C1-E76D-E1F6-2D03C88B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83" y="1117458"/>
            <a:ext cx="10073833" cy="5232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58578-EF85-4184-3461-B700A704E5BF}"/>
              </a:ext>
            </a:extLst>
          </p:cNvPr>
          <p:cNvSpPr txBox="1"/>
          <p:nvPr/>
        </p:nvSpPr>
        <p:spPr>
          <a:xfrm>
            <a:off x="265413" y="6443346"/>
            <a:ext cx="11661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https://boulder.maps.arcgis.com/apps/webappviewer/index.html?id=15a85a7559f545f188dc92fdead93c19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816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Boulder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58578-EF85-4184-3461-B700A704E5BF}"/>
              </a:ext>
            </a:extLst>
          </p:cNvPr>
          <p:cNvSpPr txBox="1"/>
          <p:nvPr/>
        </p:nvSpPr>
        <p:spPr>
          <a:xfrm>
            <a:off x="265413" y="6443346"/>
            <a:ext cx="11661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https://maps.bouldercolorado.gov/fire-curbside/#</a:t>
            </a:r>
            <a:r>
              <a:rPr lang="en-US" sz="1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B89CA-CD75-BA3F-25A3-D3DB0E5B3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3" y="1102461"/>
            <a:ext cx="11123271" cy="51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Boulder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D1EE1-5999-6910-CD90-2B9BE0E6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48" y="1898702"/>
            <a:ext cx="7772400" cy="4178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99232-7435-CFA5-C4CE-F6E896ADC56C}"/>
              </a:ext>
            </a:extLst>
          </p:cNvPr>
          <p:cNvSpPr txBox="1"/>
          <p:nvPr/>
        </p:nvSpPr>
        <p:spPr>
          <a:xfrm>
            <a:off x="8438292" y="1898702"/>
            <a:ext cx="3344736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 </a:t>
            </a:r>
            <a:r>
              <a:rPr lang="en-US" sz="1600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Boulder officially recorded 17.24″ of precipitation, nearly a year’s worth of rain</a:t>
            </a:r>
            <a:r>
              <a:rPr lang="en-US" sz="1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, </a:t>
            </a:r>
            <a:r>
              <a:rPr lang="en-US" sz="1600" b="1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 just eight days</a:t>
            </a:r>
            <a:r>
              <a:rPr lang="en-US" sz="1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. </a:t>
            </a:r>
          </a:p>
          <a:p>
            <a:endParaRPr lang="en-US" sz="1600" dirty="0">
              <a:solidFill>
                <a:srgbClr val="444444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September 2013 went down as the wettest September and wettest month ever. </a:t>
            </a:r>
          </a:p>
          <a:p>
            <a:endParaRPr lang="en-US" sz="1600" dirty="0">
              <a:solidFill>
                <a:srgbClr val="444444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9.08″ of rain that fell in the 24-hour period ending at 6 pm on September 12 was the wettest 24-hour period on record, nearly doubling the prior best. </a:t>
            </a:r>
          </a:p>
          <a:p>
            <a:endParaRPr lang="en-US" sz="1600" dirty="0">
              <a:solidFill>
                <a:srgbClr val="444444"/>
              </a:solidFill>
              <a:highlight>
                <a:srgbClr val="FFFFFF"/>
              </a:highlight>
              <a:latin typeface="Roboto" panose="02000000000000000000" pitchFamily="2" charset="0"/>
            </a:endParaRPr>
          </a:p>
          <a:p>
            <a:r>
              <a:rPr lang="en-US" sz="1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The 7-day rainfall record was also shattered.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D1CFF-725A-9E89-8C9E-EF81B126FBF9}"/>
              </a:ext>
            </a:extLst>
          </p:cNvPr>
          <p:cNvSpPr txBox="1"/>
          <p:nvPr/>
        </p:nvSpPr>
        <p:spPr>
          <a:xfrm>
            <a:off x="260752" y="6242299"/>
            <a:ext cx="1166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3"/>
              </a:rPr>
              <a:t>https://experience.arcgis.com/experience/532e95d470754d00aec6dbde8482a36a/page/In-English/</a:t>
            </a:r>
            <a:r>
              <a:rPr lang="en-US" sz="1200" dirty="0"/>
              <a:t>, </a:t>
            </a:r>
            <a:r>
              <a:rPr lang="en-US" sz="1200" dirty="0">
                <a:hlinkClick r:id="rId4"/>
              </a:rPr>
              <a:t>https://bouldercast.com/the-2013-boulder-flood-two-years-and-three-billion-dollars-later/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01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Boulder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D1CFF-725A-9E89-8C9E-EF81B126FBF9}"/>
              </a:ext>
            </a:extLst>
          </p:cNvPr>
          <p:cNvSpPr txBox="1"/>
          <p:nvPr/>
        </p:nvSpPr>
        <p:spPr>
          <a:xfrm>
            <a:off x="357980" y="5445134"/>
            <a:ext cx="563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 City of Boulder Community-wide Greenhouse Gas Emissions Summary Report, Calendar Year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67650-8D8A-63BD-BA9D-A45E19E6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80" y="1438154"/>
            <a:ext cx="5637706" cy="3870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9BC35-0446-3E13-ECE1-4EB391B44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316" y="1438155"/>
            <a:ext cx="5488885" cy="1990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8D8E4C-0B91-4B14-520C-79D9D9D49EA8}"/>
              </a:ext>
            </a:extLst>
          </p:cNvPr>
          <p:cNvSpPr txBox="1"/>
          <p:nvPr/>
        </p:nvSpPr>
        <p:spPr>
          <a:xfrm>
            <a:off x="6196316" y="3565003"/>
            <a:ext cx="57349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“One of the first areas in which the climate benefits of natural climate solutions are being quantified is urban forestry. In 2021, the city participated in the piloting of a new ICLEI protocol – Appendix J to the U.S. Community Protocol…</a:t>
            </a:r>
          </a:p>
          <a:p>
            <a:endParaRPr lang="en-US" sz="1600" dirty="0"/>
          </a:p>
          <a:p>
            <a:r>
              <a:rPr lang="en-US" sz="1600" dirty="0"/>
              <a:t>Currently there are not established protocols for capturing carbon sequestration benefits in land management other than forests. The city is working with a broad consortium of organizations to develop these protocols. This would enable the city to start capturing the soil-based sequestration efforts it is engaged in along with other potential natural climate solutions.”</a:t>
            </a:r>
          </a:p>
        </p:txBody>
      </p:sp>
    </p:spTree>
    <p:extLst>
      <p:ext uri="{BB962C8B-B14F-4D97-AF65-F5344CB8AC3E}">
        <p14:creationId xmlns:p14="http://schemas.microsoft.com/office/powerpoint/2010/main" val="179960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Boulder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5F8FB0-8A13-FF30-410A-65B434E361D6}"/>
              </a:ext>
            </a:extLst>
          </p:cNvPr>
          <p:cNvSpPr txBox="1"/>
          <p:nvPr/>
        </p:nvSpPr>
        <p:spPr>
          <a:xfrm>
            <a:off x="439839" y="1192190"/>
            <a:ext cx="30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have time to explore: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03AB4-A220-DFAB-22DF-52380FE0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93" y="1642547"/>
            <a:ext cx="7772400" cy="4541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2D7898-6839-D7F5-E6B0-DF42662C0874}"/>
              </a:ext>
            </a:extLst>
          </p:cNvPr>
          <p:cNvSpPr txBox="1"/>
          <p:nvPr/>
        </p:nvSpPr>
        <p:spPr>
          <a:xfrm>
            <a:off x="531692" y="6291718"/>
            <a:ext cx="803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https://templates.maptiks.com/MapJournal/index.html?appid=45ae93bcbaa04046bef1f15eec914cd6</a:t>
            </a:r>
            <a:r>
              <a:rPr lang="en-US" sz="14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1AD4FE-19D2-761B-F30C-DB76E19C6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263" y="3663679"/>
            <a:ext cx="3348942" cy="1385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3993FE-1D93-40F2-1C37-6CD342F5A79F}"/>
              </a:ext>
            </a:extLst>
          </p:cNvPr>
          <p:cNvSpPr txBox="1"/>
          <p:nvPr/>
        </p:nvSpPr>
        <p:spPr>
          <a:xfrm>
            <a:off x="8515106" y="2228671"/>
            <a:ext cx="344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Boulder Open Space &amp; Mountain Parks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6"/>
              </a:rPr>
              <a:t>http://osmp.org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393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6093</TotalTime>
  <Words>679</Words>
  <Application>Microsoft Macintosh PowerPoint</Application>
  <PresentationFormat>Widescreen</PresentationFormat>
  <Paragraphs>42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adelle-sans</vt:lpstr>
      <vt:lpstr>Aptos</vt:lpstr>
      <vt:lpstr>Arial</vt:lpstr>
      <vt:lpstr>Calibri</vt:lpstr>
      <vt:lpstr>Helvetica</vt:lpstr>
      <vt:lpstr>Helvetica Neue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Larson, Libby {she, her} (GSFC-618.0)[SCIENCE SYSTEMS AND APPLICATIONS INC]</cp:lastModifiedBy>
  <cp:revision>27</cp:revision>
  <dcterms:created xsi:type="dcterms:W3CDTF">2020-09-01T15:19:03Z</dcterms:created>
  <dcterms:modified xsi:type="dcterms:W3CDTF">2024-05-20T18:33:20Z</dcterms:modified>
</cp:coreProperties>
</file>