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C4551-3927-A74E-8CAA-197A4C1B8F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F2EBDF-A7F8-0541-965F-34ADCF358C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DD627-72B3-D04E-AAFE-18F2AC619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625C0-C640-6D45-AA0C-4C30EFA84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D701-F22D-C44D-B9EE-2420B01F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4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5D3D-E543-A24C-9AE0-C18E0B177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BBAE8-7A4A-CA4D-94BB-2D324C0898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91803-F55B-6B4C-9A62-B7720A0F1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60A01-8B26-3743-88C8-0AC1DE9AD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9E180-4DE5-2F49-8BB5-9AD137D1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25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D6A362-42DF-114F-889B-7D18FEC5B2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45B6F-A76B-A54E-B940-FDAB2BA03A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2BCE-433E-E745-97FF-C49662396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923A6-1547-8644-AFD6-7DC8319FC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24508-6505-004A-9B9A-62177907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7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DDC5-797F-A347-B6B7-898E3330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825DA-4124-1545-93C6-E5A27501C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E18CD-2134-7340-81EA-68ABE5820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69049-F435-E64A-BDB7-260F8228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D0631-F097-2A4E-BFD2-FAB070727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6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474A2-77A3-1B4D-AA13-F632EB0CD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B377A-1979-CE49-9485-65ADCCCF81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B96C-0F18-D341-8A3B-D1D375F4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8C8B7-A493-DB4C-9D22-1210A8D0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CE10C-2451-8D40-8BA5-19A1E6A28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B470-E040-A447-98D2-96C093FF2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680EA-4A86-044C-AC8F-92F21B835A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C7D4C-3180-5A40-B731-47401AED7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2A3FA-6F16-0F42-964F-5D4DF809F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F77AEB-3385-EC47-8CFB-53883B8D3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6950E6-1CEE-A34B-A307-C3F43DB6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62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550E7-2B90-BE4A-A28F-23AE3EB16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1C53F3-5D76-B94E-BD95-444745965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939568-02C0-A145-85A6-AEA8DAFB3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EA82A-EF7B-B947-9297-CCEF00D9AD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5C18B-B30F-F543-906D-341D6B51A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6FEBBE-BC4B-B44C-873B-80FE52102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C3DF9F-66E4-574E-AAF6-6CA9ACBA2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B1CAB1-7001-2D47-95E7-4EDB9B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18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137B-1837-A941-A16A-516A1D674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80062-88DE-AB40-885A-D6184FD2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780FC4-296B-8B44-AC52-F07D8354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9327A-2921-3B4B-BFF4-3D004CBD8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9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D0FDFF-3F0B-E742-993B-B664128E4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C2DAE5-B0BB-C949-9897-77E9A7D3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0B0A11-6222-2244-8F59-0550068AD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6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C9424-4BE0-0F42-A248-38C96419D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15A78E-BEE7-DF4A-A422-4378691789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CCA4F2-FEF9-0C4F-9F0A-D8B16293AC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866F52-9248-E24B-9707-BE5401BF7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DAC3D5-101F-B445-ADB7-D826CC52C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1D73E-79C1-394C-837B-81721EED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8C769-69CF-424F-8277-08FC9BF5F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55CFED-DDD6-DB42-B601-08EF27B6E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931DE-6966-F74B-A92C-95E83B447F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B80D50-EF86-E146-A145-F7EA5986A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1ADAD-0C39-6346-857C-EB4F58F1B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3C5373-E09C-FC4D-B7F8-8EBF5C07D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356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1EF3C9D-2376-BD06-9A98-618FD654C29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902327-CCF0-5C4A-82FE-C97BDA6FA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6860" y="274085"/>
            <a:ext cx="10515600" cy="638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1C0D-8F23-2A4D-92D3-14F853B6E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CC3F1-E82C-C14A-B645-E5553160488A}" type="datetimeFigureOut">
              <a:rPr lang="en-US" smtClean="0"/>
              <a:t>5/24/24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36F04-345E-F74B-8860-3FFF9EE0E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63D858-4CA7-ED4A-94CB-512B5F6F47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D3E31-E5FA-424C-92CD-188C03CE6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48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637"/>
            <a:ext cx="12192000" cy="6858000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B6EDF36-973E-F2A1-6637-330CDB3F3218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ASTM-10 closing thoughts</a:t>
            </a:r>
            <a:endParaRPr lang="en-US" sz="2400" b="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70D2FEF-1A49-B789-B2DD-828D018A9494}"/>
              </a:ext>
            </a:extLst>
          </p:cNvPr>
          <p:cNvSpPr txBox="1"/>
          <p:nvPr/>
        </p:nvSpPr>
        <p:spPr>
          <a:xfrm>
            <a:off x="546539" y="1440876"/>
            <a:ext cx="1136168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400" b="1" dirty="0">
              <a:solidFill>
                <a:srgbClr val="000000"/>
              </a:solidFill>
            </a:endParaRPr>
          </a:p>
          <a:p>
            <a:pPr algn="l"/>
            <a:r>
              <a:rPr lang="en-US" sz="2400" b="1" dirty="0">
                <a:solidFill>
                  <a:srgbClr val="000000"/>
                </a:solidFill>
              </a:rPr>
              <a:t>Quick thoughts on things we’ve done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well thus far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200" dirty="0">
                <a:solidFill>
                  <a:srgbClr val="000000"/>
                </a:solidFill>
              </a:rPr>
              <a:t>(f</a:t>
            </a:r>
            <a:r>
              <a:rPr lang="en-US" sz="2200" i="0" u="none" strike="noStrike" dirty="0">
                <a:solidFill>
                  <a:srgbClr val="000000"/>
                </a:solidFill>
                <a:effectLst/>
              </a:rPr>
              <a:t>rom a ~30k ft / 10 km perspective)</a:t>
            </a:r>
          </a:p>
          <a:p>
            <a:pPr algn="l"/>
            <a:endParaRPr lang="en-US" sz="2200" i="0" u="none" strike="noStrike" dirty="0">
              <a:solidFill>
                <a:srgbClr val="000000"/>
              </a:solidFill>
              <a:effectLst/>
            </a:endParaRPr>
          </a:p>
          <a:p>
            <a:pPr algn="l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WG efforts (coordinating across &amp; leveraging thematically related projects)</a:t>
            </a:r>
          </a:p>
          <a:p>
            <a:pPr algn="l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</a:t>
            </a:r>
            <a:r>
              <a:rPr lang="en-US" sz="2400" dirty="0">
                <a:solidFill>
                  <a:srgbClr val="000000"/>
                </a:solidFill>
              </a:rPr>
              <a:t>C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ross-WG synthesis science (even more better)</a:t>
            </a: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</a:t>
            </a:r>
            <a:r>
              <a:rPr lang="en-US" sz="2400" dirty="0">
                <a:solidFill>
                  <a:srgbClr val="000000"/>
                </a:solidFill>
              </a:rPr>
              <a:t>Modeling / TBMs (coordinating &amp; benchmarking via </a:t>
            </a:r>
            <a:r>
              <a:rPr lang="en-US" sz="2400" dirty="0" err="1">
                <a:solidFill>
                  <a:srgbClr val="000000"/>
                </a:solidFill>
              </a:rPr>
              <a:t>iLaMB</a:t>
            </a:r>
            <a:r>
              <a:rPr lang="en-US" sz="2400" dirty="0">
                <a:solidFill>
                  <a:srgbClr val="000000"/>
                </a:solidFill>
              </a:rPr>
              <a:t>, </a:t>
            </a:r>
            <a:r>
              <a:rPr lang="en-US" sz="2400" dirty="0" err="1">
                <a:solidFill>
                  <a:srgbClr val="000000"/>
                </a:solidFill>
              </a:rPr>
              <a:t>etc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endParaRPr lang="en-US" sz="2400" i="1" dirty="0">
              <a:solidFill>
                <a:srgbClr val="000000"/>
              </a:solidFill>
            </a:endParaRPr>
          </a:p>
          <a:p>
            <a:r>
              <a:rPr lang="en-US" sz="2400" i="1" dirty="0">
                <a:solidFill>
                  <a:srgbClr val="000000"/>
                </a:solidFill>
              </a:rPr>
              <a:t>These all take effort beyond individual proposed projects but it’s where the payoff is..</a:t>
            </a:r>
          </a:p>
          <a:p>
            <a:endParaRPr lang="en-US" sz="2400" i="1" dirty="0">
              <a:solidFill>
                <a:srgbClr val="000000"/>
              </a:solidFill>
            </a:endParaRPr>
          </a:p>
          <a:p>
            <a:r>
              <a:rPr lang="en-US" sz="2400" b="1" dirty="0">
                <a:solidFill>
                  <a:srgbClr val="000000"/>
                </a:solidFill>
              </a:rPr>
              <a:t>More broadly:</a:t>
            </a:r>
          </a:p>
          <a:p>
            <a:r>
              <a:rPr lang="en-US" sz="2400" dirty="0">
                <a:solidFill>
                  <a:srgbClr val="000000"/>
                </a:solidFill>
              </a:rPr>
              <a:t>- CCEO support, including planning, tracking, HPC, infrastructure, safety, </a:t>
            </a:r>
            <a:r>
              <a:rPr lang="en-US" sz="2400" i="1" dirty="0" err="1">
                <a:solidFill>
                  <a:srgbClr val="000000"/>
                </a:solidFill>
              </a:rPr>
              <a:t>etc</a:t>
            </a:r>
            <a:r>
              <a:rPr lang="en-US" sz="2400" i="1" dirty="0">
                <a:solidFill>
                  <a:srgbClr val="000000"/>
                </a:solidFill>
              </a:rPr>
              <a:t> etc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r>
              <a:rPr lang="en-US" sz="2400" dirty="0">
                <a:solidFill>
                  <a:srgbClr val="000000"/>
                </a:solidFill>
              </a:rPr>
              <a:t>- Collaboration with Management agencies (NPS, F&amp;W, </a:t>
            </a:r>
            <a:r>
              <a:rPr lang="en-US" sz="2400" dirty="0" err="1">
                <a:solidFill>
                  <a:srgbClr val="000000"/>
                </a:solidFill>
              </a:rPr>
              <a:t>etc</a:t>
            </a:r>
            <a:r>
              <a:rPr lang="en-US" sz="2400" dirty="0">
                <a:solidFill>
                  <a:srgbClr val="000000"/>
                </a:solidFill>
              </a:rPr>
              <a:t>)</a:t>
            </a:r>
          </a:p>
          <a:p>
            <a:r>
              <a:rPr lang="en-US" sz="2400" dirty="0">
                <a:solidFill>
                  <a:srgbClr val="000000"/>
                </a:solidFill>
              </a:rPr>
              <a:t>- Coordination with research partners, including Canadian programs &amp; projects </a:t>
            </a:r>
          </a:p>
        </p:txBody>
      </p:sp>
    </p:spTree>
    <p:extLst>
      <p:ext uri="{BB962C8B-B14F-4D97-AF65-F5344CB8AC3E}">
        <p14:creationId xmlns:p14="http://schemas.microsoft.com/office/powerpoint/2010/main" val="3993475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2EC21CB-74EE-BC71-2C33-628E499245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70D2FEF-1A49-B789-B2DD-828D018A9494}"/>
              </a:ext>
            </a:extLst>
          </p:cNvPr>
          <p:cNvSpPr txBox="1"/>
          <p:nvPr/>
        </p:nvSpPr>
        <p:spPr>
          <a:xfrm>
            <a:off x="536027" y="1093076"/>
            <a:ext cx="113616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</a:rPr>
              <a:t>Things we c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ould (or perhaps</a:t>
            </a:r>
            <a:r>
              <a:rPr lang="en-US" sz="2400" b="1" dirty="0">
                <a:solidFill>
                  <a:srgbClr val="000000"/>
                </a:solidFill>
              </a:rPr>
              <a:t> could) 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</a:rPr>
              <a:t>have done better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 </a:t>
            </a:r>
          </a:p>
          <a:p>
            <a:pPr algn="l"/>
            <a:endParaRPr lang="en-US" sz="2400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Coordination with Arctic Colors </a:t>
            </a:r>
            <a:r>
              <a:rPr lang="en-US" sz="2400" dirty="0">
                <a:solidFill>
                  <a:srgbClr val="000000"/>
                </a:solidFill>
              </a:rPr>
              <a:t>&amp; SnowEx </a:t>
            </a:r>
            <a:endParaRPr lang="en-US" sz="2400" b="0" i="0" u="none" strike="noStrike" dirty="0">
              <a:solidFill>
                <a:srgbClr val="000000"/>
              </a:solidFill>
              <a:effectLst/>
            </a:endParaRP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This is not for lack of trying.. b</a:t>
            </a:r>
            <a:r>
              <a:rPr lang="en-US" sz="2400" dirty="0">
                <a:solidFill>
                  <a:srgbClr val="000000"/>
                </a:solidFill>
              </a:rPr>
              <a:t>ut 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arlier </a:t>
            </a:r>
            <a:r>
              <a:rPr lang="en-US" sz="2400" dirty="0">
                <a:solidFill>
                  <a:srgbClr val="000000"/>
                </a:solidFill>
              </a:rPr>
              <a:t>would have been 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better (Phase-1 or 2 as opposed to Phase-3)</a:t>
            </a:r>
          </a:p>
          <a:p>
            <a:pPr algn="l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Airborne data processing 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LVIS quite good 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SAR pretty good (but simultaneous L &amp; P band never quite got there)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AVIRIS okay (but still processing fundamental BRDF corrections in Phase-3)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2B72B85-4A61-04C5-49A4-7D4432086D6B}"/>
              </a:ext>
            </a:extLst>
          </p:cNvPr>
          <p:cNvSpPr>
            <a:spLocks noGrp="1"/>
          </p:cNvSpPr>
          <p:nvPr/>
        </p:nvSpPr>
        <p:spPr bwMode="auto">
          <a:xfrm>
            <a:off x="1770184" y="246104"/>
            <a:ext cx="82296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lc="http://schemas.openxmlformats.org/drawingml/2006/lockedCanvas" xmlns:ma14="http://schemas.microsoft.com/office/mac/drawingml/2011/main" xmlns="" val="1"/>
            </a:ext>
          </a:extLst>
        </p:spPr>
        <p:txBody>
          <a:bodyPr vert="horz" wrap="square" lIns="96906" tIns="48453" rIns="96906" bIns="48453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+mj-lt"/>
                <a:ea typeface="ＭＳ Ｐゴシック" pitchFamily="-108" charset="-128"/>
                <a:cs typeface="ＭＳ Ｐゴシック" pitchFamily="-108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  <a:ea typeface="ＭＳ Ｐゴシック" pitchFamily="-108" charset="-128"/>
                <a:cs typeface="ＭＳ Ｐゴシック" pitchFamily="-108" charset="-128"/>
              </a:defRPr>
            </a:lvl5pPr>
            <a:lvl6pPr marL="456846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6pPr>
            <a:lvl7pPr marL="913693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7pPr>
            <a:lvl8pPr marL="1370540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8pPr>
            <a:lvl9pPr marL="1827384" algn="ctr" rtl="0" eaLnBrk="0" fontAlgn="base" hangingPunct="0">
              <a:spcBef>
                <a:spcPct val="0"/>
              </a:spcBef>
              <a:spcAft>
                <a:spcPct val="0"/>
              </a:spcAft>
              <a:defRPr sz="2100" b="1">
                <a:solidFill>
                  <a:schemeClr val="accent2"/>
                </a:solidFill>
                <a:latin typeface="Times New Roman" pitchFamily="-108" charset="0"/>
              </a:defRPr>
            </a:lvl9pPr>
          </a:lstStyle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ASTM-10 closing thoughts</a:t>
            </a:r>
            <a:endParaRPr lang="en-US" sz="2400" b="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FC5F4C-2776-2BA6-38A8-C341FB9BE5BC}"/>
              </a:ext>
            </a:extLst>
          </p:cNvPr>
          <p:cNvSpPr txBox="1"/>
          <p:nvPr/>
        </p:nvSpPr>
        <p:spPr>
          <a:xfrm>
            <a:off x="548848" y="4437961"/>
            <a:ext cx="10088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Working with communities / indigenous groups (challenging / some success). </a:t>
            </a:r>
          </a:p>
          <a:p>
            <a:pPr lvl="1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It was a different time when </a:t>
            </a:r>
            <a:r>
              <a:rPr lang="en-US" sz="2400" b="0" i="0" u="none" strike="noStrike" dirty="0" err="1">
                <a:solidFill>
                  <a:srgbClr val="000000"/>
                </a:solidFill>
                <a:effectLst/>
              </a:rPr>
              <a:t>ABoVE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kicked off but we made efforts early 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9B8933-4D44-214C-C508-EA9D43FE7790}"/>
              </a:ext>
            </a:extLst>
          </p:cNvPr>
          <p:cNvSpPr txBox="1"/>
          <p:nvPr/>
        </p:nvSpPr>
        <p:spPr>
          <a:xfrm>
            <a:off x="536027" y="5268958"/>
            <a:ext cx="1122258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- Early career &amp; DEI.. maybe pretty good?  We’ve tried to be on top of this..</a:t>
            </a:r>
            <a:endParaRPr lang="en-US" sz="2400" b="1" dirty="0">
              <a:solidFill>
                <a:srgbClr val="000000"/>
              </a:solidFill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</a:rPr>
              <a:t>We still have a year+ to go in Phase-3 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</a:rPr>
              <a:t>+ some of these can be addressed via follow-on value-added efforts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613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265</Words>
  <Application>Microsoft Macintosh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Stroud, David B. (GSFC-618.0)[SCIENCE SYSTEMS AND APPLICATIONS INC]</dc:creator>
  <cp:lastModifiedBy>Scott Goetz</cp:lastModifiedBy>
  <cp:revision>28</cp:revision>
  <dcterms:created xsi:type="dcterms:W3CDTF">2020-09-01T15:19:03Z</dcterms:created>
  <dcterms:modified xsi:type="dcterms:W3CDTF">2024-05-24T13:59:10Z</dcterms:modified>
</cp:coreProperties>
</file>