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0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551-3927-A74E-8CAA-197A4C1B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EBDF-A7F8-0541-965F-34ADCF35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27-72B3-D04E-AAFE-18F2AC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25C0-C640-6D45-AA0C-4C30EFA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D701-F22D-C44D-B9EE-2420B01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5D3D-E543-A24C-9AE0-C18E0B17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BAE8-7A4A-CA4D-94BB-2D324C08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1803-F55B-6B4C-9A62-B7720A0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0A01-8B26-3743-88C8-0AC1DE9A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E180-4DE5-2F49-8BB5-9AD137D1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6A362-42DF-114F-889B-7D18FEC5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5B6F-A76B-A54E-B940-FDAB2BA0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BCE-433E-E745-97FF-C496623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3A6-1547-8644-AFD6-7DC8319F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508-6505-004A-9B9A-6217790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DC5-797F-A347-B6B7-898E3330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25DA-4124-1545-93C6-E5A27501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18CD-2134-7340-81EA-68ABE58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69049-F435-E64A-BDB7-260F8228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0631-F097-2A4E-BFD2-FAB0707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4A2-77A3-1B4D-AA13-F632EB0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B377A-1979-CE49-9485-65ADCCCF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96C-0F18-D341-8A3B-D1D375F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C8B7-A493-DB4C-9D22-1210A8D0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E10C-2451-8D40-8BA5-19A1E6A2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470-E040-A447-98D2-96C093F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80EA-4A86-044C-AC8F-92F21B83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7D4C-3180-5A40-B731-47401AED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3FA-6F16-0F42-964F-5D4DF8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7AEB-3385-EC47-8CFB-53883B8D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50E6-1CEE-A34B-A307-C3F43DB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0E7-2B90-BE4A-A28F-23AE3EB1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53F3-5D76-B94E-BD95-44474596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9568-02C0-A145-85A6-AEA8DAFB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EA82A-EF7B-B947-9297-CCEF00D9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C18B-B30F-F543-906D-341D6B51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FEBBE-BC4B-B44C-873B-80FE5210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3DF9F-66E4-574E-AAF6-6CA9ACB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1CAB1-7001-2D47-95E7-4EDB9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37B-1837-A941-A16A-516A1D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0062-88DE-AB40-885A-D6184FD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80FC4-296B-8B44-AC52-F07D8354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327A-2921-3B4B-BFF4-3D004CB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FDFF-3F0B-E742-993B-B664128E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DAE5-B0BB-C949-9897-77E9A7D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0A11-6222-2244-8F59-0550068A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9424-4BE0-0F42-A248-38C96419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78E-BEE7-DF4A-A422-4378691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CA4F2-FEF9-0C4F-9F0A-D8B16293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F52-9248-E24B-9707-BE5401BF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AC3D5-101F-B445-ADB7-D826CC5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D73E-79C1-394C-837B-81721EED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769-69CF-424F-8277-08FC9BF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5CFED-DDD6-DB42-B601-08EF27B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31DE-6966-F74B-A92C-95E83B44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D50-EF86-E146-A145-F7EA598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ADAD-0C39-6346-857C-EB4F58F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C5373-E09C-FC4D-B7F8-8EBF5C07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EF3C9D-2376-BD06-9A98-618FD654C2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02327-CCF0-5C4A-82FE-C97BDA6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0" y="274085"/>
            <a:ext cx="10515600" cy="638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1C0D-8F23-2A4D-92D3-14F853B6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C3F1-E82C-C14A-B645-E555316048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6F04-345E-F74B-8860-3FFF9EE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D858-4CA7-ED4A-94CB-512B5F6F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444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EDF36-973E-F2A1-6637-330CDB3F3218}"/>
              </a:ext>
            </a:extLst>
          </p:cNvPr>
          <p:cNvSpPr>
            <a:spLocks noGrp="1"/>
          </p:cNvSpPr>
          <p:nvPr/>
        </p:nvSpPr>
        <p:spPr bwMode="auto">
          <a:xfrm>
            <a:off x="1770184" y="148568"/>
            <a:ext cx="8229600" cy="8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ASTM-10!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EAF984-8D8D-317E-26E6-B97946DE0B2F}"/>
              </a:ext>
            </a:extLst>
          </p:cNvPr>
          <p:cNvGrpSpPr/>
          <p:nvPr/>
        </p:nvGrpSpPr>
        <p:grpSpPr>
          <a:xfrm>
            <a:off x="121920" y="979468"/>
            <a:ext cx="12070080" cy="5945690"/>
            <a:chOff x="121920" y="979468"/>
            <a:chExt cx="12070080" cy="59456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648AEB-F5A9-0ED0-0481-09029E5BA178}"/>
                </a:ext>
              </a:extLst>
            </p:cNvPr>
            <p:cNvSpPr/>
            <p:nvPr/>
          </p:nvSpPr>
          <p:spPr>
            <a:xfrm>
              <a:off x="10754326" y="979468"/>
              <a:ext cx="1437674" cy="5945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F76B7F-C289-900A-689E-8CDE44269AB1}"/>
                </a:ext>
              </a:extLst>
            </p:cNvPr>
            <p:cNvSpPr txBox="1"/>
            <p:nvPr/>
          </p:nvSpPr>
          <p:spPr>
            <a:xfrm>
              <a:off x="121920" y="1012759"/>
              <a:ext cx="4653280" cy="58785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sz="2200" u="sng" dirty="0"/>
                <a:t>Leadership Group</a:t>
              </a:r>
            </a:p>
            <a:p>
              <a:pPr algn="ctr"/>
              <a:r>
                <a:rPr lang="en-US" sz="2200" dirty="0"/>
                <a:t>Goetz, Miller, Griffith,</a:t>
              </a:r>
            </a:p>
            <a:p>
              <a:pPr algn="ctr"/>
              <a:r>
                <a:rPr lang="en-US" sz="2200" dirty="0"/>
                <a:t>Larson, Hoy, Hodkinson </a:t>
              </a:r>
            </a:p>
            <a:p>
              <a:pPr algn="ctr"/>
              <a:r>
                <a:rPr lang="en-US" sz="2200" dirty="0"/>
                <a:t>[HQ: Margolis &amp; Pavlick]</a:t>
              </a:r>
            </a:p>
            <a:p>
              <a:pPr algn="ctr"/>
              <a:endParaRPr lang="en-US" sz="2200" dirty="0"/>
            </a:p>
            <a:p>
              <a:pPr algn="ctr"/>
              <a:r>
                <a:rPr lang="en-US" sz="2200" i="1" dirty="0"/>
                <a:t>Special thanks to</a:t>
              </a:r>
            </a:p>
            <a:p>
              <a:pPr algn="ctr"/>
              <a:r>
                <a:rPr lang="en-US" sz="2200" dirty="0"/>
                <a:t>WG Leads</a:t>
              </a:r>
            </a:p>
            <a:p>
              <a:pPr algn="ctr"/>
              <a:r>
                <a:rPr lang="en-US" sz="2200" dirty="0"/>
                <a:t>CCEO / Support Office</a:t>
              </a:r>
            </a:p>
            <a:p>
              <a:pPr algn="ctr"/>
              <a:r>
                <a:rPr lang="en-US" sz="2200" dirty="0"/>
                <a:t>Planning Committee</a:t>
              </a:r>
            </a:p>
            <a:p>
              <a:pPr algn="ctr"/>
              <a:endParaRPr lang="en-US" sz="2200" dirty="0"/>
            </a:p>
            <a:p>
              <a:pPr algn="ctr"/>
              <a:r>
                <a:rPr lang="en-US" sz="2200" dirty="0"/>
                <a:t>+ All who contributed data, </a:t>
              </a:r>
            </a:p>
            <a:p>
              <a:pPr algn="ctr"/>
              <a:r>
                <a:rPr lang="en-US" sz="2200" dirty="0"/>
                <a:t>results, outreach &amp; interpretation </a:t>
              </a:r>
            </a:p>
            <a:p>
              <a:pPr algn="ctr"/>
              <a:r>
                <a:rPr lang="en-US" sz="2200" dirty="0" err="1"/>
                <a:t>ABoVE</a:t>
              </a:r>
              <a:r>
                <a:rPr lang="en-US" sz="2200" dirty="0"/>
                <a:t> &amp; Beyond..</a:t>
              </a:r>
            </a:p>
            <a:p>
              <a:pPr algn="ctr"/>
              <a:endParaRPr lang="en-US" sz="2200" dirty="0"/>
            </a:p>
            <a:p>
              <a:pPr algn="ctr"/>
              <a:endParaRPr lang="en-US" sz="2200" dirty="0"/>
            </a:p>
            <a:p>
              <a:pPr algn="ctr"/>
              <a:endParaRPr lang="en-US" sz="2200" dirty="0"/>
            </a:p>
          </p:txBody>
        </p:sp>
        <p:pic>
          <p:nvPicPr>
            <p:cNvPr id="3" name="Picture 2" descr="logo-above_beth_final">
              <a:extLst>
                <a:ext uri="{FF2B5EF4-FFF2-40B4-BE49-F238E27FC236}">
                  <a16:creationId xmlns:a16="http://schemas.microsoft.com/office/drawing/2014/main" id="{AF8788B9-D44D-1117-6DF6-5FB361CEB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709" y="1009722"/>
              <a:ext cx="6257228" cy="5848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7613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8FE89D-9E59-07D3-C14D-0D6C2624B5CE}"/>
              </a:ext>
            </a:extLst>
          </p:cNvPr>
          <p:cNvGrpSpPr/>
          <p:nvPr/>
        </p:nvGrpSpPr>
        <p:grpSpPr>
          <a:xfrm>
            <a:off x="958614" y="177540"/>
            <a:ext cx="10136106" cy="6497580"/>
            <a:chOff x="1212348" y="745224"/>
            <a:chExt cx="9762707" cy="61127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6A44B1-1C32-40A5-25A0-D8167A780076}"/>
                </a:ext>
              </a:extLst>
            </p:cNvPr>
            <p:cNvSpPr txBox="1"/>
            <p:nvPr/>
          </p:nvSpPr>
          <p:spPr>
            <a:xfrm>
              <a:off x="3596259" y="848902"/>
              <a:ext cx="4291538" cy="10015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09" tIns="45705" rIns="91409" bIns="45705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90"/>
                  </a:solidFill>
                </a:rPr>
                <a:t>Phases &amp; Timing of </a:t>
              </a:r>
              <a:r>
                <a:rPr lang="en-US" sz="2400" b="1" dirty="0" err="1">
                  <a:solidFill>
                    <a:srgbClr val="000090"/>
                  </a:solidFill>
                </a:rPr>
                <a:t>ABoVE</a:t>
              </a:r>
              <a:endParaRPr lang="en-US" sz="2400" b="1" dirty="0">
                <a:solidFill>
                  <a:srgbClr val="00009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000090"/>
                  </a:solidFill>
                </a:rPr>
                <a:t>circa 2014 CEP</a:t>
              </a:r>
            </a:p>
            <a:p>
              <a:pPr algn="ctr"/>
              <a:r>
                <a:rPr lang="en-US" i="1" dirty="0" err="1">
                  <a:solidFill>
                    <a:srgbClr val="000090"/>
                  </a:solidFill>
                </a:rPr>
                <a:t>above.nasa.gov</a:t>
              </a:r>
              <a:r>
                <a:rPr lang="en-US" i="1" dirty="0">
                  <a:solidFill>
                    <a:srgbClr val="000090"/>
                  </a:solidFill>
                </a:rPr>
                <a:t>/about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F189AF-6AE6-6E62-1F98-AC5E63788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348" y="745224"/>
              <a:ext cx="9762707" cy="611277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24B662-532D-A9AA-7071-77EF14051754}"/>
                </a:ext>
              </a:extLst>
            </p:cNvPr>
            <p:cNvSpPr/>
            <p:nvPr/>
          </p:nvSpPr>
          <p:spPr>
            <a:xfrm>
              <a:off x="10203394" y="1637880"/>
              <a:ext cx="513709" cy="32695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410938-8AF3-55F6-DD96-4EA2141475C1}"/>
                </a:ext>
              </a:extLst>
            </p:cNvPr>
            <p:cNvCxnSpPr/>
            <p:nvPr/>
          </p:nvCxnSpPr>
          <p:spPr>
            <a:xfrm>
              <a:off x="1974119" y="3112139"/>
              <a:ext cx="3780073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839448-DDAD-A7ED-69E2-0E197C6F104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968" y="5565903"/>
              <a:ext cx="3049193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5511F7-C2F0-B277-1AE0-161CC28B4568}"/>
                </a:ext>
              </a:extLst>
            </p:cNvPr>
            <p:cNvCxnSpPr>
              <a:cxnSpLocks/>
            </p:cNvCxnSpPr>
            <p:nvPr/>
          </p:nvCxnSpPr>
          <p:spPr>
            <a:xfrm>
              <a:off x="1974119" y="6537040"/>
              <a:ext cx="3611408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DF1D17-B063-A14D-C21C-2807A8614055}"/>
                </a:ext>
              </a:extLst>
            </p:cNvPr>
            <p:cNvSpPr txBox="1"/>
            <p:nvPr/>
          </p:nvSpPr>
          <p:spPr>
            <a:xfrm>
              <a:off x="1293146" y="972038"/>
              <a:ext cx="4800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/>
                <a:t>ABoVE</a:t>
              </a:r>
              <a:r>
                <a:rPr lang="en-US" sz="2200" b="1" dirty="0"/>
                <a:t> Concise Experiment Plan (2014)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47E6E9-1BD4-0D10-637D-577F56DE254A}"/>
                </a:ext>
              </a:extLst>
            </p:cNvPr>
            <p:cNvCxnSpPr>
              <a:cxnSpLocks/>
            </p:cNvCxnSpPr>
            <p:nvPr/>
          </p:nvCxnSpPr>
          <p:spPr>
            <a:xfrm>
              <a:off x="1923444" y="6747241"/>
              <a:ext cx="288034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11523A-3392-9515-45F7-6CAD75B4DB89}"/>
                </a:ext>
              </a:extLst>
            </p:cNvPr>
            <p:cNvCxnSpPr>
              <a:cxnSpLocks/>
            </p:cNvCxnSpPr>
            <p:nvPr/>
          </p:nvCxnSpPr>
          <p:spPr>
            <a:xfrm>
              <a:off x="1938752" y="5788235"/>
              <a:ext cx="3244177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25CB0C-B175-8FEE-7913-CD16D8E3A014}"/>
                </a:ext>
              </a:extLst>
            </p:cNvPr>
            <p:cNvCxnSpPr>
              <a:cxnSpLocks/>
            </p:cNvCxnSpPr>
            <p:nvPr/>
          </p:nvCxnSpPr>
          <p:spPr>
            <a:xfrm>
              <a:off x="1983624" y="4836559"/>
              <a:ext cx="3285062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50569-24C0-9EBE-1FE7-96202848B4F4}"/>
                </a:ext>
              </a:extLst>
            </p:cNvPr>
            <p:cNvCxnSpPr>
              <a:cxnSpLocks/>
            </p:cNvCxnSpPr>
            <p:nvPr/>
          </p:nvCxnSpPr>
          <p:spPr>
            <a:xfrm>
              <a:off x="1975799" y="3837290"/>
              <a:ext cx="351060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336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F8FC08-8E9E-5C60-AA18-E480DB262934}"/>
              </a:ext>
            </a:extLst>
          </p:cNvPr>
          <p:cNvSpPr>
            <a:spLocks noGrp="1"/>
          </p:cNvSpPr>
          <p:nvPr/>
        </p:nvSpPr>
        <p:spPr bwMode="auto">
          <a:xfrm>
            <a:off x="1770184" y="14856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ASTM-10 Objectives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34512-BDA2-A9F9-6894-DD9ABCE49322}"/>
              </a:ext>
            </a:extLst>
          </p:cNvPr>
          <p:cNvSpPr/>
          <p:nvPr/>
        </p:nvSpPr>
        <p:spPr>
          <a:xfrm>
            <a:off x="1219474" y="1654885"/>
            <a:ext cx="9644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Reports from NASA and Affiliated projects via plenary and parallel sessions &amp; posters (</a:t>
            </a:r>
            <a:r>
              <a:rPr lang="en-US" sz="2400" i="1" dirty="0">
                <a:latin typeface="Calibri" panose="020F0502020204030204" pitchFamily="34" charset="0"/>
              </a:rPr>
              <a:t>emphasis on Phase-3 projects</a:t>
            </a:r>
            <a:r>
              <a:rPr lang="en-US" sz="2400" dirty="0">
                <a:latin typeface="Calibri" panose="020F0502020204030204" pitchFamily="34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Presentations &amp; discussions with partners, collaborators, “stakeholders &amp; rightsholders” re: engagement &amp;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Reports, interactions &amp; advances of Working Groups (status in Phase-3)</a:t>
            </a:r>
          </a:p>
          <a:p>
            <a:pPr marL="457055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Breakout sessions to review, discuss, refine &amp; advance integration, synthesis and modeling activities.. and final steps..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Discuss plans for residual / remaining airborne remote sensing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Identify any issues &amp; consider opportunities and to maximize 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B0F3C-B40A-44D0-E3A7-3A1200793479}"/>
              </a:ext>
            </a:extLst>
          </p:cNvPr>
          <p:cNvSpPr txBox="1"/>
          <p:nvPr/>
        </p:nvSpPr>
        <p:spPr>
          <a:xfrm>
            <a:off x="8518341" y="6067138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2F1199-3B50-8A10-A324-11764A9A3A84}"/>
              </a:ext>
            </a:extLst>
          </p:cNvPr>
          <p:cNvSpPr txBox="1"/>
          <p:nvPr/>
        </p:nvSpPr>
        <p:spPr>
          <a:xfrm>
            <a:off x="1043354" y="5820891"/>
            <a:ext cx="1991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ASTM-10 Boulder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179587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F8FC08-8E9E-5C60-AA18-E480DB262934}"/>
              </a:ext>
            </a:extLst>
          </p:cNvPr>
          <p:cNvSpPr>
            <a:spLocks noGrp="1"/>
          </p:cNvSpPr>
          <p:nvPr/>
        </p:nvSpPr>
        <p:spPr bwMode="auto">
          <a:xfrm>
            <a:off x="1770184" y="14856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peer-reviewed Publications thus far..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2F1199-3B50-8A10-A324-11764A9A3A84}"/>
              </a:ext>
            </a:extLst>
          </p:cNvPr>
          <p:cNvSpPr txBox="1"/>
          <p:nvPr/>
        </p:nvSpPr>
        <p:spPr>
          <a:xfrm>
            <a:off x="348410" y="5882460"/>
            <a:ext cx="1991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ASTM-10 Boulder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May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9EAB08-91D0-EE0F-D73D-695E6792C1C9}"/>
              </a:ext>
            </a:extLst>
          </p:cNvPr>
          <p:cNvSpPr/>
          <p:nvPr/>
        </p:nvSpPr>
        <p:spPr>
          <a:xfrm>
            <a:off x="1295674" y="928930"/>
            <a:ext cx="9470029" cy="330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rgbClr val="000090"/>
              </a:solidFill>
            </a:endParaRPr>
          </a:p>
          <a:p>
            <a:pPr algn="ctr"/>
            <a:r>
              <a:rPr lang="en-US" sz="2800" b="1" dirty="0">
                <a:solidFill>
                  <a:srgbClr val="000090"/>
                </a:solidFill>
              </a:rPr>
              <a:t>574 reported by 157 projects*</a:t>
            </a:r>
          </a:p>
          <a:p>
            <a:pPr algn="ctr"/>
            <a:endParaRPr lang="en-US" sz="1050" dirty="0"/>
          </a:p>
          <a:p>
            <a:pPr algn="ctr"/>
            <a:r>
              <a:rPr lang="en-US" sz="2800" dirty="0"/>
              <a:t>449 by NASA funded projects</a:t>
            </a:r>
          </a:p>
          <a:p>
            <a:pPr algn="ctr"/>
            <a:r>
              <a:rPr lang="en-US" sz="2200" dirty="0"/>
              <a:t>(86 TE </a:t>
            </a:r>
            <a:r>
              <a:rPr lang="en-US" sz="2200" dirty="0" err="1"/>
              <a:t>ABoVE</a:t>
            </a:r>
            <a:r>
              <a:rPr lang="en-US" sz="2200" dirty="0"/>
              <a:t> + 37 other NASA = 123 projects)</a:t>
            </a:r>
          </a:p>
          <a:p>
            <a:pPr algn="ctr"/>
            <a:r>
              <a:rPr lang="en-US" sz="2800" dirty="0"/>
              <a:t>143 by affiliated projects </a:t>
            </a:r>
            <a:r>
              <a:rPr lang="en-US" sz="2200" dirty="0"/>
              <a:t>(n=34)*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*</a:t>
            </a:r>
            <a:r>
              <a:rPr lang="en-US" sz="2200" dirty="0"/>
              <a:t>Not including </a:t>
            </a:r>
            <a:r>
              <a:rPr lang="en-US" sz="2200" dirty="0" err="1"/>
              <a:t>ABoVE</a:t>
            </a:r>
            <a:r>
              <a:rPr lang="en-US" sz="2200" dirty="0"/>
              <a:t> Partners (NGEE-Arctic, POLAR, CFS, NEON)</a:t>
            </a:r>
          </a:p>
          <a:p>
            <a:pPr algn="ctr"/>
            <a:r>
              <a:rPr lang="en-US" sz="2400" i="1" dirty="0"/>
              <a:t>42 pubs in the Nature, Science, PNAS family of journals</a:t>
            </a:r>
          </a:p>
          <a:p>
            <a:pPr algn="ctr"/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D9EE10-9512-70D6-E727-FA265CED1C90}"/>
              </a:ext>
            </a:extLst>
          </p:cNvPr>
          <p:cNvSpPr/>
          <p:nvPr/>
        </p:nvSpPr>
        <p:spPr>
          <a:xfrm>
            <a:off x="1373732" y="4118774"/>
            <a:ext cx="94700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Please be sure to upload your publications to the </a:t>
            </a:r>
            <a:r>
              <a:rPr lang="en-US" sz="2400" b="1" i="1" dirty="0" err="1"/>
              <a:t>ABoVE</a:t>
            </a:r>
            <a:r>
              <a:rPr lang="en-US" sz="2400" b="1" i="1" dirty="0"/>
              <a:t> web site</a:t>
            </a:r>
          </a:p>
          <a:p>
            <a:pPr algn="ctr"/>
            <a:r>
              <a:rPr lang="en-US" sz="2400" b="1" i="1" dirty="0"/>
              <a:t>&amp; post WWL and HQ MSR slides along with them.</a:t>
            </a:r>
          </a:p>
          <a:p>
            <a:pPr algn="ctr"/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81E1F-37FD-B449-D213-991B5C1805C9}"/>
              </a:ext>
            </a:extLst>
          </p:cNvPr>
          <p:cNvSpPr txBox="1"/>
          <p:nvPr/>
        </p:nvSpPr>
        <p:spPr>
          <a:xfrm>
            <a:off x="3060746" y="5096974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ABoVE</a:t>
            </a:r>
            <a:r>
              <a:rPr lang="en-US" sz="2400" dirty="0"/>
              <a:t> ST currently has </a:t>
            </a:r>
            <a:r>
              <a:rPr lang="en-US" sz="2400" b="1" dirty="0"/>
              <a:t>1,040</a:t>
            </a:r>
            <a:r>
              <a:rPr lang="en-US" sz="2400" dirty="0"/>
              <a:t>+ members</a:t>
            </a:r>
          </a:p>
          <a:p>
            <a:pPr algn="ctr"/>
            <a:r>
              <a:rPr lang="en-US" sz="2400" dirty="0"/>
              <a:t>and </a:t>
            </a:r>
            <a:r>
              <a:rPr lang="en-US" sz="2400" b="1" dirty="0"/>
              <a:t>2,040</a:t>
            </a:r>
            <a:r>
              <a:rPr lang="en-US" sz="2400" dirty="0"/>
              <a:t>+ participants</a:t>
            </a:r>
          </a:p>
          <a:p>
            <a:pPr algn="ctr"/>
            <a:r>
              <a:rPr lang="en-US" sz="2000" dirty="0"/>
              <a:t>(ST + resource managers, postdocs, graduate students </a:t>
            </a:r>
          </a:p>
          <a:p>
            <a:pPr algn="ctr"/>
            <a:r>
              <a:rPr lang="en-US" sz="2000" dirty="0"/>
              <a:t>&amp; all others following)</a:t>
            </a:r>
          </a:p>
        </p:txBody>
      </p:sp>
    </p:spTree>
    <p:extLst>
      <p:ext uri="{BB962C8B-B14F-4D97-AF65-F5344CB8AC3E}">
        <p14:creationId xmlns:p14="http://schemas.microsoft.com/office/powerpoint/2010/main" val="34866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F8FC08-8E9E-5C60-AA18-E480DB262934}"/>
              </a:ext>
            </a:extLst>
          </p:cNvPr>
          <p:cNvSpPr>
            <a:spLocks noGrp="1"/>
          </p:cNvSpPr>
          <p:nvPr/>
        </p:nvSpPr>
        <p:spPr bwMode="auto">
          <a:xfrm>
            <a:off x="1770184" y="21630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 Issues / Focus Collections..</a:t>
            </a:r>
          </a:p>
        </p:txBody>
      </p:sp>
      <p:pic>
        <p:nvPicPr>
          <p:cNvPr id="4" name="Content Placeholder 3" descr="Untitled.jpeg">
            <a:extLst>
              <a:ext uri="{FF2B5EF4-FFF2-40B4-BE49-F238E27FC236}">
                <a16:creationId xmlns:a16="http://schemas.microsoft.com/office/drawing/2014/main" id="{AC40A42A-8A18-079B-C82D-3F2A036E3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410" y="936285"/>
            <a:ext cx="10289190" cy="5688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214517-2EE7-5D7D-1A19-D99AE0A7D917}"/>
              </a:ext>
            </a:extLst>
          </p:cNvPr>
          <p:cNvSpPr txBox="1"/>
          <p:nvPr/>
        </p:nvSpPr>
        <p:spPr>
          <a:xfrm>
            <a:off x="5030999" y="3761173"/>
            <a:ext cx="571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110 papers in the collection as of May 2024</a:t>
            </a:r>
          </a:p>
          <a:p>
            <a:pPr algn="ctr"/>
            <a:r>
              <a:rPr lang="en-US" sz="2000" b="1" dirty="0"/>
              <a:t>+ others in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EBB37-A3C1-8A0F-C4D6-C25FF42B9156}"/>
              </a:ext>
            </a:extLst>
          </p:cNvPr>
          <p:cNvSpPr txBox="1"/>
          <p:nvPr/>
        </p:nvSpPr>
        <p:spPr>
          <a:xfrm>
            <a:off x="5030999" y="4544630"/>
            <a:ext cx="6172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 new collections in </a:t>
            </a:r>
            <a:r>
              <a:rPr lang="en-US" sz="2000" b="1" i="1" dirty="0">
                <a:solidFill>
                  <a:srgbClr val="FF0000"/>
                </a:solidFill>
              </a:rPr>
              <a:t>Environmental Research Ecology</a:t>
            </a:r>
          </a:p>
          <a:p>
            <a:pPr algn="ctr"/>
            <a:r>
              <a:rPr lang="en-US" sz="2000" b="1" dirty="0"/>
              <a:t>- Terrestrial Biosphere Models: State of the Science</a:t>
            </a:r>
          </a:p>
          <a:p>
            <a:pPr algn="ctr"/>
            <a:r>
              <a:rPr lang="en-US" sz="2000" b="1" dirty="0"/>
              <a:t>- Focus on Remote Sensing Scaling for Advancing Arctic Ecology Research</a:t>
            </a:r>
          </a:p>
          <a:p>
            <a:pPr algn="ctr"/>
            <a:r>
              <a:rPr lang="en-US" sz="2000" b="1" dirty="0"/>
              <a:t>- Climate Change and Permafrost Ecosystems</a:t>
            </a:r>
          </a:p>
        </p:txBody>
      </p:sp>
    </p:spTree>
    <p:extLst>
      <p:ext uri="{BB962C8B-B14F-4D97-AF65-F5344CB8AC3E}">
        <p14:creationId xmlns:p14="http://schemas.microsoft.com/office/powerpoint/2010/main" val="19086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F787D2-7F45-F7C4-3698-EB599568C7DC}"/>
              </a:ext>
            </a:extLst>
          </p:cNvPr>
          <p:cNvSpPr/>
          <p:nvPr/>
        </p:nvSpPr>
        <p:spPr>
          <a:xfrm>
            <a:off x="135467" y="1122935"/>
            <a:ext cx="11943644" cy="562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F8FC08-8E9E-5C60-AA18-E480DB262934}"/>
              </a:ext>
            </a:extLst>
          </p:cNvPr>
          <p:cNvSpPr>
            <a:spLocks noGrp="1"/>
          </p:cNvSpPr>
          <p:nvPr/>
        </p:nvSpPr>
        <p:spPr bwMode="auto">
          <a:xfrm>
            <a:off x="1770184" y="306614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Publications </a:t>
            </a:r>
            <a:r>
              <a:rPr lang="en-US" sz="2400" b="1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far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4B8A06-B197-C898-AE28-1D8287D0C74B}"/>
              </a:ext>
            </a:extLst>
          </p:cNvPr>
          <p:cNvSpPr/>
          <p:nvPr/>
        </p:nvSpPr>
        <p:spPr>
          <a:xfrm>
            <a:off x="1690769" y="1280981"/>
            <a:ext cx="838842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080" b="1" dirty="0">
              <a:solidFill>
                <a:srgbClr val="000090"/>
              </a:solidFill>
            </a:endParaRPr>
          </a:p>
          <a:p>
            <a:pPr algn="ctr"/>
            <a:r>
              <a:rPr lang="en-US" sz="2520" b="1" dirty="0">
                <a:solidFill>
                  <a:srgbClr val="000090"/>
                </a:solidFill>
              </a:rPr>
              <a:t>200+ Data sets archived</a:t>
            </a:r>
          </a:p>
          <a:p>
            <a:pPr algn="ctr">
              <a:spcAft>
                <a:spcPts val="1200"/>
              </a:spcAft>
            </a:pPr>
            <a:r>
              <a:rPr lang="en-US" sz="2200" b="1" dirty="0">
                <a:solidFill>
                  <a:srgbClr val="000090"/>
                </a:solidFill>
              </a:rPr>
              <a:t>Accessed ~90k times by ~16k unique users</a:t>
            </a:r>
          </a:p>
          <a:p>
            <a:pPr algn="ctr"/>
            <a:r>
              <a:rPr lang="en-US" sz="2400" b="1" dirty="0">
                <a:solidFill>
                  <a:srgbClr val="000090"/>
                </a:solidFill>
              </a:rPr>
              <a:t>Another 118 planned / in progress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8438560-DA11-FBB5-4438-C6C8CD7C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423" y="5893349"/>
            <a:ext cx="2495344" cy="693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1251A3-0475-6D55-2FA0-486CCA9A9864}"/>
              </a:ext>
            </a:extLst>
          </p:cNvPr>
          <p:cNvSpPr txBox="1"/>
          <p:nvPr/>
        </p:nvSpPr>
        <p:spPr>
          <a:xfrm>
            <a:off x="348410" y="5882460"/>
            <a:ext cx="1991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ASTM-10 Boulder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May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162D5-F726-B24B-5D3B-28B4EF148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76" y="1253066"/>
            <a:ext cx="2575412" cy="19688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5AA7AC-4588-EBCB-A042-9B016B128DA2}"/>
              </a:ext>
            </a:extLst>
          </p:cNvPr>
          <p:cNvSpPr/>
          <p:nvPr/>
        </p:nvSpPr>
        <p:spPr>
          <a:xfrm>
            <a:off x="1398017" y="3257970"/>
            <a:ext cx="93959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/>
              <a:t>Reminder</a:t>
            </a:r>
            <a:r>
              <a:rPr lang="en-US" sz="2200" dirty="0"/>
              <a:t>: Data archiving / publishing is critical </a:t>
            </a:r>
          </a:p>
          <a:p>
            <a:pPr algn="ctr"/>
            <a:r>
              <a:rPr lang="en-US" sz="2200" dirty="0"/>
              <a:t>for future research mining of what we’ve measured and learned.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Early data release / sharing is valuable for collaborative efforts across projects and working groups, including synthesis activities</a:t>
            </a:r>
          </a:p>
          <a:p>
            <a:pPr algn="ctr"/>
            <a:endParaRPr lang="en-US" sz="2200" dirty="0"/>
          </a:p>
          <a:p>
            <a:pPr algn="ctr">
              <a:spcAft>
                <a:spcPts val="1200"/>
              </a:spcAft>
            </a:pPr>
            <a:r>
              <a:rPr lang="en-US" sz="2200" i="1" dirty="0" err="1"/>
              <a:t>ABoVE</a:t>
            </a:r>
            <a:r>
              <a:rPr lang="en-US" sz="2200" i="1" dirty="0"/>
              <a:t> and the DAACs have tools, resources and personnel to help you make data available.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07DD5-A950-9840-93DC-3FA80CEA8B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311" y="1253066"/>
            <a:ext cx="2712941" cy="19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428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Hoy, Elizabeth (GSFC-618.0)[GLOBAL SCIENCE &amp; TECHNOLOGY INC]</cp:lastModifiedBy>
  <cp:revision>38</cp:revision>
  <dcterms:created xsi:type="dcterms:W3CDTF">2020-09-01T15:19:03Z</dcterms:created>
  <dcterms:modified xsi:type="dcterms:W3CDTF">2024-05-21T21:00:22Z</dcterms:modified>
</cp:coreProperties>
</file>