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6" r:id="rId2"/>
    <p:sldId id="787" r:id="rId3"/>
    <p:sldId id="788" r:id="rId4"/>
    <p:sldId id="785" r:id="rId5"/>
    <p:sldId id="354" r:id="rId6"/>
    <p:sldId id="358" r:id="rId7"/>
    <p:sldId id="359" r:id="rId8"/>
    <p:sldId id="360" r:id="rId9"/>
    <p:sldId id="800" r:id="rId10"/>
    <p:sldId id="409" r:id="rId11"/>
    <p:sldId id="799" r:id="rId12"/>
    <p:sldId id="258" r:id="rId13"/>
    <p:sldId id="369" r:id="rId14"/>
    <p:sldId id="8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8"/>
    <p:restoredTop sz="91978"/>
  </p:normalViewPr>
  <p:slideViewPr>
    <p:cSldViewPr snapToGrid="0" snapToObjects="1">
      <p:cViewPr varScale="1">
        <p:scale>
          <a:sx n="129" d="100"/>
          <a:sy n="129" d="100"/>
        </p:scale>
        <p:origin x="60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84461-1FB1-8B4B-BCCA-2A8DAC905A0B}" type="datetimeFigureOut">
              <a:rPr lang="en-US" smtClean="0"/>
              <a:t>5/22/24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CF635-845E-4642-BA3A-227EFF03F6D3}" type="slidenum">
              <a:rPr lang="en-US" smtClean="0"/>
              <a:t>‹#›</a:t>
            </a:fld>
            <a:endParaRPr lang="en-US"/>
          </a:p>
        </p:txBody>
      </p:sp>
    </p:spTree>
    <p:extLst>
      <p:ext uri="{BB962C8B-B14F-4D97-AF65-F5344CB8AC3E}">
        <p14:creationId xmlns:p14="http://schemas.microsoft.com/office/powerpoint/2010/main" val="1083138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concurrency requirements enable modelers to extrapolate spatially beyond existing intensive but sparse study sites, as well as refine sensitivities and tipping points/thresholds temporally. This is particularly acute for residence time and turnover of soil and plant carbon stocks; implicit here is turnover related to disturbance with respect to accurate quantification of fuels, fates, and frequencies. </a:t>
            </a:r>
            <a:endParaRPr lang="en-US" dirty="0"/>
          </a:p>
        </p:txBody>
      </p:sp>
      <p:sp>
        <p:nvSpPr>
          <p:cNvPr id="4" name="Slide Number Placeholder 3"/>
          <p:cNvSpPr>
            <a:spLocks noGrp="1"/>
          </p:cNvSpPr>
          <p:nvPr>
            <p:ph type="sldNum" sz="quarter" idx="10"/>
          </p:nvPr>
        </p:nvSpPr>
        <p:spPr/>
        <p:txBody>
          <a:bodyPr/>
          <a:lstStyle/>
          <a:p>
            <a:fld id="{C4482D69-4AD2-CE45-9DAD-C4E226E47036}" type="slidenum">
              <a:rPr lang="en-US" smtClean="0"/>
              <a:t>10</a:t>
            </a:fld>
            <a:endParaRPr lang="en-US"/>
          </a:p>
        </p:txBody>
      </p:sp>
    </p:spTree>
    <p:extLst>
      <p:ext uri="{BB962C8B-B14F-4D97-AF65-F5344CB8AC3E}">
        <p14:creationId xmlns:p14="http://schemas.microsoft.com/office/powerpoint/2010/main" val="165823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5 most popular responses: #1 GPP vs soil moisture/precipitation (6 votes) #2 respiration vs air/soil temperature (6 votes) #3 snow depth vs soil temp (4 votes) #4 GPP vs air temp #5 thaw depth vs temperature (3 votes)</a:t>
            </a:r>
          </a:p>
          <a:p>
            <a:r>
              <a:rPr lang="en-US" dirty="0"/>
              <a:t>-Figure on the right shows each response, with more popular responses in a larger font</a:t>
            </a:r>
          </a:p>
          <a:p>
            <a:r>
              <a:rPr lang="en-US" dirty="0"/>
              <a:t>-Figure on the left shows responses grouped by </a:t>
            </a:r>
            <a:r>
              <a:rPr lang="en-US" dirty="0" err="1"/>
              <a:t>ABoVE</a:t>
            </a:r>
            <a:r>
              <a:rPr lang="en-US" dirty="0"/>
              <a:t> theme. When creating this figure, I determined the category based on the dependent variable</a:t>
            </a:r>
          </a:p>
        </p:txBody>
      </p:sp>
      <p:sp>
        <p:nvSpPr>
          <p:cNvPr id="4" name="Slide Number Placeholder 3"/>
          <p:cNvSpPr>
            <a:spLocks noGrp="1"/>
          </p:cNvSpPr>
          <p:nvPr>
            <p:ph type="sldNum" sz="quarter" idx="5"/>
          </p:nvPr>
        </p:nvSpPr>
        <p:spPr/>
        <p:txBody>
          <a:bodyPr/>
          <a:lstStyle/>
          <a:p>
            <a:fld id="{B1E58C90-74A4-2E45-AC79-39A035241BDA}" type="slidenum">
              <a:rPr lang="en-US" smtClean="0"/>
              <a:t>11</a:t>
            </a:fld>
            <a:endParaRPr lang="en-US"/>
          </a:p>
        </p:txBody>
      </p:sp>
    </p:spTree>
    <p:extLst>
      <p:ext uri="{BB962C8B-B14F-4D97-AF65-F5344CB8AC3E}">
        <p14:creationId xmlns:p14="http://schemas.microsoft.com/office/powerpoint/2010/main" val="121683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ABoVE</a:t>
            </a:r>
            <a:r>
              <a:rPr lang="en-US" dirty="0"/>
              <a:t> datasets added to ILAMB are shown in the rows in the figure on the right. Evapotranspiration and RSDS </a:t>
            </a:r>
            <a:r>
              <a:rPr lang="en-US" dirty="0" err="1"/>
              <a:t>ABoVE</a:t>
            </a:r>
            <a:r>
              <a:rPr lang="en-US" dirty="0"/>
              <a:t> datasets were also added to ILAMB (not pictured here)</a:t>
            </a:r>
          </a:p>
          <a:p>
            <a:r>
              <a:rPr lang="en-US" dirty="0"/>
              <a:t>-NACP and US FOREST (biomass) and NCSCDv2 (soil carbon) are some of the few Arctic datasets that were already in ILAMB.</a:t>
            </a:r>
          </a:p>
          <a:p>
            <a:r>
              <a:rPr lang="en-US" dirty="0"/>
              <a:t>-The figure on the left shows overall TRENDY model scores for GPP. In this figure, I evaluate TRENDY models over the globe (orange dots), across the </a:t>
            </a:r>
            <a:r>
              <a:rPr lang="en-US" dirty="0" err="1"/>
              <a:t>ABoVE</a:t>
            </a:r>
            <a:r>
              <a:rPr lang="en-US" dirty="0"/>
              <a:t> domain using global datasets such as FLUXCOM and WECANN (yellow dots), and then compare how models scores change when using </a:t>
            </a:r>
            <a:r>
              <a:rPr lang="en-US" dirty="0" err="1"/>
              <a:t>ABoVE</a:t>
            </a:r>
            <a:r>
              <a:rPr lang="en-US" dirty="0"/>
              <a:t> GPP datasets (green dots). We found that when benchmarking models with regional datasets, model scores tended to be very different (and much lower) compared to when benchmarking with global datasets. This could indicate that if we are only using global datasets to benchmark our models in the </a:t>
            </a:r>
            <a:r>
              <a:rPr lang="en-US" dirty="0" err="1"/>
              <a:t>ABoVE</a:t>
            </a:r>
            <a:r>
              <a:rPr lang="en-US" dirty="0"/>
              <a:t> region, model scores could potentially be inflated. But if we are using multiple datasets (both </a:t>
            </a:r>
            <a:r>
              <a:rPr lang="en-US" dirty="0" err="1"/>
              <a:t>ABoVE</a:t>
            </a:r>
            <a:r>
              <a:rPr lang="en-US" dirty="0"/>
              <a:t> and global) we are more likely to see the full range of a model’s skill.</a:t>
            </a:r>
          </a:p>
        </p:txBody>
      </p:sp>
      <p:sp>
        <p:nvSpPr>
          <p:cNvPr id="4" name="Slide Number Placeholder 3"/>
          <p:cNvSpPr>
            <a:spLocks noGrp="1"/>
          </p:cNvSpPr>
          <p:nvPr>
            <p:ph type="sldNum" sz="quarter" idx="5"/>
          </p:nvPr>
        </p:nvSpPr>
        <p:spPr/>
        <p:txBody>
          <a:bodyPr/>
          <a:lstStyle/>
          <a:p>
            <a:fld id="{B1E58C90-74A4-2E45-AC79-39A035241BDA}" type="slidenum">
              <a:rPr lang="en-US" smtClean="0"/>
              <a:t>12</a:t>
            </a:fld>
            <a:endParaRPr lang="en-US"/>
          </a:p>
        </p:txBody>
      </p:sp>
    </p:spTree>
    <p:extLst>
      <p:ext uri="{BB962C8B-B14F-4D97-AF65-F5344CB8AC3E}">
        <p14:creationId xmlns:p14="http://schemas.microsoft.com/office/powerpoint/2010/main" val="299855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particular strength of </a:t>
            </a:r>
            <a:r>
              <a:rPr lang="en-US" sz="1200" kern="1200" dirty="0" err="1">
                <a:solidFill>
                  <a:schemeClr val="tx1"/>
                </a:solidFill>
                <a:effectLst/>
                <a:latin typeface="+mn-lt"/>
                <a:ea typeface="+mn-ea"/>
                <a:cs typeface="+mn-cs"/>
              </a:rPr>
              <a:t>ABoVE</a:t>
            </a:r>
            <a:r>
              <a:rPr lang="en-US" sz="1200" kern="1200" dirty="0">
                <a:solidFill>
                  <a:schemeClr val="tx1"/>
                </a:solidFill>
                <a:effectLst/>
                <a:latin typeface="+mn-lt"/>
                <a:ea typeface="+mn-ea"/>
                <a:cs typeface="+mn-cs"/>
              </a:rPr>
              <a:t> for modeling is that there is a concerted effort to scale up site level data through airborne and satellite observations (see: </a:t>
            </a:r>
            <a:r>
              <a:rPr lang="en-US" sz="1200" kern="1200" dirty="0" err="1">
                <a:solidFill>
                  <a:schemeClr val="tx1"/>
                </a:solidFill>
                <a:effectLst/>
                <a:latin typeface="+mn-lt"/>
                <a:ea typeface="+mn-ea"/>
                <a:cs typeface="+mn-cs"/>
              </a:rPr>
              <a:t>above.nasa.gov</a:t>
            </a:r>
            <a:r>
              <a:rPr lang="en-US" sz="1200" kern="1200" dirty="0">
                <a:solidFill>
                  <a:schemeClr val="tx1"/>
                </a:solidFill>
                <a:effectLst/>
                <a:latin typeface="+mn-lt"/>
                <a:ea typeface="+mn-ea"/>
                <a:cs typeface="+mn-cs"/>
              </a:rPr>
              <a:t>/images/Scaling%20Diagram_169.jpg). This allows an improved direct comparison between the coarse model pixels and the ground data. </a:t>
            </a:r>
            <a:endParaRPr lang="en-US" dirty="0"/>
          </a:p>
        </p:txBody>
      </p:sp>
      <p:sp>
        <p:nvSpPr>
          <p:cNvPr id="4" name="Slide Number Placeholder 3"/>
          <p:cNvSpPr>
            <a:spLocks noGrp="1"/>
          </p:cNvSpPr>
          <p:nvPr>
            <p:ph type="sldNum" sz="quarter" idx="10"/>
          </p:nvPr>
        </p:nvSpPr>
        <p:spPr/>
        <p:txBody>
          <a:bodyPr/>
          <a:lstStyle/>
          <a:p>
            <a:fld id="{C4482D69-4AD2-CE45-9DAD-C4E226E47036}" type="slidenum">
              <a:rPr lang="en-US" smtClean="0"/>
              <a:t>13</a:t>
            </a:fld>
            <a:endParaRPr lang="en-US"/>
          </a:p>
        </p:txBody>
      </p:sp>
    </p:spTree>
    <p:extLst>
      <p:ext uri="{BB962C8B-B14F-4D97-AF65-F5344CB8AC3E}">
        <p14:creationId xmlns:p14="http://schemas.microsoft.com/office/powerpoint/2010/main" val="66758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4551-3927-A74E-8CAA-197A4C1B8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F2EBDF-A7F8-0541-965F-34ADCF358C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DD627-72B3-D04E-AAFE-18F2AC619AB6}"/>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C1F625C0-C640-6D45-AA0C-4C30EFA84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D701-F22D-C44D-B9EE-2420B01F1CCA}"/>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5669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5D3D-E543-A24C-9AE0-C18E0B1773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ABBAE8-7A4A-CA4D-94BB-2D324C0898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91803-F55B-6B4C-9A62-B7720A0F1924}"/>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BE560A01-8B26-3743-88C8-0AC1DE9AD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9E180-4DE5-2F49-8BB5-9AD137D19B9C}"/>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42982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6A362-42DF-114F-889B-7D18FEC5B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B45B6F-A76B-A54E-B940-FDAB2BA03A3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D2BCE-433E-E745-97FF-C49662396595}"/>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BEC923A6-1547-8644-AFD6-7DC8319FC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24508-6505-004A-9B9A-621779073560}"/>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94237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720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DC5-797F-A347-B6B7-898E33309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825DA-4124-1545-93C6-E5A27501CF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E18CD-2134-7340-81EA-68ABE5820026}"/>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4E169049-F435-E64A-BDB7-260F82287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D0631-F097-2A4E-BFD2-FAB0707270ED}"/>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64346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74A2-77A3-1B4D-AA13-F632EB0CD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2B377A-1979-CE49-9485-65ADCCCF81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99B96C-0F18-D341-8A3B-D1D375F45BF0}"/>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F558C8B7-A493-DB4C-9D22-1210A8D00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CE10C-2451-8D40-8BA5-19A1E6A28076}"/>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53172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B470-E040-A447-98D2-96C093FF2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680EA-4A86-044C-AC8F-92F21B835A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C7D4C-3180-5A40-B731-47401AED70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2A3FA-6F16-0F42-964F-5D4DF809F77A}"/>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6" name="Footer Placeholder 5">
            <a:extLst>
              <a:ext uri="{FF2B5EF4-FFF2-40B4-BE49-F238E27FC236}">
                <a16:creationId xmlns:a16="http://schemas.microsoft.com/office/drawing/2014/main" id="{A8F77AEB-3385-EC47-8CFB-53883B8D3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950E6-1CEE-A34B-A307-C3F43DB68CD6}"/>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92162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50E7-2B90-BE4A-A28F-23AE3EB16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1C53F3-5D76-B94E-BD95-44474596500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39568-02C0-A145-85A6-AEA8DAFB363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EA82A-EF7B-B947-9297-CCEF00D9AD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C18B-B30F-F543-906D-341D6B51A3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FEBBE-BC4B-B44C-873B-80FE52102D75}"/>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8" name="Footer Placeholder 7">
            <a:extLst>
              <a:ext uri="{FF2B5EF4-FFF2-40B4-BE49-F238E27FC236}">
                <a16:creationId xmlns:a16="http://schemas.microsoft.com/office/drawing/2014/main" id="{A2C3DF9F-66E4-574E-AAF6-6CA9ACBA2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B1CAB1-7001-2D47-95E7-4EDB9B88F22F}"/>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91981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137B-1837-A941-A16A-516A1D6741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80062-88DE-AB40-885A-D6184FD2B6C2}"/>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4" name="Footer Placeholder 3">
            <a:extLst>
              <a:ext uri="{FF2B5EF4-FFF2-40B4-BE49-F238E27FC236}">
                <a16:creationId xmlns:a16="http://schemas.microsoft.com/office/drawing/2014/main" id="{E5780FC4-296B-8B44-AC52-F07D8354C1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79327A-2921-3B4B-BFF4-3D004CBD8BAD}"/>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7904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0FDFF-3F0B-E742-993B-B664128E4796}"/>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3" name="Footer Placeholder 2">
            <a:extLst>
              <a:ext uri="{FF2B5EF4-FFF2-40B4-BE49-F238E27FC236}">
                <a16:creationId xmlns:a16="http://schemas.microsoft.com/office/drawing/2014/main" id="{9DC2DAE5-B0BB-C949-9897-77E9A7D3C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B0A11-6222-2244-8F59-0550068ADB79}"/>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79756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9424-4BE0-0F42-A248-38C96419D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5A78E-BEE7-DF4A-A422-43786917891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CCA4F2-FEF9-0C4F-9F0A-D8B16293A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66F52-9248-E24B-9707-BE5401BF7C30}"/>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6" name="Footer Placeholder 5">
            <a:extLst>
              <a:ext uri="{FF2B5EF4-FFF2-40B4-BE49-F238E27FC236}">
                <a16:creationId xmlns:a16="http://schemas.microsoft.com/office/drawing/2014/main" id="{CEDAC3D5-101F-B445-ADB7-D826CC52C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1D73E-79C1-394C-837B-81721EED3E94}"/>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828755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C769-69CF-424F-8277-08FC9BF5F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5CFED-DDD6-DB42-B601-08EF27B6E6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931DE-6966-F74B-A92C-95E83B447F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80D50-EF86-E146-A145-F7EA5986A855}"/>
              </a:ext>
            </a:extLst>
          </p:cNvPr>
          <p:cNvSpPr>
            <a:spLocks noGrp="1"/>
          </p:cNvSpPr>
          <p:nvPr>
            <p:ph type="dt" sz="half" idx="10"/>
          </p:nvPr>
        </p:nvSpPr>
        <p:spPr/>
        <p:txBody>
          <a:bodyPr/>
          <a:lstStyle/>
          <a:p>
            <a:fld id="{FF4CC3F1-E82C-C14A-B645-E5553160488A}" type="datetimeFigureOut">
              <a:rPr lang="en-US" smtClean="0"/>
              <a:t>5/22/24</a:t>
            </a:fld>
            <a:endParaRPr lang="en-US"/>
          </a:p>
        </p:txBody>
      </p:sp>
      <p:sp>
        <p:nvSpPr>
          <p:cNvPr id="6" name="Footer Placeholder 5">
            <a:extLst>
              <a:ext uri="{FF2B5EF4-FFF2-40B4-BE49-F238E27FC236}">
                <a16:creationId xmlns:a16="http://schemas.microsoft.com/office/drawing/2014/main" id="{15B1ADAD-0C39-6346-857C-EB4F58F1B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C5373-E09C-FC4D-B7F8-8EBF5C07DF05}"/>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81635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EF3C9D-2376-BD06-9A98-618FD654C294}"/>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9902327-CCF0-5C4A-82FE-C97BDA6FA041}"/>
              </a:ext>
            </a:extLst>
          </p:cNvPr>
          <p:cNvSpPr>
            <a:spLocks noGrp="1"/>
          </p:cNvSpPr>
          <p:nvPr>
            <p:ph type="title"/>
          </p:nvPr>
        </p:nvSpPr>
        <p:spPr>
          <a:xfrm>
            <a:off x="1056860" y="274085"/>
            <a:ext cx="10515600" cy="638727"/>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7511C0D-8F23-2A4D-92D3-14F853B6E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CC3F1-E82C-C14A-B645-E5553160488A}" type="datetimeFigureOut">
              <a:rPr lang="en-US" smtClean="0"/>
              <a:t>5/22/24</a:t>
            </a:fld>
            <a:endParaRPr lang="en-US"/>
          </a:p>
        </p:txBody>
      </p:sp>
      <p:sp>
        <p:nvSpPr>
          <p:cNvPr id="5" name="Footer Placeholder 4">
            <a:extLst>
              <a:ext uri="{FF2B5EF4-FFF2-40B4-BE49-F238E27FC236}">
                <a16:creationId xmlns:a16="http://schemas.microsoft.com/office/drawing/2014/main" id="{F2A36F04-345E-F74B-8860-3FFF9EE0E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63D858-4CA7-ED4A-94CB-512B5F6F4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D3E31-E5FA-424C-92CD-188C03CE6E07}" type="slidenum">
              <a:rPr lang="en-US" smtClean="0"/>
              <a:t>‹#›</a:t>
            </a:fld>
            <a:endParaRPr lang="en-US"/>
          </a:p>
        </p:txBody>
      </p:sp>
    </p:spTree>
    <p:extLst>
      <p:ext uri="{BB962C8B-B14F-4D97-AF65-F5344CB8AC3E}">
        <p14:creationId xmlns:p14="http://schemas.microsoft.com/office/powerpoint/2010/main" val="338248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hyperlink" Target="https://above.nasa.gov/above_wg.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hyperlink" Target="https://ilamb.org/ABoVE-Data/"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url=https%3A%2F%2Fkappanonline.org%2Fgoal-setting-practices-support-learning-culture-nordengren%2F&amp;psig=AOvVaw0rKNZ1ZanJoKrkZhZcF7Oa&amp;ust=1674717494414000&amp;source=images&amp;cd=vfe&amp;ved=0CBAQjhxqFwoTCIDv2f2W4vwCFQAAAAAdAAAAABAE"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sher et al 2014 - Modeling the terrestrial biosphere.pdf">
            <a:extLst>
              <a:ext uri="{FF2B5EF4-FFF2-40B4-BE49-F238E27FC236}">
                <a16:creationId xmlns:a16="http://schemas.microsoft.com/office/drawing/2014/main" id="{7E6D2531-8B8F-E771-97CA-5E57A1DDA785}"/>
              </a:ext>
            </a:extLst>
          </p:cNvPr>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l="6162" t="6661" r="9212" b="40444"/>
          <a:stretch/>
        </p:blipFill>
        <p:spPr bwMode="auto">
          <a:xfrm>
            <a:off x="75438" y="735105"/>
            <a:ext cx="12056797" cy="6056422"/>
          </a:xfrm>
          <a:prstGeom prst="rect">
            <a:avLst/>
          </a:prstGeom>
          <a:effectLst/>
        </p:spPr>
      </p:pic>
      <p:sp>
        <p:nvSpPr>
          <p:cNvPr id="2" name="Title 1">
            <a:extLst>
              <a:ext uri="{FF2B5EF4-FFF2-40B4-BE49-F238E27FC236}">
                <a16:creationId xmlns:a16="http://schemas.microsoft.com/office/drawing/2014/main" id="{78B9315F-5AF8-EA44-84EE-825911081A45}"/>
              </a:ext>
            </a:extLst>
          </p:cNvPr>
          <p:cNvSpPr txBox="1">
            <a:spLocks/>
          </p:cNvSpPr>
          <p:nvPr/>
        </p:nvSpPr>
        <p:spPr>
          <a:xfrm>
            <a:off x="0" y="1212625"/>
            <a:ext cx="12192000" cy="1006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Avenir Next" charset="0"/>
                <a:ea typeface="Avenir Next" charset="0"/>
                <a:cs typeface="Avenir Next" charset="0"/>
              </a:rPr>
              <a:t>ABoVE</a:t>
            </a:r>
            <a:r>
              <a:rPr lang="en-US" dirty="0">
                <a:latin typeface="Avenir Next" charset="0"/>
                <a:ea typeface="Avenir Next" charset="0"/>
                <a:cs typeface="Avenir Next" charset="0"/>
              </a:rPr>
              <a:t> Modeling Breakout</a:t>
            </a:r>
          </a:p>
        </p:txBody>
      </p:sp>
      <p:pic>
        <p:nvPicPr>
          <p:cNvPr id="4" name="Picture 3">
            <a:extLst>
              <a:ext uri="{FF2B5EF4-FFF2-40B4-BE49-F238E27FC236}">
                <a16:creationId xmlns:a16="http://schemas.microsoft.com/office/drawing/2014/main" id="{5B1321D8-142B-5940-8D12-144ECC0F2CD7}"/>
              </a:ext>
            </a:extLst>
          </p:cNvPr>
          <p:cNvPicPr>
            <a:picLocks noChangeAspect="1"/>
          </p:cNvPicPr>
          <p:nvPr/>
        </p:nvPicPr>
        <p:blipFill>
          <a:blip r:embed="rId3"/>
          <a:stretch>
            <a:fillRect/>
          </a:stretch>
        </p:blipFill>
        <p:spPr>
          <a:xfrm>
            <a:off x="7716001" y="3020507"/>
            <a:ext cx="4189956" cy="2094978"/>
          </a:xfrm>
          <a:prstGeom prst="rect">
            <a:avLst/>
          </a:prstGeom>
          <a:effectLst>
            <a:softEdge rad="25400"/>
          </a:effectLst>
        </p:spPr>
      </p:pic>
      <p:sp>
        <p:nvSpPr>
          <p:cNvPr id="5" name="TextBox 4">
            <a:extLst>
              <a:ext uri="{FF2B5EF4-FFF2-40B4-BE49-F238E27FC236}">
                <a16:creationId xmlns:a16="http://schemas.microsoft.com/office/drawing/2014/main" id="{AA7F5199-F8D7-D349-AF69-5A34B101F811}"/>
              </a:ext>
            </a:extLst>
          </p:cNvPr>
          <p:cNvSpPr txBox="1"/>
          <p:nvPr/>
        </p:nvSpPr>
        <p:spPr>
          <a:xfrm>
            <a:off x="7678424" y="5080391"/>
            <a:ext cx="4189956" cy="369332"/>
          </a:xfrm>
          <a:prstGeom prst="rect">
            <a:avLst/>
          </a:prstGeom>
          <a:noFill/>
        </p:spPr>
        <p:txBody>
          <a:bodyPr wrap="square" rtlCol="0">
            <a:spAutoFit/>
          </a:bodyPr>
          <a:lstStyle/>
          <a:p>
            <a:r>
              <a:rPr lang="en-US" sz="900" dirty="0">
                <a:solidFill>
                  <a:srgbClr val="002060"/>
                </a:solidFill>
                <a:latin typeface="Avenir Next" charset="0"/>
                <a:ea typeface="Avenir Next" charset="0"/>
                <a:cs typeface="Avenir Next" charset="0"/>
              </a:rPr>
              <a:t>Above- modeling group working.</a:t>
            </a:r>
          </a:p>
          <a:p>
            <a:r>
              <a:rPr lang="en-US" sz="900" dirty="0">
                <a:solidFill>
                  <a:srgbClr val="002060"/>
                </a:solidFill>
                <a:latin typeface="Avenir Next" charset="0"/>
                <a:ea typeface="Avenir Next" charset="0"/>
                <a:cs typeface="Avenir Next" charset="0"/>
              </a:rPr>
              <a:t>(</a:t>
            </a:r>
            <a:r>
              <a:rPr lang="en-US" sz="900" u="sng" dirty="0">
                <a:solidFill>
                  <a:srgbClr val="002060"/>
                </a:solidFill>
                <a:latin typeface="Avenir Next" charset="0"/>
                <a:ea typeface="Avenir Next" charset="0"/>
                <a:cs typeface="Avenir Next" charset="0"/>
              </a:rPr>
              <a:t>not</a:t>
            </a:r>
            <a:r>
              <a:rPr lang="en-US" sz="900" dirty="0">
                <a:solidFill>
                  <a:srgbClr val="002060"/>
                </a:solidFill>
                <a:latin typeface="Avenir Next" charset="0"/>
                <a:ea typeface="Avenir Next" charset="0"/>
                <a:cs typeface="Avenir Next" charset="0"/>
              </a:rPr>
              <a:t> the </a:t>
            </a:r>
            <a:r>
              <a:rPr lang="en-US" sz="900" dirty="0" err="1">
                <a:solidFill>
                  <a:srgbClr val="002060"/>
                </a:solidFill>
                <a:latin typeface="Avenir Next" charset="0"/>
                <a:ea typeface="Avenir Next" charset="0"/>
                <a:cs typeface="Avenir Next" charset="0"/>
              </a:rPr>
              <a:t>ABoVE</a:t>
            </a:r>
            <a:r>
              <a:rPr lang="en-US" sz="900" dirty="0">
                <a:solidFill>
                  <a:srgbClr val="002060"/>
                </a:solidFill>
                <a:latin typeface="Avenir Next" charset="0"/>
                <a:ea typeface="Avenir Next" charset="0"/>
                <a:cs typeface="Avenir Next" charset="0"/>
              </a:rPr>
              <a:t> Modeling Working Group)</a:t>
            </a:r>
          </a:p>
        </p:txBody>
      </p:sp>
      <p:graphicFrame>
        <p:nvGraphicFramePr>
          <p:cNvPr id="7" name="Table 6">
            <a:extLst>
              <a:ext uri="{FF2B5EF4-FFF2-40B4-BE49-F238E27FC236}">
                <a16:creationId xmlns:a16="http://schemas.microsoft.com/office/drawing/2014/main" id="{64D08DFE-CD3C-D854-7D66-7BCD4CCECF5C}"/>
              </a:ext>
            </a:extLst>
          </p:cNvPr>
          <p:cNvGraphicFramePr>
            <a:graphicFrameLocks noGrp="1"/>
          </p:cNvGraphicFramePr>
          <p:nvPr>
            <p:extLst>
              <p:ext uri="{D42A27DB-BD31-4B8C-83A1-F6EECF244321}">
                <p14:modId xmlns:p14="http://schemas.microsoft.com/office/powerpoint/2010/main" val="1209248947"/>
              </p:ext>
            </p:extLst>
          </p:nvPr>
        </p:nvGraphicFramePr>
        <p:xfrm>
          <a:off x="1901539" y="2219007"/>
          <a:ext cx="3246929" cy="3705210"/>
        </p:xfrm>
        <a:graphic>
          <a:graphicData uri="http://schemas.openxmlformats.org/drawingml/2006/table">
            <a:tbl>
              <a:tblPr/>
              <a:tblGrid>
                <a:gridCol w="3246929">
                  <a:extLst>
                    <a:ext uri="{9D8B030D-6E8A-4147-A177-3AD203B41FA5}">
                      <a16:colId xmlns:a16="http://schemas.microsoft.com/office/drawing/2014/main" val="2656634268"/>
                    </a:ext>
                  </a:extLst>
                </a:gridCol>
              </a:tblGrid>
              <a:tr h="63408">
                <a:tc>
                  <a:txBody>
                    <a:bodyPr/>
                    <a:lstStyle/>
                    <a:p>
                      <a:pPr algn="l" fontAlgn="t"/>
                      <a:r>
                        <a:rPr lang="en-US" sz="1600" b="1" u="none" strike="noStrike" dirty="0">
                          <a:solidFill>
                            <a:schemeClr val="tx1"/>
                          </a:solidFill>
                          <a:effectLst/>
                          <a:latin typeface="Avenir Next" panose="020B0503020202020204" pitchFamily="34" charset="0"/>
                          <a:hlinkClick r:id="rId4">
                            <a:extLst>
                              <a:ext uri="{A12FA001-AC4F-418D-AE19-62706E023703}">
                                <ahyp:hlinkClr xmlns:ahyp="http://schemas.microsoft.com/office/drawing/2018/hyperlinkcolor" val="tx"/>
                              </a:ext>
                            </a:extLst>
                          </a:hlinkClick>
                        </a:rPr>
                        <a:t>Joshua B. Fisher</a:t>
                      </a:r>
                      <a:r>
                        <a:rPr lang="en-US" sz="1600" u="none" dirty="0">
                          <a:solidFill>
                            <a:schemeClr val="tx1"/>
                          </a:solidFill>
                          <a:effectLst/>
                          <a:latin typeface="Avenir Next" panose="020B0503020202020204" pitchFamily="34" charset="0"/>
                        </a:rPr>
                        <a:t> (Chair)</a:t>
                      </a:r>
                    </a:p>
                  </a:txBody>
                  <a:tcPr marL="7935" marR="7935" marT="7935" marB="793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930028119"/>
                  </a:ext>
                </a:extLst>
              </a:tr>
              <a:tr h="63408">
                <a:tc>
                  <a:txBody>
                    <a:bodyPr/>
                    <a:lstStyle/>
                    <a:p>
                      <a:pPr rtl="0"/>
                      <a:r>
                        <a:rPr lang="en-US" sz="1600" b="0" i="0" u="none" strike="noStrike" kern="1200" dirty="0" err="1">
                          <a:solidFill>
                            <a:schemeClr val="tx1"/>
                          </a:solidFill>
                          <a:effectLst/>
                          <a:latin typeface="+mn-lt"/>
                          <a:ea typeface="+mn-ea"/>
                          <a:cs typeface="+mn-cs"/>
                        </a:rPr>
                        <a:t>Jeralyn</a:t>
                      </a:r>
                      <a:r>
                        <a:rPr lang="en-US" sz="1600" b="0" i="0" u="none" strike="noStrike" kern="1200" dirty="0">
                          <a:solidFill>
                            <a:schemeClr val="tx1"/>
                          </a:solidFill>
                          <a:effectLst/>
                          <a:latin typeface="+mn-lt"/>
                          <a:ea typeface="+mn-ea"/>
                          <a:cs typeface="+mn-cs"/>
                        </a:rPr>
                        <a:t> Poe</a:t>
                      </a:r>
                      <a:endParaRPr lang="en-US" sz="1600" b="0" dirty="0">
                        <a:effectLst/>
                      </a:endParaRPr>
                    </a:p>
                    <a:p>
                      <a:pPr rtl="0"/>
                      <a:r>
                        <a:rPr lang="en-US" sz="1600" b="0" i="0" u="none" strike="noStrike" kern="1200" dirty="0">
                          <a:solidFill>
                            <a:schemeClr val="tx1"/>
                          </a:solidFill>
                          <a:effectLst/>
                          <a:latin typeface="+mn-lt"/>
                          <a:ea typeface="+mn-ea"/>
                          <a:cs typeface="+mn-cs"/>
                        </a:rPr>
                        <a:t>Anna Gagne-</a:t>
                      </a:r>
                      <a:r>
                        <a:rPr lang="en-US" sz="1600" b="0" i="0" u="none" strike="noStrike" kern="1200" dirty="0" err="1">
                          <a:solidFill>
                            <a:schemeClr val="tx1"/>
                          </a:solidFill>
                          <a:effectLst/>
                          <a:latin typeface="+mn-lt"/>
                          <a:ea typeface="+mn-ea"/>
                          <a:cs typeface="+mn-cs"/>
                        </a:rPr>
                        <a:t>Landmann</a:t>
                      </a:r>
                      <a:endParaRPr lang="en-US" sz="1600" b="0" dirty="0">
                        <a:effectLst/>
                      </a:endParaRPr>
                    </a:p>
                    <a:p>
                      <a:pPr rtl="0"/>
                      <a:r>
                        <a:rPr lang="en-US" sz="1600" b="0" i="0" u="none" strike="noStrike" kern="1200" dirty="0">
                          <a:solidFill>
                            <a:schemeClr val="tx1"/>
                          </a:solidFill>
                          <a:effectLst/>
                          <a:latin typeface="+mn-lt"/>
                          <a:ea typeface="+mn-ea"/>
                          <a:cs typeface="+mn-cs"/>
                        </a:rPr>
                        <a:t>Colleen Iversen</a:t>
                      </a:r>
                      <a:endParaRPr lang="en-US" sz="1600" b="0" dirty="0">
                        <a:effectLst/>
                      </a:endParaRPr>
                    </a:p>
                    <a:p>
                      <a:pPr rtl="0"/>
                      <a:r>
                        <a:rPr lang="en-US" sz="1600" b="0" i="0" u="none" strike="noStrike" kern="1200" dirty="0">
                          <a:solidFill>
                            <a:schemeClr val="tx1"/>
                          </a:solidFill>
                          <a:effectLst/>
                          <a:latin typeface="+mn-lt"/>
                          <a:ea typeface="+mn-ea"/>
                          <a:cs typeface="+mn-cs"/>
                        </a:rPr>
                        <a:t>Shelby </a:t>
                      </a:r>
                      <a:r>
                        <a:rPr lang="en-US" sz="1600" b="0" i="0" u="none" strike="noStrike" kern="1200" dirty="0" err="1">
                          <a:solidFill>
                            <a:schemeClr val="tx1"/>
                          </a:solidFill>
                          <a:effectLst/>
                          <a:latin typeface="+mn-lt"/>
                          <a:ea typeface="+mn-ea"/>
                          <a:cs typeface="+mn-cs"/>
                        </a:rPr>
                        <a:t>Sundquist</a:t>
                      </a:r>
                      <a:endParaRPr lang="en-US" sz="1600" b="0" dirty="0">
                        <a:effectLst/>
                      </a:endParaRPr>
                    </a:p>
                    <a:p>
                      <a:pPr rtl="0"/>
                      <a:r>
                        <a:rPr lang="en-US" sz="1600" b="0" i="0" u="none" strike="noStrike" kern="1200" dirty="0">
                          <a:solidFill>
                            <a:schemeClr val="tx1"/>
                          </a:solidFill>
                          <a:effectLst/>
                          <a:latin typeface="+mn-lt"/>
                          <a:ea typeface="+mn-ea"/>
                          <a:cs typeface="+mn-cs"/>
                        </a:rPr>
                        <a:t>Ryan Pavlick</a:t>
                      </a:r>
                      <a:endParaRPr lang="en-US" sz="1600" b="0" dirty="0">
                        <a:effectLst/>
                      </a:endParaRPr>
                    </a:p>
                    <a:p>
                      <a:pPr rtl="0"/>
                      <a:r>
                        <a:rPr lang="en-US" sz="1600" b="0" i="0" u="none" strike="noStrike" kern="1200" dirty="0">
                          <a:solidFill>
                            <a:schemeClr val="tx1"/>
                          </a:solidFill>
                          <a:effectLst/>
                          <a:latin typeface="+mn-lt"/>
                          <a:ea typeface="+mn-ea"/>
                          <a:cs typeface="+mn-cs"/>
                        </a:rPr>
                        <a:t>Liz Hoy</a:t>
                      </a:r>
                      <a:endParaRPr lang="en-US" sz="1600" b="0" dirty="0">
                        <a:effectLst/>
                      </a:endParaRPr>
                    </a:p>
                    <a:p>
                      <a:pPr rtl="0"/>
                      <a:r>
                        <a:rPr lang="en-US" sz="1600" b="0" i="0" u="none" strike="noStrike" kern="1200" dirty="0">
                          <a:solidFill>
                            <a:schemeClr val="tx1"/>
                          </a:solidFill>
                          <a:effectLst/>
                          <a:latin typeface="+mn-lt"/>
                          <a:ea typeface="+mn-ea"/>
                          <a:cs typeface="+mn-cs"/>
                        </a:rPr>
                        <a:t>Jiaming Wen</a:t>
                      </a:r>
                      <a:endParaRPr lang="en-US" sz="1600" b="0" dirty="0">
                        <a:effectLst/>
                      </a:endParaRPr>
                    </a:p>
                    <a:p>
                      <a:pPr rtl="0"/>
                      <a:r>
                        <a:rPr lang="en-US" sz="1600" b="0" i="0" u="none" strike="noStrike" kern="1200" dirty="0">
                          <a:solidFill>
                            <a:schemeClr val="tx1"/>
                          </a:solidFill>
                          <a:effectLst/>
                          <a:latin typeface="+mn-lt"/>
                          <a:ea typeface="+mn-ea"/>
                          <a:cs typeface="+mn-cs"/>
                        </a:rPr>
                        <a:t>Matthew Fortier</a:t>
                      </a:r>
                      <a:endParaRPr lang="en-US" sz="1600" b="0" dirty="0">
                        <a:effectLst/>
                      </a:endParaRPr>
                    </a:p>
                    <a:p>
                      <a:pPr rtl="0"/>
                      <a:r>
                        <a:rPr lang="en-US" sz="1600" b="0" i="0" u="none" strike="noStrike" kern="1200" dirty="0">
                          <a:solidFill>
                            <a:schemeClr val="tx1"/>
                          </a:solidFill>
                          <a:effectLst/>
                          <a:latin typeface="+mn-lt"/>
                          <a:ea typeface="+mn-ea"/>
                          <a:cs typeface="+mn-cs"/>
                        </a:rPr>
                        <a:t>Erin Goodnough</a:t>
                      </a:r>
                      <a:endParaRPr lang="en-US" sz="1600" b="0" dirty="0">
                        <a:effectLst/>
                      </a:endParaRPr>
                    </a:p>
                    <a:p>
                      <a:pPr rtl="0"/>
                      <a:r>
                        <a:rPr lang="en-US" sz="1600" b="0" i="0" u="none" strike="noStrike" kern="1200" dirty="0">
                          <a:solidFill>
                            <a:schemeClr val="tx1"/>
                          </a:solidFill>
                          <a:effectLst/>
                          <a:latin typeface="+mn-lt"/>
                          <a:ea typeface="+mn-ea"/>
                          <a:cs typeface="+mn-cs"/>
                        </a:rPr>
                        <a:t>Li Shuai</a:t>
                      </a:r>
                      <a:endParaRPr lang="en-US" sz="1600" b="0" dirty="0">
                        <a:effectLst/>
                      </a:endParaRPr>
                    </a:p>
                    <a:p>
                      <a:pPr rtl="0"/>
                      <a:r>
                        <a:rPr lang="en-US" sz="1600" b="0" i="0" u="none" strike="noStrike" kern="1200" dirty="0">
                          <a:solidFill>
                            <a:schemeClr val="tx1"/>
                          </a:solidFill>
                          <a:effectLst/>
                          <a:latin typeface="+mn-lt"/>
                          <a:ea typeface="+mn-ea"/>
                          <a:cs typeface="+mn-cs"/>
                        </a:rPr>
                        <a:t>Joshua Rady</a:t>
                      </a:r>
                      <a:endParaRPr lang="en-US" sz="1600" b="0" dirty="0">
                        <a:effectLst/>
                      </a:endParaRPr>
                    </a:p>
                    <a:p>
                      <a:br>
                        <a:rPr lang="en-US" sz="1600" dirty="0"/>
                      </a:br>
                      <a:endParaRPr lang="en-US" sz="1600" u="none" dirty="0">
                        <a:solidFill>
                          <a:schemeClr val="tx1"/>
                        </a:solidFill>
                        <a:effectLst/>
                        <a:latin typeface="Avenir Next" panose="020B0503020202020204" pitchFamily="34" charset="0"/>
                      </a:endParaRPr>
                    </a:p>
                  </a:txBody>
                  <a:tcPr marL="7935" marR="7935" marT="7935" marB="793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845575478"/>
                  </a:ext>
                </a:extLst>
              </a:tr>
              <a:tr h="63408">
                <a:tc>
                  <a:txBody>
                    <a:bodyPr/>
                    <a:lstStyle/>
                    <a:p>
                      <a:pPr algn="l" fontAlgn="t"/>
                      <a:endParaRPr lang="en-US" sz="1600" u="none" dirty="0">
                        <a:solidFill>
                          <a:schemeClr val="tx1"/>
                        </a:solidFill>
                        <a:effectLst/>
                        <a:latin typeface="Avenir Next" panose="020B0503020202020204" pitchFamily="34" charset="0"/>
                      </a:endParaRPr>
                    </a:p>
                  </a:txBody>
                  <a:tcPr marL="7935" marR="7935" marT="7935" marB="793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635943304"/>
                  </a:ext>
                </a:extLst>
              </a:tr>
            </a:tbl>
          </a:graphicData>
        </a:graphic>
      </p:graphicFrame>
    </p:spTree>
    <p:extLst>
      <p:ext uri="{BB962C8B-B14F-4D97-AF65-F5344CB8AC3E}">
        <p14:creationId xmlns:p14="http://schemas.microsoft.com/office/powerpoint/2010/main" val="17575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98A37-9928-BD40-96F0-F630836CB1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895A3D-E71C-784F-A558-27A23B8CC3D7}"/>
              </a:ext>
            </a:extLst>
          </p:cNvPr>
          <p:cNvSpPr txBox="1"/>
          <p:nvPr/>
        </p:nvSpPr>
        <p:spPr>
          <a:xfrm>
            <a:off x="11091570" y="6581001"/>
            <a:ext cx="1100430" cy="276999"/>
          </a:xfrm>
          <a:prstGeom prst="rect">
            <a:avLst/>
          </a:prstGeom>
          <a:noFill/>
        </p:spPr>
        <p:txBody>
          <a:bodyPr wrap="none" rtlCol="0">
            <a:spAutoFit/>
          </a:bodyPr>
          <a:lstStyle/>
          <a:p>
            <a:pPr algn="r"/>
            <a:r>
              <a:rPr lang="en-US" sz="1200" i="1" dirty="0">
                <a:solidFill>
                  <a:schemeClr val="tx1">
                    <a:lumMod val="50000"/>
                    <a:lumOff val="50000"/>
                  </a:schemeClr>
                </a:solidFill>
                <a:latin typeface="Avenir Next" panose="020B0503020202020204" pitchFamily="34" charset="0"/>
              </a:rPr>
              <a:t>Getty Images</a:t>
            </a:r>
          </a:p>
        </p:txBody>
      </p:sp>
      <p:pic>
        <p:nvPicPr>
          <p:cNvPr id="8" name="Picture 7">
            <a:extLst>
              <a:ext uri="{FF2B5EF4-FFF2-40B4-BE49-F238E27FC236}">
                <a16:creationId xmlns:a16="http://schemas.microsoft.com/office/drawing/2014/main" id="{8B11C533-9CCA-8D46-BDF4-F560F28AA8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62437" y="3006670"/>
            <a:ext cx="1069383" cy="1765123"/>
          </a:xfrm>
          <a:prstGeom prst="rect">
            <a:avLst/>
          </a:prstGeom>
          <a:effectLst>
            <a:softEdge rad="0"/>
          </a:effectLst>
        </p:spPr>
      </p:pic>
      <p:pic>
        <p:nvPicPr>
          <p:cNvPr id="9" name="Picture 8">
            <a:extLst>
              <a:ext uri="{FF2B5EF4-FFF2-40B4-BE49-F238E27FC236}">
                <a16:creationId xmlns:a16="http://schemas.microsoft.com/office/drawing/2014/main" id="{F1362C7F-7D42-4145-848F-3106542D0D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61315" y="3006670"/>
            <a:ext cx="1394848" cy="1765123"/>
          </a:xfrm>
          <a:prstGeom prst="rect">
            <a:avLst/>
          </a:prstGeom>
          <a:effectLst>
            <a:softEdge rad="0"/>
          </a:effectLst>
        </p:spPr>
      </p:pic>
      <p:sp>
        <p:nvSpPr>
          <p:cNvPr id="10" name="Up Arrow 9">
            <a:extLst>
              <a:ext uri="{FF2B5EF4-FFF2-40B4-BE49-F238E27FC236}">
                <a16:creationId xmlns:a16="http://schemas.microsoft.com/office/drawing/2014/main" id="{3C7AF63C-469E-2844-815A-23BF28575D9D}"/>
              </a:ext>
            </a:extLst>
          </p:cNvPr>
          <p:cNvSpPr/>
          <p:nvPr/>
        </p:nvSpPr>
        <p:spPr>
          <a:xfrm>
            <a:off x="7656163" y="3006670"/>
            <a:ext cx="914400" cy="1765123"/>
          </a:xfrm>
          <a:prstGeom prst="upArrow">
            <a:avLst/>
          </a:prstGeom>
          <a:gradFill flip="none" rotWithShape="1">
            <a:gsLst>
              <a:gs pos="0">
                <a:srgbClr val="C00000"/>
              </a:gs>
              <a:gs pos="100000">
                <a:srgbClr val="C00000">
                  <a:lumMod val="50000"/>
                  <a:lumOff val="50000"/>
                  <a:alpha val="50000"/>
                </a:srgbClr>
              </a:gs>
            </a:gsLst>
            <a:lin ang="5400000" scaled="1"/>
            <a:tileRect/>
          </a:gradFill>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11">
            <a:extLst>
              <a:ext uri="{FF2B5EF4-FFF2-40B4-BE49-F238E27FC236}">
                <a16:creationId xmlns:a16="http://schemas.microsoft.com/office/drawing/2014/main" id="{C64D9EE5-ECDB-374E-8E82-E4B2BB0F6868}"/>
              </a:ext>
            </a:extLst>
          </p:cNvPr>
          <p:cNvSpPr/>
          <p:nvPr/>
        </p:nvSpPr>
        <p:spPr>
          <a:xfrm flipV="1">
            <a:off x="4248037" y="3006669"/>
            <a:ext cx="914400" cy="1765123"/>
          </a:xfrm>
          <a:prstGeom prst="upArrow">
            <a:avLst/>
          </a:prstGeom>
          <a:gradFill flip="none" rotWithShape="1">
            <a:gsLst>
              <a:gs pos="100000">
                <a:schemeClr val="accent2">
                  <a:lumMod val="50000"/>
                </a:schemeClr>
              </a:gs>
              <a:gs pos="0">
                <a:schemeClr val="accent2">
                  <a:lumMod val="50000"/>
                  <a:lumOff val="50000"/>
                  <a:alpha val="50000"/>
                </a:schemeClr>
              </a:gs>
            </a:gsLst>
            <a:lin ang="5400000" scaled="1"/>
            <a:tileRect/>
          </a:gradFill>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BF34AEB5-4503-1065-E69D-484547C7182B}"/>
              </a:ext>
            </a:extLst>
          </p:cNvPr>
          <p:cNvGrpSpPr/>
          <p:nvPr/>
        </p:nvGrpSpPr>
        <p:grpSpPr>
          <a:xfrm>
            <a:off x="3101279" y="1373382"/>
            <a:ext cx="6261082" cy="5031695"/>
            <a:chOff x="2468162" y="1785274"/>
            <a:chExt cx="6261082" cy="5031695"/>
          </a:xfrm>
        </p:grpSpPr>
        <p:pic>
          <p:nvPicPr>
            <p:cNvPr id="3" name="Picture 2">
              <a:extLst>
                <a:ext uri="{FF2B5EF4-FFF2-40B4-BE49-F238E27FC236}">
                  <a16:creationId xmlns:a16="http://schemas.microsoft.com/office/drawing/2014/main" id="{589E0BA8-D37A-65F6-9475-F4E578D0D17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l="3460" t="3586" r="6562"/>
            <a:stretch/>
          </p:blipFill>
          <p:spPr>
            <a:xfrm>
              <a:off x="2468162" y="1785274"/>
              <a:ext cx="6261082" cy="5031695"/>
            </a:xfrm>
            <a:prstGeom prst="rect">
              <a:avLst/>
            </a:prstGeom>
            <a:solidFill>
              <a:schemeClr val="bg1">
                <a:alpha val="90000"/>
              </a:schemeClr>
            </a:solidFill>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85688C3-8AD0-5144-BE22-79C48822E76C}"/>
                </a:ext>
              </a:extLst>
            </p:cNvPr>
            <p:cNvSpPr txBox="1"/>
            <p:nvPr/>
          </p:nvSpPr>
          <p:spPr>
            <a:xfrm>
              <a:off x="5266636" y="1998827"/>
              <a:ext cx="3280706" cy="292388"/>
            </a:xfrm>
            <a:prstGeom prst="rect">
              <a:avLst/>
            </a:prstGeom>
            <a:noFill/>
          </p:spPr>
          <p:txBody>
            <a:bodyPr wrap="none" rtlCol="0">
              <a:spAutoFit/>
            </a:bodyPr>
            <a:lstStyle/>
            <a:p>
              <a:pPr algn="r"/>
              <a:r>
                <a:rPr lang="en-US" sz="1300" i="1" dirty="0">
                  <a:latin typeface="Avenir Next" panose="020B0503020202020204" pitchFamily="34" charset="0"/>
                </a:rPr>
                <a:t>From: Debbie </a:t>
              </a:r>
              <a:r>
                <a:rPr lang="en-US" sz="1300" i="1" dirty="0" err="1">
                  <a:latin typeface="Avenir Next" panose="020B0503020202020204" pitchFamily="34" charset="0"/>
                </a:rPr>
                <a:t>Huntzinger</a:t>
              </a:r>
              <a:r>
                <a:rPr lang="en-US" sz="1300" i="1" dirty="0">
                  <a:latin typeface="Avenir Next" panose="020B0503020202020204" pitchFamily="34" charset="0"/>
                </a:rPr>
                <a:t>, Kevin Schaefer</a:t>
              </a:r>
            </a:p>
          </p:txBody>
        </p:sp>
      </p:grpSp>
      <p:sp>
        <p:nvSpPr>
          <p:cNvPr id="7" name="TextBox 6">
            <a:extLst>
              <a:ext uri="{FF2B5EF4-FFF2-40B4-BE49-F238E27FC236}">
                <a16:creationId xmlns:a16="http://schemas.microsoft.com/office/drawing/2014/main" id="{F129364D-209C-A1CF-6BB4-A899949A44E7}"/>
              </a:ext>
            </a:extLst>
          </p:cNvPr>
          <p:cNvSpPr txBox="1"/>
          <p:nvPr/>
        </p:nvSpPr>
        <p:spPr>
          <a:xfrm>
            <a:off x="186051" y="81425"/>
            <a:ext cx="9097362" cy="1092607"/>
          </a:xfrm>
          <a:prstGeom prst="rect">
            <a:avLst/>
          </a:prstGeom>
          <a:noFill/>
        </p:spPr>
        <p:txBody>
          <a:bodyPr wrap="none" rtlCol="0">
            <a:spAutoFit/>
          </a:bodyPr>
          <a:lstStyle/>
          <a:p>
            <a:r>
              <a:rPr lang="en-US" sz="6500" dirty="0">
                <a:solidFill>
                  <a:schemeClr val="bg1"/>
                </a:solidFill>
                <a:effectLst>
                  <a:outerShdw blurRad="50800" dist="38100" dir="2700000" algn="tl" rotWithShape="0">
                    <a:prstClr val="black">
                      <a:alpha val="40000"/>
                    </a:prstClr>
                  </a:outerShdw>
                </a:effectLst>
                <a:latin typeface="Robinson Light" pitchFamily="2" charset="77"/>
              </a:rPr>
              <a:t>Functional Relationships</a:t>
            </a:r>
          </a:p>
        </p:txBody>
      </p:sp>
    </p:spTree>
    <p:extLst>
      <p:ext uri="{BB962C8B-B14F-4D97-AF65-F5344CB8AC3E}">
        <p14:creationId xmlns:p14="http://schemas.microsoft.com/office/powerpoint/2010/main" val="42377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EC21CB-74EE-BC71-2C33-628E4992457D}"/>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6EDF36-973E-F2A1-6637-330CDB3F3218}"/>
              </a:ext>
            </a:extLst>
          </p:cNvPr>
          <p:cNvSpPr>
            <a:spLocks noGrp="1"/>
          </p:cNvSpPr>
          <p:nvPr/>
        </p:nvSpPr>
        <p:spPr bwMode="auto">
          <a:xfrm>
            <a:off x="1770184" y="246104"/>
            <a:ext cx="8229600" cy="63976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6906" tIns="48453" rIns="96906" bIns="48453" numCol="1" anchor="ctr" anchorCtr="0" compatLnSpc="1">
            <a:prstTxWarp prst="textNoShape">
              <a:avLst/>
            </a:prstTxWarp>
          </a:bodyPr>
          <a:lstStyle>
            <a:lvl1pPr algn="ctr" rtl="0" eaLnBrk="0" fontAlgn="base" hangingPunct="0">
              <a:spcBef>
                <a:spcPct val="0"/>
              </a:spcBef>
              <a:spcAft>
                <a:spcPct val="0"/>
              </a:spcAft>
              <a:defRPr sz="2100" b="1">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5pPr>
            <a:lvl6pPr marL="456846" algn="ctr" rtl="0" eaLnBrk="0" fontAlgn="base" hangingPunct="0">
              <a:spcBef>
                <a:spcPct val="0"/>
              </a:spcBef>
              <a:spcAft>
                <a:spcPct val="0"/>
              </a:spcAft>
              <a:defRPr sz="2100" b="1">
                <a:solidFill>
                  <a:schemeClr val="accent2"/>
                </a:solidFill>
                <a:latin typeface="Times New Roman" pitchFamily="-108" charset="0"/>
              </a:defRPr>
            </a:lvl6pPr>
            <a:lvl7pPr marL="913693" algn="ctr" rtl="0" eaLnBrk="0" fontAlgn="base" hangingPunct="0">
              <a:spcBef>
                <a:spcPct val="0"/>
              </a:spcBef>
              <a:spcAft>
                <a:spcPct val="0"/>
              </a:spcAft>
              <a:defRPr sz="2100" b="1">
                <a:solidFill>
                  <a:schemeClr val="accent2"/>
                </a:solidFill>
                <a:latin typeface="Times New Roman" pitchFamily="-108" charset="0"/>
              </a:defRPr>
            </a:lvl7pPr>
            <a:lvl8pPr marL="1370540" algn="ctr" rtl="0" eaLnBrk="0" fontAlgn="base" hangingPunct="0">
              <a:spcBef>
                <a:spcPct val="0"/>
              </a:spcBef>
              <a:spcAft>
                <a:spcPct val="0"/>
              </a:spcAft>
              <a:defRPr sz="2100" b="1">
                <a:solidFill>
                  <a:schemeClr val="accent2"/>
                </a:solidFill>
                <a:latin typeface="Times New Roman" pitchFamily="-108" charset="0"/>
              </a:defRPr>
            </a:lvl8pPr>
            <a:lvl9pPr marL="1827384" algn="ctr" rtl="0" eaLnBrk="0" fontAlgn="base" hangingPunct="0">
              <a:spcBef>
                <a:spcPct val="0"/>
              </a:spcBef>
              <a:spcAft>
                <a:spcPct val="0"/>
              </a:spcAft>
              <a:defRPr sz="2100" b="1">
                <a:solidFill>
                  <a:schemeClr val="accent2"/>
                </a:solidFill>
                <a:latin typeface="Times New Roman" pitchFamily="-108" charset="0"/>
              </a:defRPr>
            </a:lvl9pPr>
          </a:lstStyle>
          <a:p>
            <a:r>
              <a:rPr lang="en-US" sz="3200" dirty="0">
                <a:solidFill>
                  <a:schemeClr val="tx1"/>
                </a:solidFill>
                <a:latin typeface="Robinson Light" pitchFamily="2" charset="77"/>
                <a:cs typeface="Arial" panose="020B0604020202020204" pitchFamily="34" charset="0"/>
              </a:rPr>
              <a:t>Functional Relationships Survey</a:t>
            </a:r>
          </a:p>
        </p:txBody>
      </p:sp>
      <p:sp>
        <p:nvSpPr>
          <p:cNvPr id="3" name="TextBox 2">
            <a:extLst>
              <a:ext uri="{FF2B5EF4-FFF2-40B4-BE49-F238E27FC236}">
                <a16:creationId xmlns:a16="http://schemas.microsoft.com/office/drawing/2014/main" id="{BE938AA3-DDD0-9F39-4F8B-C6E138B7CB1D}"/>
              </a:ext>
            </a:extLst>
          </p:cNvPr>
          <p:cNvSpPr txBox="1"/>
          <p:nvPr/>
        </p:nvSpPr>
        <p:spPr>
          <a:xfrm>
            <a:off x="530644" y="1434164"/>
            <a:ext cx="4925539"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Space Grotesk" pitchFamily="2" charset="77"/>
                <a:cs typeface="Space Grotesk" pitchFamily="2" charset="77"/>
              </a:rPr>
              <a:t>Survey sent out to </a:t>
            </a:r>
            <a:r>
              <a:rPr lang="en-US" sz="2200" dirty="0" err="1">
                <a:latin typeface="Space Grotesk" pitchFamily="2" charset="77"/>
                <a:cs typeface="Space Grotesk" pitchFamily="2" charset="77"/>
              </a:rPr>
              <a:t>ABoVE</a:t>
            </a:r>
            <a:r>
              <a:rPr lang="en-US" sz="2200" dirty="0">
                <a:latin typeface="Space Grotesk" pitchFamily="2" charset="77"/>
                <a:cs typeface="Space Grotesk" pitchFamily="2" charset="77"/>
              </a:rPr>
              <a:t> modeling working group</a:t>
            </a:r>
          </a:p>
          <a:p>
            <a:pPr marL="285750" indent="-285750">
              <a:buFont typeface="Arial" panose="020B0604020202020204" pitchFamily="34" charset="0"/>
              <a:buChar char="•"/>
            </a:pPr>
            <a:r>
              <a:rPr lang="en-US" sz="2200" dirty="0">
                <a:latin typeface="Space Grotesk" pitchFamily="2" charset="77"/>
                <a:cs typeface="Space Grotesk" pitchFamily="2" charset="77"/>
              </a:rPr>
              <a:t>47 relationships reported</a:t>
            </a:r>
          </a:p>
          <a:p>
            <a:pPr marL="285750" indent="-285750">
              <a:buFont typeface="Arial" panose="020B0604020202020204" pitchFamily="34" charset="0"/>
              <a:buChar char="•"/>
            </a:pPr>
            <a:r>
              <a:rPr lang="en-US" sz="2200" dirty="0">
                <a:latin typeface="Space Grotesk" pitchFamily="2" charset="77"/>
                <a:cs typeface="Space Grotesk" pitchFamily="2" charset="77"/>
              </a:rPr>
              <a:t>25 different relationships</a:t>
            </a:r>
          </a:p>
        </p:txBody>
      </p:sp>
      <p:pic>
        <p:nvPicPr>
          <p:cNvPr id="9" name="Picture 8">
            <a:extLst>
              <a:ext uri="{FF2B5EF4-FFF2-40B4-BE49-F238E27FC236}">
                <a16:creationId xmlns:a16="http://schemas.microsoft.com/office/drawing/2014/main" id="{2A26394A-2456-9BED-440C-3D5F8E4DE442}"/>
              </a:ext>
            </a:extLst>
          </p:cNvPr>
          <p:cNvPicPr>
            <a:picLocks noChangeAspect="1"/>
          </p:cNvPicPr>
          <p:nvPr/>
        </p:nvPicPr>
        <p:blipFill rotWithShape="1">
          <a:blip r:embed="rId4"/>
          <a:srcRect l="2904" t="2696" r="1827" b="2591"/>
          <a:stretch/>
        </p:blipFill>
        <p:spPr>
          <a:xfrm>
            <a:off x="5730183" y="1744308"/>
            <a:ext cx="6092166" cy="35196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a:extLst>
              <a:ext uri="{FF2B5EF4-FFF2-40B4-BE49-F238E27FC236}">
                <a16:creationId xmlns:a16="http://schemas.microsoft.com/office/drawing/2014/main" id="{BCB8EED9-5000-5383-6EA0-341017D17B7F}"/>
              </a:ext>
            </a:extLst>
          </p:cNvPr>
          <p:cNvSpPr txBox="1"/>
          <p:nvPr/>
        </p:nvSpPr>
        <p:spPr>
          <a:xfrm>
            <a:off x="9875520" y="5340485"/>
            <a:ext cx="2590479" cy="276999"/>
          </a:xfrm>
          <a:prstGeom prst="rect">
            <a:avLst/>
          </a:prstGeom>
          <a:noFill/>
        </p:spPr>
        <p:txBody>
          <a:bodyPr wrap="square" rtlCol="0">
            <a:spAutoFit/>
          </a:bodyPr>
          <a:lstStyle/>
          <a:p>
            <a:r>
              <a:rPr lang="en-US" sz="1200" dirty="0">
                <a:latin typeface="Space Mono" panose="02000509040000020004" pitchFamily="49" charset="77"/>
              </a:rPr>
              <a:t>Credit: Jeralyn Poe</a:t>
            </a:r>
          </a:p>
        </p:txBody>
      </p:sp>
      <p:grpSp>
        <p:nvGrpSpPr>
          <p:cNvPr id="60" name="Group 59">
            <a:extLst>
              <a:ext uri="{FF2B5EF4-FFF2-40B4-BE49-F238E27FC236}">
                <a16:creationId xmlns:a16="http://schemas.microsoft.com/office/drawing/2014/main" id="{A44B5C0F-3696-B84E-B3CB-97E55BBEDF73}"/>
              </a:ext>
            </a:extLst>
          </p:cNvPr>
          <p:cNvGrpSpPr/>
          <p:nvPr/>
        </p:nvGrpSpPr>
        <p:grpSpPr>
          <a:xfrm>
            <a:off x="224416" y="3007018"/>
            <a:ext cx="5281351" cy="3604878"/>
            <a:chOff x="676194" y="2983293"/>
            <a:chExt cx="4725497" cy="3136392"/>
          </a:xfrm>
        </p:grpSpPr>
        <p:sp>
          <p:nvSpPr>
            <p:cNvPr id="59" name="Rectangle 58">
              <a:extLst>
                <a:ext uri="{FF2B5EF4-FFF2-40B4-BE49-F238E27FC236}">
                  <a16:creationId xmlns:a16="http://schemas.microsoft.com/office/drawing/2014/main" id="{B61E2C75-8029-1C7A-E4C6-AE1DD7D591D2}"/>
                </a:ext>
              </a:extLst>
            </p:cNvPr>
            <p:cNvSpPr/>
            <p:nvPr/>
          </p:nvSpPr>
          <p:spPr>
            <a:xfrm>
              <a:off x="950193" y="3015176"/>
              <a:ext cx="4407227" cy="2656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3EB7E7B0-E5C2-4C96-B0CB-E0960D5ED56A}"/>
                </a:ext>
              </a:extLst>
            </p:cNvPr>
            <p:cNvPicPr>
              <a:picLocks noChangeAspect="1"/>
            </p:cNvPicPr>
            <p:nvPr/>
          </p:nvPicPr>
          <p:blipFill>
            <a:blip r:embed="rId5"/>
            <a:stretch>
              <a:fillRect/>
            </a:stretch>
          </p:blipFill>
          <p:spPr>
            <a:xfrm>
              <a:off x="676194" y="2983293"/>
              <a:ext cx="4725497" cy="3136392"/>
            </a:xfrm>
            <a:prstGeom prst="rect">
              <a:avLst/>
            </a:prstGeom>
          </p:spPr>
        </p:pic>
      </p:grpSp>
      <p:sp>
        <p:nvSpPr>
          <p:cNvPr id="4" name="TextBox 3">
            <a:extLst>
              <a:ext uri="{FF2B5EF4-FFF2-40B4-BE49-F238E27FC236}">
                <a16:creationId xmlns:a16="http://schemas.microsoft.com/office/drawing/2014/main" id="{81E62A9E-5A0E-D101-E770-8981E2B06582}"/>
              </a:ext>
            </a:extLst>
          </p:cNvPr>
          <p:cNvSpPr txBox="1"/>
          <p:nvPr/>
        </p:nvSpPr>
        <p:spPr>
          <a:xfrm>
            <a:off x="5646006" y="5558127"/>
            <a:ext cx="6405755" cy="1077218"/>
          </a:xfrm>
          <a:prstGeom prst="rect">
            <a:avLst/>
          </a:prstGeom>
          <a:noFill/>
        </p:spPr>
        <p:txBody>
          <a:bodyPr wrap="square">
            <a:spAutoFit/>
          </a:bodyPr>
          <a:lstStyle/>
          <a:p>
            <a:r>
              <a:rPr lang="en-US" sz="1600" dirty="0">
                <a:latin typeface="Space Grotesk" pitchFamily="2" charset="77"/>
                <a:cs typeface="Space Grotesk" pitchFamily="2" charset="77"/>
              </a:rPr>
              <a:t>Top 5 most popular responses: #1 GPP vs soil moisture/precipitation (6 votes) #2 respiration vs air/soil temperature (6 votes) #3 snow depth vs soil temp (4 votes) #4 GPP vs air temp #5 thaw depth vs temperature (3 votes)</a:t>
            </a:r>
          </a:p>
        </p:txBody>
      </p:sp>
    </p:spTree>
    <p:extLst>
      <p:ext uri="{BB962C8B-B14F-4D97-AF65-F5344CB8AC3E}">
        <p14:creationId xmlns:p14="http://schemas.microsoft.com/office/powerpoint/2010/main" val="222518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EC21CB-74EE-BC71-2C33-628E4992457D}"/>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6EDF36-973E-F2A1-6637-330CDB3F3218}"/>
              </a:ext>
            </a:extLst>
          </p:cNvPr>
          <p:cNvSpPr>
            <a:spLocks noGrp="1"/>
          </p:cNvSpPr>
          <p:nvPr/>
        </p:nvSpPr>
        <p:spPr bwMode="auto">
          <a:xfrm>
            <a:off x="-1" y="246104"/>
            <a:ext cx="12191999" cy="63976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6906" tIns="48453" rIns="96906" bIns="48453" numCol="1" anchor="ctr" anchorCtr="0" compatLnSpc="1">
            <a:prstTxWarp prst="textNoShape">
              <a:avLst/>
            </a:prstTxWarp>
          </a:bodyPr>
          <a:lstStyle>
            <a:lvl1pPr algn="ctr" rtl="0" eaLnBrk="0" fontAlgn="base" hangingPunct="0">
              <a:spcBef>
                <a:spcPct val="0"/>
              </a:spcBef>
              <a:spcAft>
                <a:spcPct val="0"/>
              </a:spcAft>
              <a:defRPr sz="2100" b="1">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5pPr>
            <a:lvl6pPr marL="456846" algn="ctr" rtl="0" eaLnBrk="0" fontAlgn="base" hangingPunct="0">
              <a:spcBef>
                <a:spcPct val="0"/>
              </a:spcBef>
              <a:spcAft>
                <a:spcPct val="0"/>
              </a:spcAft>
              <a:defRPr sz="2100" b="1">
                <a:solidFill>
                  <a:schemeClr val="accent2"/>
                </a:solidFill>
                <a:latin typeface="Times New Roman" pitchFamily="-108" charset="0"/>
              </a:defRPr>
            </a:lvl6pPr>
            <a:lvl7pPr marL="913693" algn="ctr" rtl="0" eaLnBrk="0" fontAlgn="base" hangingPunct="0">
              <a:spcBef>
                <a:spcPct val="0"/>
              </a:spcBef>
              <a:spcAft>
                <a:spcPct val="0"/>
              </a:spcAft>
              <a:defRPr sz="2100" b="1">
                <a:solidFill>
                  <a:schemeClr val="accent2"/>
                </a:solidFill>
                <a:latin typeface="Times New Roman" pitchFamily="-108" charset="0"/>
              </a:defRPr>
            </a:lvl7pPr>
            <a:lvl8pPr marL="1370540" algn="ctr" rtl="0" eaLnBrk="0" fontAlgn="base" hangingPunct="0">
              <a:spcBef>
                <a:spcPct val="0"/>
              </a:spcBef>
              <a:spcAft>
                <a:spcPct val="0"/>
              </a:spcAft>
              <a:defRPr sz="2100" b="1">
                <a:solidFill>
                  <a:schemeClr val="accent2"/>
                </a:solidFill>
                <a:latin typeface="Times New Roman" pitchFamily="-108" charset="0"/>
              </a:defRPr>
            </a:lvl8pPr>
            <a:lvl9pPr marL="1827384" algn="ctr" rtl="0" eaLnBrk="0" fontAlgn="base" hangingPunct="0">
              <a:spcBef>
                <a:spcPct val="0"/>
              </a:spcBef>
              <a:spcAft>
                <a:spcPct val="0"/>
              </a:spcAft>
              <a:defRPr sz="2100" b="1">
                <a:solidFill>
                  <a:schemeClr val="accent2"/>
                </a:solidFill>
                <a:latin typeface="Times New Roman" pitchFamily="-108" charset="0"/>
              </a:defRPr>
            </a:lvl9pPr>
          </a:lstStyle>
          <a:p>
            <a:r>
              <a:rPr lang="en-US" sz="3200" dirty="0">
                <a:solidFill>
                  <a:schemeClr val="tx1"/>
                </a:solidFill>
                <a:latin typeface="Robinson Light" pitchFamily="2" charset="77"/>
                <a:cs typeface="Arial" panose="020B0604020202020204" pitchFamily="34" charset="0"/>
              </a:rPr>
              <a:t>TRENDY v9 Results with </a:t>
            </a:r>
            <a:r>
              <a:rPr lang="en-US" sz="3200" dirty="0" err="1">
                <a:solidFill>
                  <a:schemeClr val="tx1"/>
                </a:solidFill>
                <a:latin typeface="Robinson Light" pitchFamily="2" charset="77"/>
                <a:cs typeface="Arial" panose="020B0604020202020204" pitchFamily="34" charset="0"/>
              </a:rPr>
              <a:t>ABoVE</a:t>
            </a:r>
            <a:r>
              <a:rPr lang="en-US" sz="3200" dirty="0">
                <a:solidFill>
                  <a:schemeClr val="tx1"/>
                </a:solidFill>
                <a:latin typeface="Robinson Light" pitchFamily="2" charset="77"/>
                <a:cs typeface="Arial" panose="020B0604020202020204" pitchFamily="34" charset="0"/>
              </a:rPr>
              <a:t> Benchmarks </a:t>
            </a:r>
          </a:p>
        </p:txBody>
      </p:sp>
      <p:pic>
        <p:nvPicPr>
          <p:cNvPr id="2" name="Picture 1">
            <a:extLst>
              <a:ext uri="{FF2B5EF4-FFF2-40B4-BE49-F238E27FC236}">
                <a16:creationId xmlns:a16="http://schemas.microsoft.com/office/drawing/2014/main" id="{5D4FAAEF-3183-6F76-C9ED-3CCDAE501122}"/>
              </a:ext>
            </a:extLst>
          </p:cNvPr>
          <p:cNvPicPr>
            <a:picLocks noChangeAspect="1"/>
          </p:cNvPicPr>
          <p:nvPr/>
        </p:nvPicPr>
        <p:blipFill>
          <a:blip r:embed="rId4"/>
          <a:stretch>
            <a:fillRect/>
          </a:stretch>
        </p:blipFill>
        <p:spPr>
          <a:xfrm>
            <a:off x="6574569" y="1230966"/>
            <a:ext cx="5062338" cy="5151755"/>
          </a:xfrm>
          <a:prstGeom prst="rect">
            <a:avLst/>
          </a:prstGeom>
          <a:ln w="6350">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8DD3218-7434-AAB1-6DFC-17843EEB3B86}"/>
              </a:ext>
            </a:extLst>
          </p:cNvPr>
          <p:cNvSpPr txBox="1"/>
          <p:nvPr/>
        </p:nvSpPr>
        <p:spPr>
          <a:xfrm>
            <a:off x="577344" y="1710889"/>
            <a:ext cx="5062338" cy="1384995"/>
          </a:xfrm>
          <a:prstGeom prst="rect">
            <a:avLst/>
          </a:prstGeom>
          <a:noFill/>
        </p:spPr>
        <p:txBody>
          <a:bodyPr wrap="square" rtlCol="0">
            <a:spAutoFit/>
          </a:bodyPr>
          <a:lstStyle/>
          <a:p>
            <a:pPr marL="285750" indent="-285750">
              <a:buFont typeface="Arial" panose="020B0604020202020204" pitchFamily="34" charset="0"/>
              <a:buChar char="•"/>
            </a:pPr>
            <a:r>
              <a:rPr lang="en-US" sz="2100" dirty="0">
                <a:latin typeface="Space Grotesk" pitchFamily="2" charset="77"/>
                <a:cs typeface="Space Grotesk" pitchFamily="2" charset="77"/>
              </a:rPr>
              <a:t>Currently ~85 datasets on ILAMB database (mainly global datasets)</a:t>
            </a:r>
          </a:p>
          <a:p>
            <a:pPr marL="285750" indent="-285750">
              <a:buFont typeface="Arial" panose="020B0604020202020204" pitchFamily="34" charset="0"/>
              <a:buChar char="•"/>
            </a:pPr>
            <a:r>
              <a:rPr lang="en-US" sz="2100" dirty="0">
                <a:latin typeface="Space Grotesk" pitchFamily="2" charset="77"/>
                <a:cs typeface="Space Grotesk" pitchFamily="2" charset="77"/>
              </a:rPr>
              <a:t>17 </a:t>
            </a:r>
            <a:r>
              <a:rPr lang="en-US" sz="2100" dirty="0" err="1">
                <a:latin typeface="Space Grotesk" pitchFamily="2" charset="77"/>
                <a:cs typeface="Space Grotesk" pitchFamily="2" charset="77"/>
              </a:rPr>
              <a:t>ABoVE</a:t>
            </a:r>
            <a:r>
              <a:rPr lang="en-US" sz="2100" dirty="0">
                <a:latin typeface="Space Grotesk" pitchFamily="2" charset="77"/>
                <a:cs typeface="Space Grotesk" pitchFamily="2" charset="77"/>
              </a:rPr>
              <a:t> datasets added to ILAMB (</a:t>
            </a:r>
            <a:r>
              <a:rPr lang="en-US" sz="2100" dirty="0">
                <a:latin typeface="Space Grotesk" pitchFamily="2" charset="77"/>
                <a:cs typeface="Space Grotesk" pitchFamily="2" charset="77"/>
                <a:hlinkClick r:id="rId5"/>
              </a:rPr>
              <a:t>https://ilamb.org/ABoVE-Data/</a:t>
            </a:r>
            <a:r>
              <a:rPr lang="en-US" sz="2100" dirty="0">
                <a:latin typeface="Space Grotesk" pitchFamily="2" charset="77"/>
                <a:cs typeface="Space Grotesk" pitchFamily="2" charset="77"/>
              </a:rPr>
              <a:t>)</a:t>
            </a:r>
          </a:p>
        </p:txBody>
      </p:sp>
      <p:sp>
        <p:nvSpPr>
          <p:cNvPr id="4" name="TextBox 3">
            <a:extLst>
              <a:ext uri="{FF2B5EF4-FFF2-40B4-BE49-F238E27FC236}">
                <a16:creationId xmlns:a16="http://schemas.microsoft.com/office/drawing/2014/main" id="{2D03CCB1-C071-106B-1E23-8E990E0AC87B}"/>
              </a:ext>
            </a:extLst>
          </p:cNvPr>
          <p:cNvSpPr txBox="1"/>
          <p:nvPr/>
        </p:nvSpPr>
        <p:spPr>
          <a:xfrm>
            <a:off x="9731141" y="6404493"/>
            <a:ext cx="2598903" cy="276999"/>
          </a:xfrm>
          <a:prstGeom prst="rect">
            <a:avLst/>
          </a:prstGeom>
          <a:noFill/>
        </p:spPr>
        <p:txBody>
          <a:bodyPr wrap="square" rtlCol="0">
            <a:spAutoFit/>
          </a:bodyPr>
          <a:lstStyle/>
          <a:p>
            <a:r>
              <a:rPr lang="en-US" sz="1200" dirty="0">
                <a:latin typeface="Space Mono" panose="02000509040000020004" pitchFamily="49" charset="77"/>
              </a:rPr>
              <a:t>Credit: Jeralyn Poe</a:t>
            </a:r>
          </a:p>
        </p:txBody>
      </p:sp>
      <p:grpSp>
        <p:nvGrpSpPr>
          <p:cNvPr id="15" name="Group 14">
            <a:extLst>
              <a:ext uri="{FF2B5EF4-FFF2-40B4-BE49-F238E27FC236}">
                <a16:creationId xmlns:a16="http://schemas.microsoft.com/office/drawing/2014/main" id="{D85498C3-8DAA-C38C-E3A5-76AC03CDA43E}"/>
              </a:ext>
            </a:extLst>
          </p:cNvPr>
          <p:cNvGrpSpPr/>
          <p:nvPr/>
        </p:nvGrpSpPr>
        <p:grpSpPr>
          <a:xfrm>
            <a:off x="289028" y="3429000"/>
            <a:ext cx="5996513" cy="2266036"/>
            <a:chOff x="348851" y="3687719"/>
            <a:chExt cx="5996513" cy="2266036"/>
          </a:xfrm>
        </p:grpSpPr>
        <p:sp>
          <p:nvSpPr>
            <p:cNvPr id="8" name="Rectangle 7">
              <a:extLst>
                <a:ext uri="{FF2B5EF4-FFF2-40B4-BE49-F238E27FC236}">
                  <a16:creationId xmlns:a16="http://schemas.microsoft.com/office/drawing/2014/main" id="{B99A1115-82EC-E7EB-62F6-5C5C9AF8F191}"/>
                </a:ext>
              </a:extLst>
            </p:cNvPr>
            <p:cNvSpPr/>
            <p:nvPr/>
          </p:nvSpPr>
          <p:spPr>
            <a:xfrm>
              <a:off x="669692" y="3734136"/>
              <a:ext cx="5626375" cy="1671694"/>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D7F392-296F-C7E3-8679-8A71B116A9F1}"/>
                </a:ext>
              </a:extLst>
            </p:cNvPr>
            <p:cNvPicPr>
              <a:picLocks noChangeAspect="1"/>
            </p:cNvPicPr>
            <p:nvPr/>
          </p:nvPicPr>
          <p:blipFill rotWithShape="1">
            <a:blip r:embed="rId6">
              <a:extLst>
                <a:ext uri="{28A0092B-C50C-407E-A947-70E740481C1C}">
                  <a14:useLocalDpi xmlns:a14="http://schemas.microsoft.com/office/drawing/2010/main" val="0"/>
                </a:ext>
              </a:extLst>
            </a:blip>
            <a:srcRect b="68058"/>
            <a:stretch/>
          </p:blipFill>
          <p:spPr>
            <a:xfrm>
              <a:off x="348851" y="3687719"/>
              <a:ext cx="5996513" cy="2266036"/>
            </a:xfrm>
            <a:prstGeom prst="rect">
              <a:avLst/>
            </a:prstGeom>
          </p:spPr>
        </p:pic>
      </p:grpSp>
      <p:sp>
        <p:nvSpPr>
          <p:cNvPr id="14" name="TextBox 13">
            <a:extLst>
              <a:ext uri="{FF2B5EF4-FFF2-40B4-BE49-F238E27FC236}">
                <a16:creationId xmlns:a16="http://schemas.microsoft.com/office/drawing/2014/main" id="{D2446C06-F388-ECB1-F88C-F704E41EA9EA}"/>
              </a:ext>
            </a:extLst>
          </p:cNvPr>
          <p:cNvSpPr txBox="1"/>
          <p:nvPr/>
        </p:nvSpPr>
        <p:spPr>
          <a:xfrm>
            <a:off x="4340994" y="5609975"/>
            <a:ext cx="2643141" cy="276999"/>
          </a:xfrm>
          <a:prstGeom prst="rect">
            <a:avLst/>
          </a:prstGeom>
          <a:noFill/>
        </p:spPr>
        <p:txBody>
          <a:bodyPr wrap="square" rtlCol="0">
            <a:spAutoFit/>
          </a:bodyPr>
          <a:lstStyle/>
          <a:p>
            <a:r>
              <a:rPr lang="en-US" sz="1200" dirty="0">
                <a:latin typeface="Space Mono" panose="02000509040000020004" pitchFamily="49" charset="77"/>
              </a:rPr>
              <a:t>Poe et al. </a:t>
            </a:r>
            <a:r>
              <a:rPr lang="en-US" sz="1200" i="1" dirty="0">
                <a:latin typeface="Space Mono" panose="02000509040000020004" pitchFamily="49" charset="77"/>
              </a:rPr>
              <a:t>in prep</a:t>
            </a:r>
            <a:endParaRPr lang="en-US" sz="1200" dirty="0">
              <a:latin typeface="Space Mono" panose="02000509040000020004" pitchFamily="49" charset="77"/>
            </a:endParaRPr>
          </a:p>
        </p:txBody>
      </p:sp>
    </p:spTree>
    <p:extLst>
      <p:ext uri="{BB962C8B-B14F-4D97-AF65-F5344CB8AC3E}">
        <p14:creationId xmlns:p14="http://schemas.microsoft.com/office/powerpoint/2010/main" val="381570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95964E-E49B-5846-8663-F061299F1C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BF87DAD-A539-8944-A0D2-4627B9EA558D}"/>
              </a:ext>
            </a:extLst>
          </p:cNvPr>
          <p:cNvSpPr txBox="1"/>
          <p:nvPr/>
        </p:nvSpPr>
        <p:spPr>
          <a:xfrm>
            <a:off x="0" y="0"/>
            <a:ext cx="4206601" cy="584775"/>
          </a:xfrm>
          <a:prstGeom prst="rect">
            <a:avLst/>
          </a:prstGeom>
          <a:noFill/>
        </p:spPr>
        <p:txBody>
          <a:bodyPr wrap="none" rtlCol="0">
            <a:spAutoFit/>
          </a:bodyPr>
          <a:lstStyle/>
          <a:p>
            <a:r>
              <a:rPr lang="en-US" sz="3200" dirty="0">
                <a:solidFill>
                  <a:schemeClr val="bg1"/>
                </a:solidFill>
                <a:effectLst>
                  <a:outerShdw blurRad="50800" dist="38100" dir="2700000" algn="tl" rotWithShape="0">
                    <a:prstClr val="black">
                      <a:alpha val="40000"/>
                    </a:prstClr>
                  </a:outerShdw>
                </a:effectLst>
                <a:latin typeface="Robinson Light" pitchFamily="2" charset="77"/>
              </a:rPr>
              <a:t>Data-to-model: scaling</a:t>
            </a:r>
          </a:p>
        </p:txBody>
      </p:sp>
    </p:spTree>
    <p:extLst>
      <p:ext uri="{BB962C8B-B14F-4D97-AF65-F5344CB8AC3E}">
        <p14:creationId xmlns:p14="http://schemas.microsoft.com/office/powerpoint/2010/main" val="215292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1D8D-F1B0-F926-F8CA-0F8A03B346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F7FBCA-2E11-5644-F589-9D09464D5D3E}"/>
              </a:ext>
            </a:extLst>
          </p:cNvPr>
          <p:cNvSpPr>
            <a:spLocks noGrp="1"/>
          </p:cNvSpPr>
          <p:nvPr>
            <p:ph idx="1"/>
          </p:nvPr>
        </p:nvSpPr>
        <p:spPr/>
        <p:txBody>
          <a:bodyPr/>
          <a:lstStyle/>
          <a:p>
            <a:pPr rtl="0">
              <a:lnSpc>
                <a:spcPct val="100000"/>
              </a:lnSpc>
              <a:spcBef>
                <a:spcPts val="0"/>
              </a:spcBef>
              <a:spcAft>
                <a:spcPts val="0"/>
              </a:spcAft>
            </a:pPr>
            <a:r>
              <a:rPr lang="en-US" sz="2400" b="0" i="0" u="none" strike="noStrike" dirty="0">
                <a:solidFill>
                  <a:srgbClr val="000000"/>
                </a:solidFill>
                <a:effectLst/>
                <a:latin typeface="Avenir Next" panose="020B0503020202020204" pitchFamily="34" charset="0"/>
              </a:rPr>
              <a:t>Refinement of datasets, formatting</a:t>
            </a:r>
            <a:endParaRPr lang="en-US" sz="2400" b="0" dirty="0">
              <a:effectLst/>
              <a:latin typeface="Avenir Next" panose="020B0503020202020204" pitchFamily="34" charset="0"/>
            </a:endParaRPr>
          </a:p>
          <a:p>
            <a:pPr rtl="0">
              <a:lnSpc>
                <a:spcPct val="100000"/>
              </a:lnSpc>
              <a:spcBef>
                <a:spcPts val="0"/>
              </a:spcBef>
              <a:spcAft>
                <a:spcPts val="0"/>
              </a:spcAft>
            </a:pPr>
            <a:r>
              <a:rPr lang="en-US" sz="2400" b="0" i="0" u="none" strike="noStrike" dirty="0">
                <a:solidFill>
                  <a:srgbClr val="000000"/>
                </a:solidFill>
                <a:effectLst/>
                <a:latin typeface="Avenir Next" panose="020B0503020202020204" pitchFamily="34" charset="0"/>
              </a:rPr>
              <a:t>Connection to NGEE Arctic (Natalie Griffiths)</a:t>
            </a:r>
            <a:endParaRPr lang="en-US" sz="2400" b="0" dirty="0">
              <a:effectLst/>
              <a:latin typeface="Avenir Next" panose="020B0503020202020204" pitchFamily="34" charset="0"/>
            </a:endParaRPr>
          </a:p>
          <a:p>
            <a:pPr rtl="0">
              <a:lnSpc>
                <a:spcPct val="100000"/>
              </a:lnSpc>
              <a:spcBef>
                <a:spcPts val="0"/>
              </a:spcBef>
              <a:spcAft>
                <a:spcPts val="0"/>
              </a:spcAft>
            </a:pPr>
            <a:r>
              <a:rPr lang="en-US" sz="2400" b="0" i="0" u="none" strike="noStrike" dirty="0">
                <a:solidFill>
                  <a:srgbClr val="000000"/>
                </a:solidFill>
                <a:effectLst/>
                <a:latin typeface="Avenir Next" panose="020B0503020202020204" pitchFamily="34" charset="0"/>
              </a:rPr>
              <a:t>Prioritization of datasets (</a:t>
            </a:r>
            <a:r>
              <a:rPr lang="en-US" sz="2400" b="0" i="0" u="none" strike="noStrike" dirty="0" err="1">
                <a:solidFill>
                  <a:srgbClr val="000000"/>
                </a:solidFill>
                <a:effectLst/>
                <a:latin typeface="Avenir Next" panose="020B0503020202020204" pitchFamily="34" charset="0"/>
              </a:rPr>
              <a:t>Jeralyn</a:t>
            </a:r>
            <a:r>
              <a:rPr lang="en-US" sz="2400" b="0" i="0" u="none" strike="noStrike" dirty="0">
                <a:solidFill>
                  <a:srgbClr val="000000"/>
                </a:solidFill>
                <a:effectLst/>
                <a:latin typeface="Avenir Next" panose="020B0503020202020204" pitchFamily="34" charset="0"/>
              </a:rPr>
              <a:t>, compromise with Shelby/</a:t>
            </a:r>
            <a:r>
              <a:rPr lang="en-US" sz="2400" b="0" i="0" u="none" strike="noStrike">
                <a:solidFill>
                  <a:srgbClr val="000000"/>
                </a:solidFill>
                <a:effectLst/>
                <a:latin typeface="Avenir Next" panose="020B0503020202020204" pitchFamily="34" charset="0"/>
              </a:rPr>
              <a:t>UVAFME)</a:t>
            </a:r>
          </a:p>
          <a:p>
            <a:pPr rtl="0">
              <a:lnSpc>
                <a:spcPct val="100000"/>
              </a:lnSpc>
              <a:spcBef>
                <a:spcPts val="0"/>
              </a:spcBef>
              <a:spcAft>
                <a:spcPts val="0"/>
              </a:spcAft>
            </a:pPr>
            <a:r>
              <a:rPr lang="en-US" sz="2400" b="0" i="0" u="none" strike="noStrike">
                <a:solidFill>
                  <a:srgbClr val="000000"/>
                </a:solidFill>
                <a:effectLst/>
                <a:latin typeface="Avenir Next" panose="020B0503020202020204" pitchFamily="34" charset="0"/>
              </a:rPr>
              <a:t>--&gt;</a:t>
            </a:r>
            <a:r>
              <a:rPr lang="en-US" sz="2400" b="0" i="0" u="none" strike="noStrike" dirty="0">
                <a:solidFill>
                  <a:srgbClr val="000000"/>
                </a:solidFill>
                <a:effectLst/>
                <a:latin typeface="Avenir Next" panose="020B0503020202020204" pitchFamily="34" charset="0"/>
              </a:rPr>
              <a:t>send to Liz with format requirements, temporal </a:t>
            </a:r>
            <a:r>
              <a:rPr lang="en-US" sz="2400" b="0" i="0" u="none" strike="noStrike" dirty="0" err="1">
                <a:solidFill>
                  <a:srgbClr val="000000"/>
                </a:solidFill>
                <a:effectLst/>
                <a:latin typeface="Avenir Next" panose="020B0503020202020204" pitchFamily="34" charset="0"/>
              </a:rPr>
              <a:t>processing→To</a:t>
            </a:r>
            <a:r>
              <a:rPr lang="en-US" sz="2400" b="0" i="0" u="none" strike="noStrike" dirty="0">
                <a:solidFill>
                  <a:srgbClr val="000000"/>
                </a:solidFill>
                <a:effectLst/>
                <a:latin typeface="Avenir Next" panose="020B0503020202020204" pitchFamily="34" charset="0"/>
              </a:rPr>
              <a:t> Erin for processing</a:t>
            </a:r>
            <a:endParaRPr lang="en-US" sz="2400" b="0" dirty="0">
              <a:effectLst/>
              <a:latin typeface="Avenir Next" panose="020B0503020202020204" pitchFamily="34" charset="0"/>
            </a:endParaRPr>
          </a:p>
        </p:txBody>
      </p:sp>
    </p:spTree>
    <p:extLst>
      <p:ext uri="{BB962C8B-B14F-4D97-AF65-F5344CB8AC3E}">
        <p14:creationId xmlns:p14="http://schemas.microsoft.com/office/powerpoint/2010/main" val="60373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is on the Team?">
            <a:extLst>
              <a:ext uri="{FF2B5EF4-FFF2-40B4-BE49-F238E27FC236}">
                <a16:creationId xmlns:a16="http://schemas.microsoft.com/office/drawing/2014/main" id="{55909AD3-E959-4F59-71F8-017CD70C834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6092" y="4234929"/>
            <a:ext cx="5206211" cy="2733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ADDBE6-51C9-0CCD-9B0A-8C956FE1CFB5}"/>
              </a:ext>
            </a:extLst>
          </p:cNvPr>
          <p:cNvSpPr txBox="1"/>
          <p:nvPr/>
        </p:nvSpPr>
        <p:spPr>
          <a:xfrm>
            <a:off x="929983" y="1271348"/>
            <a:ext cx="9835078" cy="3600986"/>
          </a:xfrm>
          <a:prstGeom prst="rect">
            <a:avLst/>
          </a:prstGeom>
          <a:noFill/>
        </p:spPr>
        <p:txBody>
          <a:bodyPr wrap="square" rtlCol="0">
            <a:spAutoFit/>
          </a:bodyPr>
          <a:lstStyle/>
          <a:p>
            <a:r>
              <a:rPr lang="en-US" sz="7200" b="1" dirty="0">
                <a:latin typeface="Robinson Light" pitchFamily="2" charset="77"/>
              </a:rPr>
              <a:t>Working Group</a:t>
            </a:r>
          </a:p>
          <a:p>
            <a:endParaRPr lang="en-US" dirty="0"/>
          </a:p>
          <a:p>
            <a:endParaRPr lang="en-US" dirty="0"/>
          </a:p>
          <a:p>
            <a:r>
              <a:rPr lang="en-US" sz="4000" dirty="0">
                <a:solidFill>
                  <a:srgbClr val="C00000"/>
                </a:solidFill>
                <a:latin typeface="Space Mono" panose="02000509040000020004" pitchFamily="49" charset="77"/>
              </a:rPr>
              <a:t>Collective objectives are more readily achievable as a strong team than by individuals.</a:t>
            </a:r>
          </a:p>
        </p:txBody>
      </p:sp>
      <p:sp>
        <p:nvSpPr>
          <p:cNvPr id="4" name="TextBox 3">
            <a:extLst>
              <a:ext uri="{FF2B5EF4-FFF2-40B4-BE49-F238E27FC236}">
                <a16:creationId xmlns:a16="http://schemas.microsoft.com/office/drawing/2014/main" id="{6EAD2210-D0E9-C624-AD4F-747653C9EF55}"/>
              </a:ext>
            </a:extLst>
          </p:cNvPr>
          <p:cNvSpPr txBox="1"/>
          <p:nvPr/>
        </p:nvSpPr>
        <p:spPr>
          <a:xfrm>
            <a:off x="6034708" y="6526166"/>
            <a:ext cx="6097656" cy="246221"/>
          </a:xfrm>
          <a:prstGeom prst="rect">
            <a:avLst/>
          </a:prstGeom>
          <a:noFill/>
        </p:spPr>
        <p:txBody>
          <a:bodyPr wrap="square">
            <a:spAutoFit/>
          </a:bodyPr>
          <a:lstStyle/>
          <a:p>
            <a:pPr algn="r"/>
            <a:r>
              <a:rPr lang="en-US" sz="1000" b="0" i="0" dirty="0">
                <a:effectLst/>
                <a:latin typeface="Space Grotesk" pitchFamily="2" charset="77"/>
                <a:cs typeface="Space Grotesk" pitchFamily="2" charset="77"/>
              </a:rPr>
              <a:t>Getty Images/</a:t>
            </a:r>
            <a:r>
              <a:rPr lang="en-US" sz="1000" b="0" i="0" dirty="0" err="1">
                <a:effectLst/>
                <a:latin typeface="Space Grotesk" pitchFamily="2" charset="77"/>
                <a:cs typeface="Space Grotesk" pitchFamily="2" charset="77"/>
              </a:rPr>
              <a:t>iStockphoto</a:t>
            </a:r>
            <a:endParaRPr lang="en-US" sz="1000" dirty="0">
              <a:latin typeface="Space Grotesk" pitchFamily="2" charset="77"/>
              <a:cs typeface="Space Grotesk" pitchFamily="2" charset="77"/>
            </a:endParaRPr>
          </a:p>
        </p:txBody>
      </p:sp>
    </p:spTree>
    <p:extLst>
      <p:ext uri="{BB962C8B-B14F-4D97-AF65-F5344CB8AC3E}">
        <p14:creationId xmlns:p14="http://schemas.microsoft.com/office/powerpoint/2010/main" val="2169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CB3AC-4EFF-582C-C2E6-5B2327890D9C}"/>
              </a:ext>
            </a:extLst>
          </p:cNvPr>
          <p:cNvSpPr txBox="1"/>
          <p:nvPr/>
        </p:nvSpPr>
        <p:spPr>
          <a:xfrm>
            <a:off x="365185" y="1207696"/>
            <a:ext cx="11826815" cy="3323987"/>
          </a:xfrm>
          <a:prstGeom prst="rect">
            <a:avLst/>
          </a:prstGeom>
          <a:noFill/>
        </p:spPr>
        <p:txBody>
          <a:bodyPr wrap="square" rtlCol="0">
            <a:spAutoFit/>
          </a:bodyPr>
          <a:lstStyle/>
          <a:p>
            <a:r>
              <a:rPr lang="en-US" sz="7200" b="1" dirty="0">
                <a:latin typeface="Robinson Light" pitchFamily="2" charset="77"/>
              </a:rPr>
              <a:t>Overarching Goal</a:t>
            </a:r>
          </a:p>
          <a:p>
            <a:endParaRPr lang="en-US" dirty="0"/>
          </a:p>
          <a:p>
            <a:r>
              <a:rPr lang="en-US" sz="4000" b="1" dirty="0">
                <a:solidFill>
                  <a:srgbClr val="C00000"/>
                </a:solidFill>
                <a:latin typeface="Space Mono" panose="02000509040000020004" pitchFamily="49" charset="77"/>
              </a:rPr>
              <a:t>Reduce model uncertainties in simulations/projections in the ABR across all </a:t>
            </a:r>
            <a:r>
              <a:rPr lang="en-US" sz="4000" b="1" dirty="0" err="1">
                <a:solidFill>
                  <a:srgbClr val="C00000"/>
                </a:solidFill>
                <a:latin typeface="Space Mono" panose="02000509040000020004" pitchFamily="49" charset="77"/>
              </a:rPr>
              <a:t>ABoVE</a:t>
            </a:r>
            <a:r>
              <a:rPr lang="en-US" sz="4000" b="1" dirty="0">
                <a:solidFill>
                  <a:srgbClr val="C00000"/>
                </a:solidFill>
                <a:latin typeface="Space Mono" panose="02000509040000020004" pitchFamily="49" charset="77"/>
              </a:rPr>
              <a:t> ecosystem indicators</a:t>
            </a:r>
          </a:p>
        </p:txBody>
      </p:sp>
      <p:pic>
        <p:nvPicPr>
          <p:cNvPr id="4098" name="Picture 2" descr="Goal-setting practices that support a learning culture - kappanonline.org">
            <a:extLst>
              <a:ext uri="{FF2B5EF4-FFF2-40B4-BE49-F238E27FC236}">
                <a16:creationId xmlns:a16="http://schemas.microsoft.com/office/drawing/2014/main" id="{AD1A0090-8A5C-3059-5789-827681C82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898" y="4513505"/>
            <a:ext cx="3601288" cy="2275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967B6D-6CD9-0815-7902-3E12CDB3A935}"/>
              </a:ext>
            </a:extLst>
          </p:cNvPr>
          <p:cNvSpPr txBox="1"/>
          <p:nvPr/>
        </p:nvSpPr>
        <p:spPr>
          <a:xfrm>
            <a:off x="10896144" y="6588632"/>
            <a:ext cx="1261949" cy="400110"/>
          </a:xfrm>
          <a:prstGeom prst="rect">
            <a:avLst/>
          </a:prstGeom>
          <a:noFill/>
        </p:spPr>
        <p:txBody>
          <a:bodyPr wrap="none" rtlCol="0">
            <a:spAutoFit/>
          </a:bodyPr>
          <a:lstStyle/>
          <a:p>
            <a:pPr algn="r"/>
            <a:r>
              <a:rPr lang="en-US" sz="1000" b="0" i="0" dirty="0" err="1">
                <a:solidFill>
                  <a:srgbClr val="202124"/>
                </a:solidFill>
                <a:effectLst/>
                <a:latin typeface="Space Grotesk" pitchFamily="2" charset="77"/>
                <a:cs typeface="Space Grotesk" pitchFamily="2" charset="77"/>
              </a:rPr>
              <a:t>kappanonline.org</a:t>
            </a:r>
            <a:endParaRPr lang="en-US" sz="1000" b="0" i="0" dirty="0">
              <a:solidFill>
                <a:srgbClr val="202124"/>
              </a:solidFill>
              <a:effectLst/>
              <a:latin typeface="Space Grotesk" pitchFamily="2" charset="77"/>
              <a:cs typeface="Space Grotesk" pitchFamily="2" charset="77"/>
              <a:hlinkClick r:id="rId3" tooltip="Goal-setting practices that support a learning culture - kappanonline.org"/>
            </a:endParaRPr>
          </a:p>
          <a:p>
            <a:pPr algn="r"/>
            <a:endParaRPr lang="en-US" sz="1000" dirty="0">
              <a:latin typeface="Space Grotesk" pitchFamily="2" charset="77"/>
              <a:cs typeface="Space Grotesk" pitchFamily="2" charset="77"/>
            </a:endParaRPr>
          </a:p>
        </p:txBody>
      </p:sp>
    </p:spTree>
    <p:extLst>
      <p:ext uri="{BB962C8B-B14F-4D97-AF65-F5344CB8AC3E}">
        <p14:creationId xmlns:p14="http://schemas.microsoft.com/office/powerpoint/2010/main" val="279307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B309E-418C-4477-FDAA-D2104444360C}"/>
              </a:ext>
            </a:extLst>
          </p:cNvPr>
          <p:cNvSpPr>
            <a:spLocks noGrp="1"/>
          </p:cNvSpPr>
          <p:nvPr>
            <p:ph type="body" idx="10"/>
          </p:nvPr>
        </p:nvSpPr>
        <p:spPr>
          <a:xfrm>
            <a:off x="211756" y="1099595"/>
            <a:ext cx="11877576" cy="5758405"/>
          </a:xfrm>
        </p:spPr>
        <p:txBody>
          <a:bodyPr/>
          <a:lstStyle/>
          <a:p>
            <a:pPr marL="342900" indent="-342900">
              <a:lnSpc>
                <a:spcPct val="100000"/>
              </a:lnSpc>
              <a:buAutoNum type="arabicPeriod"/>
            </a:pPr>
            <a:r>
              <a:rPr lang="en-US" sz="1700" dirty="0">
                <a:latin typeface="Avenir Next Medium" panose="020B0503020202020204" pitchFamily="34" charset="0"/>
                <a:cs typeface="Space Grotesk" pitchFamily="2" charset="77"/>
              </a:rPr>
              <a:t>Establish monthly seminar/workshop series.</a:t>
            </a:r>
            <a:r>
              <a:rPr lang="en-US" sz="1700" dirty="0">
                <a:latin typeface="Avenir Next" panose="020B0503020202020204" pitchFamily="34" charset="0"/>
                <a:cs typeface="Space Grotesk" pitchFamily="2" charset="77"/>
              </a:rPr>
              <a:t> [Josh Fisher, Debbie </a:t>
            </a:r>
            <a:r>
              <a:rPr lang="en-US" sz="1700" dirty="0" err="1">
                <a:latin typeface="Avenir Next" panose="020B0503020202020204" pitchFamily="34" charset="0"/>
                <a:cs typeface="Space Grotesk" pitchFamily="2" charset="77"/>
              </a:rPr>
              <a:t>Huntzinger</a:t>
            </a:r>
            <a:r>
              <a:rPr lang="en-US" sz="1700" dirty="0">
                <a:latin typeface="Avenir Next" panose="020B0503020202020204" pitchFamily="34" charset="0"/>
                <a:cs typeface="Space Grotesk" pitchFamily="2" charset="77"/>
              </a:rPr>
              <a:t>]</a:t>
            </a:r>
          </a:p>
          <a:p>
            <a:pPr marL="342900" indent="-342900">
              <a:lnSpc>
                <a:spcPct val="100000"/>
              </a:lnSpc>
              <a:buAutoNum type="arabicPeriod"/>
            </a:pPr>
            <a:r>
              <a:rPr lang="en-US" sz="1700" dirty="0">
                <a:latin typeface="Avenir Next Medium" panose="020B0503020202020204" pitchFamily="34" charset="0"/>
                <a:cs typeface="Space Grotesk" pitchFamily="2" charset="77"/>
              </a:rPr>
              <a:t>Training on </a:t>
            </a:r>
            <a:r>
              <a:rPr lang="en-US" sz="1700" dirty="0" err="1">
                <a:latin typeface="Avenir Next Medium" panose="020B0503020202020204" pitchFamily="34" charset="0"/>
                <a:cs typeface="Space Grotesk" pitchFamily="2" charset="77"/>
              </a:rPr>
              <a:t>ILaMB</a:t>
            </a:r>
            <a:r>
              <a:rPr lang="en-US" sz="1700" dirty="0">
                <a:latin typeface="Avenir Next Medium" panose="020B0503020202020204" pitchFamily="34" charset="0"/>
                <a:cs typeface="Space Grotesk" pitchFamily="2" charset="77"/>
              </a:rPr>
              <a:t>. Discussion of additional data, tests, uncertainties. </a:t>
            </a:r>
            <a:r>
              <a:rPr lang="en-US" sz="1700" dirty="0">
                <a:latin typeface="Avenir Next" panose="020B0503020202020204" pitchFamily="34" charset="0"/>
                <a:cs typeface="Space Grotesk" pitchFamily="2" charset="77"/>
              </a:rPr>
              <a:t>[Renato </a:t>
            </a:r>
            <a:r>
              <a:rPr lang="en-US" sz="1700" dirty="0" err="1">
                <a:latin typeface="Avenir Next" panose="020B0503020202020204" pitchFamily="34" charset="0"/>
                <a:cs typeface="Space Grotesk" pitchFamily="2" charset="77"/>
              </a:rPr>
              <a:t>Braghiere</a:t>
            </a:r>
            <a:r>
              <a:rPr lang="en-US" sz="1700" dirty="0">
                <a:latin typeface="Avenir Next" panose="020B0503020202020204" pitchFamily="34" charset="0"/>
                <a:cs typeface="Space Grotesk" pitchFamily="2" charset="77"/>
              </a:rPr>
              <a:t>, Forrest Hoffman, Nate Collier]</a:t>
            </a:r>
          </a:p>
          <a:p>
            <a:pPr marL="342900" indent="-342900">
              <a:lnSpc>
                <a:spcPct val="100000"/>
              </a:lnSpc>
              <a:buAutoNum type="arabicPeriod"/>
            </a:pPr>
            <a:r>
              <a:rPr lang="en-US" sz="1700" dirty="0">
                <a:latin typeface="Avenir Next Medium" panose="020B0503020202020204" pitchFamily="34" charset="0"/>
                <a:cs typeface="Space Grotesk" pitchFamily="2" charset="77"/>
              </a:rPr>
              <a:t>Modelers run models on </a:t>
            </a:r>
            <a:r>
              <a:rPr lang="en-US" sz="1700" dirty="0" err="1">
                <a:latin typeface="Avenir Next Medium" panose="020B0503020202020204" pitchFamily="34" charset="0"/>
                <a:cs typeface="Space Grotesk" pitchFamily="2" charset="77"/>
              </a:rPr>
              <a:t>ILaMB</a:t>
            </a:r>
            <a:r>
              <a:rPr lang="en-US" sz="1700" dirty="0">
                <a:latin typeface="Avenir Next Medium" panose="020B0503020202020204" pitchFamily="34" charset="0"/>
                <a:cs typeface="Space Grotesk" pitchFamily="2" charset="77"/>
              </a:rPr>
              <a:t> now. [All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Introduction to </a:t>
            </a:r>
            <a:r>
              <a:rPr lang="en-US" sz="1700" dirty="0" err="1">
                <a:latin typeface="Avenir Next Medium" panose="020B0503020202020204" pitchFamily="34" charset="0"/>
                <a:cs typeface="Space Grotesk" pitchFamily="2" charset="77"/>
              </a:rPr>
              <a:t>MsTMIP</a:t>
            </a:r>
            <a:r>
              <a:rPr lang="en-US" sz="1700" dirty="0" err="1">
                <a:latin typeface="Avenir Next Medium" panose="020B0503020202020204" pitchFamily="34" charset="0"/>
                <a:cs typeface="Space Grotesk" pitchFamily="2" charset="77"/>
                <a:sym typeface="Wingdings" pitchFamily="2" charset="2"/>
              </a:rPr>
              <a:t>WRPMIP</a:t>
            </a:r>
            <a:r>
              <a:rPr lang="en-US" sz="1700" dirty="0">
                <a:latin typeface="Avenir Next Medium" panose="020B0503020202020204" pitchFamily="34" charset="0"/>
                <a:cs typeface="Space Grotesk" pitchFamily="2" charset="77"/>
              </a:rPr>
              <a:t> protocol. [Debbie </a:t>
            </a:r>
            <a:r>
              <a:rPr lang="en-US" sz="1700" dirty="0" err="1">
                <a:latin typeface="Avenir Next Medium" panose="020B0503020202020204" pitchFamily="34" charset="0"/>
                <a:cs typeface="Space Grotesk" pitchFamily="2" charset="77"/>
              </a:rPr>
              <a:t>Huntzinger</a:t>
            </a:r>
            <a:r>
              <a:rPr lang="en-US" sz="1700" dirty="0">
                <a:latin typeface="Avenir Next Medium" panose="020B0503020202020204" pitchFamily="34" charset="0"/>
                <a:cs typeface="Space Grotesk" pitchFamily="2" charset="77"/>
              </a:rPr>
              <a:t>]</a:t>
            </a:r>
          </a:p>
          <a:p>
            <a:pPr marL="342900" indent="-342900">
              <a:lnSpc>
                <a:spcPct val="100000"/>
              </a:lnSpc>
              <a:buAutoNum type="arabicPeriod"/>
            </a:pPr>
            <a:r>
              <a:rPr lang="en-US" sz="1700" dirty="0">
                <a:latin typeface="Avenir Next Medium" panose="020B0503020202020204" pitchFamily="34" charset="0"/>
                <a:cs typeface="Space Grotesk" pitchFamily="2" charset="77"/>
              </a:rPr>
              <a:t>Identify Top-5 functional relationships that need data constraint in ABR. [All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Mine ASC for functional relationships. Determine points v. domain.</a:t>
            </a:r>
            <a:r>
              <a:rPr lang="en-US" sz="1700" dirty="0">
                <a:latin typeface="Avenir Next" panose="020B0503020202020204" pitchFamily="34" charset="0"/>
                <a:cs typeface="Space Grotesk" pitchFamily="2" charset="77"/>
              </a:rPr>
              <a:t> [</a:t>
            </a:r>
            <a:r>
              <a:rPr lang="en-US" sz="1700" dirty="0" err="1">
                <a:latin typeface="Avenir Next" panose="020B0503020202020204" pitchFamily="34" charset="0"/>
                <a:cs typeface="Space Grotesk" pitchFamily="2" charset="77"/>
              </a:rPr>
              <a:t>Jeralyn</a:t>
            </a:r>
            <a:r>
              <a:rPr lang="en-US" sz="1700" dirty="0">
                <a:latin typeface="Avenir Next" panose="020B0503020202020204" pitchFamily="34" charset="0"/>
                <a:cs typeface="Space Grotesk" pitchFamily="2" charset="77"/>
              </a:rPr>
              <a:t> Poe, Debbie </a:t>
            </a:r>
            <a:r>
              <a:rPr lang="en-US" sz="1700" dirty="0" err="1">
                <a:latin typeface="Avenir Next" panose="020B0503020202020204" pitchFamily="34" charset="0"/>
                <a:cs typeface="Space Grotesk" pitchFamily="2" charset="77"/>
              </a:rPr>
              <a:t>Huntzinger</a:t>
            </a:r>
            <a:r>
              <a:rPr lang="en-US" sz="1700" dirty="0">
                <a:latin typeface="Avenir Next" panose="020B0503020202020204" pitchFamily="34" charset="0"/>
                <a:cs typeface="Space Grotesk" pitchFamily="2" charset="77"/>
              </a:rPr>
              <a:t>, Josh Fisher, Kevin Schaefer]</a:t>
            </a:r>
          </a:p>
          <a:p>
            <a:pPr marL="342900" indent="-342900">
              <a:lnSpc>
                <a:spcPct val="100000"/>
              </a:lnSpc>
              <a:buFont typeface="Arial" panose="020B0604020202020204" pitchFamily="34" charset="0"/>
              <a:buAutoNum type="arabicPeriod"/>
            </a:pPr>
            <a:r>
              <a:rPr lang="en-US" sz="1700" dirty="0">
                <a:latin typeface="Avenir Next Medium" panose="020B0503020202020204" pitchFamily="34" charset="0"/>
                <a:cs typeface="Space Grotesk" pitchFamily="2" charset="77"/>
              </a:rPr>
              <a:t>Integration of </a:t>
            </a:r>
            <a:r>
              <a:rPr lang="en-US" sz="1700" dirty="0" err="1">
                <a:latin typeface="Avenir Next Medium" panose="020B0503020202020204" pitchFamily="34" charset="0"/>
                <a:cs typeface="Space Grotesk" pitchFamily="2" charset="77"/>
              </a:rPr>
              <a:t>ABoVE</a:t>
            </a:r>
            <a:r>
              <a:rPr lang="en-US" sz="1700" dirty="0">
                <a:latin typeface="Avenir Next Medium" panose="020B0503020202020204" pitchFamily="34" charset="0"/>
                <a:cs typeface="Space Grotesk" pitchFamily="2" charset="77"/>
              </a:rPr>
              <a:t> functional relationships into </a:t>
            </a:r>
            <a:r>
              <a:rPr lang="en-US" sz="1700" dirty="0" err="1">
                <a:latin typeface="Avenir Next Medium" panose="020B0503020202020204" pitchFamily="34" charset="0"/>
                <a:cs typeface="Space Grotesk" pitchFamily="2" charset="77"/>
              </a:rPr>
              <a:t>ILaMB</a:t>
            </a:r>
            <a:r>
              <a:rPr lang="en-US" sz="1700" dirty="0">
                <a:latin typeface="Avenir Next Medium" panose="020B0503020202020204" pitchFamily="34" charset="0"/>
                <a:cs typeface="Space Grotesk" pitchFamily="2" charset="77"/>
              </a:rPr>
              <a:t>.</a:t>
            </a:r>
            <a:r>
              <a:rPr lang="en-US" sz="1700" dirty="0">
                <a:latin typeface="Avenir Next" panose="020B0503020202020204" pitchFamily="34" charset="0"/>
                <a:cs typeface="Space Grotesk" pitchFamily="2" charset="77"/>
              </a:rPr>
              <a:t> [</a:t>
            </a:r>
            <a:r>
              <a:rPr lang="en-US" sz="1700" dirty="0" err="1">
                <a:latin typeface="Avenir Next" panose="020B0503020202020204" pitchFamily="34" charset="0"/>
                <a:cs typeface="Space Grotesk" pitchFamily="2" charset="77"/>
              </a:rPr>
              <a:t>Jeralyn</a:t>
            </a:r>
            <a:r>
              <a:rPr lang="en-US" sz="1700" dirty="0">
                <a:latin typeface="Avenir Next" panose="020B0503020202020204" pitchFamily="34" charset="0"/>
                <a:cs typeface="Space Grotesk" pitchFamily="2" charset="77"/>
              </a:rPr>
              <a:t> Poe, Debbie </a:t>
            </a:r>
            <a:r>
              <a:rPr lang="en-US" sz="1700" dirty="0" err="1">
                <a:latin typeface="Avenir Next" panose="020B0503020202020204" pitchFamily="34" charset="0"/>
                <a:cs typeface="Space Grotesk" pitchFamily="2" charset="77"/>
              </a:rPr>
              <a:t>Huntzinger</a:t>
            </a:r>
            <a:r>
              <a:rPr lang="en-US" sz="1700" dirty="0">
                <a:latin typeface="Avenir Next" panose="020B0503020202020204" pitchFamily="34" charset="0"/>
                <a:cs typeface="Space Grotesk" pitchFamily="2" charset="77"/>
              </a:rPr>
              <a:t>, Josh Fisher, Kevin Schaefer, Forrest Hoffman]</a:t>
            </a:r>
          </a:p>
          <a:p>
            <a:pPr marL="342900" indent="-342900">
              <a:lnSpc>
                <a:spcPct val="100000"/>
              </a:lnSpc>
              <a:buAutoNum type="arabicPeriod"/>
            </a:pPr>
            <a:r>
              <a:rPr lang="en-US" sz="1700" dirty="0">
                <a:latin typeface="Avenir Next Medium" panose="020B0503020202020204" pitchFamily="34" charset="0"/>
                <a:cs typeface="Space Grotesk" pitchFamily="2" charset="77"/>
              </a:rPr>
              <a:t>WG consensus on </a:t>
            </a:r>
            <a:r>
              <a:rPr lang="en-US" sz="1700" dirty="0" err="1">
                <a:latin typeface="Avenir Next Medium" panose="020B0503020202020204" pitchFamily="34" charset="0"/>
                <a:cs typeface="Space Grotesk" pitchFamily="2" charset="77"/>
              </a:rPr>
              <a:t>ILaMB</a:t>
            </a:r>
            <a:r>
              <a:rPr lang="en-US" sz="1700" dirty="0">
                <a:latin typeface="Avenir Next Medium" panose="020B0503020202020204" pitchFamily="34" charset="0"/>
                <a:cs typeface="Space Grotesk" pitchFamily="2" charset="77"/>
              </a:rPr>
              <a:t> tests, weights. </a:t>
            </a:r>
            <a:r>
              <a:rPr lang="en-US" sz="1700" dirty="0">
                <a:latin typeface="Avenir Next" panose="020B0503020202020204" pitchFamily="34" charset="0"/>
                <a:cs typeface="Space Grotesk" pitchFamily="2" charset="77"/>
              </a:rPr>
              <a:t>[All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Establish catalog of model developments throughout </a:t>
            </a:r>
            <a:r>
              <a:rPr lang="en-US" sz="1700" dirty="0" err="1">
                <a:latin typeface="Avenir Next Medium" panose="020B0503020202020204" pitchFamily="34" charset="0"/>
                <a:cs typeface="Space Grotesk" pitchFamily="2" charset="77"/>
              </a:rPr>
              <a:t>ABoVE</a:t>
            </a:r>
            <a:r>
              <a:rPr lang="en-US" sz="1700" dirty="0">
                <a:latin typeface="Avenir Next Medium" panose="020B0503020202020204" pitchFamily="34" charset="0"/>
                <a:cs typeface="Space Grotesk" pitchFamily="2" charset="77"/>
              </a:rPr>
              <a:t>. </a:t>
            </a:r>
            <a:br>
              <a:rPr lang="en-US" sz="1700" dirty="0">
                <a:latin typeface="Avenir Next Medium" panose="020B0503020202020204" pitchFamily="34" charset="0"/>
                <a:cs typeface="Space Grotesk" pitchFamily="2" charset="77"/>
              </a:rPr>
            </a:br>
            <a:r>
              <a:rPr lang="en-US" sz="1700" dirty="0">
                <a:latin typeface="Avenir Next Medium" panose="020B0503020202020204" pitchFamily="34" charset="0"/>
                <a:cs typeface="Space Grotesk" pitchFamily="2" charset="77"/>
              </a:rPr>
              <a:t>Lightning presentations. </a:t>
            </a:r>
            <a:r>
              <a:rPr lang="en-US" sz="1700" dirty="0">
                <a:latin typeface="Avenir Next" panose="020B0503020202020204" pitchFamily="34" charset="0"/>
                <a:cs typeface="Space Grotesk" pitchFamily="2" charset="77"/>
              </a:rPr>
              <a:t>[Josh Fisher, Debbie </a:t>
            </a:r>
            <a:r>
              <a:rPr lang="en-US" sz="1700" dirty="0" err="1">
                <a:latin typeface="Avenir Next" panose="020B0503020202020204" pitchFamily="34" charset="0"/>
                <a:cs typeface="Space Grotesk" pitchFamily="2" charset="77"/>
              </a:rPr>
              <a:t>Huntzinger</a:t>
            </a:r>
            <a:r>
              <a:rPr lang="en-US" sz="1700" dirty="0">
                <a:latin typeface="Avenir Next" panose="020B0503020202020204" pitchFamily="34" charset="0"/>
                <a:cs typeface="Space Grotesk" pitchFamily="2" charset="77"/>
              </a:rPr>
              <a:t>, 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Model developments. </a:t>
            </a:r>
            <a:r>
              <a:rPr lang="en-US" sz="1700" dirty="0">
                <a:latin typeface="Avenir Next" panose="020B0503020202020204" pitchFamily="34" charset="0"/>
                <a:cs typeface="Space Grotesk" pitchFamily="2" charset="77"/>
              </a:rPr>
              <a:t>[All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Re-run updated models on </a:t>
            </a:r>
            <a:r>
              <a:rPr lang="en-US" sz="1700" dirty="0" err="1">
                <a:latin typeface="Avenir Next Medium" panose="020B0503020202020204" pitchFamily="34" charset="0"/>
                <a:cs typeface="Space Grotesk" pitchFamily="2" charset="77"/>
              </a:rPr>
              <a:t>ILaMB</a:t>
            </a:r>
            <a:r>
              <a:rPr lang="en-US" sz="1700" dirty="0">
                <a:latin typeface="Avenir Next Medium" panose="020B0503020202020204" pitchFamily="34" charset="0"/>
                <a:cs typeface="Space Grotesk" pitchFamily="2" charset="77"/>
              </a:rPr>
              <a:t>. </a:t>
            </a:r>
            <a:r>
              <a:rPr lang="en-US" sz="1700" dirty="0">
                <a:latin typeface="Avenir Next" panose="020B0503020202020204" pitchFamily="34" charset="0"/>
                <a:cs typeface="Space Grotesk" pitchFamily="2" charset="77"/>
              </a:rPr>
              <a:t>[All modelers]</a:t>
            </a:r>
          </a:p>
          <a:p>
            <a:pPr marL="342900" indent="-342900">
              <a:lnSpc>
                <a:spcPct val="100000"/>
              </a:lnSpc>
              <a:buAutoNum type="arabicPeriod"/>
            </a:pPr>
            <a:r>
              <a:rPr lang="en-US" sz="1700" dirty="0">
                <a:latin typeface="Avenir Next Medium" panose="020B0503020202020204" pitchFamily="34" charset="0"/>
                <a:cs typeface="Space Grotesk" pitchFamily="2" charset="77"/>
              </a:rPr>
              <a:t>Synthesize results. </a:t>
            </a:r>
            <a:r>
              <a:rPr lang="en-US" sz="1700" dirty="0">
                <a:latin typeface="Avenir Next" panose="020B0503020202020204" pitchFamily="34" charset="0"/>
                <a:cs typeface="Space Grotesk" pitchFamily="2" charset="77"/>
              </a:rPr>
              <a:t>[Josh Fisher, Debbie </a:t>
            </a:r>
            <a:r>
              <a:rPr lang="en-US" sz="1700" dirty="0" err="1">
                <a:latin typeface="Avenir Next" panose="020B0503020202020204" pitchFamily="34" charset="0"/>
                <a:cs typeface="Space Grotesk" pitchFamily="2" charset="77"/>
              </a:rPr>
              <a:t>Huntzinger</a:t>
            </a:r>
            <a:r>
              <a:rPr lang="en-US" sz="1700" dirty="0">
                <a:latin typeface="Avenir Next" panose="020B0503020202020204" pitchFamily="34" charset="0"/>
                <a:cs typeface="Space Grotesk" pitchFamily="2" charset="77"/>
              </a:rPr>
              <a:t>]</a:t>
            </a:r>
          </a:p>
        </p:txBody>
      </p:sp>
      <p:pic>
        <p:nvPicPr>
          <p:cNvPr id="5122" name="Picture 2" descr="New Normal or Next Normal - Tips on Managing an Ever-Changing Environment -  Have a Plan! - Aspyre">
            <a:extLst>
              <a:ext uri="{FF2B5EF4-FFF2-40B4-BE49-F238E27FC236}">
                <a16:creationId xmlns:a16="http://schemas.microsoft.com/office/drawing/2014/main" id="{D0D2E1E7-00EB-3684-430D-4621F21F6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352" y="4400511"/>
            <a:ext cx="3998882" cy="2315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7FE0B0-B3EE-8355-3672-89B65B8E4F14}"/>
              </a:ext>
            </a:extLst>
          </p:cNvPr>
          <p:cNvSpPr txBox="1"/>
          <p:nvPr/>
        </p:nvSpPr>
        <p:spPr>
          <a:xfrm>
            <a:off x="5937630" y="6536543"/>
            <a:ext cx="6097604" cy="215444"/>
          </a:xfrm>
          <a:prstGeom prst="rect">
            <a:avLst/>
          </a:prstGeom>
          <a:noFill/>
        </p:spPr>
        <p:txBody>
          <a:bodyPr wrap="square">
            <a:spAutoFit/>
          </a:bodyPr>
          <a:lstStyle/>
          <a:p>
            <a:pPr algn="r"/>
            <a:r>
              <a:rPr lang="en-US" sz="800" b="0" i="1" dirty="0" err="1">
                <a:solidFill>
                  <a:schemeClr val="tx1">
                    <a:lumMod val="50000"/>
                    <a:lumOff val="50000"/>
                  </a:schemeClr>
                </a:solidFill>
                <a:effectLst/>
                <a:latin typeface="Space Grotesk" pitchFamily="2" charset="77"/>
                <a:cs typeface="Space Grotesk" pitchFamily="2" charset="77"/>
              </a:rPr>
              <a:t>ampcool</a:t>
            </a:r>
            <a:r>
              <a:rPr lang="en-US" sz="800" b="0" i="1" dirty="0">
                <a:solidFill>
                  <a:schemeClr val="tx1">
                    <a:lumMod val="50000"/>
                    <a:lumOff val="50000"/>
                  </a:schemeClr>
                </a:solidFill>
                <a:effectLst/>
                <a:latin typeface="Space Grotesk" pitchFamily="2" charset="77"/>
                <a:cs typeface="Space Grotesk" pitchFamily="2" charset="77"/>
              </a:rPr>
              <a:t> - </a:t>
            </a:r>
            <a:r>
              <a:rPr lang="en-US" sz="800" b="0" i="1" dirty="0" err="1">
                <a:solidFill>
                  <a:schemeClr val="tx1">
                    <a:lumMod val="50000"/>
                    <a:lumOff val="50000"/>
                  </a:schemeClr>
                </a:solidFill>
                <a:effectLst/>
                <a:latin typeface="Space Grotesk" pitchFamily="2" charset="77"/>
                <a:cs typeface="Space Grotesk" pitchFamily="2" charset="77"/>
              </a:rPr>
              <a:t>stock.adobe.com</a:t>
            </a:r>
            <a:endParaRPr lang="en-US" sz="800" i="1" dirty="0">
              <a:solidFill>
                <a:schemeClr val="tx1">
                  <a:lumMod val="50000"/>
                  <a:lumOff val="50000"/>
                </a:schemeClr>
              </a:solidFill>
              <a:latin typeface="Space Grotesk" pitchFamily="2" charset="77"/>
              <a:cs typeface="Space Grotesk" pitchFamily="2" charset="77"/>
            </a:endParaRPr>
          </a:p>
        </p:txBody>
      </p:sp>
      <p:sp>
        <p:nvSpPr>
          <p:cNvPr id="2" name="TextBox 1">
            <a:extLst>
              <a:ext uri="{FF2B5EF4-FFF2-40B4-BE49-F238E27FC236}">
                <a16:creationId xmlns:a16="http://schemas.microsoft.com/office/drawing/2014/main" id="{7C2C5FD7-E985-4340-BFFD-FF0EC3266482}"/>
              </a:ext>
            </a:extLst>
          </p:cNvPr>
          <p:cNvSpPr txBox="1"/>
          <p:nvPr/>
        </p:nvSpPr>
        <p:spPr>
          <a:xfrm>
            <a:off x="1145894" y="318304"/>
            <a:ext cx="2929007" cy="646331"/>
          </a:xfrm>
          <a:prstGeom prst="rect">
            <a:avLst/>
          </a:prstGeom>
          <a:noFill/>
        </p:spPr>
        <p:txBody>
          <a:bodyPr wrap="none" rtlCol="0">
            <a:spAutoFit/>
          </a:bodyPr>
          <a:lstStyle/>
          <a:p>
            <a:r>
              <a:rPr lang="en-US" sz="3600" dirty="0">
                <a:latin typeface="Avenir Next" panose="020B0503020202020204" pitchFamily="34" charset="0"/>
              </a:rPr>
              <a:t>Phase III Plan</a:t>
            </a:r>
          </a:p>
        </p:txBody>
      </p:sp>
    </p:spTree>
    <p:extLst>
      <p:ext uri="{BB962C8B-B14F-4D97-AF65-F5344CB8AC3E}">
        <p14:creationId xmlns:p14="http://schemas.microsoft.com/office/powerpoint/2010/main" val="42831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500"/>
                                        <p:tgtEl>
                                          <p:spTgt spid="3">
                                            <p:txEl>
                                              <p:pRg st="9" end="9"/>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left)">
                                      <p:cBhvr>
                                        <p:cTn id="47" dur="500"/>
                                        <p:tgtEl>
                                          <p:spTgt spid="3">
                                            <p:txEl>
                                              <p:pRg st="10" end="10"/>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wipe(left)">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CBDC9A1-B1B5-9E40-A779-2FF159021864}"/>
              </a:ext>
            </a:extLst>
          </p:cNvPr>
          <p:cNvSpPr txBox="1"/>
          <p:nvPr/>
        </p:nvSpPr>
        <p:spPr>
          <a:xfrm>
            <a:off x="4139281" y="5114440"/>
            <a:ext cx="5973110" cy="584775"/>
          </a:xfrm>
          <a:prstGeom prst="rect">
            <a:avLst/>
          </a:prstGeom>
          <a:noFill/>
        </p:spPr>
        <p:txBody>
          <a:bodyPr wrap="none" rtlCol="0">
            <a:spAutoFit/>
          </a:bodyPr>
          <a:lstStyle/>
          <a:p>
            <a:r>
              <a:rPr lang="en-US" sz="3200" i="1" dirty="0">
                <a:solidFill>
                  <a:schemeClr val="bg1"/>
                </a:solidFill>
                <a:latin typeface="Avenir Next" panose="020B0503020202020204" pitchFamily="34" charset="0"/>
              </a:rPr>
              <a:t>Bridge needed—can’t just jump</a:t>
            </a:r>
          </a:p>
        </p:txBody>
      </p:sp>
      <p:sp>
        <p:nvSpPr>
          <p:cNvPr id="2" name="TextBox 1">
            <a:extLst>
              <a:ext uri="{FF2B5EF4-FFF2-40B4-BE49-F238E27FC236}">
                <a16:creationId xmlns:a16="http://schemas.microsoft.com/office/drawing/2014/main" id="{C977A458-40AA-FD40-8712-B192CC48ED4C}"/>
              </a:ext>
            </a:extLst>
          </p:cNvPr>
          <p:cNvSpPr txBox="1"/>
          <p:nvPr/>
        </p:nvSpPr>
        <p:spPr>
          <a:xfrm>
            <a:off x="1481767" y="870539"/>
            <a:ext cx="1060611" cy="584775"/>
          </a:xfrm>
          <a:prstGeom prst="rect">
            <a:avLst/>
          </a:prstGeom>
          <a:noFill/>
        </p:spPr>
        <p:txBody>
          <a:bodyPr wrap="none" rtlCol="0">
            <a:spAutoFit/>
          </a:bodyPr>
          <a:lstStyle/>
          <a:p>
            <a:r>
              <a:rPr lang="en-US" sz="3200" dirty="0">
                <a:solidFill>
                  <a:schemeClr val="bg1"/>
                </a:solidFill>
                <a:latin typeface="Avenir Next" panose="020B0503020202020204" pitchFamily="34" charset="0"/>
              </a:rPr>
              <a:t>Data</a:t>
            </a:r>
          </a:p>
        </p:txBody>
      </p:sp>
      <p:sp>
        <p:nvSpPr>
          <p:cNvPr id="8" name="TextBox 7">
            <a:extLst>
              <a:ext uri="{FF2B5EF4-FFF2-40B4-BE49-F238E27FC236}">
                <a16:creationId xmlns:a16="http://schemas.microsoft.com/office/drawing/2014/main" id="{A391F8BD-CEB9-9340-8843-18E410B5C4B5}"/>
              </a:ext>
            </a:extLst>
          </p:cNvPr>
          <p:cNvSpPr txBox="1"/>
          <p:nvPr/>
        </p:nvSpPr>
        <p:spPr>
          <a:xfrm>
            <a:off x="9952608" y="870540"/>
            <a:ext cx="1999265" cy="584775"/>
          </a:xfrm>
          <a:prstGeom prst="rect">
            <a:avLst/>
          </a:prstGeom>
          <a:noFill/>
        </p:spPr>
        <p:txBody>
          <a:bodyPr wrap="none" rtlCol="0">
            <a:spAutoFit/>
          </a:bodyPr>
          <a:lstStyle/>
          <a:p>
            <a:r>
              <a:rPr lang="en-US" sz="3200" dirty="0">
                <a:solidFill>
                  <a:schemeClr val="bg1"/>
                </a:solidFill>
                <a:latin typeface="Avenir Next" panose="020B0503020202020204" pitchFamily="34" charset="0"/>
              </a:rPr>
              <a:t>Modeling</a:t>
            </a:r>
          </a:p>
        </p:txBody>
      </p:sp>
    </p:spTree>
    <p:extLst>
      <p:ext uri="{BB962C8B-B14F-4D97-AF65-F5344CB8AC3E}">
        <p14:creationId xmlns:p14="http://schemas.microsoft.com/office/powerpoint/2010/main" val="98946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8A4A37-1D76-C647-A388-5DCA7BDBC35E}"/>
              </a:ext>
            </a:extLst>
          </p:cNvPr>
          <p:cNvSpPr txBox="1"/>
          <p:nvPr/>
        </p:nvSpPr>
        <p:spPr>
          <a:xfrm>
            <a:off x="334682" y="785912"/>
            <a:ext cx="7659469" cy="1169551"/>
          </a:xfrm>
          <a:prstGeom prst="rect">
            <a:avLst/>
          </a:prstGeom>
          <a:noFill/>
        </p:spPr>
        <p:txBody>
          <a:bodyPr wrap="none" rtlCol="0">
            <a:spAutoFit/>
          </a:bodyPr>
          <a:lstStyle/>
          <a:p>
            <a:r>
              <a:rPr lang="en-US" sz="7000" dirty="0">
                <a:latin typeface="Robinson Light" pitchFamily="2" charset="77"/>
              </a:rPr>
              <a:t>Need Uncertainties</a:t>
            </a:r>
          </a:p>
        </p:txBody>
      </p:sp>
      <p:pic>
        <p:nvPicPr>
          <p:cNvPr id="9" name="Picture 8">
            <a:extLst>
              <a:ext uri="{FF2B5EF4-FFF2-40B4-BE49-F238E27FC236}">
                <a16:creationId xmlns:a16="http://schemas.microsoft.com/office/drawing/2014/main" id="{425E78EF-2FAD-4D4D-9DEE-B70A108B03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36950" y="2160488"/>
            <a:ext cx="5118100" cy="3911600"/>
          </a:xfrm>
          <a:prstGeom prst="rect">
            <a:avLst/>
          </a:prstGeom>
        </p:spPr>
      </p:pic>
      <p:pic>
        <p:nvPicPr>
          <p:cNvPr id="11" name="Picture 10">
            <a:extLst>
              <a:ext uri="{FF2B5EF4-FFF2-40B4-BE49-F238E27FC236}">
                <a16:creationId xmlns:a16="http://schemas.microsoft.com/office/drawing/2014/main" id="{323AE22A-4798-864F-929D-243F9068AA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6950" y="2160488"/>
            <a:ext cx="5118100" cy="3911600"/>
          </a:xfrm>
          <a:prstGeom prst="rect">
            <a:avLst/>
          </a:prstGeom>
        </p:spPr>
      </p:pic>
      <p:pic>
        <p:nvPicPr>
          <p:cNvPr id="13" name="Picture 12">
            <a:extLst>
              <a:ext uri="{FF2B5EF4-FFF2-40B4-BE49-F238E27FC236}">
                <a16:creationId xmlns:a16="http://schemas.microsoft.com/office/drawing/2014/main" id="{215857E9-E3BD-764E-84FC-678A6F012DEB}"/>
              </a:ext>
            </a:extLst>
          </p:cNvPr>
          <p:cNvPicPr>
            <a:picLocks noChangeAspect="1"/>
          </p:cNvPicPr>
          <p:nvPr/>
        </p:nvPicPr>
        <p:blipFill rotWithShape="1">
          <a:blip r:embed="rId4">
            <a:extLst>
              <a:ext uri="{28A0092B-C50C-407E-A947-70E740481C1C}">
                <a14:useLocalDpi xmlns:a14="http://schemas.microsoft.com/office/drawing/2010/main"/>
              </a:ext>
            </a:extLst>
          </a:blip>
          <a:srcRect b="29496"/>
          <a:stretch/>
        </p:blipFill>
        <p:spPr>
          <a:xfrm>
            <a:off x="3536950" y="2160488"/>
            <a:ext cx="5118100" cy="2757837"/>
          </a:xfrm>
          <a:prstGeom prst="rect">
            <a:avLst/>
          </a:prstGeom>
        </p:spPr>
      </p:pic>
    </p:spTree>
    <p:extLst>
      <p:ext uri="{BB962C8B-B14F-4D97-AF65-F5344CB8AC3E}">
        <p14:creationId xmlns:p14="http://schemas.microsoft.com/office/powerpoint/2010/main" val="32739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3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EF5EBB-E897-B94E-8C40-ED934639A8A8}"/>
              </a:ext>
            </a:extLst>
          </p:cNvPr>
          <p:cNvSpPr txBox="1"/>
          <p:nvPr/>
        </p:nvSpPr>
        <p:spPr>
          <a:xfrm>
            <a:off x="119528" y="997331"/>
            <a:ext cx="11509882" cy="769441"/>
          </a:xfrm>
          <a:prstGeom prst="rect">
            <a:avLst/>
          </a:prstGeom>
          <a:noFill/>
        </p:spPr>
        <p:txBody>
          <a:bodyPr wrap="none" rtlCol="0">
            <a:spAutoFit/>
          </a:bodyPr>
          <a:lstStyle/>
          <a:p>
            <a:r>
              <a:rPr lang="en-US" sz="4400" dirty="0">
                <a:latin typeface="Robinson Light" pitchFamily="2" charset="77"/>
              </a:rPr>
              <a:t>Combining multiple datasets of same quantity</a:t>
            </a:r>
          </a:p>
        </p:txBody>
      </p:sp>
      <p:pic>
        <p:nvPicPr>
          <p:cNvPr id="10" name="Picture 9">
            <a:extLst>
              <a:ext uri="{FF2B5EF4-FFF2-40B4-BE49-F238E27FC236}">
                <a16:creationId xmlns:a16="http://schemas.microsoft.com/office/drawing/2014/main" id="{D157C267-E830-474B-B742-85AE662A85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3100" y="2073458"/>
            <a:ext cx="8305800" cy="3822700"/>
          </a:xfrm>
          <a:prstGeom prst="rect">
            <a:avLst/>
          </a:prstGeom>
        </p:spPr>
      </p:pic>
    </p:spTree>
    <p:extLst>
      <p:ext uri="{BB962C8B-B14F-4D97-AF65-F5344CB8AC3E}">
        <p14:creationId xmlns:p14="http://schemas.microsoft.com/office/powerpoint/2010/main" val="94316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343204-B752-8543-98A4-9A1CDF80C806}"/>
              </a:ext>
            </a:extLst>
          </p:cNvPr>
          <p:cNvSpPr txBox="1"/>
          <p:nvPr/>
        </p:nvSpPr>
        <p:spPr>
          <a:xfrm>
            <a:off x="38100" y="800859"/>
            <a:ext cx="11668579" cy="1231106"/>
          </a:xfrm>
          <a:prstGeom prst="rect">
            <a:avLst/>
          </a:prstGeom>
          <a:noFill/>
        </p:spPr>
        <p:txBody>
          <a:bodyPr wrap="none" rtlCol="0">
            <a:spAutoFit/>
          </a:bodyPr>
          <a:lstStyle/>
          <a:p>
            <a:r>
              <a:rPr lang="en-US" sz="3700" dirty="0">
                <a:latin typeface="Robinson Light" pitchFamily="2" charset="77"/>
              </a:rPr>
              <a:t>Identification of missing benchmarks and/or those with </a:t>
            </a:r>
          </a:p>
          <a:p>
            <a:r>
              <a:rPr lang="en-US" sz="3700" dirty="0">
                <a:latin typeface="Robinson Light" pitchFamily="2" charset="77"/>
              </a:rPr>
              <a:t>large uncertainties </a:t>
            </a:r>
            <a:r>
              <a:rPr lang="en-US" sz="3700" dirty="0">
                <a:latin typeface="Robinson Light" pitchFamily="2" charset="77"/>
                <a:sym typeface="Wingdings" pitchFamily="2" charset="2"/>
              </a:rPr>
              <a:t> feedback to data collection</a:t>
            </a:r>
            <a:endParaRPr lang="en-US" sz="3700" dirty="0">
              <a:latin typeface="Robinson Light" pitchFamily="2" charset="77"/>
            </a:endParaRPr>
          </a:p>
        </p:txBody>
      </p:sp>
      <p:pic>
        <p:nvPicPr>
          <p:cNvPr id="9" name="Picture 8">
            <a:extLst>
              <a:ext uri="{FF2B5EF4-FFF2-40B4-BE49-F238E27FC236}">
                <a16:creationId xmlns:a16="http://schemas.microsoft.com/office/drawing/2014/main" id="{FBEE79CB-321E-3144-9DFF-B6A56C6EDA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 y="2247141"/>
            <a:ext cx="12115800" cy="3810000"/>
          </a:xfrm>
          <a:prstGeom prst="rect">
            <a:avLst/>
          </a:prstGeom>
        </p:spPr>
      </p:pic>
    </p:spTree>
    <p:extLst>
      <p:ext uri="{BB962C8B-B14F-4D97-AF65-F5344CB8AC3E}">
        <p14:creationId xmlns:p14="http://schemas.microsoft.com/office/powerpoint/2010/main" val="164572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343204-B752-8543-98A4-9A1CDF80C806}"/>
              </a:ext>
            </a:extLst>
          </p:cNvPr>
          <p:cNvSpPr txBox="1"/>
          <p:nvPr/>
        </p:nvSpPr>
        <p:spPr>
          <a:xfrm>
            <a:off x="38100" y="800859"/>
            <a:ext cx="11668579" cy="1231106"/>
          </a:xfrm>
          <a:prstGeom prst="rect">
            <a:avLst/>
          </a:prstGeom>
          <a:noFill/>
        </p:spPr>
        <p:txBody>
          <a:bodyPr wrap="none" rtlCol="0">
            <a:spAutoFit/>
          </a:bodyPr>
          <a:lstStyle/>
          <a:p>
            <a:r>
              <a:rPr lang="en-US" sz="3700" dirty="0">
                <a:latin typeface="Robinson Light" pitchFamily="2" charset="77"/>
              </a:rPr>
              <a:t>Identification of missing benchmarks and/or those with </a:t>
            </a:r>
          </a:p>
          <a:p>
            <a:r>
              <a:rPr lang="en-US" sz="3700" dirty="0">
                <a:latin typeface="Robinson Light" pitchFamily="2" charset="77"/>
              </a:rPr>
              <a:t>large uncertainties </a:t>
            </a:r>
            <a:r>
              <a:rPr lang="en-US" sz="3700" dirty="0">
                <a:latin typeface="Robinson Light" pitchFamily="2" charset="77"/>
                <a:sym typeface="Wingdings" pitchFamily="2" charset="2"/>
              </a:rPr>
              <a:t> feedback to data collection</a:t>
            </a:r>
            <a:endParaRPr lang="en-US" sz="3700" dirty="0">
              <a:latin typeface="Robinson Light" pitchFamily="2" charset="77"/>
            </a:endParaRPr>
          </a:p>
        </p:txBody>
      </p:sp>
      <p:pic>
        <p:nvPicPr>
          <p:cNvPr id="9" name="Picture 8">
            <a:extLst>
              <a:ext uri="{FF2B5EF4-FFF2-40B4-BE49-F238E27FC236}">
                <a16:creationId xmlns:a16="http://schemas.microsoft.com/office/drawing/2014/main" id="{FBEE79CB-321E-3144-9DFF-B6A56C6EDA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 y="2247141"/>
            <a:ext cx="12115800" cy="3810000"/>
          </a:xfrm>
          <a:prstGeom prst="rect">
            <a:avLst/>
          </a:prstGeom>
        </p:spPr>
      </p:pic>
    </p:spTree>
    <p:extLst>
      <p:ext uri="{BB962C8B-B14F-4D97-AF65-F5344CB8AC3E}">
        <p14:creationId xmlns:p14="http://schemas.microsoft.com/office/powerpoint/2010/main" val="281479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726</TotalTime>
  <Words>937</Words>
  <Application>Microsoft Macintosh PowerPoint</Application>
  <PresentationFormat>Widescreen</PresentationFormat>
  <Paragraphs>79</Paragraphs>
  <Slides>14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Avenir Next</vt:lpstr>
      <vt:lpstr>Avenir Next Medium</vt:lpstr>
      <vt:lpstr>Calibri</vt:lpstr>
      <vt:lpstr>Robinson Light</vt:lpstr>
      <vt:lpstr>Space Grotesk</vt:lpstr>
      <vt:lpstr>Space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Josh Fisher</cp:lastModifiedBy>
  <cp:revision>40</cp:revision>
  <dcterms:created xsi:type="dcterms:W3CDTF">2020-09-01T15:19:03Z</dcterms:created>
  <dcterms:modified xsi:type="dcterms:W3CDTF">2024-05-23T04:02:16Z</dcterms:modified>
</cp:coreProperties>
</file>