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27219de9150_0_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27219de9150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721ac79aa5_2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721ac79aa5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7219de9150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7219de9150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27219de915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g27219de9150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7219de9150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7219de915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721ac79aa5_2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721ac79aa5_2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7219de9150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7219de915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21ac79aa5_2_3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721ac79aa5_2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721ac79aa5_2_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721ac79aa5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1056860" y="274085"/>
            <a:ext cx="10515600" cy="63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1056860" y="274085"/>
            <a:ext cx="10515600" cy="63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">
  <p:cSld name="Conten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/>
          <p:nvPr>
            <p:ph type="title"/>
          </p:nvPr>
        </p:nvSpPr>
        <p:spPr>
          <a:xfrm>
            <a:off x="614569" y="1471929"/>
            <a:ext cx="109629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p13"/>
          <p:cNvSpPr txBox="1"/>
          <p:nvPr>
            <p:ph idx="1" type="body"/>
          </p:nvPr>
        </p:nvSpPr>
        <p:spPr>
          <a:xfrm>
            <a:off x="614569" y="2538245"/>
            <a:ext cx="10962900" cy="3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1056860" y="274085"/>
            <a:ext cx="10515600" cy="63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1" name="Google Shape;41;p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" name="Google Shape;42;p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1056860" y="274085"/>
            <a:ext cx="10515600" cy="63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/>
          <p:nvPr>
            <p:ph type="title"/>
          </p:nvPr>
        </p:nvSpPr>
        <p:spPr>
          <a:xfrm>
            <a:off x="1056860" y="274085"/>
            <a:ext cx="10515600" cy="63872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6.png"/><Relationship Id="rId6" Type="http://schemas.openxmlformats.org/officeDocument/2006/relationships/image" Target="../media/image8.png"/><Relationship Id="rId7" Type="http://schemas.openxmlformats.org/officeDocument/2006/relationships/image" Target="../media/image2.jpg"/><Relationship Id="rId8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4"/>
          <p:cNvSpPr txBox="1"/>
          <p:nvPr/>
        </p:nvSpPr>
        <p:spPr>
          <a:xfrm>
            <a:off x="794239" y="1965324"/>
            <a:ext cx="10794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Vegetation</a:t>
            </a:r>
            <a:br>
              <a:rPr b="1"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Dynamics, Composition, Structure and Function</a:t>
            </a:r>
            <a:r>
              <a:rPr b="1" lang="en-US" sz="4400">
                <a:latin typeface="Calibri"/>
                <a:ea typeface="Calibri"/>
                <a:cs typeface="Calibri"/>
                <a:sym typeface="Calibri"/>
              </a:rPr>
              <a:t> / Disturbance</a:t>
            </a:r>
            <a:endParaRPr b="1"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838200" y="3786793"/>
            <a:ext cx="10515600" cy="22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Paul "Photon Counter" Montesano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Matt Macander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Dong (Tony) Chen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Jinhyuk (Jin) Kim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"/>
          <p:cNvSpPr txBox="1"/>
          <p:nvPr>
            <p:ph type="title"/>
          </p:nvPr>
        </p:nvSpPr>
        <p:spPr>
          <a:xfrm>
            <a:off x="1056860" y="274085"/>
            <a:ext cx="10515600" cy="63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Future Working Group Synthesis</a:t>
            </a:r>
            <a:endParaRPr/>
          </a:p>
        </p:txBody>
      </p:sp>
      <p:sp>
        <p:nvSpPr>
          <p:cNvPr id="173" name="Google Shape;173;p23"/>
          <p:cNvSpPr txBox="1"/>
          <p:nvPr>
            <p:ph idx="1" type="body"/>
          </p:nvPr>
        </p:nvSpPr>
        <p:spPr>
          <a:xfrm>
            <a:off x="838200" y="1253400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Synthesis paper: Post-disturbance and succession data and methods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Build on Adrianna Foster led disturbance synthesis (Foster et al. 2022, </a:t>
            </a:r>
            <a:r>
              <a:rPr i="1" lang="en-US"/>
              <a:t>ERL)</a:t>
            </a:r>
            <a:endParaRPr i="1"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Review of papers that have done post-disturbance </a:t>
            </a:r>
            <a:r>
              <a:rPr lang="en-US"/>
              <a:t>succession</a:t>
            </a:r>
            <a:r>
              <a:rPr lang="en-US"/>
              <a:t> analysis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List the datasets that are available for disturbance and how they can be combined with various vegetation products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Methods: space-for-time, long-time series etc.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PFT fraction, biomass, functional traits etc.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Highlight a select few disturbances from different biomes like the tundra, boreal, NA, EA etc.</a:t>
            </a:r>
            <a:endParaRPr/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Char char="-"/>
            </a:pPr>
            <a:r>
              <a:rPr lang="en-US"/>
              <a:t>Show how these datasets can be used together and differences between products to guide users dependent on their scientific questions and the tools that can be used etc.</a:t>
            </a:r>
            <a:br>
              <a:rPr lang="en-US"/>
            </a:b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-"/>
            </a:pPr>
            <a:r>
              <a:rPr lang="en-US"/>
              <a:t>Combined working group meetings between vegetation and disturbance every 2-3 months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5"/>
          <p:cNvSpPr txBox="1"/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5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5"/>
          <p:cNvSpPr txBox="1"/>
          <p:nvPr/>
        </p:nvSpPr>
        <p:spPr>
          <a:xfrm>
            <a:off x="614569" y="1471929"/>
            <a:ext cx="109629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5"/>
          <p:cNvSpPr/>
          <p:nvPr/>
        </p:nvSpPr>
        <p:spPr>
          <a:xfrm>
            <a:off x="4979367" y="4153208"/>
            <a:ext cx="2233200" cy="861600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Hydrology</a:t>
            </a:r>
            <a:endParaRPr/>
          </a:p>
        </p:txBody>
      </p:sp>
      <p:sp>
        <p:nvSpPr>
          <p:cNvPr id="97" name="Google Shape;97;p15"/>
          <p:cNvSpPr/>
          <p:nvPr/>
        </p:nvSpPr>
        <p:spPr>
          <a:xfrm>
            <a:off x="4404225" y="5109650"/>
            <a:ext cx="3429000" cy="861600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Permafrost</a:t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4320325" y="1068825"/>
            <a:ext cx="3513000" cy="861600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Carbon</a:t>
            </a:r>
            <a:endParaRPr/>
          </a:p>
        </p:txBody>
      </p:sp>
      <p:sp>
        <p:nvSpPr>
          <p:cNvPr id="99" name="Google Shape;99;p15"/>
          <p:cNvSpPr/>
          <p:nvPr/>
        </p:nvSpPr>
        <p:spPr>
          <a:xfrm>
            <a:off x="4838775" y="3196750"/>
            <a:ext cx="2233200" cy="861600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Ecosystem Services</a:t>
            </a:r>
            <a:endParaRPr/>
          </a:p>
        </p:txBody>
      </p:sp>
      <p:sp>
        <p:nvSpPr>
          <p:cNvPr id="100" name="Google Shape;100;p15"/>
          <p:cNvSpPr/>
          <p:nvPr/>
        </p:nvSpPr>
        <p:spPr>
          <a:xfrm>
            <a:off x="4838787" y="2053208"/>
            <a:ext cx="2233200" cy="861600"/>
          </a:xfrm>
          <a:prstGeom prst="ellipse">
            <a:avLst/>
          </a:prstGeom>
          <a:solidFill>
            <a:srgbClr val="4472C4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Wetlands</a:t>
            </a:r>
            <a:endParaRPr/>
          </a:p>
        </p:txBody>
      </p:sp>
      <p:sp>
        <p:nvSpPr>
          <p:cNvPr id="101" name="Google Shape;101;p15"/>
          <p:cNvSpPr/>
          <p:nvPr/>
        </p:nvSpPr>
        <p:spPr>
          <a:xfrm>
            <a:off x="6480450" y="941500"/>
            <a:ext cx="5264100" cy="5372100"/>
          </a:xfrm>
          <a:prstGeom prst="ellipse">
            <a:avLst/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Vegetation Dynamics, Composition, Structure, and Function</a:t>
            </a:r>
            <a:endParaRPr/>
          </a:p>
        </p:txBody>
      </p:sp>
      <p:sp>
        <p:nvSpPr>
          <p:cNvPr id="102" name="Google Shape;102;p15"/>
          <p:cNvSpPr/>
          <p:nvPr/>
        </p:nvSpPr>
        <p:spPr>
          <a:xfrm>
            <a:off x="288725" y="941500"/>
            <a:ext cx="5027700" cy="5372100"/>
          </a:xfrm>
          <a:prstGeom prst="ellipse">
            <a:avLst/>
          </a:prstGeom>
          <a:solidFill>
            <a:srgbClr val="70AD47"/>
          </a:solidFill>
          <a:ln cap="flat" cmpd="sng" w="12700">
            <a:solidFill>
              <a:srgbClr val="517E3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Disturbance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6"/>
          <p:cNvSpPr txBox="1"/>
          <p:nvPr>
            <p:ph type="title"/>
          </p:nvPr>
        </p:nvSpPr>
        <p:spPr>
          <a:xfrm>
            <a:off x="614569" y="1471929"/>
            <a:ext cx="10962900" cy="7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Past Vegetation Syntheses</a:t>
            </a:r>
            <a:endParaRPr/>
          </a:p>
        </p:txBody>
      </p:sp>
      <p:sp>
        <p:nvSpPr>
          <p:cNvPr id="108" name="Google Shape;108;p16"/>
          <p:cNvSpPr txBox="1"/>
          <p:nvPr>
            <p:ph idx="1" type="body"/>
          </p:nvPr>
        </p:nvSpPr>
        <p:spPr>
          <a:xfrm>
            <a:off x="614569" y="2538245"/>
            <a:ext cx="10962900" cy="39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Multi-Disturbance synthesis (Foster et al.)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Gridded LVIS Vegetation Structure (Montessano and Macander)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i="1" lang="en-US"/>
              <a:t>Dynamic Vegetation Model comparison  (Hefernan and Epstein)</a:t>
            </a:r>
            <a:endParaRPr i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/>
          <p:nvPr/>
        </p:nvSpPr>
        <p:spPr>
          <a:xfrm>
            <a:off x="1780175" y="251575"/>
            <a:ext cx="8543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Review of Arctic/Boreal biomass mapping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17762" l="0" r="0" t="1572"/>
          <a:stretch/>
        </p:blipFill>
        <p:spPr>
          <a:xfrm>
            <a:off x="4730825" y="1975650"/>
            <a:ext cx="3658091" cy="2049150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5" name="Google Shape;115;p17"/>
          <p:cNvPicPr preferRelativeResize="0"/>
          <p:nvPr/>
        </p:nvPicPr>
        <p:blipFill rotWithShape="1">
          <a:blip r:embed="rId4">
            <a:alphaModFix/>
          </a:blip>
          <a:srcRect b="0" l="0" r="57684" t="71788"/>
          <a:stretch/>
        </p:blipFill>
        <p:spPr>
          <a:xfrm>
            <a:off x="6226925" y="4898388"/>
            <a:ext cx="4858773" cy="1848724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map of the world&#10;&#10;Description automatically generated" id="116" name="Google Shape;116;p17"/>
          <p:cNvPicPr preferRelativeResize="0"/>
          <p:nvPr/>
        </p:nvPicPr>
        <p:blipFill rotWithShape="1">
          <a:blip r:embed="rId5">
            <a:alphaModFix/>
          </a:blip>
          <a:srcRect b="-1536" l="0" r="50181" t="15685"/>
          <a:stretch/>
        </p:blipFill>
        <p:spPr>
          <a:xfrm>
            <a:off x="8813375" y="1304250"/>
            <a:ext cx="3299723" cy="32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7"/>
          <p:cNvSpPr txBox="1"/>
          <p:nvPr/>
        </p:nvSpPr>
        <p:spPr>
          <a:xfrm>
            <a:off x="4730825" y="1360050"/>
            <a:ext cx="36582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Duncanson et al.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17"/>
          <p:cNvSpPr txBox="1"/>
          <p:nvPr/>
        </p:nvSpPr>
        <p:spPr>
          <a:xfrm>
            <a:off x="9311875" y="699400"/>
            <a:ext cx="268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Berner et al.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7"/>
          <p:cNvSpPr txBox="1"/>
          <p:nvPr/>
        </p:nvSpPr>
        <p:spPr>
          <a:xfrm>
            <a:off x="6226925" y="4282800"/>
            <a:ext cx="268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Wang et al.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7"/>
          <p:cNvSpPr txBox="1"/>
          <p:nvPr>
            <p:ph idx="1" type="body"/>
          </p:nvPr>
        </p:nvSpPr>
        <p:spPr>
          <a:xfrm>
            <a:off x="198875" y="1523425"/>
            <a:ext cx="42543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Goal: review and describe the various AGB datasets produced for ABoVE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key differences in:</a:t>
            </a:r>
            <a:endParaRPr/>
          </a:p>
          <a:p>
            <a:pPr indent="-406400" lvl="0" marL="4572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methods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spatial/temporal extents</a:t>
            </a:r>
            <a:endParaRPr/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input data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key strengths of each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8"/>
          <p:cNvSpPr/>
          <p:nvPr/>
        </p:nvSpPr>
        <p:spPr>
          <a:xfrm>
            <a:off x="1770184" y="246104"/>
            <a:ext cx="8229600" cy="6397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8450" lIns="96900" spcFirstLastPara="1" rIns="96900" wrap="square" tIns="484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100" u="none" cap="none" strike="noStrik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Vegetation and Disturbance</a:t>
            </a:r>
            <a:endParaRPr/>
          </a:p>
        </p:txBody>
      </p:sp>
      <p:sp>
        <p:nvSpPr>
          <p:cNvPr id="127" name="Google Shape;127;p18"/>
          <p:cNvSpPr txBox="1"/>
          <p:nvPr>
            <p:ph type="ctrTitle"/>
          </p:nvPr>
        </p:nvSpPr>
        <p:spPr>
          <a:xfrm>
            <a:off x="622200" y="1153823"/>
            <a:ext cx="9144000" cy="7548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Above Ground Biomass</a:t>
            </a:r>
            <a:endParaRPr/>
          </a:p>
        </p:txBody>
      </p:sp>
      <p:sp>
        <p:nvSpPr>
          <p:cNvPr id="128" name="Google Shape;128;p18"/>
          <p:cNvSpPr txBox="1"/>
          <p:nvPr>
            <p:ph idx="1" type="subTitle"/>
          </p:nvPr>
        </p:nvSpPr>
        <p:spPr>
          <a:xfrm>
            <a:off x="689300" y="1878425"/>
            <a:ext cx="5547000" cy="4537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Perspective</a:t>
            </a:r>
            <a:r>
              <a:rPr lang="en-US"/>
              <a:t> paper summarizing existing and planned AGB products over ABoVE domain.</a:t>
            </a:r>
            <a:endParaRPr/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Extents, Resolution, Period(s)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Biomass pool (woody, trees, live, total)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Training data, Predictors, Model method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Commonalities and key differences from end-user perspective</a:t>
            </a:r>
            <a:endParaRPr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/>
              <a:t>Use cases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/>
              <a:t>Fire Management and Modeling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-US"/>
              <a:t>Partitioning, e.g. tree species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9" name="Google Shape;12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9525" y="1996100"/>
            <a:ext cx="5172226" cy="4537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>
            <p:ph idx="1" type="subTitle"/>
          </p:nvPr>
        </p:nvSpPr>
        <p:spPr>
          <a:xfrm>
            <a:off x="7445225" y="1160400"/>
            <a:ext cx="4551600" cy="75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600"/>
              <a:t>Paul Montesano, Matt Macander, Logan Berner, Jon Wang, Wanwan Liang, Laura Duncanson, Laura Bourgeau-Chavez, Liz Hoy, NASA GSFC Intern et al.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2300" y="1934027"/>
            <a:ext cx="4729950" cy="361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19"/>
          <p:cNvSpPr txBox="1"/>
          <p:nvPr>
            <p:ph type="title"/>
          </p:nvPr>
        </p:nvSpPr>
        <p:spPr>
          <a:xfrm>
            <a:off x="1056860" y="274085"/>
            <a:ext cx="10515600" cy="63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Demo/tutorial of Land Cover Validation tool</a:t>
            </a:r>
            <a:endParaRPr/>
          </a:p>
        </p:txBody>
      </p:sp>
      <p:sp>
        <p:nvSpPr>
          <p:cNvPr id="137" name="Google Shape;137;p19"/>
          <p:cNvSpPr txBox="1"/>
          <p:nvPr>
            <p:ph idx="1" type="body"/>
          </p:nvPr>
        </p:nvSpPr>
        <p:spPr>
          <a:xfrm>
            <a:off x="454600" y="1662900"/>
            <a:ext cx="4114800" cy="4767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A tool to compile a database of manually surveyed points attributed with land cover classes to validate land cover model results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open-source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wide interest from members of WG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will be used in Frost’s Phase 3 project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•"/>
            </a:pPr>
            <a:r>
              <a:rPr lang="en-US" sz="1800"/>
              <a:t>built by </a:t>
            </a:r>
            <a:r>
              <a:rPr lang="en-US" sz="1800"/>
              <a:t>Jordan Caraballo-Vega et al.</a:t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800"/>
              <a:t>This tool could be adopted broadly as </a:t>
            </a:r>
            <a:r>
              <a:rPr lang="en-US" sz="1800"/>
              <a:t>a way to advance validation efforts of individual projects, leveraging domain expertise:</a:t>
            </a:r>
            <a:endParaRPr sz="1800"/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within Science Team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sz="1800"/>
              <a:t>among local partners</a:t>
            </a:r>
            <a:endParaRPr sz="1800"/>
          </a:p>
        </p:txBody>
      </p:sp>
      <p:pic>
        <p:nvPicPr>
          <p:cNvPr id="138" name="Google Shape;13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51650" y="1146253"/>
            <a:ext cx="3571199" cy="2745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51643" y="3951984"/>
            <a:ext cx="3571199" cy="27458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0"/>
          <p:cNvSpPr txBox="1"/>
          <p:nvPr>
            <p:ph type="title"/>
          </p:nvPr>
        </p:nvSpPr>
        <p:spPr>
          <a:xfrm>
            <a:off x="1056860" y="274085"/>
            <a:ext cx="10515600" cy="63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Arctic Greening and Browning Synthesis Paper</a:t>
            </a:r>
            <a:endParaRPr/>
          </a:p>
        </p:txBody>
      </p:sp>
      <p:sp>
        <p:nvSpPr>
          <p:cNvPr id="145" name="Google Shape;145;p20"/>
          <p:cNvSpPr txBox="1"/>
          <p:nvPr>
            <p:ph idx="1" type="body"/>
          </p:nvPr>
        </p:nvSpPr>
        <p:spPr>
          <a:xfrm>
            <a:off x="838200" y="1394675"/>
            <a:ext cx="10515600" cy="478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What are the Top 3 statements you would wish to make about patterns of change and stability in Arctic ecosystems?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How has your thinking changed over the last 3 –  20 years, and what has surprised you?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US"/>
              <a:t>What are your expectations for the coming 10 years?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responses to jfrost@abrinc.com</a:t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/>
          <p:nvPr>
            <p:ph type="title"/>
          </p:nvPr>
        </p:nvSpPr>
        <p:spPr>
          <a:xfrm>
            <a:off x="1056860" y="274085"/>
            <a:ext cx="10515600" cy="63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2F5597"/>
                </a:solidFill>
              </a:rPr>
              <a:t>Synthesis Activity: SATFiD</a:t>
            </a:r>
            <a:endParaRPr/>
          </a:p>
        </p:txBody>
      </p:sp>
      <p:pic>
        <p:nvPicPr>
          <p:cNvPr id="151" name="Google Shape;15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135825"/>
            <a:ext cx="10515600" cy="505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8350" y="6191624"/>
            <a:ext cx="3614639" cy="61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/>
          <p:nvPr>
            <p:ph type="title"/>
          </p:nvPr>
        </p:nvSpPr>
        <p:spPr>
          <a:xfrm>
            <a:off x="1056860" y="274085"/>
            <a:ext cx="10515600" cy="638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Lots of different disturbance products out there and in production </a:t>
            </a:r>
            <a:endParaRPr/>
          </a:p>
        </p:txBody>
      </p:sp>
      <p:sp>
        <p:nvSpPr>
          <p:cNvPr id="158" name="Google Shape;158;p22"/>
          <p:cNvSpPr txBox="1"/>
          <p:nvPr>
            <p:ph idx="1" type="body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996" y="1374875"/>
            <a:ext cx="3486301" cy="41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2000" y="1199341"/>
            <a:ext cx="2354613" cy="2394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87300" y="1251525"/>
            <a:ext cx="3988225" cy="310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71300" y="3879975"/>
            <a:ext cx="2128600" cy="264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 title="File:American Beaver.jpg - Wikipedia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01400" y="4626800"/>
            <a:ext cx="1960015" cy="196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6349425" y="4295250"/>
            <a:ext cx="22695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NBAC back to 1970s!</a:t>
            </a:r>
            <a:endParaRPr sz="2100"/>
          </a:p>
        </p:txBody>
      </p:sp>
      <p:pic>
        <p:nvPicPr>
          <p:cNvPr id="165" name="Google Shape;165;p22" title="File:Wrinkled Bark Beetle (34470736812).jpg - Wikipedia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40575" y="5169800"/>
            <a:ext cx="1661798" cy="1245549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2"/>
          <p:cNvSpPr txBox="1"/>
          <p:nvPr/>
        </p:nvSpPr>
        <p:spPr>
          <a:xfrm>
            <a:off x="8091450" y="1739175"/>
            <a:ext cx="4119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2"/>
          <p:cNvSpPr txBox="1"/>
          <p:nvPr/>
        </p:nvSpPr>
        <p:spPr>
          <a:xfrm>
            <a:off x="296025" y="5969925"/>
            <a:ext cx="2738400" cy="10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/>
              <a:t>Mega Slumps!</a:t>
            </a:r>
            <a:endParaRPr sz="2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