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454" r:id="rId3"/>
    <p:sldId id="453" r:id="rId4"/>
    <p:sldId id="455" r:id="rId5"/>
    <p:sldId id="456" r:id="rId6"/>
    <p:sldId id="258" r:id="rId7"/>
    <p:sldId id="4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8"/>
  </p:normalViewPr>
  <p:slideViewPr>
    <p:cSldViewPr snapToGrid="0">
      <p:cViewPr varScale="1">
        <p:scale>
          <a:sx n="90" d="100"/>
          <a:sy n="90" d="100"/>
        </p:scale>
        <p:origin x="232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62D675-CB7D-814A-87B6-E0E346A5ABF8}" type="datetimeFigureOut">
              <a:rPr lang="en-US" smtClean="0"/>
              <a:t>5/23/24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C3E2F0-38F1-914D-A5FE-A4790D945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02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want to encourage</a:t>
            </a:r>
            <a:r>
              <a:rPr lang="en-US" baseline="0" dirty="0"/>
              <a:t> submissions to this special issue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BFAD2F-0FE3-7C43-8F52-5A1FE7406B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39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want to encourage</a:t>
            </a:r>
            <a:r>
              <a:rPr lang="en-US" baseline="0" dirty="0"/>
              <a:t> submissions to this special issue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BFAD2F-0FE3-7C43-8F52-5A1FE7406B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29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D1DDC-4F8B-62D7-9762-EB021E1F8E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7AA58C-98D0-83F5-2635-710BCA70C1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8D4A3A-56E7-0B81-00DA-FC630FD37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5773-CFEC-094B-8EB2-5D5BA60FD323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E0E5C-9723-9139-A656-3BCA23647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0E2D4-7231-B89B-7922-0DCC955DD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A82B-7B17-694E-BE9E-7B011954B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382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BEB18-E8F5-33F0-C6A0-BA5201891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ECC288-C24E-632A-BEBB-5EB3FEAC1A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EE14BB-5B50-32CB-F45B-695613F68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5773-CFEC-094B-8EB2-5D5BA60FD323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714F7-5472-0813-E5A0-0DE36D9D3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2FCA5-676D-A950-873C-192661B6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A82B-7B17-694E-BE9E-7B011954B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7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16721B-4D0C-D6B2-8C4F-354C76DEC0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1A686-89C1-304A-4CE3-7002FB31DC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9FF5E-84A1-0CDC-AE58-111AEEAE0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5773-CFEC-094B-8EB2-5D5BA60FD323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6C14F-62DF-1ED5-A592-C6CF4B30B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ED6A19-22A9-A83B-FF1F-B0914C907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A82B-7B17-694E-BE9E-7B011954B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405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D3E1F-CA04-2839-CAEF-650F799D5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3F433-7C9F-52D4-C2E1-5A978D4FA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FFE30-419A-BB4C-97D5-2DF3D97FE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5773-CFEC-094B-8EB2-5D5BA60FD323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F091E-D5BE-5B5E-D9DB-E0C687307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AC4F4-500C-AB27-45FC-D34AAAA86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A82B-7B17-694E-BE9E-7B011954B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390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8097A-87D9-0D02-21FA-15B2A1F2B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0B7511-0EFA-9AA9-8ADA-6D162C5D1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FF9C5-01C9-DD37-EBC5-C6E6D3A8F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5773-CFEC-094B-8EB2-5D5BA60FD323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D2EA7E-997C-6709-0B69-ACFD821B3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7615E-A9A1-BD8B-D0A3-9B5F6B1BD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A82B-7B17-694E-BE9E-7B011954B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9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4C7D0-4B29-904F-04D2-D5F0DE41D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D96AC-6240-5FDC-5E4D-B1805F40F6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489E60-4B3F-519C-E2CB-2AFACF7B36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24EAF9-F08D-C830-A62A-2923AE9B6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5773-CFEC-094B-8EB2-5D5BA60FD323}" type="datetimeFigureOut">
              <a:rPr lang="en-US" smtClean="0"/>
              <a:t>5/23/24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B6D5F-1027-32F4-7034-307334399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2456DB-4D80-A058-3186-2860CC2CA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A82B-7B17-694E-BE9E-7B011954B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9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0C218-5611-C14C-EF90-D53DEEBAA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A2734B-6496-FD9B-0C98-F1CBFC37A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9E729F-D11D-0A2D-7501-D09882657C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571D6A-361F-060D-86BF-7A235A47CD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947851-0E6B-19F6-79CA-0E8F74C1F4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9DD5B0-D640-AE56-5756-12527F641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5773-CFEC-094B-8EB2-5D5BA60FD323}" type="datetimeFigureOut">
              <a:rPr lang="en-US" smtClean="0"/>
              <a:t>5/23/24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3664D6-7A85-5D96-115D-7D206657B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2FE140-9CCA-18FB-64AC-EF934DE0C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A82B-7B17-694E-BE9E-7B011954B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12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92B3A-9478-DAF8-72C5-7F1BA1677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8FA561-E345-6D80-EE62-1E25F4CB3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5773-CFEC-094B-8EB2-5D5BA60FD323}" type="datetimeFigureOut">
              <a:rPr lang="en-US" smtClean="0"/>
              <a:t>5/23/24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B31712-CBDE-F3D5-6182-FA3E58D85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760D92-215F-BC1A-6A70-C597DECF9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A82B-7B17-694E-BE9E-7B011954B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10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9BC1CA-A65A-6732-F0A8-FA586F760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5773-CFEC-094B-8EB2-5D5BA60FD323}" type="datetimeFigureOut">
              <a:rPr lang="en-US" smtClean="0"/>
              <a:t>5/23/24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C86539-F901-C301-C4B9-6D24F1F33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AB85E7-3C41-B008-ED91-53AE79BB4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A82B-7B17-694E-BE9E-7B011954B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4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39967-D9C0-5D6D-1D57-95C4D5A1C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773B3-E74F-6761-A1F6-EDB956DFB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4F8A79-2C96-DA6E-379A-BEB93D8CEC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C24299-51C6-C462-1762-EFFB35F6B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5773-CFEC-094B-8EB2-5D5BA60FD323}" type="datetimeFigureOut">
              <a:rPr lang="en-US" smtClean="0"/>
              <a:t>5/23/24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073DE1-B46B-2FC1-1D78-CAB7FE62B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E9E9A1-481E-80F8-DC61-7D1DE9982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A82B-7B17-694E-BE9E-7B011954B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08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6697B-07CF-DF02-C432-7345443F2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F362A4-E8A4-092B-EBEC-73597D35ED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8A5E13-8AA4-5BFB-F300-B23693E6EB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004C5A-C1F7-BB85-D738-843C2E928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5773-CFEC-094B-8EB2-5D5BA60FD323}" type="datetimeFigureOut">
              <a:rPr lang="en-US" smtClean="0"/>
              <a:t>5/23/24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1C68D6-7ABD-91FF-A446-BE7EE86CB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3AEA6C-21A6-8963-1E58-DE71EE9FD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A82B-7B17-694E-BE9E-7B011954B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638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C47940-7FD6-6222-FA49-C8C71A4B3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97601B-B466-9F0F-3B24-C423E0229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33002-86E1-6E86-698C-50B729A662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315773-CFEC-094B-8EB2-5D5BA60FD323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3FED4-6FA7-42FF-A446-A35CF6F9AA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99AB3-AC76-2D65-56D7-64C87DD025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16A82B-7B17-694E-BE9E-7B011954B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21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bove.nasa.gov/meeting_2023/agenda.html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g"/><Relationship Id="rId5" Type="http://schemas.openxmlformats.org/officeDocument/2006/relationships/hyperlink" Target="https://iopscience.iop.org/collections/ere-240404-518" TargetMode="External"/><Relationship Id="rId4" Type="http://schemas.openxmlformats.org/officeDocument/2006/relationships/hyperlink" Target="https://iopscience.iop.org/journal/2752-664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g"/><Relationship Id="rId5" Type="http://schemas.openxmlformats.org/officeDocument/2006/relationships/hyperlink" Target="https://iopscience.iop.org/collections/ere-240404-518" TargetMode="External"/><Relationship Id="rId4" Type="http://schemas.openxmlformats.org/officeDocument/2006/relationships/hyperlink" Target="https://iopscience.iop.org/journal/2752-664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2EC21CB-74EE-BC71-2C33-628E499245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B6EDF36-973E-F2A1-6637-330CDB3F3218}"/>
              </a:ext>
            </a:extLst>
          </p:cNvPr>
          <p:cNvSpPr>
            <a:spLocks noGrp="1"/>
          </p:cNvSpPr>
          <p:nvPr/>
        </p:nvSpPr>
        <p:spPr bwMode="auto">
          <a:xfrm>
            <a:off x="1770184" y="246104"/>
            <a:ext cx="8229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6906" tIns="48453" rIns="96906" bIns="4845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+mj-lt"/>
                <a:ea typeface="ＭＳ Ｐゴシック" pitchFamily="-108" charset="-128"/>
                <a:cs typeface="ＭＳ Ｐゴシック" pitchFamily="-108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5pPr>
            <a:lvl6pPr marL="456846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6pPr>
            <a:lvl7pPr marL="913693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7pPr>
            <a:lvl8pPr marL="1370540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8pPr>
            <a:lvl9pPr marL="1827384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9pPr>
          </a:lstStyle>
          <a:p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FA6B8F6C-9CDB-C96A-44A3-7B142402ECF3}"/>
              </a:ext>
            </a:extLst>
          </p:cNvPr>
          <p:cNvSpPr txBox="1">
            <a:spLocks/>
          </p:cNvSpPr>
          <p:nvPr/>
        </p:nvSpPr>
        <p:spPr>
          <a:xfrm>
            <a:off x="551399" y="1347216"/>
            <a:ext cx="11269980" cy="4695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Revisit &amp; review status of ongoing Synthesis Activities</a:t>
            </a:r>
            <a:endParaRPr lang="en-US" sz="3000" dirty="0">
              <a:solidFill>
                <a:srgbClr val="000000"/>
              </a:solidFill>
            </a:endParaRPr>
          </a:p>
          <a:p>
            <a:pPr marL="1028700" lvl="1" indent="-342900"/>
            <a:r>
              <a:rPr lang="en-US" sz="2200" dirty="0">
                <a:solidFill>
                  <a:srgbClr val="000000"/>
                </a:solidFill>
              </a:rPr>
              <a:t>See the excellent “reports back” from ASTM-9 thematic WGs </a:t>
            </a:r>
            <a:r>
              <a:rPr lang="en-US" sz="2200" dirty="0">
                <a:solidFill>
                  <a:srgbClr val="000000"/>
                </a:solidFill>
                <a:hlinkClick r:id="rId3"/>
              </a:rPr>
              <a:t>https://above.nasa.gov/meeting_2023/agenda.html</a:t>
            </a:r>
            <a:r>
              <a:rPr lang="en-US" sz="2200" dirty="0">
                <a:solidFill>
                  <a:srgbClr val="000000"/>
                </a:solidFill>
              </a:rPr>
              <a:t> (Day 3)</a:t>
            </a:r>
          </a:p>
          <a:p>
            <a:pPr marL="1028700" lvl="1" indent="-342900"/>
            <a:r>
              <a:rPr lang="en-US" sz="2200" dirty="0">
                <a:solidFill>
                  <a:srgbClr val="000000"/>
                </a:solidFill>
              </a:rPr>
              <a:t>Include identification of leads &amp; titles &amp; status </a:t>
            </a:r>
          </a:p>
          <a:p>
            <a:pPr marL="1028700" lvl="1" indent="-342900"/>
            <a:r>
              <a:rPr lang="en-US" sz="2200" dirty="0">
                <a:solidFill>
                  <a:srgbClr val="000000"/>
                </a:solidFill>
              </a:rPr>
              <a:t>Update list of syntheses completed (e.g. </a:t>
            </a:r>
            <a:r>
              <a:rPr lang="en-US" sz="2000" dirty="0">
                <a:solidFill>
                  <a:srgbClr val="000000"/>
                </a:solidFill>
              </a:rPr>
              <a:t>“Multi-Disturbance synthesis,” Foster et al. 2022 ERL</a:t>
            </a:r>
            <a:r>
              <a:rPr lang="en-US" sz="2200" dirty="0">
                <a:solidFill>
                  <a:srgbClr val="000000"/>
                </a:solidFill>
              </a:rPr>
              <a:t>)</a:t>
            </a:r>
          </a:p>
          <a:p>
            <a:pPr marL="1028700" lvl="1" indent="-342900"/>
            <a:endParaRPr lang="en-US" sz="22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Discuss how &amp; reasonably when to bring the ongoing activities to fruition </a:t>
            </a:r>
          </a:p>
          <a:p>
            <a:pPr marL="1028700" lvl="1" indent="-342900"/>
            <a:r>
              <a:rPr lang="en-US" sz="2200" dirty="0">
                <a:solidFill>
                  <a:srgbClr val="000000"/>
                </a:solidFill>
              </a:rPr>
              <a:t>e.g. with publications as a working framework</a:t>
            </a:r>
          </a:p>
          <a:p>
            <a:pPr marL="1028700" lvl="1" indent="-342900"/>
            <a:endParaRPr lang="en-US" sz="22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Discuss how best to augment current WG efforts / cross-project activities</a:t>
            </a:r>
          </a:p>
          <a:p>
            <a:pPr marL="1028700" lvl="1" indent="-342900"/>
            <a:r>
              <a:rPr lang="en-US" sz="2200" dirty="0">
                <a:solidFill>
                  <a:srgbClr val="000000"/>
                </a:solidFill>
              </a:rPr>
              <a:t>e.g. how to leverage ongoing activities &amp; maintain engagement?</a:t>
            </a:r>
          </a:p>
          <a:p>
            <a:pPr marL="1028700" lvl="1" indent="-342900"/>
            <a:endParaRPr lang="en-US" sz="22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Consider new Synthesis Activities </a:t>
            </a:r>
            <a:r>
              <a:rPr lang="en-US" sz="2000" dirty="0">
                <a:solidFill>
                  <a:srgbClr val="000000"/>
                </a:solidFill>
              </a:rPr>
              <a:t>(as makes sense &amp; can be completed with time remaining).</a:t>
            </a: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4D2CB5-09A8-F4E5-BC3E-0CCC9E2C9652}"/>
              </a:ext>
            </a:extLst>
          </p:cNvPr>
          <p:cNvSpPr txBox="1"/>
          <p:nvPr/>
        </p:nvSpPr>
        <p:spPr>
          <a:xfrm>
            <a:off x="1304233" y="325421"/>
            <a:ext cx="10529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Spectral Imaging Working Group Breakout Session ASTM 10 Boulder</a:t>
            </a:r>
          </a:p>
        </p:txBody>
      </p:sp>
    </p:spTree>
    <p:extLst>
      <p:ext uri="{BB962C8B-B14F-4D97-AF65-F5344CB8AC3E}">
        <p14:creationId xmlns:p14="http://schemas.microsoft.com/office/powerpoint/2010/main" val="77613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2EC21CB-74EE-BC71-2C33-628E499245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B6EDF36-973E-F2A1-6637-330CDB3F3218}"/>
              </a:ext>
            </a:extLst>
          </p:cNvPr>
          <p:cNvSpPr>
            <a:spLocks noGrp="1"/>
          </p:cNvSpPr>
          <p:nvPr/>
        </p:nvSpPr>
        <p:spPr bwMode="auto">
          <a:xfrm>
            <a:off x="1770184" y="246104"/>
            <a:ext cx="8229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lc="http://schemas.openxmlformats.org/drawingml/2006/lockedCanvas" val="1"/>
            </a:ext>
          </a:extLst>
        </p:spPr>
        <p:txBody>
          <a:bodyPr vert="horz" wrap="square" lIns="96906" tIns="48453" rIns="96906" bIns="4845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+mj-lt"/>
                <a:ea typeface="ＭＳ Ｐゴシック" pitchFamily="-108" charset="-128"/>
                <a:cs typeface="ＭＳ Ｐゴシック" pitchFamily="-108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5pPr>
            <a:lvl6pPr marL="456846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6pPr>
            <a:lvl7pPr marL="913693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7pPr>
            <a:lvl8pPr marL="1370540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8pPr>
            <a:lvl9pPr marL="1827384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9pPr>
          </a:lstStyle>
          <a:p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FA6B8F6C-9CDB-C96A-44A3-7B142402ECF3}"/>
              </a:ext>
            </a:extLst>
          </p:cNvPr>
          <p:cNvSpPr txBox="1">
            <a:spLocks/>
          </p:cNvSpPr>
          <p:nvPr/>
        </p:nvSpPr>
        <p:spPr>
          <a:xfrm>
            <a:off x="120918" y="1613672"/>
            <a:ext cx="11950164" cy="14102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000000"/>
                </a:solidFill>
              </a:rPr>
              <a:t>Attendees:</a:t>
            </a:r>
          </a:p>
          <a:p>
            <a:r>
              <a:rPr lang="en-US" sz="2000" dirty="0">
                <a:solidFill>
                  <a:srgbClr val="000000"/>
                </a:solidFill>
              </a:rPr>
              <a:t>Peter Nelson, Fred </a:t>
            </a:r>
            <a:r>
              <a:rPr lang="en-US" sz="2000" dirty="0" err="1">
                <a:solidFill>
                  <a:srgbClr val="000000"/>
                </a:solidFill>
              </a:rPr>
              <a:t>Hummerich</a:t>
            </a:r>
            <a:r>
              <a:rPr lang="en-US" sz="2000" dirty="0">
                <a:solidFill>
                  <a:srgbClr val="000000"/>
                </a:solidFill>
              </a:rPr>
              <a:t>, Mark Lara, Daryl Yang, Ian Schuman, Wes Moses, Anna T., Anna </a:t>
            </a:r>
            <a:r>
              <a:rPr lang="en-US" sz="2000" dirty="0" err="1">
                <a:solidFill>
                  <a:srgbClr val="000000"/>
                </a:solidFill>
              </a:rPr>
              <a:t>Ruchie</a:t>
            </a:r>
            <a:r>
              <a:rPr lang="en-US" sz="2000" dirty="0">
                <a:solidFill>
                  <a:srgbClr val="000000"/>
                </a:solidFill>
              </a:rPr>
              <a:t>, Sandra </a:t>
            </a:r>
            <a:r>
              <a:rPr lang="en-US" sz="2000" dirty="0" err="1">
                <a:solidFill>
                  <a:srgbClr val="000000"/>
                </a:solidFill>
              </a:rPr>
              <a:t>Yaacoub</a:t>
            </a:r>
            <a:r>
              <a:rPr lang="en-US" sz="2000" dirty="0">
                <a:solidFill>
                  <a:srgbClr val="000000"/>
                </a:solidFill>
              </a:rPr>
              <a:t>, Brad Gay, Kyle Kovach, Phil Townsend, Nancy French, Ryan Pavlick</a:t>
            </a:r>
          </a:p>
          <a:p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F6CE4A-4004-81B4-AE7F-B6179E13DA78}"/>
              </a:ext>
            </a:extLst>
          </p:cNvPr>
          <p:cNvSpPr txBox="1"/>
          <p:nvPr/>
        </p:nvSpPr>
        <p:spPr>
          <a:xfrm>
            <a:off x="120918" y="2318808"/>
            <a:ext cx="1195016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effectLst/>
                <a:latin typeface="Helvetica" pitchFamily="2" charset="0"/>
              </a:rPr>
              <a:t>Special issue</a:t>
            </a:r>
          </a:p>
          <a:p>
            <a:r>
              <a:rPr lang="en-US" sz="2000" dirty="0">
                <a:effectLst/>
                <a:latin typeface="Helvetica" pitchFamily="2" charset="0"/>
              </a:rPr>
              <a:t>invitations coming out soon</a:t>
            </a:r>
          </a:p>
          <a:p>
            <a:r>
              <a:rPr lang="en-US" sz="2000" dirty="0">
                <a:effectLst/>
                <a:latin typeface="Helvetica" pitchFamily="2" charset="0"/>
              </a:rPr>
              <a:t>more than just spectral imaging scaling</a:t>
            </a:r>
          </a:p>
          <a:p>
            <a:endParaRPr lang="en-US" sz="2000" dirty="0">
              <a:effectLst/>
              <a:latin typeface="Helvetica" pitchFamily="2" charset="0"/>
            </a:endParaRPr>
          </a:p>
          <a:p>
            <a:r>
              <a:rPr lang="en-US" sz="2000" dirty="0">
                <a:effectLst/>
                <a:latin typeface="Helvetica" pitchFamily="2" charset="0"/>
              </a:rPr>
              <a:t>Want to produce a group paper on scaling issues</a:t>
            </a:r>
          </a:p>
          <a:p>
            <a:r>
              <a:rPr lang="en-US" sz="2000" dirty="0">
                <a:effectLst/>
                <a:latin typeface="Helvetica" pitchFamily="2" charset="0"/>
              </a:rPr>
              <a:t>	As with our previous group paper we want many people to provide material for this paper</a:t>
            </a:r>
          </a:p>
          <a:p>
            <a:r>
              <a:rPr lang="en-US" sz="2000" dirty="0">
                <a:effectLst/>
                <a:latin typeface="Helvetica" pitchFamily="2" charset="0"/>
              </a:rPr>
              <a:t>	Using examples from our </a:t>
            </a:r>
            <a:r>
              <a:rPr lang="en-US" sz="2000" dirty="0" err="1">
                <a:effectLst/>
                <a:latin typeface="Helvetica" pitchFamily="2" charset="0"/>
              </a:rPr>
              <a:t>ABoVE</a:t>
            </a:r>
            <a:r>
              <a:rPr lang="en-US" sz="2000" dirty="0">
                <a:effectLst/>
                <a:latin typeface="Helvetica" pitchFamily="2" charset="0"/>
              </a:rPr>
              <a:t> research to discuss characteristics of high latitude environments that have to be taken into account when scaling</a:t>
            </a:r>
          </a:p>
          <a:p>
            <a:r>
              <a:rPr lang="en-US" sz="2000" dirty="0">
                <a:effectLst/>
                <a:latin typeface="Helvetica" pitchFamily="2" charset="0"/>
              </a:rPr>
              <a:t>	A goal of the paper is not necessarily to solve these issues but to clarify the problems in this environment</a:t>
            </a:r>
          </a:p>
          <a:p>
            <a:br>
              <a:rPr lang="en-US" sz="2000" dirty="0">
                <a:effectLst/>
                <a:latin typeface="Helvetica" pitchFamily="2" charset="0"/>
              </a:rPr>
            </a:br>
            <a:endParaRPr lang="en-US" sz="2000" dirty="0">
              <a:effectLst/>
              <a:latin typeface="Helvetica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BD9ED-0886-9BB4-154C-26031F38624C}"/>
              </a:ext>
            </a:extLst>
          </p:cNvPr>
          <p:cNvSpPr txBox="1"/>
          <p:nvPr/>
        </p:nvSpPr>
        <p:spPr>
          <a:xfrm>
            <a:off x="1304233" y="325421"/>
            <a:ext cx="10529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Spectral Imaging Working Group Breakout Session ASTM 10 Boulder</a:t>
            </a:r>
          </a:p>
        </p:txBody>
      </p:sp>
    </p:spTree>
    <p:extLst>
      <p:ext uri="{BB962C8B-B14F-4D97-AF65-F5344CB8AC3E}">
        <p14:creationId xmlns:p14="http://schemas.microsoft.com/office/powerpoint/2010/main" val="1712042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A1986D1-76B2-381C-1EB6-76B5911651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69" y="-25128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81CB350-A2EC-8998-5850-464C9454AE88}"/>
              </a:ext>
            </a:extLst>
          </p:cNvPr>
          <p:cNvSpPr txBox="1"/>
          <p:nvPr/>
        </p:nvSpPr>
        <p:spPr>
          <a:xfrm>
            <a:off x="316593" y="1265408"/>
            <a:ext cx="776060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i="0" dirty="0">
                <a:solidFill>
                  <a:srgbClr val="1D1C1D"/>
                </a:solidFill>
                <a:effectLst/>
              </a:rPr>
              <a:t>Special Issue: Focus on Remote Sensing Scaling for Advancing Arctic Ecology Research </a:t>
            </a:r>
            <a:r>
              <a:rPr lang="en-US" dirty="0">
                <a:solidFill>
                  <a:srgbClr val="1D1C1D"/>
                </a:solidFill>
              </a:rPr>
              <a:t>in </a:t>
            </a:r>
            <a:r>
              <a:rPr lang="en-US" b="0" i="0" dirty="0">
                <a:solidFill>
                  <a:srgbClr val="1D1C1D"/>
                </a:solidFill>
                <a:effectLst/>
              </a:rPr>
              <a:t>the </a:t>
            </a:r>
            <a:r>
              <a:rPr lang="en-US" b="0" i="0" dirty="0" err="1">
                <a:solidFill>
                  <a:srgbClr val="1D1C1D"/>
                </a:solidFill>
                <a:effectLst/>
              </a:rPr>
              <a:t>IOPScience</a:t>
            </a:r>
            <a:r>
              <a:rPr lang="en-US" b="0" i="0" dirty="0">
                <a:solidFill>
                  <a:srgbClr val="1D1C1D"/>
                </a:solidFill>
                <a:effectLst/>
              </a:rPr>
              <a:t> </a:t>
            </a:r>
            <a:r>
              <a:rPr lang="en-US" b="1" i="1" dirty="0">
                <a:solidFill>
                  <a:srgbClr val="1D1C1D"/>
                </a:solidFill>
                <a:effectLst/>
              </a:rPr>
              <a:t>Journal Environmental Research Ecology</a:t>
            </a:r>
            <a:r>
              <a:rPr lang="en-US" b="0" i="0" dirty="0">
                <a:solidFill>
                  <a:srgbClr val="1D1C1D"/>
                </a:solidFill>
                <a:effectLst/>
              </a:rPr>
              <a:t>. </a:t>
            </a:r>
          </a:p>
          <a:p>
            <a:pPr algn="l"/>
            <a:r>
              <a:rPr lang="en-US" b="0" i="0" dirty="0">
                <a:solidFill>
                  <a:srgbClr val="1155CC"/>
                </a:solidFill>
                <a:effectLst/>
                <a:hlinkClick r:id="rId4"/>
              </a:rPr>
              <a:t>ERE</a:t>
            </a:r>
            <a:r>
              <a:rPr lang="en-US" b="0" i="0" dirty="0">
                <a:solidFill>
                  <a:srgbClr val="1D1C1D"/>
                </a:solidFill>
                <a:effectLst/>
              </a:rPr>
              <a:t> is a newer journal focused on scale/scaling in Ecology, Biodiversity and Conservation. </a:t>
            </a:r>
          </a:p>
          <a:p>
            <a:pPr algn="l"/>
            <a:r>
              <a:rPr lang="en-US" b="0" i="0" dirty="0">
                <a:solidFill>
                  <a:srgbClr val="1D1C1D"/>
                </a:solidFill>
                <a:effectLst/>
              </a:rPr>
              <a:t>Special Issue at:  </a:t>
            </a:r>
            <a:r>
              <a:rPr lang="en-US" b="0" i="0" dirty="0">
                <a:solidFill>
                  <a:srgbClr val="1155CC"/>
                </a:solidFill>
                <a:effectLst/>
                <a:hlinkClick r:id="rId5"/>
              </a:rPr>
              <a:t>https://iopscience.iop.org/collections/ere-240404-518</a:t>
            </a:r>
            <a:endParaRPr lang="en-US" b="0" i="0" dirty="0">
              <a:solidFill>
                <a:srgbClr val="1D1C1D"/>
              </a:solidFill>
              <a:effectLst/>
            </a:endParaRPr>
          </a:p>
          <a:p>
            <a:pPr algn="l"/>
            <a:r>
              <a:rPr lang="en-US" b="1" i="0" dirty="0">
                <a:solidFill>
                  <a:srgbClr val="1D1C1D"/>
                </a:solidFill>
                <a:effectLst/>
              </a:rPr>
              <a:t>Invitations being sent out soon!</a:t>
            </a:r>
          </a:p>
          <a:p>
            <a:pPr algn="l"/>
            <a:r>
              <a:rPr lang="en-US" b="1" i="0" dirty="0">
                <a:solidFill>
                  <a:srgbClr val="1D1C1D"/>
                </a:solidFill>
                <a:effectLst/>
              </a:rPr>
              <a:t>Open for submissions until 31 December 2024</a:t>
            </a:r>
            <a:br>
              <a:rPr lang="en-US" b="1" i="0" dirty="0">
                <a:solidFill>
                  <a:srgbClr val="1D1C1D"/>
                </a:solidFill>
                <a:effectLst/>
              </a:rPr>
            </a:br>
            <a:r>
              <a:rPr lang="en-US" b="0" i="0" dirty="0">
                <a:solidFill>
                  <a:srgbClr val="1D1C1D"/>
                </a:solidFill>
                <a:effectLst/>
              </a:rPr>
              <a:t>We invite studies that couple field data with remote sensing (e.g., spectral imaging, thermal imaging, LiDAR, UASs) across scales to study the effects of spatial, temporal, and/or spectral scaling on understanding the complexity of Arctic ecosystems.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D1C1D"/>
                </a:solidFill>
                <a:effectLst/>
              </a:rPr>
              <a:t>Terrestrial ecosystems in the Arctic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D1C1D"/>
                </a:solidFill>
                <a:effectLst/>
              </a:rPr>
              <a:t>Aquatic ecosystem in the Arctic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D1C1D"/>
                </a:solidFill>
                <a:effectLst/>
              </a:rPr>
              <a:t>Permafrost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D1C1D"/>
                </a:solidFill>
                <a:effectLst/>
              </a:rPr>
              <a:t>Remote sensing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D1C1D"/>
                </a:solidFill>
                <a:effectLst/>
              </a:rPr>
              <a:t>Plant functional traits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D1C1D"/>
                </a:solidFill>
                <a:effectLst/>
              </a:rPr>
              <a:t>Carbon cycling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D1C1D"/>
                </a:solidFill>
                <a:effectLst/>
              </a:rPr>
              <a:t>Heterogeneity of Arctic Ecology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D1C1D"/>
                </a:solidFill>
                <a:effectLst/>
              </a:rPr>
              <a:t>Spatiotemporal representativeness of remote sensing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C1E06A-CE93-AFE3-1C23-A227F9ED4B3D}"/>
              </a:ext>
            </a:extLst>
          </p:cNvPr>
          <p:cNvSpPr txBox="1"/>
          <p:nvPr/>
        </p:nvSpPr>
        <p:spPr>
          <a:xfrm>
            <a:off x="1205271" y="146329"/>
            <a:ext cx="95606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0" i="0" dirty="0">
                <a:solidFill>
                  <a:srgbClr val="1D1C1D"/>
                </a:solidFill>
                <a:effectLst/>
              </a:rPr>
              <a:t>Special Issue: Focus on Remote Sensing Scaling for Advancing Arctic Ecology</a:t>
            </a:r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71749A-C592-D47C-1139-66106D1362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54307" y="1263721"/>
            <a:ext cx="37211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971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2EC21CB-74EE-BC71-2C33-628E499245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B6EDF36-973E-F2A1-6637-330CDB3F3218}"/>
              </a:ext>
            </a:extLst>
          </p:cNvPr>
          <p:cNvSpPr>
            <a:spLocks noGrp="1"/>
          </p:cNvSpPr>
          <p:nvPr/>
        </p:nvSpPr>
        <p:spPr bwMode="auto">
          <a:xfrm>
            <a:off x="1770184" y="246104"/>
            <a:ext cx="8229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6906" tIns="48453" rIns="96906" bIns="4845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+mj-lt"/>
                <a:ea typeface="ＭＳ Ｐゴシック" pitchFamily="-108" charset="-128"/>
                <a:cs typeface="ＭＳ Ｐゴシック" pitchFamily="-108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5pPr>
            <a:lvl6pPr marL="456846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6pPr>
            <a:lvl7pPr marL="913693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7pPr>
            <a:lvl8pPr marL="1370540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8pPr>
            <a:lvl9pPr marL="1827384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9pPr>
          </a:lstStyle>
          <a:p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151736-5C2E-A20B-7FAD-E68E16536DF0}"/>
              </a:ext>
            </a:extLst>
          </p:cNvPr>
          <p:cNvSpPr txBox="1"/>
          <p:nvPr/>
        </p:nvSpPr>
        <p:spPr>
          <a:xfrm>
            <a:off x="116681" y="1131970"/>
            <a:ext cx="1195863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effectLst/>
                <a:latin typeface="Helvetica" pitchFamily="2" charset="0"/>
              </a:rPr>
              <a:t>Algorithms that work at one scale may not carry over to another</a:t>
            </a:r>
          </a:p>
          <a:p>
            <a:r>
              <a:rPr lang="en-US" sz="2000" dirty="0">
                <a:effectLst/>
                <a:latin typeface="Helvetica" pitchFamily="2" charset="0"/>
              </a:rPr>
              <a:t>	Different assumptions across scales</a:t>
            </a:r>
          </a:p>
          <a:p>
            <a:endParaRPr lang="en-US" sz="2000" dirty="0">
              <a:effectLst/>
              <a:latin typeface="Helvetica" pitchFamily="2" charset="0"/>
            </a:endParaRPr>
          </a:p>
          <a:p>
            <a:pPr lvl="1"/>
            <a:r>
              <a:rPr lang="en-US" sz="2000" dirty="0">
                <a:effectLst/>
                <a:latin typeface="Helvetica" pitchFamily="2" charset="0"/>
              </a:rPr>
              <a:t>Experiment design</a:t>
            </a:r>
          </a:p>
          <a:p>
            <a:pPr lvl="2"/>
            <a:r>
              <a:rPr lang="en-US" sz="2000" dirty="0">
                <a:effectLst/>
                <a:latin typeface="Helvetica" pitchFamily="2" charset="0"/>
              </a:rPr>
              <a:t>How to make ground sampling that will ultimately be representative of the region</a:t>
            </a:r>
          </a:p>
          <a:p>
            <a:pPr lvl="2"/>
            <a:r>
              <a:rPr lang="en-US" sz="2000" dirty="0">
                <a:effectLst/>
                <a:latin typeface="Helvetica" pitchFamily="2" charset="0"/>
              </a:rPr>
              <a:t>	Land cover types, topography, plant functional types</a:t>
            </a:r>
          </a:p>
          <a:p>
            <a:pPr lvl="2"/>
            <a:r>
              <a:rPr lang="en-US" sz="2000" dirty="0">
                <a:effectLst/>
                <a:latin typeface="Helvetica" pitchFamily="2" charset="0"/>
              </a:rPr>
              <a:t>For AVIRIS Flights there was a Representativeness analysis (based on available data at the time and accessibility) </a:t>
            </a:r>
          </a:p>
          <a:p>
            <a:pPr lvl="2"/>
            <a:r>
              <a:rPr lang="en-US" sz="2000" dirty="0">
                <a:effectLst/>
                <a:latin typeface="Helvetica" pitchFamily="2" charset="0"/>
              </a:rPr>
              <a:t>	Post experiment, we can evaluate that analysis</a:t>
            </a:r>
          </a:p>
          <a:p>
            <a:pPr lvl="2"/>
            <a:r>
              <a:rPr lang="en-US" sz="2000" dirty="0">
                <a:effectLst/>
                <a:latin typeface="Helvetica" pitchFamily="2" charset="0"/>
              </a:rPr>
              <a:t>Although AVIRIS is an important data source for </a:t>
            </a:r>
            <a:r>
              <a:rPr lang="en-US" sz="2000" dirty="0" err="1">
                <a:effectLst/>
                <a:latin typeface="Helvetica" pitchFamily="2" charset="0"/>
              </a:rPr>
              <a:t>ABoVE</a:t>
            </a:r>
            <a:r>
              <a:rPr lang="en-US" sz="2000" dirty="0">
                <a:effectLst/>
                <a:latin typeface="Helvetica" pitchFamily="2" charset="0"/>
              </a:rPr>
              <a:t>, we are interested in looking at multiple data sources (ground measurements, satellite data)</a:t>
            </a:r>
          </a:p>
          <a:p>
            <a:pPr lvl="2"/>
            <a:endParaRPr lang="en-US" sz="2000" dirty="0">
              <a:effectLst/>
              <a:latin typeface="Helvetica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9560AB-E1B9-80CE-B814-826214C9FD68}"/>
              </a:ext>
            </a:extLst>
          </p:cNvPr>
          <p:cNvSpPr txBox="1"/>
          <p:nvPr/>
        </p:nvSpPr>
        <p:spPr>
          <a:xfrm>
            <a:off x="1304233" y="325421"/>
            <a:ext cx="10529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Spectral Imaging Working Group Breakout Session ASTM 10 Boulder</a:t>
            </a:r>
          </a:p>
        </p:txBody>
      </p:sp>
    </p:spTree>
    <p:extLst>
      <p:ext uri="{BB962C8B-B14F-4D97-AF65-F5344CB8AC3E}">
        <p14:creationId xmlns:p14="http://schemas.microsoft.com/office/powerpoint/2010/main" val="931672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2EC21CB-74EE-BC71-2C33-628E499245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B6EDF36-973E-F2A1-6637-330CDB3F3218}"/>
              </a:ext>
            </a:extLst>
          </p:cNvPr>
          <p:cNvSpPr>
            <a:spLocks noGrp="1"/>
          </p:cNvSpPr>
          <p:nvPr/>
        </p:nvSpPr>
        <p:spPr bwMode="auto">
          <a:xfrm>
            <a:off x="1770184" y="246104"/>
            <a:ext cx="8229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lc="http://schemas.openxmlformats.org/drawingml/2006/lockedCanvas" val="1"/>
            </a:ext>
          </a:extLst>
        </p:spPr>
        <p:txBody>
          <a:bodyPr vert="horz" wrap="square" lIns="96906" tIns="48453" rIns="96906" bIns="4845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+mj-lt"/>
                <a:ea typeface="ＭＳ Ｐゴシック" pitchFamily="-108" charset="-128"/>
                <a:cs typeface="ＭＳ Ｐゴシック" pitchFamily="-108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5pPr>
            <a:lvl6pPr marL="456846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6pPr>
            <a:lvl7pPr marL="913693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7pPr>
            <a:lvl8pPr marL="1370540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8pPr>
            <a:lvl9pPr marL="1827384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9pPr>
          </a:lstStyle>
          <a:p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5D5EE8-E2C2-F7D9-E620-70DDCFFF4F0E}"/>
              </a:ext>
            </a:extLst>
          </p:cNvPr>
          <p:cNvSpPr txBox="1"/>
          <p:nvPr/>
        </p:nvSpPr>
        <p:spPr>
          <a:xfrm>
            <a:off x="130969" y="1089148"/>
            <a:ext cx="11930062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sz="2000" dirty="0">
                <a:effectLst/>
                <a:latin typeface="Helvetica" pitchFamily="2" charset="0"/>
              </a:rPr>
              <a:t>Dimensionality analysis of AVIRIS dataset</a:t>
            </a:r>
          </a:p>
          <a:p>
            <a:pPr lvl="2"/>
            <a:r>
              <a:rPr lang="en-US" sz="2000" dirty="0">
                <a:effectLst/>
                <a:latin typeface="Helvetica" pitchFamily="2" charset="0"/>
              </a:rPr>
              <a:t>What is the spectral information in the imagery</a:t>
            </a:r>
          </a:p>
          <a:p>
            <a:pPr lvl="2"/>
            <a:r>
              <a:rPr lang="en-US" sz="2000" dirty="0">
                <a:effectLst/>
                <a:latin typeface="Helvetica" pitchFamily="2" charset="0"/>
              </a:rPr>
              <a:t>	It is driven by the heterogeneity of the landscape</a:t>
            </a:r>
          </a:p>
          <a:p>
            <a:pPr lvl="2"/>
            <a:r>
              <a:rPr lang="en-US" sz="2000" dirty="0">
                <a:effectLst/>
                <a:latin typeface="Helvetica" pitchFamily="2" charset="0"/>
              </a:rPr>
              <a:t>	What does it mean? </a:t>
            </a:r>
          </a:p>
          <a:p>
            <a:pPr lvl="2"/>
            <a:r>
              <a:rPr lang="en-US" sz="2000" dirty="0">
                <a:effectLst/>
                <a:latin typeface="Helvetica" pitchFamily="2" charset="0"/>
              </a:rPr>
              <a:t>	Perform a similar analysis of ground measured plot reflectance data where we have more information on the characteristics of the surface</a:t>
            </a:r>
          </a:p>
          <a:p>
            <a:endParaRPr lang="en-US" sz="2000" dirty="0">
              <a:effectLst/>
              <a:latin typeface="Helvetica" pitchFamily="2" charset="0"/>
            </a:endParaRPr>
          </a:p>
          <a:p>
            <a:r>
              <a:rPr lang="en-US" sz="2000" dirty="0">
                <a:effectLst/>
                <a:latin typeface="Helvetica" pitchFamily="2" charset="0"/>
              </a:rPr>
              <a:t>           Effects of timing of observations</a:t>
            </a:r>
          </a:p>
          <a:p>
            <a:pPr lvl="2"/>
            <a:r>
              <a:rPr lang="en-US" sz="2000" dirty="0">
                <a:effectLst/>
                <a:latin typeface="Helvetica" pitchFamily="2" charset="0"/>
              </a:rPr>
              <a:t>Seasonality, diurnal </a:t>
            </a:r>
          </a:p>
          <a:p>
            <a:pPr lvl="2"/>
            <a:r>
              <a:rPr lang="en-US" sz="2000" dirty="0">
                <a:effectLst/>
                <a:latin typeface="Helvetica" pitchFamily="2" charset="0"/>
              </a:rPr>
              <a:t>	may introduce bias by incomplete sampling</a:t>
            </a:r>
          </a:p>
          <a:p>
            <a:pPr lvl="2"/>
            <a:r>
              <a:rPr lang="en-US" sz="2000" dirty="0">
                <a:effectLst/>
                <a:latin typeface="Helvetica" pitchFamily="2" charset="0"/>
              </a:rPr>
              <a:t>	pool data for analysis based on time</a:t>
            </a:r>
          </a:p>
          <a:p>
            <a:pPr lvl="2"/>
            <a:r>
              <a:rPr lang="en-US" sz="2000" dirty="0">
                <a:effectLst/>
                <a:latin typeface="Helvetica" pitchFamily="2" charset="0"/>
              </a:rPr>
              <a:t>Describe system dynamics</a:t>
            </a:r>
          </a:p>
          <a:p>
            <a:pPr lvl="2"/>
            <a:r>
              <a:rPr lang="en-US" sz="2000" dirty="0">
                <a:effectLst/>
                <a:latin typeface="Helvetica" pitchFamily="2" charset="0"/>
              </a:rPr>
              <a:t>	Process based model output can be a tool for this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93F21D-D300-520C-9E7F-A373FEDD793B}"/>
              </a:ext>
            </a:extLst>
          </p:cNvPr>
          <p:cNvSpPr txBox="1"/>
          <p:nvPr/>
        </p:nvSpPr>
        <p:spPr>
          <a:xfrm>
            <a:off x="1304233" y="325421"/>
            <a:ext cx="10529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Spectral Imaging Working Group Breakout Session ASTM 10 Boulder</a:t>
            </a:r>
          </a:p>
        </p:txBody>
      </p:sp>
    </p:spTree>
    <p:extLst>
      <p:ext uri="{BB962C8B-B14F-4D97-AF65-F5344CB8AC3E}">
        <p14:creationId xmlns:p14="http://schemas.microsoft.com/office/powerpoint/2010/main" val="2675087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2EC21CB-74EE-BC71-2C33-628E499245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47" y="-10394"/>
            <a:ext cx="12192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B6EDF36-973E-F2A1-6637-330CDB3F3218}"/>
              </a:ext>
            </a:extLst>
          </p:cNvPr>
          <p:cNvSpPr>
            <a:spLocks noGrp="1"/>
          </p:cNvSpPr>
          <p:nvPr/>
        </p:nvSpPr>
        <p:spPr bwMode="auto">
          <a:xfrm>
            <a:off x="1770184" y="246104"/>
            <a:ext cx="8229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lc="http://schemas.openxmlformats.org/drawingml/2006/lockedCanvas" val="1"/>
            </a:ext>
          </a:extLst>
        </p:spPr>
        <p:txBody>
          <a:bodyPr vert="horz" wrap="square" lIns="96906" tIns="48453" rIns="96906" bIns="4845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+mj-lt"/>
                <a:ea typeface="ＭＳ Ｐゴシック" pitchFamily="-108" charset="-128"/>
                <a:cs typeface="ＭＳ Ｐゴシック" pitchFamily="-108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5pPr>
            <a:lvl6pPr marL="456846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6pPr>
            <a:lvl7pPr marL="913693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7pPr>
            <a:lvl8pPr marL="1370540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8pPr>
            <a:lvl9pPr marL="1827384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9pPr>
          </a:lstStyle>
          <a:p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A260BCE-502C-03D6-AB6D-09E5375DC880}"/>
              </a:ext>
            </a:extLst>
          </p:cNvPr>
          <p:cNvSpPr/>
          <p:nvPr/>
        </p:nvSpPr>
        <p:spPr>
          <a:xfrm>
            <a:off x="2040729" y="1561962"/>
            <a:ext cx="1567543" cy="1578429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Space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FE87417-F2FE-6378-6D5B-8FFC773EC396}"/>
              </a:ext>
            </a:extLst>
          </p:cNvPr>
          <p:cNvSpPr/>
          <p:nvPr/>
        </p:nvSpPr>
        <p:spPr>
          <a:xfrm>
            <a:off x="2615402" y="2653855"/>
            <a:ext cx="1567543" cy="1578429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Spectra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(or data fusion)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DF7A235-0616-F72D-7AE9-C2C7637EEA8A}"/>
              </a:ext>
            </a:extLst>
          </p:cNvPr>
          <p:cNvSpPr/>
          <p:nvPr/>
        </p:nvSpPr>
        <p:spPr>
          <a:xfrm>
            <a:off x="1425241" y="2640641"/>
            <a:ext cx="1567543" cy="157757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5AA75A57-35AD-B51A-3E42-24A9AD00DB9A}"/>
              </a:ext>
            </a:extLst>
          </p:cNvPr>
          <p:cNvSpPr/>
          <p:nvPr/>
        </p:nvSpPr>
        <p:spPr>
          <a:xfrm>
            <a:off x="4429125" y="1479090"/>
            <a:ext cx="595992" cy="2739123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A785F9-1848-99C3-698A-4F2C7F4A79F5}"/>
              </a:ext>
            </a:extLst>
          </p:cNvPr>
          <p:cNvSpPr txBox="1"/>
          <p:nvPr/>
        </p:nvSpPr>
        <p:spPr>
          <a:xfrm>
            <a:off x="5122337" y="2725206"/>
            <a:ext cx="2412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Feature Depth 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A7637D21-592B-7C4B-2EC7-85FDFD555939}"/>
              </a:ext>
            </a:extLst>
          </p:cNvPr>
          <p:cNvSpPr/>
          <p:nvPr/>
        </p:nvSpPr>
        <p:spPr>
          <a:xfrm rot="5400000">
            <a:off x="2641146" y="3268437"/>
            <a:ext cx="595992" cy="2739123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81C6ED-6FEC-A33A-5504-2B162D2A0B1B}"/>
              </a:ext>
            </a:extLst>
          </p:cNvPr>
          <p:cNvSpPr txBox="1"/>
          <p:nvPr/>
        </p:nvSpPr>
        <p:spPr>
          <a:xfrm>
            <a:off x="2224241" y="5009576"/>
            <a:ext cx="1347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Uncertainty</a:t>
            </a:r>
          </a:p>
        </p:txBody>
      </p:sp>
      <p:sp>
        <p:nvSpPr>
          <p:cNvPr id="12" name="Down Arrow 11">
            <a:extLst>
              <a:ext uri="{FF2B5EF4-FFF2-40B4-BE49-F238E27FC236}">
                <a16:creationId xmlns:a16="http://schemas.microsoft.com/office/drawing/2014/main" id="{57ACA97A-177C-F372-49C4-7D84637A132E}"/>
              </a:ext>
            </a:extLst>
          </p:cNvPr>
          <p:cNvSpPr/>
          <p:nvPr/>
        </p:nvSpPr>
        <p:spPr>
          <a:xfrm>
            <a:off x="2812596" y="5378908"/>
            <a:ext cx="253092" cy="80758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F3E773-0DB3-8098-3E69-BCDDB4999D04}"/>
              </a:ext>
            </a:extLst>
          </p:cNvPr>
          <p:cNvSpPr txBox="1"/>
          <p:nvPr/>
        </p:nvSpPr>
        <p:spPr>
          <a:xfrm>
            <a:off x="1770184" y="6199702"/>
            <a:ext cx="235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Propagates to models</a:t>
            </a: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6A826761-0AFF-FA9A-69C4-2424E51A0E36}"/>
              </a:ext>
            </a:extLst>
          </p:cNvPr>
          <p:cNvSpPr/>
          <p:nvPr/>
        </p:nvSpPr>
        <p:spPr>
          <a:xfrm>
            <a:off x="1024671" y="1535228"/>
            <a:ext cx="500062" cy="273912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CD2E2AB-79F7-6EF2-E2DC-1C6BD7AF6E84}"/>
              </a:ext>
            </a:extLst>
          </p:cNvPr>
          <p:cNvSpPr txBox="1"/>
          <p:nvPr/>
        </p:nvSpPr>
        <p:spPr>
          <a:xfrm>
            <a:off x="98647" y="2455119"/>
            <a:ext cx="12055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Strata and</a:t>
            </a:r>
          </a:p>
          <a:p>
            <a:r>
              <a:rPr lang="en-US" dirty="0"/>
              <a:t>Ground </a:t>
            </a:r>
          </a:p>
          <a:p>
            <a:r>
              <a:rPr lang="en-US" dirty="0"/>
              <a:t>Sampling</a:t>
            </a:r>
          </a:p>
          <a:p>
            <a:r>
              <a:rPr lang="en-US" dirty="0"/>
              <a:t>Bias </a:t>
            </a:r>
          </a:p>
        </p:txBody>
      </p:sp>
      <p:sp>
        <p:nvSpPr>
          <p:cNvPr id="16" name="Down Arrow 15">
            <a:extLst>
              <a:ext uri="{FF2B5EF4-FFF2-40B4-BE49-F238E27FC236}">
                <a16:creationId xmlns:a16="http://schemas.microsoft.com/office/drawing/2014/main" id="{65B8B82C-1C99-82B2-1396-D5F0DD3CA3A2}"/>
              </a:ext>
            </a:extLst>
          </p:cNvPr>
          <p:cNvSpPr/>
          <p:nvPr/>
        </p:nvSpPr>
        <p:spPr>
          <a:xfrm rot="16200000">
            <a:off x="4494781" y="5944370"/>
            <a:ext cx="253092" cy="80758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2577B0C-AD5D-43B8-514C-82A279D26DB6}"/>
              </a:ext>
            </a:extLst>
          </p:cNvPr>
          <p:cNvSpPr txBox="1"/>
          <p:nvPr/>
        </p:nvSpPr>
        <p:spPr>
          <a:xfrm>
            <a:off x="5073353" y="6199702"/>
            <a:ext cx="1124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Inference</a:t>
            </a:r>
          </a:p>
        </p:txBody>
      </p:sp>
      <p:sp>
        <p:nvSpPr>
          <p:cNvPr id="18" name="Down Arrow 17">
            <a:extLst>
              <a:ext uri="{FF2B5EF4-FFF2-40B4-BE49-F238E27FC236}">
                <a16:creationId xmlns:a16="http://schemas.microsoft.com/office/drawing/2014/main" id="{3DBE5D99-504B-09B6-A792-7571E8570A05}"/>
              </a:ext>
            </a:extLst>
          </p:cNvPr>
          <p:cNvSpPr/>
          <p:nvPr/>
        </p:nvSpPr>
        <p:spPr>
          <a:xfrm rot="10800000">
            <a:off x="5759093" y="3308191"/>
            <a:ext cx="251126" cy="78697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FA3474A-7010-7F1C-8335-6A57DC3AD3E9}"/>
              </a:ext>
            </a:extLst>
          </p:cNvPr>
          <p:cNvSpPr txBox="1"/>
          <p:nvPr/>
        </p:nvSpPr>
        <p:spPr>
          <a:xfrm>
            <a:off x="4824810" y="4155336"/>
            <a:ext cx="2412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Sensitivity Study (bias)</a:t>
            </a:r>
          </a:p>
        </p:txBody>
      </p:sp>
      <p:sp>
        <p:nvSpPr>
          <p:cNvPr id="20" name="Down Arrow 19">
            <a:extLst>
              <a:ext uri="{FF2B5EF4-FFF2-40B4-BE49-F238E27FC236}">
                <a16:creationId xmlns:a16="http://schemas.microsoft.com/office/drawing/2014/main" id="{999DCE5E-16A7-44D3-4A36-CA1730106D46}"/>
              </a:ext>
            </a:extLst>
          </p:cNvPr>
          <p:cNvSpPr/>
          <p:nvPr/>
        </p:nvSpPr>
        <p:spPr>
          <a:xfrm rot="10800000">
            <a:off x="5774207" y="2163341"/>
            <a:ext cx="236012" cy="54089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4446F62-9FE7-513A-0F12-9D0C18594271}"/>
              </a:ext>
            </a:extLst>
          </p:cNvPr>
          <p:cNvSpPr txBox="1"/>
          <p:nvPr/>
        </p:nvSpPr>
        <p:spPr>
          <a:xfrm>
            <a:off x="4866679" y="1474915"/>
            <a:ext cx="25294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Ways to interpret </a:t>
            </a:r>
          </a:p>
          <a:p>
            <a:r>
              <a:rPr lang="en-US" dirty="0"/>
              <a:t>Spectral dimensionality</a:t>
            </a:r>
          </a:p>
        </p:txBody>
      </p:sp>
      <p:sp>
        <p:nvSpPr>
          <p:cNvPr id="22" name="Down Arrow 21">
            <a:extLst>
              <a:ext uri="{FF2B5EF4-FFF2-40B4-BE49-F238E27FC236}">
                <a16:creationId xmlns:a16="http://schemas.microsoft.com/office/drawing/2014/main" id="{B6058562-E200-2A35-34D3-3D51C35A623D}"/>
              </a:ext>
            </a:extLst>
          </p:cNvPr>
          <p:cNvSpPr/>
          <p:nvPr/>
        </p:nvSpPr>
        <p:spPr>
          <a:xfrm rot="16200000">
            <a:off x="7303307" y="1204002"/>
            <a:ext cx="253092" cy="80758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7BEDD25-EB70-E774-42D3-5E749DA8783B}"/>
              </a:ext>
            </a:extLst>
          </p:cNvPr>
          <p:cNvSpPr txBox="1"/>
          <p:nvPr/>
        </p:nvSpPr>
        <p:spPr>
          <a:xfrm>
            <a:off x="8042552" y="1196075"/>
            <a:ext cx="39017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Some multivariate analysis other than PCA</a:t>
            </a:r>
          </a:p>
          <a:p>
            <a:r>
              <a:rPr lang="en-US" dirty="0"/>
              <a:t>of spectra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AVIRIS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Ground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Other</a:t>
            </a:r>
          </a:p>
        </p:txBody>
      </p:sp>
      <p:sp>
        <p:nvSpPr>
          <p:cNvPr id="25" name="Down Arrow 24">
            <a:extLst>
              <a:ext uri="{FF2B5EF4-FFF2-40B4-BE49-F238E27FC236}">
                <a16:creationId xmlns:a16="http://schemas.microsoft.com/office/drawing/2014/main" id="{74581E01-E6C0-57B6-FFFA-820D8B90B86C}"/>
              </a:ext>
            </a:extLst>
          </p:cNvPr>
          <p:cNvSpPr/>
          <p:nvPr/>
        </p:nvSpPr>
        <p:spPr>
          <a:xfrm rot="10800000">
            <a:off x="472253" y="1878961"/>
            <a:ext cx="211479" cy="57615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386EFA0-A44D-F4FC-B1C5-C3AE957FC7A3}"/>
              </a:ext>
            </a:extLst>
          </p:cNvPr>
          <p:cNvSpPr txBox="1"/>
          <p:nvPr/>
        </p:nvSpPr>
        <p:spPr>
          <a:xfrm>
            <a:off x="98647" y="1093541"/>
            <a:ext cx="22009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Representativeness </a:t>
            </a:r>
          </a:p>
          <a:p>
            <a:r>
              <a:rPr lang="en-US" dirty="0"/>
              <a:t>analysis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F85D5F9-1C14-1539-4094-F5788FA6635E}"/>
              </a:ext>
            </a:extLst>
          </p:cNvPr>
          <p:cNvSpPr txBox="1"/>
          <p:nvPr/>
        </p:nvSpPr>
        <p:spPr>
          <a:xfrm>
            <a:off x="2684736" y="1075498"/>
            <a:ext cx="5308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Gradient continuous multivariate  representation</a:t>
            </a:r>
          </a:p>
        </p:txBody>
      </p:sp>
      <p:sp>
        <p:nvSpPr>
          <p:cNvPr id="28" name="Down Arrow 27">
            <a:extLst>
              <a:ext uri="{FF2B5EF4-FFF2-40B4-BE49-F238E27FC236}">
                <a16:creationId xmlns:a16="http://schemas.microsoft.com/office/drawing/2014/main" id="{B830FB6C-2F1B-5D90-FA95-E828B42A6CD2}"/>
              </a:ext>
            </a:extLst>
          </p:cNvPr>
          <p:cNvSpPr/>
          <p:nvPr/>
        </p:nvSpPr>
        <p:spPr>
          <a:xfrm rot="16200000">
            <a:off x="2322580" y="1060717"/>
            <a:ext cx="251188" cy="47312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179D410-F341-23C3-A7A6-32F22CC1E8B8}"/>
              </a:ext>
            </a:extLst>
          </p:cNvPr>
          <p:cNvSpPr txBox="1"/>
          <p:nvPr/>
        </p:nvSpPr>
        <p:spPr>
          <a:xfrm>
            <a:off x="7535176" y="3429000"/>
            <a:ext cx="41845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These ideas form the basis for a synthesis article which the whole working group would contribute to as a submission to the special issue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7177549-607E-BCF7-BEFD-0034997AC555}"/>
              </a:ext>
            </a:extLst>
          </p:cNvPr>
          <p:cNvSpPr txBox="1"/>
          <p:nvPr/>
        </p:nvSpPr>
        <p:spPr>
          <a:xfrm>
            <a:off x="1304233" y="325421"/>
            <a:ext cx="10529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Spectral Imaging Working Group Breakout Session ASTM 10 Boulder</a:t>
            </a:r>
          </a:p>
        </p:txBody>
      </p:sp>
      <p:cxnSp>
        <p:nvCxnSpPr>
          <p:cNvPr id="34" name="Curved Connector 33">
            <a:extLst>
              <a:ext uri="{FF2B5EF4-FFF2-40B4-BE49-F238E27FC236}">
                <a16:creationId xmlns:a16="http://schemas.microsoft.com/office/drawing/2014/main" id="{BAE9EF34-7C60-2A4A-E20B-85A1800E396E}"/>
              </a:ext>
            </a:extLst>
          </p:cNvPr>
          <p:cNvCxnSpPr>
            <a:cxnSpLocks/>
          </p:cNvCxnSpPr>
          <p:nvPr/>
        </p:nvCxnSpPr>
        <p:spPr>
          <a:xfrm rot="5400000">
            <a:off x="637079" y="3101940"/>
            <a:ext cx="2240752" cy="2147443"/>
          </a:xfrm>
          <a:prstGeom prst="curvedConnector3">
            <a:avLst/>
          </a:prstGeom>
          <a:ln w="31750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71EF3B6F-3D41-0C37-7A8B-A9D61956A400}"/>
              </a:ext>
            </a:extLst>
          </p:cNvPr>
          <p:cNvSpPr txBox="1"/>
          <p:nvPr/>
        </p:nvSpPr>
        <p:spPr>
          <a:xfrm>
            <a:off x="271896" y="5469804"/>
            <a:ext cx="14316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Applications</a:t>
            </a:r>
          </a:p>
          <a:p>
            <a:r>
              <a:rPr lang="en-US" dirty="0"/>
              <a:t>Across</a:t>
            </a:r>
          </a:p>
          <a:p>
            <a:r>
              <a:rPr lang="en-US" dirty="0"/>
              <a:t>Scales</a:t>
            </a:r>
          </a:p>
        </p:txBody>
      </p:sp>
    </p:spTree>
    <p:extLst>
      <p:ext uri="{BB962C8B-B14F-4D97-AF65-F5344CB8AC3E}">
        <p14:creationId xmlns:p14="http://schemas.microsoft.com/office/powerpoint/2010/main" val="123705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A1986D1-76B2-381C-1EB6-76B5911651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81CB350-A2EC-8998-5850-464C9454AE88}"/>
              </a:ext>
            </a:extLst>
          </p:cNvPr>
          <p:cNvSpPr txBox="1"/>
          <p:nvPr/>
        </p:nvSpPr>
        <p:spPr>
          <a:xfrm>
            <a:off x="316593" y="4035397"/>
            <a:ext cx="77606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i="0" dirty="0">
                <a:solidFill>
                  <a:srgbClr val="1D1C1D"/>
                </a:solidFill>
                <a:effectLst/>
              </a:rPr>
              <a:t>Special Issue: Focus on Remote Sensing Scaling for Advancing Arctic Ecology Research </a:t>
            </a:r>
            <a:r>
              <a:rPr lang="en-US" dirty="0">
                <a:solidFill>
                  <a:srgbClr val="1D1C1D"/>
                </a:solidFill>
              </a:rPr>
              <a:t>in </a:t>
            </a:r>
            <a:r>
              <a:rPr lang="en-US" b="0" i="0" dirty="0">
                <a:solidFill>
                  <a:srgbClr val="1D1C1D"/>
                </a:solidFill>
                <a:effectLst/>
              </a:rPr>
              <a:t>the </a:t>
            </a:r>
            <a:r>
              <a:rPr lang="en-US" b="0" i="0" dirty="0" err="1">
                <a:solidFill>
                  <a:srgbClr val="1D1C1D"/>
                </a:solidFill>
                <a:effectLst/>
              </a:rPr>
              <a:t>IOPScience</a:t>
            </a:r>
            <a:r>
              <a:rPr lang="en-US" b="0" i="0" dirty="0">
                <a:solidFill>
                  <a:srgbClr val="1D1C1D"/>
                </a:solidFill>
                <a:effectLst/>
              </a:rPr>
              <a:t> </a:t>
            </a:r>
            <a:r>
              <a:rPr lang="en-US" b="1" i="1" dirty="0">
                <a:solidFill>
                  <a:srgbClr val="1D1C1D"/>
                </a:solidFill>
                <a:effectLst/>
              </a:rPr>
              <a:t>Journal Environmental Research Ecology</a:t>
            </a:r>
            <a:r>
              <a:rPr lang="en-US" b="0" i="0" dirty="0">
                <a:solidFill>
                  <a:srgbClr val="1D1C1D"/>
                </a:solidFill>
                <a:effectLst/>
              </a:rPr>
              <a:t>. </a:t>
            </a:r>
          </a:p>
          <a:p>
            <a:pPr algn="l"/>
            <a:r>
              <a:rPr lang="en-US" b="0" i="0" dirty="0">
                <a:solidFill>
                  <a:srgbClr val="1155CC"/>
                </a:solidFill>
                <a:effectLst/>
                <a:hlinkClick r:id="rId4"/>
              </a:rPr>
              <a:t>ERE</a:t>
            </a:r>
            <a:r>
              <a:rPr lang="en-US" b="0" i="0" dirty="0">
                <a:solidFill>
                  <a:srgbClr val="1D1C1D"/>
                </a:solidFill>
                <a:effectLst/>
              </a:rPr>
              <a:t> is a newer journal focused on scale/scaling in Ecology, Biodiversity and Conservation. </a:t>
            </a:r>
          </a:p>
          <a:p>
            <a:pPr algn="l"/>
            <a:r>
              <a:rPr lang="en-US" b="0" i="0" dirty="0">
                <a:solidFill>
                  <a:srgbClr val="1D1C1D"/>
                </a:solidFill>
                <a:effectLst/>
              </a:rPr>
              <a:t>Special Issue at:  </a:t>
            </a:r>
            <a:r>
              <a:rPr lang="en-US" b="0" i="0" dirty="0">
                <a:solidFill>
                  <a:srgbClr val="1155CC"/>
                </a:solidFill>
                <a:effectLst/>
                <a:hlinkClick r:id="rId5"/>
              </a:rPr>
              <a:t>https://iopscience.iop.org/collections/ere-240404-518</a:t>
            </a:r>
            <a:endParaRPr lang="en-US" b="0" i="0" dirty="0">
              <a:solidFill>
                <a:srgbClr val="1D1C1D"/>
              </a:solidFill>
              <a:effectLst/>
            </a:endParaRPr>
          </a:p>
          <a:p>
            <a:pPr algn="l"/>
            <a:r>
              <a:rPr lang="en-US" b="1" i="0" dirty="0">
                <a:solidFill>
                  <a:srgbClr val="1D1C1D"/>
                </a:solidFill>
                <a:effectLst/>
              </a:rPr>
              <a:t>Invitations being sent out soon!</a:t>
            </a:r>
          </a:p>
          <a:p>
            <a:pPr algn="l"/>
            <a:r>
              <a:rPr lang="en-US" b="1" i="0" dirty="0">
                <a:solidFill>
                  <a:srgbClr val="1D1C1D"/>
                </a:solidFill>
                <a:effectLst/>
              </a:rPr>
              <a:t>Open for submissions until 31 December 2024</a:t>
            </a:r>
            <a:br>
              <a:rPr lang="en-US" b="1" i="0" dirty="0">
                <a:solidFill>
                  <a:srgbClr val="1D1C1D"/>
                </a:solidFill>
                <a:effectLst/>
              </a:rPr>
            </a:br>
            <a:endParaRPr lang="en-US" b="0" i="0" dirty="0">
              <a:solidFill>
                <a:srgbClr val="1D1C1D"/>
              </a:solidFill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C1E06A-CE93-AFE3-1C23-A227F9ED4B3D}"/>
              </a:ext>
            </a:extLst>
          </p:cNvPr>
          <p:cNvSpPr txBox="1"/>
          <p:nvPr/>
        </p:nvSpPr>
        <p:spPr>
          <a:xfrm>
            <a:off x="1205271" y="146329"/>
            <a:ext cx="95606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0" i="0" dirty="0">
                <a:solidFill>
                  <a:srgbClr val="1D1C1D"/>
                </a:solidFill>
                <a:effectLst/>
              </a:rPr>
              <a:t>Special Issue: Focus on Remote Sensing Scaling for Advancing Arctic Ecology</a:t>
            </a:r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71749A-C592-D47C-1139-66106D1362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54307" y="1263721"/>
            <a:ext cx="3721100" cy="508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AD17019-1C0B-77DF-EA20-571F056608EF}"/>
              </a:ext>
            </a:extLst>
          </p:cNvPr>
          <p:cNvSpPr txBox="1"/>
          <p:nvPr/>
        </p:nvSpPr>
        <p:spPr>
          <a:xfrm>
            <a:off x="600075" y="1514475"/>
            <a:ext cx="70008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170236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815</Words>
  <Application>Microsoft Macintosh PowerPoint</Application>
  <PresentationFormat>Widescreen</PresentationFormat>
  <Paragraphs>104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R Nelson</dc:creator>
  <cp:lastModifiedBy>Peter R Nelson</cp:lastModifiedBy>
  <cp:revision>4</cp:revision>
  <dcterms:created xsi:type="dcterms:W3CDTF">2024-05-23T13:52:37Z</dcterms:created>
  <dcterms:modified xsi:type="dcterms:W3CDTF">2024-05-23T15:18:48Z</dcterms:modified>
</cp:coreProperties>
</file>