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61" r:id="rId3"/>
    <p:sldId id="259" r:id="rId4"/>
    <p:sldId id="258" r:id="rId5"/>
    <p:sldId id="260" r:id="rId6"/>
    <p:sldId id="262" r:id="rId7"/>
    <p:sldId id="263" r:id="rId8"/>
    <p:sldId id="264" r:id="rId9"/>
    <p:sldId id="268" r:id="rId10"/>
    <p:sldId id="265" r:id="rId11"/>
    <p:sldId id="270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42"/>
    <p:restoredTop sz="94156"/>
  </p:normalViewPr>
  <p:slideViewPr>
    <p:cSldViewPr snapToGrid="0" snapToObjects="1">
      <p:cViewPr>
        <p:scale>
          <a:sx n="115" d="100"/>
          <a:sy n="115" d="100"/>
        </p:scale>
        <p:origin x="480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098C6-4E92-3C41-858A-9C89F67CD1CB}" type="datetimeFigureOut">
              <a:rPr lang="en-US" smtClean="0"/>
              <a:t>5/23/24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4D011-45F3-FF44-8A45-30DF32BB1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49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4D011-45F3-FF44-8A45-30DF32BB1B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54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4D011-45F3-FF44-8A45-30DF32BB1B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92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C4551-3927-A74E-8CAA-197A4C1B8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F2EBDF-A7F8-0541-965F-34ADCF358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DD627-72B3-D04E-AAFE-18F2AC619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625C0-C640-6D45-AA0C-4C30EFA84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FD701-F22D-C44D-B9EE-2420B01F1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5D3D-E543-A24C-9AE0-C18E0B177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ABBAE8-7A4A-CA4D-94BB-2D324C089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91803-F55B-6B4C-9A62-B7720A0F1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60A01-8B26-3743-88C8-0AC1DE9AD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9E180-4DE5-2F49-8BB5-9AD137D19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25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D6A362-42DF-114F-889B-7D18FEC5B2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B45B6F-A76B-A54E-B940-FDAB2BA03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D2BCE-433E-E745-97FF-C49662396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923A6-1547-8644-AFD6-7DC8319FC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24508-6505-004A-9B9A-621779073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7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DDC5-797F-A347-B6B7-898E33309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825DA-4124-1545-93C6-E5A27501C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E18CD-2134-7340-81EA-68ABE5820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69049-F435-E64A-BDB7-260F82287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D0631-F097-2A4E-BFD2-FAB070727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6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474A2-77A3-1B4D-AA13-F632EB0C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2B377A-1979-CE49-9485-65ADCCCF8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9B96C-0F18-D341-8A3B-D1D375F45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8C8B7-A493-DB4C-9D22-1210A8D00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CE10C-2451-8D40-8BA5-19A1E6A28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28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EB470-E040-A447-98D2-96C093FF2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680EA-4A86-044C-AC8F-92F21B835A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CC7D4C-3180-5A40-B731-47401AED7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52A3FA-6F16-0F42-964F-5D4DF809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77AEB-3385-EC47-8CFB-53883B8D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950E6-1CEE-A34B-A307-C3F43DB68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2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50E7-2B90-BE4A-A28F-23AE3EB16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C53F3-5D76-B94E-BD95-444745965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939568-02C0-A145-85A6-AEA8DAFB3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DEA82A-EF7B-B947-9297-CCEF00D9AD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45C18B-B30F-F543-906D-341D6B51A3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FEBBE-BC4B-B44C-873B-80FE52102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C3DF9F-66E4-574E-AAF6-6CA9ACBA2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B1CAB1-7001-2D47-95E7-4EDB9B88F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18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2137B-1837-A941-A16A-516A1D674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80062-88DE-AB40-885A-D6184FD2B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80FC4-296B-8B44-AC52-F07D8354C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79327A-2921-3B4B-BFF4-3D004CBD8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90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D0FDFF-3F0B-E742-993B-B664128E4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C2DAE5-B0BB-C949-9897-77E9A7D3C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B0A11-6222-2244-8F59-0550068AD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61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C9424-4BE0-0F42-A248-38C96419D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5A78E-BEE7-DF4A-A422-437869178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CA4F2-FEF9-0C4F-9F0A-D8B16293A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66F52-9248-E24B-9707-BE5401BF7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AC3D5-101F-B445-ADB7-D826CC52C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1D73E-79C1-394C-837B-81721EED3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5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8C769-69CF-424F-8277-08FC9BF5F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55CFED-DDD6-DB42-B601-08EF27B6E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931DE-6966-F74B-A92C-95E83B447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80D50-EF86-E146-A145-F7EA5986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1ADAD-0C39-6346-857C-EB4F58F1B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3C5373-E09C-FC4D-B7F8-8EBF5C07D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5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EF3C9D-2376-BD06-9A98-618FD654C29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902327-CCF0-5C4A-82FE-C97BDA6F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860" y="274085"/>
            <a:ext cx="10515600" cy="638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11C0D-8F23-2A4D-92D3-14F853B6E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CC3F1-E82C-C14A-B645-E5553160488A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36F04-345E-F74B-8860-3FFF9EE0E1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3D858-4CA7-ED4A-94CB-512B5F6F4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8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9C45D7-90DF-55AF-8C7A-D21AB0B52D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6" t="23148" r="314" b="2488"/>
          <a:stretch/>
        </p:blipFill>
        <p:spPr>
          <a:xfrm>
            <a:off x="122348" y="1075387"/>
            <a:ext cx="11951595" cy="56473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1C804B-C50E-9CC4-1351-C83B15E59AFA}"/>
              </a:ext>
            </a:extLst>
          </p:cNvPr>
          <p:cNvSpPr/>
          <p:nvPr/>
        </p:nvSpPr>
        <p:spPr>
          <a:xfrm>
            <a:off x="120202" y="1075387"/>
            <a:ext cx="11951596" cy="5647386"/>
          </a:xfrm>
          <a:prstGeom prst="rect">
            <a:avLst/>
          </a:prstGeom>
          <a:solidFill>
            <a:srgbClr val="004567">
              <a:alpha val="5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59EEE29-9318-5C35-C3EF-C008452217FA}"/>
              </a:ext>
            </a:extLst>
          </p:cNvPr>
          <p:cNvSpPr txBox="1">
            <a:spLocks/>
          </p:cNvSpPr>
          <p:nvPr/>
        </p:nvSpPr>
        <p:spPr>
          <a:xfrm>
            <a:off x="1524000" y="179502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Hydrology, Permafrost &amp; Wetlands Working Group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DCBF980-88B0-9883-97C1-74DE82F465D3}"/>
              </a:ext>
            </a:extLst>
          </p:cNvPr>
          <p:cNvSpPr txBox="1">
            <a:spLocks/>
          </p:cNvSpPr>
          <p:nvPr/>
        </p:nvSpPr>
        <p:spPr>
          <a:xfrm>
            <a:off x="1524000" y="4274695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Breakout Session</a:t>
            </a:r>
          </a:p>
          <a:p>
            <a:pPr marL="0" indent="0" algn="ctr">
              <a:buNone/>
            </a:pP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134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5954E81-5FEC-061A-80AA-6EAA85F30F7A}"/>
              </a:ext>
            </a:extLst>
          </p:cNvPr>
          <p:cNvSpPr>
            <a:spLocks noGrp="1"/>
          </p:cNvSpPr>
          <p:nvPr/>
        </p:nvSpPr>
        <p:spPr>
          <a:xfrm>
            <a:off x="480705" y="1661532"/>
            <a:ext cx="11230589" cy="42265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2000"/>
              </a:lnSpc>
              <a:buNone/>
            </a:pPr>
            <a:r>
              <a:rPr lang="en-US" sz="2000" b="1" dirty="0">
                <a:solidFill>
                  <a:srgbClr val="0044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PRODUCTS</a:t>
            </a:r>
          </a:p>
          <a:p>
            <a:pPr>
              <a:lnSpc>
                <a:spcPct val="112000"/>
              </a:lnSpc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Wetlands		</a:t>
            </a:r>
          </a:p>
          <a:p>
            <a:pPr>
              <a:lnSpc>
                <a:spcPct val="112000"/>
              </a:lnSpc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Inundation		</a:t>
            </a:r>
          </a:p>
          <a:p>
            <a:pPr>
              <a:lnSpc>
                <a:spcPct val="112000"/>
              </a:lnSpc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Surface water 			</a:t>
            </a:r>
          </a:p>
          <a:p>
            <a:pPr>
              <a:lnSpc>
                <a:spcPct val="112000"/>
              </a:lnSpc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Soil moisture</a:t>
            </a:r>
          </a:p>
          <a:p>
            <a:pPr>
              <a:lnSpc>
                <a:spcPct val="112000"/>
              </a:lnSpc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Zero Curtain		</a:t>
            </a:r>
          </a:p>
          <a:p>
            <a:pPr>
              <a:lnSpc>
                <a:spcPct val="112000"/>
              </a:lnSpc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Freeze/Thaw		</a:t>
            </a:r>
          </a:p>
          <a:p>
            <a:pPr>
              <a:lnSpc>
                <a:spcPct val="112000"/>
              </a:lnSpc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Basin Water Budgets		</a:t>
            </a:r>
          </a:p>
          <a:p>
            <a:pPr>
              <a:lnSpc>
                <a:spcPct val="112000"/>
              </a:lnSpc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emissions</a:t>
            </a:r>
          </a:p>
          <a:p>
            <a:pPr>
              <a:lnSpc>
                <a:spcPct val="112000"/>
              </a:lnSpc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21AD52B-BBC2-5C31-BB3E-5CA4DC9794BF}"/>
              </a:ext>
            </a:extLst>
          </p:cNvPr>
          <p:cNvSpPr>
            <a:spLocks noGrp="1"/>
          </p:cNvSpPr>
          <p:nvPr/>
        </p:nvSpPr>
        <p:spPr bwMode="auto">
          <a:xfrm>
            <a:off x="1762020" y="300832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square" lIns="96906" tIns="48453" rIns="96906" bIns="4845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6846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6pPr>
            <a:lvl7pPr marL="913693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7pPr>
            <a:lvl8pPr marL="1370540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8pPr>
            <a:lvl9pPr marL="1827384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9pPr>
          </a:lstStyle>
          <a:p>
            <a:r>
              <a:rPr lang="en-US" sz="2400" dirty="0">
                <a:solidFill>
                  <a:srgbClr val="0045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Outreach to Communities, Land Managers, and Decision-Makers</a:t>
            </a:r>
          </a:p>
        </p:txBody>
      </p:sp>
    </p:spTree>
    <p:extLst>
      <p:ext uri="{BB962C8B-B14F-4D97-AF65-F5344CB8AC3E}">
        <p14:creationId xmlns:p14="http://schemas.microsoft.com/office/powerpoint/2010/main" val="1407440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5954E81-5FEC-061A-80AA-6EAA85F30F7A}"/>
              </a:ext>
            </a:extLst>
          </p:cNvPr>
          <p:cNvSpPr>
            <a:spLocks noGrp="1"/>
          </p:cNvSpPr>
          <p:nvPr/>
        </p:nvSpPr>
        <p:spPr>
          <a:xfrm>
            <a:off x="480705" y="1406216"/>
            <a:ext cx="11230589" cy="51509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2000"/>
              </a:lnSpc>
              <a:buNone/>
            </a:pPr>
            <a:r>
              <a:rPr lang="en-US" sz="2000" b="1" dirty="0">
                <a:solidFill>
                  <a:srgbClr val="0044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 TECHNIQUES</a:t>
            </a:r>
          </a:p>
          <a:p>
            <a:pPr>
              <a:lnSpc>
                <a:spcPct val="112000"/>
              </a:lnSpc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Native land boundaries or buffering/gradient “boundaries”		</a:t>
            </a:r>
          </a:p>
          <a:p>
            <a:pPr>
              <a:lnSpc>
                <a:spcPct val="112000"/>
              </a:lnSpc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Indigenous Location/Flora/Fauna Names</a:t>
            </a:r>
          </a:p>
          <a:p>
            <a:pPr>
              <a:lnSpc>
                <a:spcPct val="112000"/>
              </a:lnSpc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Bilingual or Multilingual Resources	</a:t>
            </a:r>
          </a:p>
          <a:p>
            <a:pPr>
              <a:lnSpc>
                <a:spcPct val="112000"/>
              </a:lnSpc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Storytelling (e.g., introduce yourself as a person first, share your motivations)</a:t>
            </a:r>
          </a:p>
          <a:p>
            <a:pPr>
              <a:lnSpc>
                <a:spcPct val="112000"/>
              </a:lnSpc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Podcasts/Local Radio Broadcasts		</a:t>
            </a:r>
          </a:p>
          <a:p>
            <a:pPr>
              <a:lnSpc>
                <a:spcPct val="112000"/>
              </a:lnSpc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Videos/Movies</a:t>
            </a:r>
          </a:p>
          <a:p>
            <a:pPr>
              <a:lnSpc>
                <a:spcPct val="112000"/>
              </a:lnSpc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1-Page Summaries		</a:t>
            </a:r>
          </a:p>
          <a:p>
            <a:pPr>
              <a:lnSpc>
                <a:spcPct val="112000"/>
              </a:lnSpc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Interactive maps		</a:t>
            </a:r>
          </a:p>
          <a:p>
            <a:pPr>
              <a:lnSpc>
                <a:spcPct val="112000"/>
              </a:lnSpc>
              <a:buFontTx/>
              <a:buChar char="-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StoryMaps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2000"/>
              </a:lnSpc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GIS Layers			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2000"/>
              </a:lnSpc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21AD52B-BBC2-5C31-BB3E-5CA4DC9794BF}"/>
              </a:ext>
            </a:extLst>
          </p:cNvPr>
          <p:cNvSpPr>
            <a:spLocks noGrp="1"/>
          </p:cNvSpPr>
          <p:nvPr/>
        </p:nvSpPr>
        <p:spPr bwMode="auto">
          <a:xfrm>
            <a:off x="1762020" y="300832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square" lIns="96906" tIns="48453" rIns="96906" bIns="4845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6846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6pPr>
            <a:lvl7pPr marL="913693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7pPr>
            <a:lvl8pPr marL="1370540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8pPr>
            <a:lvl9pPr marL="1827384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9pPr>
          </a:lstStyle>
          <a:p>
            <a:r>
              <a:rPr lang="en-US" sz="2400" dirty="0">
                <a:solidFill>
                  <a:srgbClr val="0045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Outreach to Communities, Land Managers, and Decision-Makers</a:t>
            </a:r>
          </a:p>
        </p:txBody>
      </p:sp>
    </p:spTree>
    <p:extLst>
      <p:ext uri="{BB962C8B-B14F-4D97-AF65-F5344CB8AC3E}">
        <p14:creationId xmlns:p14="http://schemas.microsoft.com/office/powerpoint/2010/main" val="4070489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5954E81-5FEC-061A-80AA-6EAA85F30F7A}"/>
              </a:ext>
            </a:extLst>
          </p:cNvPr>
          <p:cNvSpPr>
            <a:spLocks noGrp="1"/>
          </p:cNvSpPr>
          <p:nvPr/>
        </p:nvSpPr>
        <p:spPr>
          <a:xfrm>
            <a:off x="480705" y="1885467"/>
            <a:ext cx="11230589" cy="3879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2000"/>
              </a:lnSpc>
              <a:buNone/>
            </a:pPr>
            <a:r>
              <a:rPr lang="en-US" sz="2000" b="1" dirty="0">
                <a:solidFill>
                  <a:srgbClr val="0044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PLATFORMS OF DISTRIBUTION</a:t>
            </a:r>
          </a:p>
          <a:p>
            <a:pPr>
              <a:lnSpc>
                <a:spcPct val="112000"/>
              </a:lnSpc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Facebook			</a:t>
            </a:r>
          </a:p>
          <a:p>
            <a:pPr>
              <a:lnSpc>
                <a:spcPct val="112000"/>
              </a:lnSpc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SIKU (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Indigenous Knowledge Social Network)</a:t>
            </a:r>
          </a:p>
          <a:p>
            <a:pPr>
              <a:lnSpc>
                <a:spcPct val="112000"/>
              </a:lnSpc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Podcasts/Radio		</a:t>
            </a:r>
          </a:p>
          <a:p>
            <a:pPr>
              <a:lnSpc>
                <a:spcPct val="112000"/>
              </a:lnSpc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Community Workshops and Trainings		</a:t>
            </a:r>
          </a:p>
          <a:p>
            <a:pPr>
              <a:lnSpc>
                <a:spcPct val="112000"/>
              </a:lnSpc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Collaborative Projects with Local Schools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2000"/>
              </a:lnSpc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Regular Newsletter and Email Updates</a:t>
            </a:r>
          </a:p>
          <a:p>
            <a:pPr>
              <a:lnSpc>
                <a:spcPct val="112000"/>
              </a:lnSpc>
              <a:buFontTx/>
              <a:buChar char="-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In-person Meetings (Party/BBQ; sharing stories and science)</a:t>
            </a:r>
          </a:p>
          <a:p>
            <a:pPr marL="457200" lvl="1" indent="0">
              <a:lnSpc>
                <a:spcPct val="112000"/>
              </a:lnSpc>
              <a:buNone/>
            </a:pP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2000"/>
              </a:lnSpc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21AD52B-BBC2-5C31-BB3E-5CA4DC9794BF}"/>
              </a:ext>
            </a:extLst>
          </p:cNvPr>
          <p:cNvSpPr>
            <a:spLocks noGrp="1"/>
          </p:cNvSpPr>
          <p:nvPr/>
        </p:nvSpPr>
        <p:spPr bwMode="auto">
          <a:xfrm>
            <a:off x="1762020" y="300832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square" lIns="96906" tIns="48453" rIns="96906" bIns="4845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6846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6pPr>
            <a:lvl7pPr marL="913693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7pPr>
            <a:lvl8pPr marL="1370540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8pPr>
            <a:lvl9pPr marL="1827384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9pPr>
          </a:lstStyle>
          <a:p>
            <a:r>
              <a:rPr lang="en-US" sz="2400" dirty="0">
                <a:solidFill>
                  <a:srgbClr val="0045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Outreach to Communities, Land Managers, and Decision-Makers</a:t>
            </a:r>
          </a:p>
        </p:txBody>
      </p:sp>
    </p:spTree>
    <p:extLst>
      <p:ext uri="{BB962C8B-B14F-4D97-AF65-F5344CB8AC3E}">
        <p14:creationId xmlns:p14="http://schemas.microsoft.com/office/powerpoint/2010/main" val="1903714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844ED75-C91A-635A-C69E-5B90621DA4A8}"/>
              </a:ext>
            </a:extLst>
          </p:cNvPr>
          <p:cNvSpPr>
            <a:spLocks noGrp="1"/>
          </p:cNvSpPr>
          <p:nvPr/>
        </p:nvSpPr>
        <p:spPr bwMode="auto">
          <a:xfrm>
            <a:off x="1762020" y="300832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square" lIns="96906" tIns="48453" rIns="96906" bIns="4845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6846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6pPr>
            <a:lvl7pPr marL="913693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7pPr>
            <a:lvl8pPr marL="1370540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8pPr>
            <a:lvl9pPr marL="1827384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9pPr>
          </a:lstStyle>
          <a:p>
            <a:r>
              <a:rPr lang="en-US" sz="2800" dirty="0">
                <a:solidFill>
                  <a:srgbClr val="0045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Attendees – 12</a:t>
            </a:r>
            <a:endParaRPr lang="en-US" sz="2800" dirty="0">
              <a:solidFill>
                <a:srgbClr val="6AAA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A44B5F-C891-92DE-B7E3-0518D6281735}"/>
              </a:ext>
            </a:extLst>
          </p:cNvPr>
          <p:cNvSpPr txBox="1"/>
          <p:nvPr/>
        </p:nvSpPr>
        <p:spPr>
          <a:xfrm>
            <a:off x="2275490" y="1345094"/>
            <a:ext cx="7641021" cy="5026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Bolton, Bob 			(Oak Ridge National Laboratory)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Chapman, Bruce 			(JPL)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Jinyang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			(University of Montana)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Edwards, Rebecca (Becky)	(Ducks Unlimited Canada)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Kyzivat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Ethan			(Harvard University)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Little, Kyle 			(GNWT Center for Geomatics)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Policelli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Frederick (Fritz)		(NASA Goddard Space Flight Center)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Rawlins, Michael			(University of Massachusetts)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Redhuis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Dana			(Michigan Technological University)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Schwab, Melissa			(JPL)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Turner, Kevin			(Brock University)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Zavoico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Vassily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(Sebastian)	(University of Alaska, Fairbanks)</a:t>
            </a:r>
          </a:p>
        </p:txBody>
      </p:sp>
    </p:spTree>
    <p:extLst>
      <p:ext uri="{BB962C8B-B14F-4D97-AF65-F5344CB8AC3E}">
        <p14:creationId xmlns:p14="http://schemas.microsoft.com/office/powerpoint/2010/main" val="4021335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A7147ED-4250-7F8B-A90B-698821226EDE}"/>
              </a:ext>
            </a:extLst>
          </p:cNvPr>
          <p:cNvSpPr>
            <a:spLocks noGrp="1"/>
          </p:cNvSpPr>
          <p:nvPr/>
        </p:nvSpPr>
        <p:spPr bwMode="auto">
          <a:xfrm>
            <a:off x="1762020" y="300832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square" lIns="96906" tIns="48453" rIns="96906" bIns="4845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6846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6pPr>
            <a:lvl7pPr marL="913693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7pPr>
            <a:lvl8pPr marL="1370540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8pPr>
            <a:lvl9pPr marL="1827384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9pPr>
          </a:lstStyle>
          <a:p>
            <a:r>
              <a:rPr lang="en-US" sz="2800" dirty="0">
                <a:solidFill>
                  <a:srgbClr val="0045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Synthesis Activities</a:t>
            </a:r>
            <a:endParaRPr lang="en-US" sz="2800" dirty="0">
              <a:solidFill>
                <a:srgbClr val="6AAA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9B85CEB-C8C2-F34F-CA59-4C16AE57D7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506832"/>
              </p:ext>
            </p:extLst>
          </p:nvPr>
        </p:nvGraphicFramePr>
        <p:xfrm>
          <a:off x="660510" y="1448687"/>
          <a:ext cx="10870980" cy="4913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469">
                  <a:extLst>
                    <a:ext uri="{9D8B030D-6E8A-4147-A177-3AD203B41FA5}">
                      <a16:colId xmlns:a16="http://schemas.microsoft.com/office/drawing/2014/main" val="507932763"/>
                    </a:ext>
                  </a:extLst>
                </a:gridCol>
                <a:gridCol w="4251039">
                  <a:extLst>
                    <a:ext uri="{9D8B030D-6E8A-4147-A177-3AD203B41FA5}">
                      <a16:colId xmlns:a16="http://schemas.microsoft.com/office/drawing/2014/main" val="1634774429"/>
                    </a:ext>
                  </a:extLst>
                </a:gridCol>
                <a:gridCol w="2346037">
                  <a:extLst>
                    <a:ext uri="{9D8B030D-6E8A-4147-A177-3AD203B41FA5}">
                      <a16:colId xmlns:a16="http://schemas.microsoft.com/office/drawing/2014/main" val="1337445565"/>
                    </a:ext>
                  </a:extLst>
                </a:gridCol>
                <a:gridCol w="1774239">
                  <a:extLst>
                    <a:ext uri="{9D8B030D-6E8A-4147-A177-3AD203B41FA5}">
                      <a16:colId xmlns:a16="http://schemas.microsoft.com/office/drawing/2014/main" val="2328363216"/>
                    </a:ext>
                  </a:extLst>
                </a:gridCol>
                <a:gridCol w="2174196">
                  <a:extLst>
                    <a:ext uri="{9D8B030D-6E8A-4147-A177-3AD203B41FA5}">
                      <a16:colId xmlns:a16="http://schemas.microsoft.com/office/drawing/2014/main" val="1754178137"/>
                    </a:ext>
                  </a:extLst>
                </a:gridCol>
              </a:tblGrid>
              <a:tr h="39604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Synthesis Topic Name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276091"/>
                  </a:ext>
                </a:extLst>
              </a:tr>
              <a:tr h="372948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489175"/>
                  </a:ext>
                </a:extLst>
              </a:tr>
              <a:tr h="36558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 Boreal Ecotype Trends &amp; Drivers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 Jorgenson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ERL review paper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422814"/>
                  </a:ext>
                </a:extLst>
              </a:tr>
              <a:tr h="36558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Improved tundra soil dielectric models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K.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Bakian-Dogaheh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799591"/>
                  </a:ext>
                </a:extLst>
              </a:tr>
              <a:tr h="36558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 of changing snow and soil moisture regimes on tundra C sequestration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Zona</a:t>
                      </a:r>
                    </a:p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Zona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Sci. Reports</a:t>
                      </a:r>
                    </a:p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GCB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227505"/>
                  </a:ext>
                </a:extLst>
              </a:tr>
              <a:tr h="365582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44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44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Mapping Surface Organic Soil Properties in Arctic Tundra using C-band SAR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44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Y. Yi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44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44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675168"/>
                  </a:ext>
                </a:extLst>
              </a:tr>
              <a:tr h="365582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44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44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Alaska SAR ALT upscaling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44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J. Whitcomb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44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44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748547"/>
                  </a:ext>
                </a:extLst>
              </a:tr>
              <a:tr h="365582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44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44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Northern Hemisphere ALT trends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44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Z. Liu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44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44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44060"/>
                  </a:ext>
                </a:extLst>
              </a:tr>
              <a:tr h="365582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44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44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NWT </a:t>
                      </a:r>
                      <a:r>
                        <a:rPr lang="en-US" sz="1600" b="0" dirty="0" err="1">
                          <a:solidFill>
                            <a:srgbClr val="0044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Thermokarst</a:t>
                      </a:r>
                      <a:r>
                        <a:rPr lang="en-US" sz="1600" b="0" dirty="0">
                          <a:solidFill>
                            <a:srgbClr val="0044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Mapping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44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S.V. </a:t>
                      </a:r>
                      <a:r>
                        <a:rPr lang="en-US" sz="1600" b="0" dirty="0" err="1">
                          <a:solidFill>
                            <a:srgbClr val="0044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Kokelj</a:t>
                      </a:r>
                      <a:endParaRPr lang="en-US" sz="1600" b="0" dirty="0">
                        <a:solidFill>
                          <a:srgbClr val="00446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44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44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Arctic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634507"/>
                  </a:ext>
                </a:extLst>
              </a:tr>
              <a:tr h="365582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44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44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Advances in wetland hydrology: the Canadian contribution over 75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44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J.S.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44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44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Canadian Water Resources Journal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380089"/>
                  </a:ext>
                </a:extLst>
              </a:tr>
              <a:tr h="365582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44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44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Estimation of northern hemisphere soil freeze-thaw dynamics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44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K. Donahue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44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44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Frontiers in Big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541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740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843550-79E5-A20D-4E5F-1EFA9B852F29}"/>
              </a:ext>
            </a:extLst>
          </p:cNvPr>
          <p:cNvSpPr>
            <a:spLocks noGrp="1"/>
          </p:cNvSpPr>
          <p:nvPr/>
        </p:nvSpPr>
        <p:spPr>
          <a:xfrm>
            <a:off x="614569" y="2149151"/>
            <a:ext cx="10962861" cy="30219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Aquatic Trends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Zero Curtain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Emissions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Modeling Component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CF1735-6E3F-84A5-8D16-B71CECD6AB13}"/>
              </a:ext>
            </a:extLst>
          </p:cNvPr>
          <p:cNvSpPr>
            <a:spLocks noGrp="1"/>
          </p:cNvSpPr>
          <p:nvPr/>
        </p:nvSpPr>
        <p:spPr bwMode="auto">
          <a:xfrm>
            <a:off x="1762020" y="300832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square" lIns="96906" tIns="48453" rIns="96906" bIns="4845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6846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6pPr>
            <a:lvl7pPr marL="913693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7pPr>
            <a:lvl8pPr marL="1370540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8pPr>
            <a:lvl9pPr marL="1827384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9pPr>
          </a:lstStyle>
          <a:p>
            <a:r>
              <a:rPr lang="en-US" sz="2800" dirty="0">
                <a:solidFill>
                  <a:srgbClr val="0045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Synthesis Activities – Phase III</a:t>
            </a:r>
            <a:endParaRPr lang="en-US" sz="2800" dirty="0">
              <a:solidFill>
                <a:srgbClr val="6AAA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202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D69B64D-5963-2CDF-854C-7A3D5E5379E7}"/>
              </a:ext>
            </a:extLst>
          </p:cNvPr>
          <p:cNvSpPr>
            <a:spLocks noGrp="1"/>
          </p:cNvSpPr>
          <p:nvPr/>
        </p:nvSpPr>
        <p:spPr>
          <a:xfrm>
            <a:off x="614569" y="1468846"/>
            <a:ext cx="10962861" cy="47217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Comparing and harmonizing products:</a:t>
            </a:r>
          </a:p>
          <a:p>
            <a:pPr marL="457200" lvl="1" indent="0">
              <a:lnSpc>
                <a:spcPct val="114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・Surface water		・Wetlands		</a:t>
            </a:r>
          </a:p>
          <a:p>
            <a:pPr marL="457200" lvl="1" indent="0">
              <a:lnSpc>
                <a:spcPct val="114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・Inundation		・Soil moisture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Upscaling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Trend analyses</a:t>
            </a:r>
          </a:p>
          <a:p>
            <a:pPr marL="0" indent="0">
              <a:lnSpc>
                <a:spcPct val="114000"/>
              </a:lnSpc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Contact: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David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Butman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Contributors: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John Kimball, Laura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Bourgeau-Chavez,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Tyler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Albrethsen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Mark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Carroll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Jennifer Watts (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interns)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F349538-CC78-D481-DDA0-BFD2D79FB050}"/>
              </a:ext>
            </a:extLst>
          </p:cNvPr>
          <p:cNvSpPr>
            <a:spLocks noGrp="1"/>
          </p:cNvSpPr>
          <p:nvPr/>
        </p:nvSpPr>
        <p:spPr bwMode="auto">
          <a:xfrm>
            <a:off x="1762020" y="300832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square" lIns="96906" tIns="48453" rIns="96906" bIns="4845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6846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6pPr>
            <a:lvl7pPr marL="913693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7pPr>
            <a:lvl8pPr marL="1370540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8pPr>
            <a:lvl9pPr marL="1827384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9pPr>
          </a:lstStyle>
          <a:p>
            <a:r>
              <a:rPr lang="en-US" sz="2800" dirty="0">
                <a:solidFill>
                  <a:srgbClr val="0045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Aquatic Trends</a:t>
            </a:r>
            <a:endParaRPr lang="en-US" sz="2800" dirty="0">
              <a:solidFill>
                <a:srgbClr val="6AAA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black stamp with black text&#10;&#10;Description automatically generated">
            <a:extLst>
              <a:ext uri="{FF2B5EF4-FFF2-40B4-BE49-F238E27FC236}">
                <a16:creationId xmlns:a16="http://schemas.microsoft.com/office/drawing/2014/main" id="{74479FA8-EE47-C233-D835-95ABD81661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ED7D3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60" b="95743" l="3375" r="96000">
                        <a14:foregroundMark x1="7688" y1="48065" x2="7688" y2="48065"/>
                        <a14:foregroundMark x1="3375" y1="49381" x2="3375" y2="49381"/>
                        <a14:foregroundMark x1="56688" y1="6037" x2="56688" y2="6037"/>
                        <a14:foregroundMark x1="33938" y1="13700" x2="33938" y2="13700"/>
                        <a14:foregroundMark x1="39750" y1="95820" x2="39750" y2="95820"/>
                        <a14:foregroundMark x1="96000" y1="52941" x2="96000" y2="52941"/>
                        <a14:foregroundMark x1="69000" y1="77864" x2="69000" y2="77864"/>
                        <a14:foregroundMark x1="71938" y1="67183" x2="71938" y2="67183"/>
                        <a14:foregroundMark x1="56125" y1="80186" x2="56125" y2="80186"/>
                        <a14:foregroundMark x1="52312" y1="84211" x2="52312" y2="84211"/>
                        <a14:foregroundMark x1="44500" y1="85372" x2="44500" y2="85372"/>
                        <a14:foregroundMark x1="35313" y1="79567" x2="35313" y2="79567"/>
                        <a14:foregroundMark x1="12313" y1="75851" x2="12313" y2="75851"/>
                        <a14:foregroundMark x1="17313" y1="64783" x2="17313" y2="64783"/>
                        <a14:foregroundMark x1="28375" y1="56579" x2="28375" y2="56579"/>
                        <a14:foregroundMark x1="43563" y1="45356" x2="43563" y2="45356"/>
                        <a14:foregroundMark x1="50313" y1="38313" x2="50313" y2="38313"/>
                        <a14:foregroundMark x1="69125" y1="32353" x2="69125" y2="32353"/>
                        <a14:foregroundMark x1="78563" y1="29102" x2="78563" y2="29102"/>
                        <a14:foregroundMark x1="78563" y1="35836" x2="78563" y2="35836"/>
                        <a14:foregroundMark x1="71688" y1="45201" x2="71688" y2="45201"/>
                        <a14:foregroundMark x1="56375" y1="48220" x2="56375" y2="48220"/>
                        <a14:foregroundMark x1="35688" y1="24458" x2="35688" y2="24458"/>
                        <a14:foregroundMark x1="29188" y1="31502" x2="29188" y2="31502"/>
                        <a14:foregroundMark x1="40563" y1="16409" x2="40563" y2="16409"/>
                        <a14:foregroundMark x1="46813" y1="18111" x2="46813" y2="18111"/>
                        <a14:foregroundMark x1="55063" y1="16950" x2="55063" y2="16950"/>
                        <a14:foregroundMark x1="63813" y1="21285" x2="63813" y2="21285"/>
                        <a14:foregroundMark x1="60563" y1="91254" x2="60563" y2="91254"/>
                        <a14:backgroundMark x1="31625" y1="23762" x2="31625" y2="23762"/>
                        <a14:backgroundMark x1="33375" y1="26780" x2="33375" y2="26780"/>
                        <a14:backgroundMark x1="27187" y1="32508" x2="27187" y2="32508"/>
                        <a14:backgroundMark x1="64750" y1="76703" x2="64750" y2="76703"/>
                        <a14:backgroundMark x1="66938" y1="80186" x2="66938" y2="80186"/>
                        <a14:backgroundMark x1="71375" y1="70356" x2="71375" y2="703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6820" y="3782433"/>
            <a:ext cx="3600000" cy="2907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9E62897-78AE-B96A-CA94-5D7B8AD211EE}"/>
              </a:ext>
            </a:extLst>
          </p:cNvPr>
          <p:cNvSpPr/>
          <p:nvPr/>
        </p:nvSpPr>
        <p:spPr>
          <a:xfrm>
            <a:off x="120202" y="1075387"/>
            <a:ext cx="11951596" cy="5647386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F95E43-57A8-8F40-FCCF-ECCB411003D6}"/>
              </a:ext>
            </a:extLst>
          </p:cNvPr>
          <p:cNvSpPr txBox="1"/>
          <p:nvPr/>
        </p:nvSpPr>
        <p:spPr>
          <a:xfrm>
            <a:off x="614570" y="1950353"/>
            <a:ext cx="10962860" cy="3004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b="1" dirty="0">
                <a:solidFill>
                  <a:srgbClr val="0044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  <a:p>
            <a:pPr>
              <a:lnSpc>
                <a:spcPct val="114000"/>
              </a:lnSpc>
            </a:pPr>
            <a:endParaRPr lang="en-US" sz="2400" dirty="0">
              <a:solidFill>
                <a:srgbClr val="0044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44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Harmonizing data from various sources and platforms is complex.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44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Differences in thematic scales and sensor data increase the difficulty.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44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Vegetation complicates accurate wetland mapping.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44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Wetlands and inundation are not easily separable.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44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Field data sets for upscaling and verification are often missing.</a:t>
            </a:r>
          </a:p>
        </p:txBody>
      </p:sp>
    </p:spTree>
    <p:extLst>
      <p:ext uri="{BB962C8B-B14F-4D97-AF65-F5344CB8AC3E}">
        <p14:creationId xmlns:p14="http://schemas.microsoft.com/office/powerpoint/2010/main" val="134103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C1731-8DEA-2246-2D99-404B8DAF45A1}"/>
              </a:ext>
            </a:extLst>
          </p:cNvPr>
          <p:cNvSpPr>
            <a:spLocks noGrp="1"/>
          </p:cNvSpPr>
          <p:nvPr/>
        </p:nvSpPr>
        <p:spPr>
          <a:xfrm>
            <a:off x="614569" y="1822279"/>
            <a:ext cx="10962861" cy="39203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Extent and duration 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Retrieve from modeling frameworks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Indirect request from atmospheric inversion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Reconciliation and attribution of methane emissions over land (top-down vs bottom-up)</a:t>
            </a:r>
          </a:p>
          <a:p>
            <a:pPr marL="0" indent="0">
              <a:lnSpc>
                <a:spcPct val="114000"/>
              </a:lnSpc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Contacts: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John Kimball,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Yonghong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Yi 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Contributors: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Chip Miller,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Róisín Commane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Luke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Schiferl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87673D6-78EF-B1BA-C44B-DD0CAB7BD5A2}"/>
              </a:ext>
            </a:extLst>
          </p:cNvPr>
          <p:cNvSpPr>
            <a:spLocks noGrp="1"/>
          </p:cNvSpPr>
          <p:nvPr/>
        </p:nvSpPr>
        <p:spPr bwMode="auto">
          <a:xfrm>
            <a:off x="1762020" y="300832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square" lIns="96906" tIns="48453" rIns="96906" bIns="4845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6846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6pPr>
            <a:lvl7pPr marL="913693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7pPr>
            <a:lvl8pPr marL="1370540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8pPr>
            <a:lvl9pPr marL="1827384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9pPr>
          </a:lstStyle>
          <a:p>
            <a:r>
              <a:rPr lang="en-US" sz="2800" dirty="0">
                <a:solidFill>
                  <a:srgbClr val="0045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Curtain</a:t>
            </a:r>
            <a:endParaRPr lang="en-US" sz="2800" dirty="0">
              <a:solidFill>
                <a:srgbClr val="6AAA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black stamp with black text&#10;&#10;Description automatically generated">
            <a:extLst>
              <a:ext uri="{FF2B5EF4-FFF2-40B4-BE49-F238E27FC236}">
                <a16:creationId xmlns:a16="http://schemas.microsoft.com/office/drawing/2014/main" id="{BFE1BCD9-9AF3-CF2D-5807-3C074D64348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ED7D3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60" b="95743" l="3375" r="96000">
                        <a14:foregroundMark x1="7688" y1="48065" x2="7688" y2="48065"/>
                        <a14:foregroundMark x1="3375" y1="49381" x2="3375" y2="49381"/>
                        <a14:foregroundMark x1="56688" y1="6037" x2="56688" y2="6037"/>
                        <a14:foregroundMark x1="33938" y1="13700" x2="33938" y2="13700"/>
                        <a14:foregroundMark x1="39750" y1="95820" x2="39750" y2="95820"/>
                        <a14:foregroundMark x1="96000" y1="52941" x2="96000" y2="52941"/>
                        <a14:foregroundMark x1="69000" y1="77864" x2="69000" y2="77864"/>
                        <a14:foregroundMark x1="71938" y1="67183" x2="71938" y2="67183"/>
                        <a14:foregroundMark x1="56125" y1="80186" x2="56125" y2="80186"/>
                        <a14:foregroundMark x1="52312" y1="84211" x2="52312" y2="84211"/>
                        <a14:foregroundMark x1="44500" y1="85372" x2="44500" y2="85372"/>
                        <a14:foregroundMark x1="35313" y1="79567" x2="35313" y2="79567"/>
                        <a14:foregroundMark x1="12313" y1="75851" x2="12313" y2="75851"/>
                        <a14:foregroundMark x1="17313" y1="64783" x2="17313" y2="64783"/>
                        <a14:foregroundMark x1="28375" y1="56579" x2="28375" y2="56579"/>
                        <a14:foregroundMark x1="43563" y1="45356" x2="43563" y2="45356"/>
                        <a14:foregroundMark x1="50313" y1="38313" x2="50313" y2="38313"/>
                        <a14:foregroundMark x1="69125" y1="32353" x2="69125" y2="32353"/>
                        <a14:foregroundMark x1="78563" y1="29102" x2="78563" y2="29102"/>
                        <a14:foregroundMark x1="78563" y1="35836" x2="78563" y2="35836"/>
                        <a14:foregroundMark x1="71688" y1="45201" x2="71688" y2="45201"/>
                        <a14:foregroundMark x1="56375" y1="48220" x2="56375" y2="48220"/>
                        <a14:foregroundMark x1="35688" y1="24458" x2="35688" y2="24458"/>
                        <a14:foregroundMark x1="29188" y1="31502" x2="29188" y2="31502"/>
                        <a14:foregroundMark x1="40563" y1="16409" x2="40563" y2="16409"/>
                        <a14:foregroundMark x1="46813" y1="18111" x2="46813" y2="18111"/>
                        <a14:foregroundMark x1="55063" y1="16950" x2="55063" y2="16950"/>
                        <a14:foregroundMark x1="63813" y1="21285" x2="63813" y2="21285"/>
                        <a14:foregroundMark x1="60563" y1="91254" x2="60563" y2="91254"/>
                        <a14:backgroundMark x1="31625" y1="23762" x2="31625" y2="23762"/>
                        <a14:backgroundMark x1="33375" y1="26780" x2="33375" y2="26780"/>
                        <a14:backgroundMark x1="27187" y1="32508" x2="27187" y2="32508"/>
                        <a14:backgroundMark x1="64750" y1="76703" x2="64750" y2="76703"/>
                        <a14:backgroundMark x1="66938" y1="80186" x2="66938" y2="80186"/>
                        <a14:backgroundMark x1="71375" y1="70356" x2="71375" y2="703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6820" y="3782433"/>
            <a:ext cx="3600000" cy="2907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4EAB0D-B7FD-3578-2E34-CF9AF8BD9754}"/>
              </a:ext>
            </a:extLst>
          </p:cNvPr>
          <p:cNvSpPr txBox="1"/>
          <p:nvPr/>
        </p:nvSpPr>
        <p:spPr>
          <a:xfrm>
            <a:off x="5967790" y="4968340"/>
            <a:ext cx="2748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44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b="1" dirty="0" err="1">
                <a:solidFill>
                  <a:srgbClr val="0044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Jinyang</a:t>
            </a:r>
            <a:r>
              <a:rPr lang="en-US" sz="2400" b="1" dirty="0">
                <a:solidFill>
                  <a:srgbClr val="0044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</a:t>
            </a:r>
          </a:p>
        </p:txBody>
      </p:sp>
    </p:spTree>
    <p:extLst>
      <p:ext uri="{BB962C8B-B14F-4D97-AF65-F5344CB8AC3E}">
        <p14:creationId xmlns:p14="http://schemas.microsoft.com/office/powerpoint/2010/main" val="267053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47B2D-0DEC-FAC9-E684-73156CC1966F}"/>
              </a:ext>
            </a:extLst>
          </p:cNvPr>
          <p:cNvSpPr>
            <a:spLocks noGrp="1"/>
          </p:cNvSpPr>
          <p:nvPr/>
        </p:nvSpPr>
        <p:spPr>
          <a:xfrm>
            <a:off x="449174" y="2002005"/>
            <a:ext cx="11293652" cy="39203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Title: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Relating CH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hotspot patterns to permafrost and surface hydrology elements, inferred from ground and remote sensing observations.</a:t>
            </a:r>
          </a:p>
          <a:p>
            <a:pPr>
              <a:lnSpc>
                <a:spcPct val="114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Identifying CH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trends and drivers across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domain</a:t>
            </a:r>
          </a:p>
          <a:p>
            <a:pPr>
              <a:lnSpc>
                <a:spcPct val="114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Contact: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Clayton Elder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Contributors: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Bruce Chapman, Laura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Bourgeau-Chavez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Qianlai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Zhuang,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Interns</a:t>
            </a:r>
          </a:p>
          <a:p>
            <a:pPr>
              <a:lnSpc>
                <a:spcPct val="114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1E525A-801F-A1AA-463E-4E8D2401074A}"/>
              </a:ext>
            </a:extLst>
          </p:cNvPr>
          <p:cNvSpPr>
            <a:spLocks noGrp="1"/>
          </p:cNvSpPr>
          <p:nvPr/>
        </p:nvSpPr>
        <p:spPr bwMode="auto">
          <a:xfrm>
            <a:off x="1762020" y="300832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square" lIns="96906" tIns="48453" rIns="96906" bIns="4845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6846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6pPr>
            <a:lvl7pPr marL="913693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7pPr>
            <a:lvl8pPr marL="1370540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8pPr>
            <a:lvl9pPr marL="1827384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9pPr>
          </a:lstStyle>
          <a:p>
            <a:r>
              <a:rPr lang="en-US" sz="2800" dirty="0">
                <a:solidFill>
                  <a:srgbClr val="0045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2800" baseline="-25000" dirty="0">
                <a:solidFill>
                  <a:srgbClr val="0045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srgbClr val="0045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Emissions</a:t>
            </a:r>
            <a:endParaRPr lang="en-US" sz="2800" dirty="0">
              <a:solidFill>
                <a:srgbClr val="6AAA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black stamp with black text&#10;&#10;Description automatically generated">
            <a:extLst>
              <a:ext uri="{FF2B5EF4-FFF2-40B4-BE49-F238E27FC236}">
                <a16:creationId xmlns:a16="http://schemas.microsoft.com/office/drawing/2014/main" id="{706559D7-F62E-035A-D80D-2606D89C39F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ED7D3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60" b="95743" l="3375" r="96000">
                        <a14:foregroundMark x1="7688" y1="48065" x2="7688" y2="48065"/>
                        <a14:foregroundMark x1="3375" y1="49381" x2="3375" y2="49381"/>
                        <a14:foregroundMark x1="56688" y1="6037" x2="56688" y2="6037"/>
                        <a14:foregroundMark x1="33938" y1="13700" x2="33938" y2="13700"/>
                        <a14:foregroundMark x1="39750" y1="95820" x2="39750" y2="95820"/>
                        <a14:foregroundMark x1="96000" y1="52941" x2="96000" y2="52941"/>
                        <a14:foregroundMark x1="69000" y1="77864" x2="69000" y2="77864"/>
                        <a14:foregroundMark x1="71938" y1="67183" x2="71938" y2="67183"/>
                        <a14:foregroundMark x1="56125" y1="80186" x2="56125" y2="80186"/>
                        <a14:foregroundMark x1="52312" y1="84211" x2="52312" y2="84211"/>
                        <a14:foregroundMark x1="44500" y1="85372" x2="44500" y2="85372"/>
                        <a14:foregroundMark x1="35313" y1="79567" x2="35313" y2="79567"/>
                        <a14:foregroundMark x1="12313" y1="75851" x2="12313" y2="75851"/>
                        <a14:foregroundMark x1="17313" y1="64783" x2="17313" y2="64783"/>
                        <a14:foregroundMark x1="28375" y1="56579" x2="28375" y2="56579"/>
                        <a14:foregroundMark x1="43563" y1="45356" x2="43563" y2="45356"/>
                        <a14:foregroundMark x1="50313" y1="38313" x2="50313" y2="38313"/>
                        <a14:foregroundMark x1="69125" y1="32353" x2="69125" y2="32353"/>
                        <a14:foregroundMark x1="78563" y1="29102" x2="78563" y2="29102"/>
                        <a14:foregroundMark x1="78563" y1="35836" x2="78563" y2="35836"/>
                        <a14:foregroundMark x1="71688" y1="45201" x2="71688" y2="45201"/>
                        <a14:foregroundMark x1="56375" y1="48220" x2="56375" y2="48220"/>
                        <a14:foregroundMark x1="35688" y1="24458" x2="35688" y2="24458"/>
                        <a14:foregroundMark x1="29188" y1="31502" x2="29188" y2="31502"/>
                        <a14:foregroundMark x1="40563" y1="16409" x2="40563" y2="16409"/>
                        <a14:foregroundMark x1="46813" y1="18111" x2="46813" y2="18111"/>
                        <a14:foregroundMark x1="55063" y1="16950" x2="55063" y2="16950"/>
                        <a14:foregroundMark x1="63813" y1="21285" x2="63813" y2="21285"/>
                        <a14:foregroundMark x1="60563" y1="91254" x2="60563" y2="91254"/>
                        <a14:backgroundMark x1="31625" y1="23762" x2="31625" y2="23762"/>
                        <a14:backgroundMark x1="33375" y1="26780" x2="33375" y2="26780"/>
                        <a14:backgroundMark x1="27187" y1="32508" x2="27187" y2="32508"/>
                        <a14:backgroundMark x1="64750" y1="76703" x2="64750" y2="76703"/>
                        <a14:backgroundMark x1="66938" y1="80186" x2="66938" y2="80186"/>
                        <a14:backgroundMark x1="71375" y1="70356" x2="71375" y2="703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6820" y="3782433"/>
            <a:ext cx="3600000" cy="2907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A1B15C-E890-782A-8ED1-E9045ABDA80E}"/>
              </a:ext>
            </a:extLst>
          </p:cNvPr>
          <p:cNvSpPr/>
          <p:nvPr/>
        </p:nvSpPr>
        <p:spPr>
          <a:xfrm>
            <a:off x="120202" y="1075387"/>
            <a:ext cx="11951596" cy="5647386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ign with black text&#10;&#10;Description automatically generated">
            <a:extLst>
              <a:ext uri="{FF2B5EF4-FFF2-40B4-BE49-F238E27FC236}">
                <a16:creationId xmlns:a16="http://schemas.microsoft.com/office/drawing/2014/main" id="{08B4C06F-30DE-4968-EC91-9096DF61D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79" b="94460" l="2179" r="94915">
                        <a14:foregroundMark x1="5690" y1="32825" x2="5690" y2="32825"/>
                        <a14:foregroundMark x1="51574" y1="5817" x2="51574" y2="5817"/>
                        <a14:foregroundMark x1="29177" y1="52770" x2="29177" y2="52770"/>
                        <a14:foregroundMark x1="42010" y1="51524" x2="42010" y2="51524"/>
                        <a14:foregroundMark x1="51816" y1="45983" x2="51816" y2="45983"/>
                        <a14:foregroundMark x1="57506" y1="53463" x2="57506" y2="53463"/>
                        <a14:foregroundMark x1="70460" y1="52078" x2="70460" y2="52078"/>
                        <a14:foregroundMark x1="72155" y1="72299" x2="72155" y2="72299"/>
                        <a14:foregroundMark x1="65012" y1="79086" x2="65012" y2="79086"/>
                        <a14:foregroundMark x1="52179" y1="75485" x2="52179" y2="75485"/>
                        <a14:foregroundMark x1="45400" y1="73407" x2="45400" y2="73407"/>
                        <a14:foregroundMark x1="31961" y1="74654" x2="31961" y2="74654"/>
                        <a14:foregroundMark x1="25424" y1="74931" x2="25424" y2="74931"/>
                        <a14:foregroundMark x1="2421" y1="77147" x2="2421" y2="77147"/>
                        <a14:foregroundMark x1="19249" y1="94598" x2="19249" y2="94598"/>
                        <a14:foregroundMark x1="94915" y1="79363" x2="94915" y2="793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3450" y="1490083"/>
            <a:ext cx="52451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8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C839193-90EB-0419-0BE2-D366D201BB7D}"/>
              </a:ext>
            </a:extLst>
          </p:cNvPr>
          <p:cNvSpPr>
            <a:spLocks noGrp="1"/>
          </p:cNvSpPr>
          <p:nvPr/>
        </p:nvSpPr>
        <p:spPr>
          <a:xfrm>
            <a:off x="614569" y="2002005"/>
            <a:ext cx="10962861" cy="39203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Testing process model assumptions to improve the bottom-up Earth system projections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Exploit modeling framework to link with other disciplinary elements (carbon, disturbance, LC change)</a:t>
            </a:r>
          </a:p>
          <a:p>
            <a:pPr>
              <a:lnSpc>
                <a:spcPct val="114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Contact: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Qianlai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Zhuang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Contributors: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F21735-1A18-8925-4369-518B68516471}"/>
              </a:ext>
            </a:extLst>
          </p:cNvPr>
          <p:cNvSpPr>
            <a:spLocks noGrp="1"/>
          </p:cNvSpPr>
          <p:nvPr/>
        </p:nvSpPr>
        <p:spPr bwMode="auto">
          <a:xfrm>
            <a:off x="1762020" y="300832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square" lIns="96906" tIns="48453" rIns="96906" bIns="4845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6846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6pPr>
            <a:lvl7pPr marL="913693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7pPr>
            <a:lvl8pPr marL="1370540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8pPr>
            <a:lvl9pPr marL="1827384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9pPr>
          </a:lstStyle>
          <a:p>
            <a:r>
              <a:rPr lang="en-US" sz="2800" dirty="0">
                <a:solidFill>
                  <a:srgbClr val="0045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 Component</a:t>
            </a:r>
            <a:endParaRPr lang="en-US" sz="2800" dirty="0">
              <a:solidFill>
                <a:srgbClr val="6AAA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black stamp with black text&#10;&#10;Description automatically generated">
            <a:extLst>
              <a:ext uri="{FF2B5EF4-FFF2-40B4-BE49-F238E27FC236}">
                <a16:creationId xmlns:a16="http://schemas.microsoft.com/office/drawing/2014/main" id="{08CC4EBC-BDB2-5342-EF66-374A8015C8F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ED7D3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60" b="95743" l="3375" r="96000">
                        <a14:foregroundMark x1="7688" y1="48065" x2="7688" y2="48065"/>
                        <a14:foregroundMark x1="3375" y1="49381" x2="3375" y2="49381"/>
                        <a14:foregroundMark x1="56688" y1="6037" x2="56688" y2="6037"/>
                        <a14:foregroundMark x1="33938" y1="13700" x2="33938" y2="13700"/>
                        <a14:foregroundMark x1="39750" y1="95820" x2="39750" y2="95820"/>
                        <a14:foregroundMark x1="96000" y1="52941" x2="96000" y2="52941"/>
                        <a14:foregroundMark x1="69000" y1="77864" x2="69000" y2="77864"/>
                        <a14:foregroundMark x1="71938" y1="67183" x2="71938" y2="67183"/>
                        <a14:foregroundMark x1="56125" y1="80186" x2="56125" y2="80186"/>
                        <a14:foregroundMark x1="52312" y1="84211" x2="52312" y2="84211"/>
                        <a14:foregroundMark x1="44500" y1="85372" x2="44500" y2="85372"/>
                        <a14:foregroundMark x1="35313" y1="79567" x2="35313" y2="79567"/>
                        <a14:foregroundMark x1="12313" y1="75851" x2="12313" y2="75851"/>
                        <a14:foregroundMark x1="17313" y1="64783" x2="17313" y2="64783"/>
                        <a14:foregroundMark x1="28375" y1="56579" x2="28375" y2="56579"/>
                        <a14:foregroundMark x1="43563" y1="45356" x2="43563" y2="45356"/>
                        <a14:foregroundMark x1="50313" y1="38313" x2="50313" y2="38313"/>
                        <a14:foregroundMark x1="69125" y1="32353" x2="69125" y2="32353"/>
                        <a14:foregroundMark x1="78563" y1="29102" x2="78563" y2="29102"/>
                        <a14:foregroundMark x1="78563" y1="35836" x2="78563" y2="35836"/>
                        <a14:foregroundMark x1="71688" y1="45201" x2="71688" y2="45201"/>
                        <a14:foregroundMark x1="56375" y1="48220" x2="56375" y2="48220"/>
                        <a14:foregroundMark x1="35688" y1="24458" x2="35688" y2="24458"/>
                        <a14:foregroundMark x1="29188" y1="31502" x2="29188" y2="31502"/>
                        <a14:foregroundMark x1="40563" y1="16409" x2="40563" y2="16409"/>
                        <a14:foregroundMark x1="46813" y1="18111" x2="46813" y2="18111"/>
                        <a14:foregroundMark x1="55063" y1="16950" x2="55063" y2="16950"/>
                        <a14:foregroundMark x1="63813" y1="21285" x2="63813" y2="21285"/>
                        <a14:foregroundMark x1="60563" y1="91254" x2="60563" y2="91254"/>
                        <a14:backgroundMark x1="31625" y1="23762" x2="31625" y2="23762"/>
                        <a14:backgroundMark x1="33375" y1="26780" x2="33375" y2="26780"/>
                        <a14:backgroundMark x1="27187" y1="32508" x2="27187" y2="32508"/>
                        <a14:backgroundMark x1="64750" y1="76703" x2="64750" y2="76703"/>
                        <a14:backgroundMark x1="66938" y1="80186" x2="66938" y2="80186"/>
                        <a14:backgroundMark x1="71375" y1="70356" x2="71375" y2="703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6820" y="3782433"/>
            <a:ext cx="3600000" cy="29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1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CBC4F-4065-E27E-E647-6E5995706E34}"/>
              </a:ext>
            </a:extLst>
          </p:cNvPr>
          <p:cNvSpPr>
            <a:spLocks noGrp="1"/>
          </p:cNvSpPr>
          <p:nvPr/>
        </p:nvSpPr>
        <p:spPr bwMode="auto">
          <a:xfrm>
            <a:off x="1762020" y="300832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square" lIns="96906" tIns="48453" rIns="96906" bIns="4845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6846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6pPr>
            <a:lvl7pPr marL="913693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7pPr>
            <a:lvl8pPr marL="1370540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8pPr>
            <a:lvl9pPr marL="1827384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9pPr>
          </a:lstStyle>
          <a:p>
            <a:r>
              <a:rPr lang="en-US" sz="2400" dirty="0">
                <a:solidFill>
                  <a:srgbClr val="0045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Synthesis Efforts for FORTE &amp; Arctic-COLORS</a:t>
            </a:r>
            <a:endParaRPr lang="en-US" sz="2400" dirty="0">
              <a:solidFill>
                <a:srgbClr val="6AAA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734C5-8DA6-F596-A2A1-31E97274E0B7}"/>
              </a:ext>
            </a:extLst>
          </p:cNvPr>
          <p:cNvSpPr>
            <a:spLocks noGrp="1"/>
          </p:cNvSpPr>
          <p:nvPr/>
        </p:nvSpPr>
        <p:spPr>
          <a:xfrm>
            <a:off x="614569" y="2002005"/>
            <a:ext cx="10962861" cy="39203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Integrating field measurements, remote sensing, and modeling to derive fluvial and subsurface fluxes of freshwater and organic carbon to coastal regions.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Providing products on active layer thickness, soil carbon, freeze/thaw dynamics etc. for watersheds and coastal regions.</a:t>
            </a:r>
          </a:p>
          <a:p>
            <a:pPr marL="0" indent="0">
              <a:lnSpc>
                <a:spcPct val="114000"/>
              </a:lnSpc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Contact: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Rawlins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Contributors: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Jinyang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Du, Wes Moses, Melissa Schwab, Kevin Turner, 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Maria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Tzortziou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122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797</Words>
  <Application>Microsoft Macintosh PowerPoint</Application>
  <PresentationFormat>Widescreen</PresentationFormat>
  <Paragraphs>154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Stroud, David B. (GSFC-618.0)[SCIENCE SYSTEMS AND APPLICATIONS INC]</dc:creator>
  <cp:lastModifiedBy>Melissa S Schwab</cp:lastModifiedBy>
  <cp:revision>28</cp:revision>
  <dcterms:created xsi:type="dcterms:W3CDTF">2020-09-01T15:19:03Z</dcterms:created>
  <dcterms:modified xsi:type="dcterms:W3CDTF">2024-05-23T14:40:57Z</dcterms:modified>
</cp:coreProperties>
</file>