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1" r:id="rId2"/>
    <p:sldId id="280" r:id="rId3"/>
    <p:sldId id="281" r:id="rId4"/>
    <p:sldId id="2247" r:id="rId5"/>
    <p:sldId id="282" r:id="rId6"/>
    <p:sldId id="284" r:id="rId7"/>
    <p:sldId id="2243" r:id="rId8"/>
    <p:sldId id="2244" r:id="rId9"/>
    <p:sldId id="224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60"/>
    <p:restoredTop sz="96405"/>
  </p:normalViewPr>
  <p:slideViewPr>
    <p:cSldViewPr snapToGrid="0" snapToObjects="1">
      <p:cViewPr varScale="1">
        <p:scale>
          <a:sx n="99" d="100"/>
          <a:sy n="99" d="100"/>
        </p:scale>
        <p:origin x="171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2494E-1BC1-B24F-8FE9-1216A29E7D07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F9034-9843-A84E-BFC1-D7833CDA93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05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70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667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49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7061563b5e_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7061563b5e_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589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A1DBD11-F905-A041-B9E1-FF50016EB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fld id="{8BAEA390-9647-F349-956F-ED05ACCC9E9E}" type="slidenum">
              <a:rPr lang="de-DE" altLang="en-US" sz="1200" smtClean="0">
                <a:latin typeface="Times New Roman" panose="02020603050405020304" pitchFamily="18" charset="0"/>
              </a:rPr>
              <a:pPr/>
              <a:t>7</a:t>
            </a:fld>
            <a:endParaRPr lang="de-DE" altLang="en-US" sz="1200">
              <a:latin typeface="Times New Roman" panose="02020603050405020304" pitchFamily="18" charset="0"/>
            </a:endParaRPr>
          </a:p>
        </p:txBody>
      </p:sp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D67584D1-2C10-444B-882F-075C79F56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>
            <a:extLst>
              <a:ext uri="{FF2B5EF4-FFF2-40B4-BE49-F238E27FC236}">
                <a16:creationId xmlns:a16="http://schemas.microsoft.com/office/drawing/2014/main" id="{641D6F9B-B3C1-E14F-AC9E-EBC2A2D3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0202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A1DBD11-F905-A041-B9E1-FF50016EB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fld id="{8BAEA390-9647-F349-956F-ED05ACCC9E9E}" type="slidenum">
              <a:rPr lang="de-DE" altLang="en-US" sz="1200" smtClean="0">
                <a:latin typeface="Times New Roman" panose="02020603050405020304" pitchFamily="18" charset="0"/>
              </a:rPr>
              <a:pPr/>
              <a:t>8</a:t>
            </a:fld>
            <a:endParaRPr lang="de-DE" altLang="en-US" sz="1200">
              <a:latin typeface="Times New Roman" panose="02020603050405020304" pitchFamily="18" charset="0"/>
            </a:endParaRPr>
          </a:p>
        </p:txBody>
      </p:sp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D67584D1-2C10-444B-882F-075C79F56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>
            <a:extLst>
              <a:ext uri="{FF2B5EF4-FFF2-40B4-BE49-F238E27FC236}">
                <a16:creationId xmlns:a16="http://schemas.microsoft.com/office/drawing/2014/main" id="{641D6F9B-B3C1-E14F-AC9E-EBC2A2D3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5121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A1DBD11-F905-A041-B9E1-FF50016EB1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fld id="{8BAEA390-9647-F349-956F-ED05ACCC9E9E}" type="slidenum">
              <a:rPr lang="de-DE" altLang="en-US" sz="1200" smtClean="0">
                <a:latin typeface="Times New Roman" panose="02020603050405020304" pitchFamily="18" charset="0"/>
              </a:rPr>
              <a:pPr/>
              <a:t>9</a:t>
            </a:fld>
            <a:endParaRPr lang="de-DE" altLang="en-US" sz="1200">
              <a:latin typeface="Times New Roman" panose="02020603050405020304" pitchFamily="18" charset="0"/>
            </a:endParaRPr>
          </a:p>
        </p:txBody>
      </p:sp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D67584D1-2C10-444B-882F-075C79F56F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1027">
            <a:extLst>
              <a:ext uri="{FF2B5EF4-FFF2-40B4-BE49-F238E27FC236}">
                <a16:creationId xmlns:a16="http://schemas.microsoft.com/office/drawing/2014/main" id="{641D6F9B-B3C1-E14F-AC9E-EBC2A2D39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9080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5F2-90B9-0E41-B017-DFB4C1A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B92E42-8CFB-7C41-B3DF-D19C95B17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86809"/>
            <a:ext cx="10515600" cy="124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3986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471929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920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56871" y="274085"/>
            <a:ext cx="10515638" cy="6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838209" y="1825625"/>
            <a:ext cx="10515638" cy="435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t" anchorCtr="0">
            <a:noAutofit/>
          </a:bodyPr>
          <a:lstStyle>
            <a:lvl1pPr marL="228600" marR="0" lvl="0" indent="-2921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-266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9144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43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3716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6002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8288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0574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9" y="6356350"/>
            <a:ext cx="2743164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41" y="6356350"/>
            <a:ext cx="4114822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89" y="6356350"/>
            <a:ext cx="2743164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375" rIns="182825" bIns="913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47264BE3-A57D-154F-BE04-56B4AD046C0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Oliver Sonnentag: </a:t>
            </a:r>
            <a:r>
              <a:rPr lang="en-GB">
                <a:cs typeface="Arial" panose="020B0604020202020204" pitchFamily="34" charset="0"/>
              </a:rPr>
              <a:t>GGR273H1S – Geographic Information and Mapping II        Lecture 10: March 27, 2007</a:t>
            </a:r>
            <a:endParaRPr lang="en-CA">
              <a:latin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/>
              <a:t> 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4127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E04D88-B24E-F024-4639-0144C4DF2E6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7" r:id="rId3"/>
    <p:sldLayoutId id="2147483658" r:id="rId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jwatts@woodwellclimate.org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49854C-66F4-1F48-82FB-04DFE265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1242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9FBFC-88F6-CF0B-C262-54E66193D65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21379" y="4601942"/>
            <a:ext cx="10906870" cy="1490780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900" b="1" dirty="0">
                <a:solidFill>
                  <a:schemeClr val="bg1"/>
                </a:solidFill>
              </a:rPr>
              <a:t>WG Leads: Jon Wang &amp; Jenny Watts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solidFill>
                  <a:schemeClr val="bg1"/>
                </a:solidFill>
              </a:rPr>
              <a:t>May 22, 2024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FB7996-1B35-668F-663A-3FCC94758390}"/>
              </a:ext>
            </a:extLst>
          </p:cNvPr>
          <p:cNvSpPr txBox="1">
            <a:spLocks/>
          </p:cNvSpPr>
          <p:nvPr/>
        </p:nvSpPr>
        <p:spPr>
          <a:xfrm>
            <a:off x="614568" y="1486334"/>
            <a:ext cx="10962861" cy="7878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rgbClr val="000000"/>
                </a:solidFill>
                <a:latin typeface="+mn-lt"/>
              </a:rPr>
              <a:t>Carbon Dynamics Working Group</a:t>
            </a:r>
            <a:endParaRPr lang="en-US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D3CD1-364D-0C4C-A094-B0C7456D5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58" y="21516"/>
            <a:ext cx="12192000" cy="69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5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46" y="974738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357" name="Google Shape;357;g27061563b5e_1_157"/>
          <p:cNvSpPr txBox="1"/>
          <p:nvPr/>
        </p:nvSpPr>
        <p:spPr>
          <a:xfrm>
            <a:off x="779250" y="983404"/>
            <a:ext cx="10633500" cy="8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Lead: </a:t>
            </a:r>
            <a:r>
              <a:rPr lang="en-US" sz="2600" b="1" u="sng" dirty="0" err="1">
                <a:solidFill>
                  <a:schemeClr val="accent1">
                    <a:lumMod val="50000"/>
                  </a:schemeClr>
                </a:solidFill>
              </a:rPr>
              <a:t>Zhihua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 Liu (U Montana) &amp; </a:t>
            </a:r>
            <a:r>
              <a:rPr lang="en-US" sz="2600" b="1" u="sng" dirty="0">
                <a:solidFill>
                  <a:schemeClr val="dk1"/>
                </a:solidFill>
              </a:rPr>
              <a:t>The ABoVE Carbon Working Group</a:t>
            </a: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  <p:sp>
        <p:nvSpPr>
          <p:cNvPr id="358" name="Google Shape;358;g27061563b5e_1_157"/>
          <p:cNvSpPr txBox="1"/>
          <p:nvPr/>
        </p:nvSpPr>
        <p:spPr>
          <a:xfrm>
            <a:off x="336979" y="1852250"/>
            <a:ext cx="6280500" cy="463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Background: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enhanced seasonal cycle amplitude of atmospheric CO</a:t>
            </a:r>
            <a:r>
              <a:rPr lang="en-US" sz="1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(SCA) in the northern high latitudes (NHL &gt; 45°N) has been a prominent indicator of changes in the global carbon cycle, but the underlying mechanisms are still unclear. In this review, </a:t>
            </a: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summarize the current understanding of NHL terrestrial contributions to increasing SCA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discuss results from both a comprehensive literature review and a survey of experts on the magnitude and direction of underlying carbon cycle processes and associated drivers.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points: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(1)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increasing NHL SCA is primarily driven by increased growing season plant productivity due to warming and CO</a:t>
            </a:r>
            <a:r>
              <a:rPr lang="en-US" sz="1500" u="sng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5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fertilization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1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However, the </a:t>
            </a:r>
            <a:r>
              <a:rPr lang="en-US" sz="15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 is also responding to enhanced respiratory carbon release to the atmosphere in the non-growing season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suggestions: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more s</a:t>
            </a: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patially extensive observation network of long-term, year-round CO</a:t>
            </a:r>
            <a:r>
              <a:rPr lang="en-US" sz="1400" i="1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fluxes and associated site-level drivers is needed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to explain the asymmetrical seasonal dynamics of above- and below-ground carbon cycle processes to changing climate and environmental conditions. </a:t>
            </a:r>
            <a:r>
              <a:rPr lang="en-US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Earth System Models should continue focusing on regional improvements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representing climate-carbon feedback to better simulate seasonal dynamics of net CO</a:t>
            </a:r>
            <a:r>
              <a:rPr lang="en-US" sz="14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exchange in the NHL under past and future climates.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Google Shape;359;g27061563b5e_1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9187" y="1810425"/>
            <a:ext cx="4413646" cy="41458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360" name="Google Shape;360;g27061563b5e_1_157"/>
          <p:cNvSpPr txBox="1"/>
          <p:nvPr/>
        </p:nvSpPr>
        <p:spPr>
          <a:xfrm>
            <a:off x="-192639" y="6173225"/>
            <a:ext cx="6930300" cy="785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1600" i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Paper </a:t>
            </a:r>
            <a:r>
              <a:rPr lang="en-US" sz="1600" i="1" u="sng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In revision </a:t>
            </a:r>
            <a:r>
              <a:rPr lang="en-US" sz="1600" i="1" dirty="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at Nature Reviews Earth &amp; Environment.   </a:t>
            </a:r>
            <a:endParaRPr sz="1600" i="1" dirty="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00"/>
              </a:spcBef>
            </a:pPr>
            <a:endParaRPr sz="1400" dirty="0">
              <a:solidFill>
                <a:srgbClr val="1155CC"/>
              </a:solidFill>
            </a:endParaRPr>
          </a:p>
        </p:txBody>
      </p:sp>
      <p:sp>
        <p:nvSpPr>
          <p:cNvPr id="361" name="Google Shape;361;g27061563b5e_1_157"/>
          <p:cNvSpPr txBox="1"/>
          <p:nvPr/>
        </p:nvSpPr>
        <p:spPr>
          <a:xfrm>
            <a:off x="6209259" y="5993000"/>
            <a:ext cx="5584950" cy="138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Conceptual diagram showing the seasonally-varying CO</a:t>
            </a:r>
            <a:r>
              <a:rPr lang="en-US" sz="14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fluxes underlying the intensification of SCA across the northern high latitudes. </a:t>
            </a:r>
            <a:endParaRPr sz="1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115000"/>
              </a:lnSpc>
              <a:spcBef>
                <a:spcPts val="800"/>
              </a:spcBef>
              <a:buClr>
                <a:schemeClr val="dk1"/>
              </a:buClr>
              <a:buSzPts val="2200"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spcBef>
                <a:spcPts val="800"/>
              </a:spcBef>
            </a:pPr>
            <a:endParaRPr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1351600" y="167465"/>
            <a:ext cx="9444732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1: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Trends &amp; Drivers of Enhanced Seasonal CO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Amplitude in Northern Latitudes 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80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1180839" y="171868"/>
            <a:ext cx="9830322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2: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Ecosystem CH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Synthesis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65EFB-FA73-7A45-AD98-DEED53B88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83" y="1331367"/>
            <a:ext cx="9023927" cy="49640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666BDC-A7DD-F14A-AA7B-E588B4267F5E}"/>
              </a:ext>
            </a:extLst>
          </p:cNvPr>
          <p:cNvSpPr txBox="1"/>
          <p:nvPr/>
        </p:nvSpPr>
        <p:spPr>
          <a:xfrm>
            <a:off x="944397" y="6055030"/>
            <a:ext cx="51516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IN PREP! Targeting early 2025 submission! </a:t>
            </a:r>
          </a:p>
        </p:txBody>
      </p:sp>
    </p:spTree>
    <p:extLst>
      <p:ext uri="{BB962C8B-B14F-4D97-AF65-F5344CB8AC3E}">
        <p14:creationId xmlns:p14="http://schemas.microsoft.com/office/powerpoint/2010/main" val="3793919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4C6990-8862-D449-B6BA-7A148973083D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356;g27061563b5e_1_157">
            <a:extLst>
              <a:ext uri="{FF2B5EF4-FFF2-40B4-BE49-F238E27FC236}">
                <a16:creationId xmlns:a16="http://schemas.microsoft.com/office/drawing/2014/main" id="{DF950F5C-8B76-B246-8CC9-09498C133688}"/>
              </a:ext>
            </a:extLst>
          </p:cNvPr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 dirty="0">
              <a:solidFill>
                <a:schemeClr val="dk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1202CC-EF43-3047-A871-6C541E25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54" y="1041051"/>
            <a:ext cx="2428478" cy="21169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4E59D2-EBF2-0B4D-82B8-0883D78F668E}"/>
              </a:ext>
            </a:extLst>
          </p:cNvPr>
          <p:cNvSpPr txBox="1"/>
          <p:nvPr/>
        </p:nvSpPr>
        <p:spPr>
          <a:xfrm>
            <a:off x="2187935" y="1163098"/>
            <a:ext cx="2039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Goal/Objective: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1A3A50-E36C-1B4D-A963-5495AF1EB1D1}"/>
              </a:ext>
            </a:extLst>
          </p:cNvPr>
          <p:cNvSpPr txBox="1"/>
          <p:nvPr/>
        </p:nvSpPr>
        <p:spPr>
          <a:xfrm>
            <a:off x="613137" y="4677918"/>
            <a:ext cx="33406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What we’ve learned so far: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FA3FC-04CC-6B40-8846-2E32502E654E}"/>
              </a:ext>
            </a:extLst>
          </p:cNvPr>
          <p:cNvSpPr txBox="1"/>
          <p:nvPr/>
        </p:nvSpPr>
        <p:spPr>
          <a:xfrm>
            <a:off x="501640" y="5114489"/>
            <a:ext cx="11172226" cy="1318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Using top-down to diagnose bottom-up can be highly effective (new insights gained!)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Vegetation type + landscape wetness matters!  CH</a:t>
            </a:r>
            <a:r>
              <a:rPr lang="en-US" sz="2100" baseline="-25000" dirty="0"/>
              <a:t>4</a:t>
            </a:r>
            <a:r>
              <a:rPr lang="en-US" sz="2100" dirty="0"/>
              <a:t> happens outside of inundation.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Major improvements are needed to inform models of (dynamic) CH</a:t>
            </a:r>
            <a:r>
              <a:rPr lang="en-US" sz="2100" baseline="-25000" dirty="0"/>
              <a:t>4</a:t>
            </a:r>
            <a:r>
              <a:rPr lang="en-US" sz="2100" dirty="0"/>
              <a:t> emitting vs oxidizing surfaces.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26B2F9-0F28-EF41-8F87-6A708967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40" y="1644032"/>
            <a:ext cx="5412509" cy="2906328"/>
          </a:xfrm>
          <a:prstGeom prst="rect">
            <a:avLst/>
          </a:prstGeom>
        </p:spPr>
      </p:pic>
      <p:sp>
        <p:nvSpPr>
          <p:cNvPr id="16" name="Google Shape;355;g27061563b5e_1_157">
            <a:extLst>
              <a:ext uri="{FF2B5EF4-FFF2-40B4-BE49-F238E27FC236}">
                <a16:creationId xmlns:a16="http://schemas.microsoft.com/office/drawing/2014/main" id="{985AF45E-5C4B-E347-80A4-4FF4F20BF6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4289" y="190817"/>
            <a:ext cx="9830322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2: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Ecosystem CH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Synthesis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6E4C65-D8BC-954D-9927-B165B7205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732" y="1041050"/>
            <a:ext cx="2912757" cy="21169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921541-E265-2B47-AC0B-A539511B94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612" y="3179560"/>
            <a:ext cx="2621984" cy="19133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26884D-CB7C-E346-82EA-7F374C2674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374" t="46050" r="19515" b="25185"/>
          <a:stretch/>
        </p:blipFill>
        <p:spPr>
          <a:xfrm>
            <a:off x="6594764" y="3248696"/>
            <a:ext cx="2549066" cy="174910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4289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357" name="Google Shape;357;g27061563b5e_1_157"/>
          <p:cNvSpPr txBox="1"/>
          <p:nvPr/>
        </p:nvSpPr>
        <p:spPr>
          <a:xfrm>
            <a:off x="779250" y="950353"/>
            <a:ext cx="10633500" cy="13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Lead Abhishek Chatterjee (JPL) 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&amp; </a:t>
            </a:r>
            <a:r>
              <a:rPr lang="en-US" sz="2600" b="1" u="sng" dirty="0">
                <a:solidFill>
                  <a:schemeClr val="dk1"/>
                </a:solidFill>
              </a:rPr>
              <a:t>The ABoVE Carbon WG Members</a:t>
            </a:r>
            <a:endParaRPr lang="en-US" sz="2600" b="1" u="sng" dirty="0">
              <a:solidFill>
                <a:srgbClr val="1C4587"/>
              </a:solidFill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-124858" y="211533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3: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CO</a:t>
            </a:r>
            <a:r>
              <a:rPr lang="en-US" sz="2800" b="1" baseline="-25000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Flux Budgets, Status &amp; Uncertainty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Google Shape;391;g27061563b5e_0_0">
            <a:extLst>
              <a:ext uri="{FF2B5EF4-FFF2-40B4-BE49-F238E27FC236}">
                <a16:creationId xmlns:a16="http://schemas.microsoft.com/office/drawing/2014/main" id="{4F4C64D9-0678-9248-98F7-F22C01BABA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029" y="1817513"/>
            <a:ext cx="10553434" cy="46160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A55FF5-FB5A-2F40-95E4-2A2D83DF44C6}"/>
              </a:ext>
            </a:extLst>
          </p:cNvPr>
          <p:cNvSpPr txBox="1"/>
          <p:nvPr/>
        </p:nvSpPr>
        <p:spPr>
          <a:xfrm>
            <a:off x="319488" y="1574656"/>
            <a:ext cx="514237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/>
              <a:t>IN PREP! Targeting late 2024 or early 2025 submission! </a:t>
            </a:r>
          </a:p>
        </p:txBody>
      </p:sp>
    </p:spTree>
    <p:extLst>
      <p:ext uri="{BB962C8B-B14F-4D97-AF65-F5344CB8AC3E}">
        <p14:creationId xmlns:p14="http://schemas.microsoft.com/office/powerpoint/2010/main" val="1152356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7061563b5e_1_157"/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357" name="Google Shape;357;g27061563b5e_1_157"/>
          <p:cNvSpPr txBox="1"/>
          <p:nvPr/>
        </p:nvSpPr>
        <p:spPr>
          <a:xfrm>
            <a:off x="779250" y="950353"/>
            <a:ext cx="10633500" cy="1320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Lead Jenny Watts &amp; Beth Sutherland (</a:t>
            </a:r>
            <a:r>
              <a:rPr lang="en-US" sz="2600" b="1" u="sng" dirty="0" err="1">
                <a:solidFill>
                  <a:srgbClr val="1C4587"/>
                </a:solidFill>
              </a:rPr>
              <a:t>Woodwell</a:t>
            </a:r>
            <a:r>
              <a:rPr lang="en-US" sz="2600" b="1" u="sng" dirty="0">
                <a:solidFill>
                  <a:srgbClr val="1C4587"/>
                </a:solidFill>
              </a:rPr>
              <a:t>) </a:t>
            </a:r>
            <a:r>
              <a:rPr lang="en-US" sz="2600" b="1" u="sng" dirty="0">
                <a:solidFill>
                  <a:schemeClr val="accent1">
                    <a:lumMod val="50000"/>
                  </a:schemeClr>
                </a:solidFill>
              </a:rPr>
              <a:t>&amp; The </a:t>
            </a:r>
            <a:r>
              <a:rPr lang="en-US" sz="2600" b="1" u="sng" dirty="0">
                <a:solidFill>
                  <a:schemeClr val="dk1"/>
                </a:solidFill>
              </a:rPr>
              <a:t>ABoVE Carbon WG</a:t>
            </a:r>
            <a:endParaRPr lang="en-US" sz="2600" b="1" u="sng" dirty="0">
              <a:solidFill>
                <a:srgbClr val="1C4587"/>
              </a:solidFill>
            </a:endParaRPr>
          </a:p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A368D6-918F-C144-8A62-885A0C4B3EC4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5" name="Google Shape;355;g27061563b5e_1_157"/>
          <p:cNvSpPr txBox="1">
            <a:spLocks noGrp="1"/>
          </p:cNvSpPr>
          <p:nvPr>
            <p:ph type="title"/>
          </p:nvPr>
        </p:nvSpPr>
        <p:spPr>
          <a:xfrm>
            <a:off x="-124858" y="211533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Carbon Synthesis Activity 4: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pan-Arctic-boreal Flux Budgets</a:t>
            </a:r>
            <a:endParaRPr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A55FF5-FB5A-2F40-95E4-2A2D83DF44C6}"/>
              </a:ext>
            </a:extLst>
          </p:cNvPr>
          <p:cNvSpPr txBox="1"/>
          <p:nvPr/>
        </p:nvSpPr>
        <p:spPr>
          <a:xfrm>
            <a:off x="319488" y="1574656"/>
            <a:ext cx="11561563" cy="23519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Builds upon the Chatterjee Synthesis, expanding to the full Arctic-boreal pf zone; including CO</a:t>
            </a:r>
            <a:r>
              <a:rPr lang="en-US" sz="2100" baseline="-25000" dirty="0"/>
              <a:t>2</a:t>
            </a:r>
            <a:r>
              <a:rPr lang="en-US" sz="2100" dirty="0"/>
              <a:t> &amp; CH</a:t>
            </a:r>
            <a:r>
              <a:rPr lang="en-US" sz="2100" baseline="-25000" dirty="0"/>
              <a:t>4</a:t>
            </a:r>
            <a:r>
              <a:rPr lang="en-US" sz="2100" dirty="0"/>
              <a:t>.</a:t>
            </a:r>
          </a:p>
          <a:p>
            <a:pPr>
              <a:spcAft>
                <a:spcPts val="1500"/>
              </a:spcAft>
            </a:pPr>
            <a:r>
              <a:rPr lang="en-US" sz="1700" b="1" dirty="0"/>
              <a:t> --  </a:t>
            </a:r>
            <a:r>
              <a:rPr lang="en-US" sz="2000" u="sng" dirty="0"/>
              <a:t>We are planning to start this synthesis in late 2024.</a:t>
            </a:r>
          </a:p>
          <a:p>
            <a:pPr>
              <a:spcAft>
                <a:spcPts val="1500"/>
              </a:spcAft>
            </a:pPr>
            <a:r>
              <a:rPr lang="en-US" sz="2000" dirty="0"/>
              <a:t> -- Focused on reducing uncertainty in understanding of carbon budgets &amp; status (top down &amp; bottom-up)</a:t>
            </a:r>
          </a:p>
          <a:p>
            <a:pPr>
              <a:spcAft>
                <a:spcPts val="1500"/>
              </a:spcAft>
            </a:pPr>
            <a:r>
              <a:rPr lang="en-US" sz="2000" dirty="0"/>
              <a:t> -- International effort, linking with the Permafrost Carbon Network (PCN) and future RECCAP activities.</a:t>
            </a:r>
          </a:p>
          <a:p>
            <a:r>
              <a:rPr lang="en-US" sz="2000" dirty="0"/>
              <a:t> -- Contact: </a:t>
            </a:r>
            <a:r>
              <a:rPr lang="en-US" sz="2000" dirty="0">
                <a:hlinkClick r:id="rId3"/>
              </a:rPr>
              <a:t>jwatts@woodwellclimate.org</a:t>
            </a:r>
            <a:r>
              <a:rPr lang="en-US" sz="2000" dirty="0"/>
              <a:t> if you would like to participate.</a:t>
            </a:r>
          </a:p>
        </p:txBody>
      </p:sp>
      <p:pic>
        <p:nvPicPr>
          <p:cNvPr id="8" name="Picture 7" descr="A close-up of the earth&#10;&#10;Description automatically generated with medium confidence">
            <a:extLst>
              <a:ext uri="{FF2B5EF4-FFF2-40B4-BE49-F238E27FC236}">
                <a16:creationId xmlns:a16="http://schemas.microsoft.com/office/drawing/2014/main" id="{F8369A3A-EA13-3E42-804B-9AC94DBC8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488" y="4012618"/>
            <a:ext cx="4197428" cy="2678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FA18C8-4A78-B74F-8EF9-30AD39C00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599" y="4749191"/>
            <a:ext cx="2243539" cy="1602954"/>
          </a:xfrm>
          <a:prstGeom prst="rect">
            <a:avLst/>
          </a:prstGeom>
        </p:spPr>
      </p:pic>
      <p:pic>
        <p:nvPicPr>
          <p:cNvPr id="11" name="Picture 10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A1E0FC7C-0DBB-BD4A-8526-FE471DDCDC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96" b="21718"/>
          <a:stretch/>
        </p:blipFill>
        <p:spPr>
          <a:xfrm>
            <a:off x="7266682" y="4749191"/>
            <a:ext cx="2165717" cy="1602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E38D59-87B5-E54C-94A9-A41C83C516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9943" y="4762130"/>
            <a:ext cx="2320949" cy="15900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74ACDE-2A71-0B49-8DD4-72F7EFA6D794}"/>
              </a:ext>
            </a:extLst>
          </p:cNvPr>
          <p:cNvSpPr txBox="1"/>
          <p:nvPr/>
        </p:nvSpPr>
        <p:spPr>
          <a:xfrm>
            <a:off x="4929998" y="5954785"/>
            <a:ext cx="787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Boreal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E2DEB0-834A-1C44-B307-88B59BAE909E}"/>
              </a:ext>
            </a:extLst>
          </p:cNvPr>
          <p:cNvSpPr txBox="1"/>
          <p:nvPr/>
        </p:nvSpPr>
        <p:spPr>
          <a:xfrm>
            <a:off x="7276841" y="5971795"/>
            <a:ext cx="1069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Wetlands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42A07-B035-3C41-81C9-62D8839EB4D7}"/>
              </a:ext>
            </a:extLst>
          </p:cNvPr>
          <p:cNvSpPr txBox="1"/>
          <p:nvPr/>
        </p:nvSpPr>
        <p:spPr>
          <a:xfrm>
            <a:off x="11036818" y="5954785"/>
            <a:ext cx="8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Tundra</a:t>
            </a:r>
          </a:p>
        </p:txBody>
      </p:sp>
    </p:spTree>
    <p:extLst>
      <p:ext uri="{BB962C8B-B14F-4D97-AF65-F5344CB8AC3E}">
        <p14:creationId xmlns:p14="http://schemas.microsoft.com/office/powerpoint/2010/main" val="34405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Image 1" descr="Logo_UdeM.png">
            <a:extLst>
              <a:ext uri="{FF2B5EF4-FFF2-40B4-BE49-F238E27FC236}">
                <a16:creationId xmlns:a16="http://schemas.microsoft.com/office/drawing/2014/main" id="{9AA6E159-F234-E84E-BDA5-05FE9D4EE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289"/>
            <a:ext cx="914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5">
            <a:extLst>
              <a:ext uri="{FF2B5EF4-FFF2-40B4-BE49-F238E27FC236}">
                <a16:creationId xmlns:a16="http://schemas.microsoft.com/office/drawing/2014/main" id="{0B0AB16C-0B88-C546-B9E2-CC54489FA6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762000"/>
            <a:ext cx="9144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Image 9" descr="overview_ledge_flux__boreal_sep2016.jpg">
            <a:extLst>
              <a:ext uri="{FF2B5EF4-FFF2-40B4-BE49-F238E27FC236}">
                <a16:creationId xmlns:a16="http://schemas.microsoft.com/office/drawing/2014/main" id="{4793F8E6-4B7A-9047-A498-E0D66E5D9A38}"/>
              </a:ext>
            </a:extLst>
          </p:cNvPr>
          <p:cNvSpPr>
            <a:spLocks noChangeAspect="1"/>
          </p:cNvSpPr>
          <p:nvPr/>
        </p:nvSpPr>
        <p:spPr bwMode="auto">
          <a:xfrm>
            <a:off x="2057400" y="990600"/>
            <a:ext cx="83947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en-US"/>
          </a:p>
        </p:txBody>
      </p:sp>
      <p:sp>
        <p:nvSpPr>
          <p:cNvPr id="16" name="Google Shape;356;g27061563b5e_1_157">
            <a:extLst>
              <a:ext uri="{FF2B5EF4-FFF2-40B4-BE49-F238E27FC236}">
                <a16:creationId xmlns:a16="http://schemas.microsoft.com/office/drawing/2014/main" id="{A274CD9D-BFB2-614D-9AE6-5434B4E02A33}"/>
              </a:ext>
            </a:extLst>
          </p:cNvPr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2" name="Text Box 30">
            <a:extLst>
              <a:ext uri="{FF2B5EF4-FFF2-40B4-BE49-F238E27FC236}">
                <a16:creationId xmlns:a16="http://schemas.microsoft.com/office/drawing/2014/main" id="{05A5F7DC-6B7F-B13D-E219-54DB0DB5A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223398"/>
            <a:ext cx="3657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n-US" dirty="0" err="1">
                <a:latin typeface="Arial" panose="020B0604020202020204" pitchFamily="34" charset="0"/>
                <a:cs typeface="Arial" panose="020B0604020202020204" pitchFamily="34" charset="0"/>
              </a:rPr>
              <a:t>Lhosmot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et al., in preparation, ERL)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2FF35C-BD14-F3E3-2E1A-66B5F767D8AA}"/>
              </a:ext>
            </a:extLst>
          </p:cNvPr>
          <p:cNvSpPr txBox="1"/>
          <p:nvPr/>
        </p:nvSpPr>
        <p:spPr>
          <a:xfrm>
            <a:off x="2057400" y="5549516"/>
            <a:ext cx="7924800" cy="775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16 EC towers (13 in 2017): peak growing season CO</a:t>
            </a:r>
            <a:r>
              <a:rPr lang="en-AU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sink-source strength (July) across northwestern Canada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aph of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C52A9B2D-18F1-A2D0-73AC-A2DAFF287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925" y="1291563"/>
            <a:ext cx="8526137" cy="42579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560321-EBDD-C948-86E9-CF442EDB3C25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55;g27061563b5e_1_157">
            <a:extLst>
              <a:ext uri="{FF2B5EF4-FFF2-40B4-BE49-F238E27FC236}">
                <a16:creationId xmlns:a16="http://schemas.microsoft.com/office/drawing/2014/main" id="{CC39AD25-98C5-2F4D-81CF-79F6CF6196C4}"/>
              </a:ext>
            </a:extLst>
          </p:cNvPr>
          <p:cNvSpPr txBox="1">
            <a:spLocks/>
          </p:cNvSpPr>
          <p:nvPr/>
        </p:nvSpPr>
        <p:spPr>
          <a:xfrm>
            <a:off x="-124858" y="200516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New Synthesis Activity Idea 1: Leveraging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2017 Airborne Campaign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Google Shape;357;g27061563b5e_1_157">
            <a:extLst>
              <a:ext uri="{FF2B5EF4-FFF2-40B4-BE49-F238E27FC236}">
                <a16:creationId xmlns:a16="http://schemas.microsoft.com/office/drawing/2014/main" id="{12822445-13FD-D94F-B2B0-A5629AA6D3F7}"/>
              </a:ext>
            </a:extLst>
          </p:cNvPr>
          <p:cNvSpPr txBox="1"/>
          <p:nvPr/>
        </p:nvSpPr>
        <p:spPr>
          <a:xfrm>
            <a:off x="779250" y="950353"/>
            <a:ext cx="10633500" cy="86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spAutoFit/>
          </a:bodyPr>
          <a:lstStyle/>
          <a:p>
            <a:pPr algn="ctr">
              <a:lnSpc>
                <a:spcPct val="115000"/>
              </a:lnSpc>
              <a:buClr>
                <a:schemeClr val="dk1"/>
              </a:buClr>
              <a:buSzPts val="2200"/>
            </a:pPr>
            <a:r>
              <a:rPr lang="en-US" sz="2600" b="1" u="sng" dirty="0">
                <a:solidFill>
                  <a:srgbClr val="1C4587"/>
                </a:solidFill>
              </a:rPr>
              <a:t>Oliver </a:t>
            </a:r>
            <a:r>
              <a:rPr lang="en-US" sz="2600" b="1" u="sng" dirty="0" err="1">
                <a:solidFill>
                  <a:srgbClr val="1C4587"/>
                </a:solidFill>
              </a:rPr>
              <a:t>Sonnentag</a:t>
            </a:r>
            <a:r>
              <a:rPr lang="en-US" sz="2600" b="1" u="sng" dirty="0">
                <a:solidFill>
                  <a:srgbClr val="1C4587"/>
                </a:solidFill>
              </a:rPr>
              <a:t> Presenting; Needs an ABoVE Lead! </a:t>
            </a:r>
            <a:endParaRPr sz="2600" b="1" u="sng" dirty="0">
              <a:solidFill>
                <a:srgbClr val="1C4587"/>
              </a:solidFill>
            </a:endParaRPr>
          </a:p>
          <a:p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244876073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Image 1" descr="Logo_UdeM.png">
            <a:extLst>
              <a:ext uri="{FF2B5EF4-FFF2-40B4-BE49-F238E27FC236}">
                <a16:creationId xmlns:a16="http://schemas.microsoft.com/office/drawing/2014/main" id="{9AA6E159-F234-E84E-BDA5-05FE9D4EE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289"/>
            <a:ext cx="914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5">
            <a:extLst>
              <a:ext uri="{FF2B5EF4-FFF2-40B4-BE49-F238E27FC236}">
                <a16:creationId xmlns:a16="http://schemas.microsoft.com/office/drawing/2014/main" id="{0B0AB16C-0B88-C546-B9E2-CC54489FA6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762000"/>
            <a:ext cx="9144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Image 9" descr="overview_ledge_flux__boreal_sep2016.jpg">
            <a:extLst>
              <a:ext uri="{FF2B5EF4-FFF2-40B4-BE49-F238E27FC236}">
                <a16:creationId xmlns:a16="http://schemas.microsoft.com/office/drawing/2014/main" id="{4793F8E6-4B7A-9047-A498-E0D66E5D9A38}"/>
              </a:ext>
            </a:extLst>
          </p:cNvPr>
          <p:cNvSpPr>
            <a:spLocks noChangeAspect="1"/>
          </p:cNvSpPr>
          <p:nvPr/>
        </p:nvSpPr>
        <p:spPr bwMode="auto">
          <a:xfrm>
            <a:off x="2057400" y="990600"/>
            <a:ext cx="83947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en-US"/>
          </a:p>
        </p:txBody>
      </p:sp>
      <p:sp>
        <p:nvSpPr>
          <p:cNvPr id="16" name="Google Shape;356;g27061563b5e_1_157">
            <a:extLst>
              <a:ext uri="{FF2B5EF4-FFF2-40B4-BE49-F238E27FC236}">
                <a16:creationId xmlns:a16="http://schemas.microsoft.com/office/drawing/2014/main" id="{A274CD9D-BFB2-614D-9AE6-5434B4E02A33}"/>
              </a:ext>
            </a:extLst>
          </p:cNvPr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60321-EBDD-C948-86E9-CF442EDB3C25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55;g27061563b5e_1_157">
            <a:extLst>
              <a:ext uri="{FF2B5EF4-FFF2-40B4-BE49-F238E27FC236}">
                <a16:creationId xmlns:a16="http://schemas.microsoft.com/office/drawing/2014/main" id="{CC39AD25-98C5-2F4D-81CF-79F6CF6196C4}"/>
              </a:ext>
            </a:extLst>
          </p:cNvPr>
          <p:cNvSpPr txBox="1">
            <a:spLocks/>
          </p:cNvSpPr>
          <p:nvPr/>
        </p:nvSpPr>
        <p:spPr>
          <a:xfrm>
            <a:off x="-124858" y="200516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New Synthesis Activity Idea 2: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Compile in-situ SOC observations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B3690-B35D-00F6-F741-D3B7B2507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67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  <a:t>Would you be okay if we set our regular meeting time this summer to be Fridays 11am-12pm?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20108E-ED0D-FA68-697C-7B3A9982E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165100"/>
            <a:ext cx="31750" cy="0"/>
          </a:xfrm>
          <a:prstGeom prst="rect">
            <a:avLst/>
          </a:prstGeom>
          <a:solidFill>
            <a:srgbClr val="1A1D2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D1D2D3"/>
                </a:solidFill>
                <a:effectLst/>
                <a:latin typeface="Slack-Lato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16305A2E-E81E-0D98-39D6-C4154260D1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482" y="958410"/>
            <a:ext cx="3938612" cy="5073445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4181268B-D358-2726-BF4B-E495DFF4D6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13598" r="6641" b="58417"/>
          <a:stretch/>
        </p:blipFill>
        <p:spPr>
          <a:xfrm>
            <a:off x="765267" y="4401569"/>
            <a:ext cx="5234892" cy="186342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FF99F8-FFA0-41EC-AD4E-381DD8BB51E7}"/>
              </a:ext>
            </a:extLst>
          </p:cNvPr>
          <p:cNvCxnSpPr/>
          <p:nvPr/>
        </p:nvCxnSpPr>
        <p:spPr>
          <a:xfrm flipH="1">
            <a:off x="5692394" y="5191482"/>
            <a:ext cx="1828800" cy="3690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8283D24-F38D-A8C8-0E07-EB06C3E75F53}"/>
              </a:ext>
            </a:extLst>
          </p:cNvPr>
          <p:cNvSpPr txBox="1"/>
          <p:nvPr/>
        </p:nvSpPr>
        <p:spPr>
          <a:xfrm>
            <a:off x="6447660" y="5772359"/>
            <a:ext cx="5383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 1.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Existing soil profile inputs for estimating soil carbon stocks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are very limited in northern higher latitude.  The dots in the figure represent the input profile data for Northern Circumpolar Soil Carbon Data Bases (NCSCD), and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SoilGrids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177FAA-9459-AD52-EDCD-5C08DE454270}"/>
              </a:ext>
            </a:extLst>
          </p:cNvPr>
          <p:cNvSpPr txBox="1"/>
          <p:nvPr/>
        </p:nvSpPr>
        <p:spPr>
          <a:xfrm>
            <a:off x="245685" y="6222589"/>
            <a:ext cx="603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 2.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Ongoing integrated in-situ soil carbon databases for benchmarking activities.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FE77AB-8822-8936-1025-61293C2A7E1F}"/>
              </a:ext>
            </a:extLst>
          </p:cNvPr>
          <p:cNvSpPr txBox="1"/>
          <p:nvPr/>
        </p:nvSpPr>
        <p:spPr>
          <a:xfrm>
            <a:off x="245685" y="973872"/>
            <a:ext cx="703991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Airborne Campaign provided a mean to use P-band (or L-band) data for mapping SOC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However, calibration/validation only legacy SOC dataset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NCCSD,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SoilGrids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Proposal: compile a new database with new in-situ SOC measurements within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domain or otherwise in ABZ.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Enables further algorithm benchmarking and improvement using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AirMOSS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(P-band), and UAVSAR (L-band), as the NISAR (L-band) and BIOMASS (P-band)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Potential collaboration between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other communities (Permafrost Carbon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Led by Kazem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Bakian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Dogaheh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(bakiando@usc.edu)!!</a:t>
            </a:r>
          </a:p>
        </p:txBody>
      </p:sp>
    </p:spTree>
    <p:extLst>
      <p:ext uri="{BB962C8B-B14F-4D97-AF65-F5344CB8AC3E}">
        <p14:creationId xmlns:p14="http://schemas.microsoft.com/office/powerpoint/2010/main" val="36532803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Image 1" descr="Logo_UdeM.png">
            <a:extLst>
              <a:ext uri="{FF2B5EF4-FFF2-40B4-BE49-F238E27FC236}">
                <a16:creationId xmlns:a16="http://schemas.microsoft.com/office/drawing/2014/main" id="{9AA6E159-F234-E84E-BDA5-05FE9D4EE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4289"/>
            <a:ext cx="914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Line 5">
            <a:extLst>
              <a:ext uri="{FF2B5EF4-FFF2-40B4-BE49-F238E27FC236}">
                <a16:creationId xmlns:a16="http://schemas.microsoft.com/office/drawing/2014/main" id="{0B0AB16C-0B88-C546-B9E2-CC54489FA60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24000" y="762000"/>
            <a:ext cx="91440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7894" name="Image 9" descr="overview_ledge_flux__boreal_sep2016.jpg">
            <a:extLst>
              <a:ext uri="{FF2B5EF4-FFF2-40B4-BE49-F238E27FC236}">
                <a16:creationId xmlns:a16="http://schemas.microsoft.com/office/drawing/2014/main" id="{4793F8E6-4B7A-9047-A498-E0D66E5D9A38}"/>
              </a:ext>
            </a:extLst>
          </p:cNvPr>
          <p:cNvSpPr>
            <a:spLocks noChangeAspect="1"/>
          </p:cNvSpPr>
          <p:nvPr/>
        </p:nvSpPr>
        <p:spPr bwMode="auto">
          <a:xfrm>
            <a:off x="2057400" y="990600"/>
            <a:ext cx="83947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heSansCorrespondence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fr-FR" altLang="en-US"/>
          </a:p>
        </p:txBody>
      </p:sp>
      <p:sp>
        <p:nvSpPr>
          <p:cNvPr id="16" name="Google Shape;356;g27061563b5e_1_157">
            <a:extLst>
              <a:ext uri="{FF2B5EF4-FFF2-40B4-BE49-F238E27FC236}">
                <a16:creationId xmlns:a16="http://schemas.microsoft.com/office/drawing/2014/main" id="{A274CD9D-BFB2-614D-9AE6-5434B4E02A33}"/>
              </a:ext>
            </a:extLst>
          </p:cNvPr>
          <p:cNvSpPr/>
          <p:nvPr/>
        </p:nvSpPr>
        <p:spPr>
          <a:xfrm>
            <a:off x="167100" y="950326"/>
            <a:ext cx="11857800" cy="572611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endParaRPr sz="1900" i="1">
              <a:solidFill>
                <a:schemeClr val="dk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60321-EBDD-C948-86E9-CF442EDB3C25}"/>
              </a:ext>
            </a:extLst>
          </p:cNvPr>
          <p:cNvSpPr/>
          <p:nvPr/>
        </p:nvSpPr>
        <p:spPr>
          <a:xfrm>
            <a:off x="0" y="0"/>
            <a:ext cx="12192000" cy="850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oogle Shape;355;g27061563b5e_1_157">
            <a:extLst>
              <a:ext uri="{FF2B5EF4-FFF2-40B4-BE49-F238E27FC236}">
                <a16:creationId xmlns:a16="http://schemas.microsoft.com/office/drawing/2014/main" id="{CC39AD25-98C5-2F4D-81CF-79F6CF6196C4}"/>
              </a:ext>
            </a:extLst>
          </p:cNvPr>
          <p:cNvSpPr txBox="1">
            <a:spLocks/>
          </p:cNvSpPr>
          <p:nvPr/>
        </p:nvSpPr>
        <p:spPr>
          <a:xfrm>
            <a:off x="-124858" y="200516"/>
            <a:ext cx="12316858" cy="638700"/>
          </a:xfrm>
          <a:prstGeom prst="rect">
            <a:avLst/>
          </a:prstGeom>
        </p:spPr>
        <p:txBody>
          <a:bodyPr spcFirstLastPara="1" wrap="square" lIns="91413" tIns="45688" rIns="91413" bIns="45688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New Synthesis Activity Idea 3: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ABoVE Synthesis with WG Inputs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9EF4B1-2A90-794B-BF55-E05CAD78585E}"/>
              </a:ext>
            </a:extLst>
          </p:cNvPr>
          <p:cNvSpPr txBox="1"/>
          <p:nvPr/>
        </p:nvSpPr>
        <p:spPr>
          <a:xfrm>
            <a:off x="484600" y="1671318"/>
            <a:ext cx="95210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Summary of all ecological data collected from ABoVE; modeling activities &amp; results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BDB21-6B7D-4E48-BAE1-2188AD7D3370}"/>
              </a:ext>
            </a:extLst>
          </p:cNvPr>
          <p:cNvSpPr txBox="1"/>
          <p:nvPr/>
        </p:nvSpPr>
        <p:spPr>
          <a:xfrm>
            <a:off x="484600" y="2270723"/>
            <a:ext cx="10903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Overviews what </a:t>
            </a:r>
            <a:r>
              <a:rPr lang="en-US" sz="2100" u="sng" dirty="0"/>
              <a:t>was done/learned/remaining uncertainties</a:t>
            </a:r>
            <a:r>
              <a:rPr lang="en-US" sz="2100" dirty="0"/>
              <a:t> across all ABoVE Phases, with sub-sections contributed by each ABoVE WG.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2A93DE-232C-0C46-B47C-D4D948ADD99E}"/>
              </a:ext>
            </a:extLst>
          </p:cNvPr>
          <p:cNvSpPr txBox="1"/>
          <p:nvPr/>
        </p:nvSpPr>
        <p:spPr>
          <a:xfrm>
            <a:off x="484599" y="1070822"/>
            <a:ext cx="72585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Building from Scott Goetz manuscript?  Will need a paper lead.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C929D-8641-BC4E-80F0-FF86D6057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046" y="3193294"/>
            <a:ext cx="5465618" cy="3269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F9FCAF-AD9C-1F40-8295-A00B68B16E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9664" y="3281542"/>
            <a:ext cx="4523696" cy="320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6299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M_8_Template_Master" id="{B2BD47E0-CCCF-6743-B10A-DF081A6F4804}" vid="{542B1A31-F45A-1D4D-AB3B-DC0A84706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11375</TotalTime>
  <Words>816</Words>
  <Application>Microsoft Office PowerPoint</Application>
  <PresentationFormat>Widescreen</PresentationFormat>
  <Paragraphs>57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Unicode MS</vt:lpstr>
      <vt:lpstr>Calibri</vt:lpstr>
      <vt:lpstr>Slack-Lato</vt:lpstr>
      <vt:lpstr>Times New Roman</vt:lpstr>
      <vt:lpstr>Office Theme</vt:lpstr>
      <vt:lpstr>PowerPoint Presentation</vt:lpstr>
      <vt:lpstr>Carbon Synthesis Activity 1: Trends &amp; Drivers of Enhanced Seasonal CO2 Amplitude in Northern Latitudes </vt:lpstr>
      <vt:lpstr>Carbon Synthesis Activity 2: ABoVE Ecosystem CH4 Synthesis</vt:lpstr>
      <vt:lpstr>Carbon Synthesis Activity 2: ABoVE Ecosystem CH4 Synthesis</vt:lpstr>
      <vt:lpstr>Carbon Synthesis Activity 3: ABoVE CO2 Flux Budgets, Status &amp; Uncertainty</vt:lpstr>
      <vt:lpstr>Carbon Synthesis Activity 4: pan-Arctic-boreal Flux Budgets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Stroud, David B. (GSFC-618.0)[SCIENCE SYSTEMS AND APPLICATIONS INC]</dc:creator>
  <cp:lastModifiedBy>Jon Wang</cp:lastModifiedBy>
  <cp:revision>122</cp:revision>
  <dcterms:created xsi:type="dcterms:W3CDTF">2020-11-03T15:27:10Z</dcterms:created>
  <dcterms:modified xsi:type="dcterms:W3CDTF">2024-05-23T05:43:23Z</dcterms:modified>
</cp:coreProperties>
</file>