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448" r:id="rId2"/>
    <p:sldId id="2466" r:id="rId3"/>
    <p:sldId id="2491" r:id="rId4"/>
    <p:sldId id="2441" r:id="rId5"/>
    <p:sldId id="2479" r:id="rId6"/>
    <p:sldId id="2451" r:id="rId7"/>
    <p:sldId id="2492" r:id="rId8"/>
    <p:sldId id="24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/>
    <p:restoredTop sz="86803"/>
  </p:normalViewPr>
  <p:slideViewPr>
    <p:cSldViewPr snapToGrid="0" snapToObjects="1">
      <p:cViewPr>
        <p:scale>
          <a:sx n="110" d="100"/>
          <a:sy n="110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28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08031-0DD0-284A-8C6B-3CF0D3C7A38C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59A96-E590-F14C-838B-F22B4278C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2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L-band SAR flight lines divided into Alaska (A) and Canadian (C) sectors</a:t>
            </a:r>
          </a:p>
          <a:p>
            <a:r>
              <a:rPr lang="en-US" dirty="0" err="1"/>
              <a:t>Approx</a:t>
            </a:r>
            <a:r>
              <a:rPr lang="en-US" dirty="0"/>
              <a:t> 80 lines</a:t>
            </a:r>
          </a:p>
          <a:p>
            <a:endParaRPr lang="en-US" dirty="0"/>
          </a:p>
          <a:p>
            <a:r>
              <a:rPr lang="en-US" dirty="0"/>
              <a:t>New Lines for 2022:</a:t>
            </a:r>
          </a:p>
          <a:p>
            <a:r>
              <a:rPr lang="en-US" dirty="0" err="1"/>
              <a:t>BonanW</a:t>
            </a:r>
            <a:r>
              <a:rPr lang="en-US" dirty="0"/>
              <a:t> – modified due to new ATC keep out zone north of Fairbanks</a:t>
            </a:r>
          </a:p>
          <a:p>
            <a:r>
              <a:rPr lang="en-US" dirty="0"/>
              <a:t>HDZAOI – Husky Drop Zone – permafrost degradation SE of Fairbanks</a:t>
            </a:r>
          </a:p>
          <a:p>
            <a:r>
              <a:rPr lang="en-US" dirty="0" err="1"/>
              <a:t>GambA</a:t>
            </a:r>
            <a:r>
              <a:rPr lang="en-US" dirty="0"/>
              <a:t>, B – Coast Mountains of BC for rapid glacial retreat</a:t>
            </a:r>
          </a:p>
          <a:p>
            <a:endParaRPr lang="en-US" dirty="0"/>
          </a:p>
          <a:p>
            <a:r>
              <a:rPr lang="en-US" dirty="0"/>
              <a:t>Repeated </a:t>
            </a:r>
            <a:r>
              <a:rPr lang="en-US" dirty="0" err="1"/>
              <a:t>TomoSAR</a:t>
            </a:r>
            <a:r>
              <a:rPr lang="en-US" dirty="0"/>
              <a:t> flights over BERMS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83AFB-F843-3945-B09E-6507D9338E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8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almost total control over what plan we fly on what day, so can adjust the acquisitions to coincide with SWOT overflights once we arrive in Fairbanks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59A96-E590-F14C-838B-F22B4278C3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4551-3927-A74E-8CAA-197A4C1B8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2EBDF-A7F8-0541-965F-34ADCF358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D627-72B3-D04E-AAFE-18F2AC61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25C0-C640-6D45-AA0C-4C30EFA8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FD701-F22D-C44D-B9EE-2420B01F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5D3D-E543-A24C-9AE0-C18E0B17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BBAE8-7A4A-CA4D-94BB-2D324C089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91803-F55B-6B4C-9A62-B7720A0F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60A01-8B26-3743-88C8-0AC1DE9A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9E180-4DE5-2F49-8BB5-9AD137D1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6A362-42DF-114F-889B-7D18FEC5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45B6F-A76B-A54E-B940-FDAB2BA03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2BCE-433E-E745-97FF-C4966239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23A6-1547-8644-AFD6-7DC8319F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24508-6505-004A-9B9A-62177907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DDC5-797F-A347-B6B7-898E3330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825DA-4124-1545-93C6-E5A27501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E18CD-2134-7340-81EA-68ABE582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69049-F435-E64A-BDB7-260F8228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0631-F097-2A4E-BFD2-FAB07072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74A2-77A3-1B4D-AA13-F632EB0C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B377A-1979-CE49-9485-65ADCCCF8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B96C-0F18-D341-8A3B-D1D375F4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8C8B7-A493-DB4C-9D22-1210A8D0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E10C-2451-8D40-8BA5-19A1E6A2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B470-E040-A447-98D2-96C093FF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80EA-4A86-044C-AC8F-92F21B835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C7D4C-3180-5A40-B731-47401AED7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2A3FA-6F16-0F42-964F-5D4DF809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77AEB-3385-EC47-8CFB-53883B8D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50E6-1CEE-A34B-A307-C3F43DB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50E7-2B90-BE4A-A28F-23AE3EB1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C53F3-5D76-B94E-BD95-444745965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39568-02C0-A145-85A6-AEA8DAFB3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EA82A-EF7B-B947-9297-CCEF00D9A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5C18B-B30F-F543-906D-341D6B51A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FEBBE-BC4B-B44C-873B-80FE5210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3DF9F-66E4-574E-AAF6-6CA9ACBA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1CAB1-7001-2D47-95E7-4EDB9B88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1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137B-1837-A941-A16A-516A1D67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80062-88DE-AB40-885A-D6184FD2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80FC4-296B-8B44-AC52-F07D8354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9327A-2921-3B4B-BFF4-3D004CBD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0FDFF-3F0B-E742-993B-B664128E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2DAE5-B0BB-C949-9897-77E9A7D3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B0A11-6222-2244-8F59-0550068A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6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9424-4BE0-0F42-A248-38C96419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A78E-BEE7-DF4A-A422-43786917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CA4F2-FEF9-0C4F-9F0A-D8B16293A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66F52-9248-E24B-9707-BE5401BF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AC3D5-101F-B445-ADB7-D826CC52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1D73E-79C1-394C-837B-81721EED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C769-69CF-424F-8277-08FC9BF5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5CFED-DDD6-DB42-B601-08EF27B6E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931DE-6966-F74B-A92C-95E83B44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80D50-EF86-E146-A145-F7EA5986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1ADAD-0C39-6346-857C-EB4F58F1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C5373-E09C-FC4D-B7F8-8EBF5C07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EF3C9D-2376-BD06-9A98-618FD654C2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02327-CCF0-5C4A-82FE-C97BDA6F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60" y="274085"/>
            <a:ext cx="10515600" cy="638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11C0D-8F23-2A4D-92D3-14F853B6E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C3F1-E82C-C14A-B645-E5553160488A}" type="datetimeFigureOut">
              <a:rPr lang="en-US" smtClean="0"/>
              <a:t>5/23/24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36F04-345E-F74B-8860-3FFF9EE0E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3D858-4CA7-ED4A-94CB-512B5F6F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3726-BDD3-952B-1CC5-039E0786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60" y="274085"/>
            <a:ext cx="4812599" cy="63872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ABoVE Airborne Campaigns</a:t>
            </a:r>
          </a:p>
        </p:txBody>
      </p:sp>
      <p:pic>
        <p:nvPicPr>
          <p:cNvPr id="4" name="Picture 3" descr="CEM Mac:Users:cemiller:Desktop:Miller - 2017 ABoVE Airborne Campaign - ERL (2017):20171211_permafrost_radarv1.jpg">
            <a:extLst>
              <a:ext uri="{FF2B5EF4-FFF2-40B4-BE49-F238E27FC236}">
                <a16:creationId xmlns:a16="http://schemas.microsoft.com/office/drawing/2014/main" id="{59AA49AE-7441-6D66-AB6A-A4A0F8D974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735" y="-57233"/>
            <a:ext cx="6172200" cy="69400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8987BC-F3DE-58FB-B4A9-24BB7DBA3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66" y="1173892"/>
            <a:ext cx="5770764" cy="5118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AAC flight lines developed based on careful consideration of all objectives and requirements</a:t>
            </a:r>
          </a:p>
          <a:p>
            <a:r>
              <a:rPr lang="en-US" sz="1800" dirty="0"/>
              <a:t>Lines &amp; grids modified as needed for PI-led projects; Partner priorities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00B050"/>
                </a:solidFill>
              </a:rPr>
              <a:t>2017: </a:t>
            </a:r>
            <a:r>
              <a:rPr lang="en-US" sz="1800" dirty="0">
                <a:solidFill>
                  <a:srgbClr val="00B050"/>
                </a:solidFill>
              </a:rPr>
              <a:t>L-band SAR, AVIRIS-ng, LVIS, AirSWOT, CFIS, Arctic-CAP, ASCENDS, P-band SAR, ATOM</a:t>
            </a:r>
            <a:endParaRPr lang="en-US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B050"/>
                </a:solidFill>
              </a:rPr>
              <a:t>2018</a:t>
            </a:r>
            <a:r>
              <a:rPr lang="en-US" sz="1800" dirty="0">
                <a:solidFill>
                  <a:srgbClr val="00B050"/>
                </a:solidFill>
              </a:rPr>
              <a:t>: L-band SAR, AVIRIS-ng, G-</a:t>
            </a:r>
            <a:r>
              <a:rPr lang="en-US" sz="1800" dirty="0" err="1">
                <a:solidFill>
                  <a:srgbClr val="00B050"/>
                </a:solidFill>
              </a:rPr>
              <a:t>LiHT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B050"/>
                </a:solidFill>
              </a:rPr>
              <a:t>2019</a:t>
            </a:r>
            <a:r>
              <a:rPr lang="en-US" sz="1800" dirty="0">
                <a:solidFill>
                  <a:srgbClr val="00B050"/>
                </a:solidFill>
              </a:rPr>
              <a:t>: L-band SAR, AVIRIS-ng, LVIS, F-SAR (DLR), ASAR (ISRO)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2020</a:t>
            </a:r>
            <a:r>
              <a:rPr lang="en-US" sz="1800" dirty="0">
                <a:solidFill>
                  <a:srgbClr val="FF0000"/>
                </a:solidFill>
              </a:rPr>
              <a:t>: L-band SAR, AVIRIS-ng – Deferred to 2021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2021</a:t>
            </a:r>
            <a:r>
              <a:rPr lang="en-US" sz="1800" dirty="0">
                <a:solidFill>
                  <a:srgbClr val="FF0000"/>
                </a:solidFill>
              </a:rPr>
              <a:t>: L-band SAR; AVIRIS-ng – Deferred to 2022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B050"/>
                </a:solidFill>
              </a:rPr>
              <a:t>2022</a:t>
            </a:r>
            <a:r>
              <a:rPr lang="en-US" sz="1800" dirty="0">
                <a:solidFill>
                  <a:srgbClr val="00B050"/>
                </a:solidFill>
              </a:rPr>
              <a:t>: L-band SAR, AVIRIS-ng, G-</a:t>
            </a:r>
            <a:r>
              <a:rPr lang="en-US" sz="1800" dirty="0" err="1">
                <a:solidFill>
                  <a:srgbClr val="00B050"/>
                </a:solidFill>
              </a:rPr>
              <a:t>LiHT</a:t>
            </a:r>
            <a:r>
              <a:rPr lang="en-US" sz="1800" dirty="0">
                <a:solidFill>
                  <a:srgbClr val="00B050"/>
                </a:solidFill>
              </a:rPr>
              <a:t>, COMET-2 (DLR)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B0F0"/>
                </a:solidFill>
              </a:rPr>
              <a:t>2023: </a:t>
            </a:r>
            <a:r>
              <a:rPr lang="en-US" sz="1800" dirty="0">
                <a:solidFill>
                  <a:srgbClr val="00B0F0"/>
                </a:solidFill>
              </a:rPr>
              <a:t>SnowEx-ABoVE (Apr/May) – AVIRIS-ng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B050"/>
                </a:solidFill>
              </a:rPr>
              <a:t>2023</a:t>
            </a:r>
            <a:r>
              <a:rPr lang="en-US" sz="1800" dirty="0">
                <a:solidFill>
                  <a:srgbClr val="00B050"/>
                </a:solidFill>
              </a:rPr>
              <a:t>: AVIRIS-3</a:t>
            </a:r>
          </a:p>
          <a:p>
            <a:pPr marL="0" indent="0">
              <a:buNone/>
            </a:pPr>
            <a:r>
              <a:rPr lang="en-US" sz="1800" b="1" dirty="0"/>
              <a:t>2024 – L-band SAR (scheduled 13-26 Aug)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64F3F-8A94-8C85-B47C-BC17DBCA60A2}"/>
              </a:ext>
            </a:extLst>
          </p:cNvPr>
          <p:cNvSpPr txBox="1"/>
          <p:nvPr/>
        </p:nvSpPr>
        <p:spPr>
          <a:xfrm>
            <a:off x="1030079" y="6337105"/>
            <a:ext cx="307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Miller et al., ERL (2019)</a:t>
            </a:r>
          </a:p>
        </p:txBody>
      </p:sp>
    </p:spTree>
    <p:extLst>
      <p:ext uri="{BB962C8B-B14F-4D97-AF65-F5344CB8AC3E}">
        <p14:creationId xmlns:p14="http://schemas.microsoft.com/office/powerpoint/2010/main" val="110797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7349-2CA7-30B4-CA61-DBF3117A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ESSD-2021-172 In Press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36A37-5DED-65D3-001C-00F86F26C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4099"/>
            <a:ext cx="10972800" cy="42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6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86F922-F5F7-B8E0-4277-89E773BBA9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C921A-D22C-0E33-EC14-D822F71E9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707" y="20782"/>
            <a:ext cx="1053658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3E05B9-F020-1066-69D7-5C4768900B50}"/>
              </a:ext>
            </a:extLst>
          </p:cNvPr>
          <p:cNvSpPr txBox="1"/>
          <p:nvPr/>
        </p:nvSpPr>
        <p:spPr>
          <a:xfrm rot="-5400000">
            <a:off x="8721925" y="3244333"/>
            <a:ext cx="611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</a:t>
            </a:r>
            <a:r>
              <a:rPr lang="en-US" dirty="0" err="1">
                <a:solidFill>
                  <a:srgbClr val="0070C0"/>
                </a:solidFill>
              </a:rPr>
              <a:t>daac.ornl.gov</a:t>
            </a:r>
            <a:r>
              <a:rPr lang="en-US" dirty="0">
                <a:solidFill>
                  <a:srgbClr val="0070C0"/>
                </a:solidFill>
              </a:rPr>
              <a:t>/ABOVE/guides/</a:t>
            </a:r>
            <a:r>
              <a:rPr lang="en-US" dirty="0" err="1">
                <a:solidFill>
                  <a:srgbClr val="0070C0"/>
                </a:solidFill>
              </a:rPr>
              <a:t>ABoVE_SAR_Surveys.html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FAB5-8567-AA4A-845D-D05F189A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71705-1FCB-2D46-85CC-ECA7FCB54A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BAEBEC-4974-E54B-A1CC-0A01101B0D79}"/>
              </a:ext>
            </a:extLst>
          </p:cNvPr>
          <p:cNvSpPr/>
          <p:nvPr/>
        </p:nvSpPr>
        <p:spPr>
          <a:xfrm>
            <a:off x="8723870" y="4769708"/>
            <a:ext cx="1952368" cy="138395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CE021-3BCF-E746-BEAE-7C733F65F496}"/>
              </a:ext>
            </a:extLst>
          </p:cNvPr>
          <p:cNvSpPr txBox="1"/>
          <p:nvPr/>
        </p:nvSpPr>
        <p:spPr>
          <a:xfrm>
            <a:off x="9502342" y="5053917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53567-2626-2043-9FD0-5E9ED175D8CC}"/>
              </a:ext>
            </a:extLst>
          </p:cNvPr>
          <p:cNvSpPr/>
          <p:nvPr/>
        </p:nvSpPr>
        <p:spPr>
          <a:xfrm>
            <a:off x="8851557" y="3571103"/>
            <a:ext cx="589006" cy="113682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E45F0-72FD-3B4E-8EDC-9CB2D1D6E4B6}"/>
              </a:ext>
            </a:extLst>
          </p:cNvPr>
          <p:cNvSpPr txBox="1"/>
          <p:nvPr/>
        </p:nvSpPr>
        <p:spPr>
          <a:xfrm>
            <a:off x="9443413" y="3834540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35A0D-A5D0-1749-85F1-DF3B35E6E1B7}"/>
              </a:ext>
            </a:extLst>
          </p:cNvPr>
          <p:cNvSpPr/>
          <p:nvPr/>
        </p:nvSpPr>
        <p:spPr>
          <a:xfrm rot="-2700000">
            <a:off x="7955803" y="2545291"/>
            <a:ext cx="1598403" cy="114803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836E89-6F2F-EE42-9506-4127650D3FBB}"/>
              </a:ext>
            </a:extLst>
          </p:cNvPr>
          <p:cNvSpPr txBox="1"/>
          <p:nvPr/>
        </p:nvSpPr>
        <p:spPr>
          <a:xfrm>
            <a:off x="8515000" y="267056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6FD99A-B330-F648-9FF2-B2FADCF2042A}"/>
              </a:ext>
            </a:extLst>
          </p:cNvPr>
          <p:cNvSpPr/>
          <p:nvPr/>
        </p:nvSpPr>
        <p:spPr>
          <a:xfrm>
            <a:off x="7386169" y="2944942"/>
            <a:ext cx="695149" cy="12563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20FB19-EE70-FF45-9802-BC34BC0A0DB8}"/>
              </a:ext>
            </a:extLst>
          </p:cNvPr>
          <p:cNvSpPr/>
          <p:nvPr/>
        </p:nvSpPr>
        <p:spPr>
          <a:xfrm>
            <a:off x="5404649" y="3571102"/>
            <a:ext cx="1750842" cy="6301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49FC08-3FB7-A649-8EDE-1237F0A88D9F}"/>
              </a:ext>
            </a:extLst>
          </p:cNvPr>
          <p:cNvSpPr/>
          <p:nvPr/>
        </p:nvSpPr>
        <p:spPr>
          <a:xfrm>
            <a:off x="4891633" y="930874"/>
            <a:ext cx="2573148" cy="179996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0F5329-8444-2240-A34F-2CCA6CB56AFE}"/>
              </a:ext>
            </a:extLst>
          </p:cNvPr>
          <p:cNvSpPr/>
          <p:nvPr/>
        </p:nvSpPr>
        <p:spPr>
          <a:xfrm>
            <a:off x="2174259" y="111211"/>
            <a:ext cx="2261554" cy="159402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027EE4-7309-5347-B3A0-FEB1FAA9786B}"/>
              </a:ext>
            </a:extLst>
          </p:cNvPr>
          <p:cNvSpPr/>
          <p:nvPr/>
        </p:nvSpPr>
        <p:spPr>
          <a:xfrm>
            <a:off x="1590561" y="1742303"/>
            <a:ext cx="2017612" cy="159402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D4D85A-0E7A-E64F-8617-73ABC8A7D652}"/>
              </a:ext>
            </a:extLst>
          </p:cNvPr>
          <p:cNvSpPr/>
          <p:nvPr/>
        </p:nvSpPr>
        <p:spPr>
          <a:xfrm>
            <a:off x="1649804" y="3429000"/>
            <a:ext cx="1984638" cy="12294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3E71B2-A38B-2A47-BD4A-0359AE17D1B4}"/>
              </a:ext>
            </a:extLst>
          </p:cNvPr>
          <p:cNvSpPr/>
          <p:nvPr/>
        </p:nvSpPr>
        <p:spPr>
          <a:xfrm>
            <a:off x="3654152" y="1742303"/>
            <a:ext cx="1237482" cy="177937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C328A9-1A93-D04C-A1B6-400E1FBC50E9}"/>
              </a:ext>
            </a:extLst>
          </p:cNvPr>
          <p:cNvSpPr/>
          <p:nvPr/>
        </p:nvSpPr>
        <p:spPr>
          <a:xfrm>
            <a:off x="4891633" y="2891480"/>
            <a:ext cx="513016" cy="6301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B6D220-EC7D-C34B-A923-7E043827F9E8}"/>
              </a:ext>
            </a:extLst>
          </p:cNvPr>
          <p:cNvSpPr txBox="1"/>
          <p:nvPr/>
        </p:nvSpPr>
        <p:spPr>
          <a:xfrm>
            <a:off x="7407008" y="3490222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17D337-85C9-C64A-A19B-4064DD0AADD0}"/>
              </a:ext>
            </a:extLst>
          </p:cNvPr>
          <p:cNvSpPr txBox="1"/>
          <p:nvPr/>
        </p:nvSpPr>
        <p:spPr>
          <a:xfrm>
            <a:off x="6076583" y="3617908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BDA6FF-CD9A-2F49-BFF8-3103DBFD8769}"/>
              </a:ext>
            </a:extLst>
          </p:cNvPr>
          <p:cNvSpPr txBox="1"/>
          <p:nvPr/>
        </p:nvSpPr>
        <p:spPr>
          <a:xfrm>
            <a:off x="2440699" y="376426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EF6912-C940-F649-91D2-C5FBE9DC196A}"/>
              </a:ext>
            </a:extLst>
          </p:cNvPr>
          <p:cNvSpPr txBox="1"/>
          <p:nvPr/>
        </p:nvSpPr>
        <p:spPr>
          <a:xfrm>
            <a:off x="1624509" y="174933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660117-4F51-3445-A5A9-050C8A8E993E}"/>
              </a:ext>
            </a:extLst>
          </p:cNvPr>
          <p:cNvSpPr txBox="1"/>
          <p:nvPr/>
        </p:nvSpPr>
        <p:spPr>
          <a:xfrm>
            <a:off x="3782627" y="2234339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74CEE9-D434-824F-A603-A3098135CAC1}"/>
              </a:ext>
            </a:extLst>
          </p:cNvPr>
          <p:cNvSpPr txBox="1"/>
          <p:nvPr/>
        </p:nvSpPr>
        <p:spPr>
          <a:xfrm>
            <a:off x="5872407" y="1896290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CFFEB8-8945-4F41-981E-EAD638BF9CA3}"/>
              </a:ext>
            </a:extLst>
          </p:cNvPr>
          <p:cNvSpPr txBox="1"/>
          <p:nvPr/>
        </p:nvSpPr>
        <p:spPr>
          <a:xfrm>
            <a:off x="3035424" y="82790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78BBC-1A35-86A8-BA42-BB59B9692DB6}"/>
              </a:ext>
            </a:extLst>
          </p:cNvPr>
          <p:cNvSpPr txBox="1"/>
          <p:nvPr/>
        </p:nvSpPr>
        <p:spPr>
          <a:xfrm>
            <a:off x="1302118" y="6332180"/>
            <a:ext cx="4245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Miller et al., Earth Sys Sci Data, in press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BEF653-8229-272F-26F1-C2627E2501C1}"/>
              </a:ext>
            </a:extLst>
          </p:cNvPr>
          <p:cNvSpPr txBox="1"/>
          <p:nvPr/>
        </p:nvSpPr>
        <p:spPr>
          <a:xfrm>
            <a:off x="2174259" y="5467719"/>
            <a:ext cx="363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New SAR DEM question</a:t>
            </a:r>
          </a:p>
        </p:txBody>
      </p:sp>
    </p:spTree>
    <p:extLst>
      <p:ext uri="{BB962C8B-B14F-4D97-AF65-F5344CB8AC3E}">
        <p14:creationId xmlns:p14="http://schemas.microsoft.com/office/powerpoint/2010/main" val="350863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7349-2CA7-30B4-CA61-DBF3117A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60" y="274085"/>
            <a:ext cx="4907416" cy="638727"/>
          </a:xfrm>
        </p:spPr>
        <p:txBody>
          <a:bodyPr>
            <a:noAutofit/>
          </a:bodyPr>
          <a:lstStyle/>
          <a:p>
            <a:r>
              <a:rPr lang="en-US" sz="3200" dirty="0"/>
              <a:t>Plan for ABoVE 2024 </a:t>
            </a:r>
            <a:br>
              <a:rPr lang="en-US" sz="3200" dirty="0"/>
            </a:br>
            <a:r>
              <a:rPr lang="en-US" sz="3200" dirty="0"/>
              <a:t>L-band SAR Campaign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6A43ED-A0B8-F829-5B74-DFDB96C93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186897"/>
            <a:ext cx="5545776" cy="4990066"/>
          </a:xfrm>
        </p:spPr>
        <p:txBody>
          <a:bodyPr/>
          <a:lstStyle/>
          <a:p>
            <a:r>
              <a:rPr lang="en-US" dirty="0"/>
              <a:t>Day 1 - Palmdale – Yellowknife transit includes Peace-Athabasca Delta</a:t>
            </a:r>
          </a:p>
          <a:p>
            <a:r>
              <a:rPr lang="en-US" dirty="0"/>
              <a:t>Days 7 + 11 include repeat flights over the Yukon Flats for SWOT validation</a:t>
            </a:r>
          </a:p>
          <a:p>
            <a:endParaRPr lang="en-US" dirty="0"/>
          </a:p>
          <a:p>
            <a:r>
              <a:rPr lang="en-US" dirty="0"/>
              <a:t>Fairbanks Flight Plans may be reordered based on actual schedule and SWOT overpass times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DCD53-A87E-1C71-846F-53AE86FA9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526" y="0"/>
            <a:ext cx="622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0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B789CE-E353-6D3F-3E4E-48A48BE19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825" y="1013423"/>
            <a:ext cx="4891254" cy="5714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57349-2CA7-30B4-CA61-DBF3117A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for 2024 – Alberta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3438A-ABD4-DABA-0E11-9867C330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21" y="1211283"/>
            <a:ext cx="3981452" cy="520139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Alberta Red Earth Creek loggers (LBC)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95C2CD-CBCF-532C-B667-82C60999EC2F}"/>
              </a:ext>
            </a:extLst>
          </p:cNvPr>
          <p:cNvSpPr/>
          <p:nvPr/>
        </p:nvSpPr>
        <p:spPr>
          <a:xfrm rot="300000">
            <a:off x="8721957" y="5022534"/>
            <a:ext cx="548210" cy="16440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FBEE9-622B-1561-23C1-6BA6741C3B71}"/>
              </a:ext>
            </a:extLst>
          </p:cNvPr>
          <p:cNvSpPr txBox="1"/>
          <p:nvPr/>
        </p:nvSpPr>
        <p:spPr>
          <a:xfrm>
            <a:off x="8467650" y="49610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3E610A-86B5-71A5-1168-E173117E7A2A}"/>
              </a:ext>
            </a:extLst>
          </p:cNvPr>
          <p:cNvSpPr txBox="1"/>
          <p:nvPr/>
        </p:nvSpPr>
        <p:spPr>
          <a:xfrm>
            <a:off x="7644807" y="1287283"/>
            <a:ext cx="4215898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Transit to Yellowknife Sortie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9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7349-2CA7-30B4-CA61-DBF3117A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for 2024 – North Slope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3438A-ABD4-DABA-0E11-9867C330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21" y="1211283"/>
            <a:ext cx="3981452" cy="520139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KIC-1 Well Pad, </a:t>
            </a:r>
            <a:r>
              <a:rPr lang="en-US" sz="2400" dirty="0" err="1"/>
              <a:t>Kaktovik</a:t>
            </a:r>
            <a:r>
              <a:rPr lang="en-US" sz="2400" dirty="0"/>
              <a:t> Lagoon (B Gay)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Bi-directional collection over Deadhorse/Dalton Hwy (K </a:t>
            </a:r>
            <a:r>
              <a:rPr lang="en-US" sz="2400" dirty="0" err="1"/>
              <a:t>Bakian-Dogaheh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Bi-directional collection over </a:t>
            </a:r>
            <a:r>
              <a:rPr lang="en-US" sz="2400" dirty="0" err="1"/>
              <a:t>Toolik</a:t>
            </a:r>
            <a:r>
              <a:rPr lang="en-US" sz="2400" dirty="0"/>
              <a:t> Lake                 (K </a:t>
            </a:r>
            <a:r>
              <a:rPr lang="en-US" sz="2400" dirty="0" err="1"/>
              <a:t>Bakian-Dogaheh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Arctic Coastal Zone (</a:t>
            </a:r>
            <a:r>
              <a:rPr lang="en-US" sz="2400" dirty="0" err="1"/>
              <a:t>tbd</a:t>
            </a:r>
            <a:r>
              <a:rPr lang="en-US" sz="2400" dirty="0"/>
              <a:t>) (FORTE, Arctic Colors)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E3850-EA21-D2A1-412E-6874EE7D8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9373" y="1211283"/>
            <a:ext cx="7814706" cy="5029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495C2CD-CBCF-532C-B667-82C60999EC2F}"/>
              </a:ext>
            </a:extLst>
          </p:cNvPr>
          <p:cNvSpPr/>
          <p:nvPr/>
        </p:nvSpPr>
        <p:spPr>
          <a:xfrm rot="300000">
            <a:off x="8298283" y="2591263"/>
            <a:ext cx="840263" cy="25589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FBEE9-622B-1561-23C1-6BA6741C3B71}"/>
              </a:ext>
            </a:extLst>
          </p:cNvPr>
          <p:cNvSpPr txBox="1"/>
          <p:nvPr/>
        </p:nvSpPr>
        <p:spPr>
          <a:xfrm>
            <a:off x="10936901" y="27581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  <a:endParaRPr lang="en-US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CD64D6-2BCC-552C-166B-C499183E0FA8}"/>
              </a:ext>
            </a:extLst>
          </p:cNvPr>
          <p:cNvSpPr/>
          <p:nvPr/>
        </p:nvSpPr>
        <p:spPr>
          <a:xfrm rot="-3900000">
            <a:off x="10892381" y="2643676"/>
            <a:ext cx="564055" cy="18372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A28D93-9650-3ED1-63D1-CE7D1914D5F5}"/>
              </a:ext>
            </a:extLst>
          </p:cNvPr>
          <p:cNvSpPr/>
          <p:nvPr/>
        </p:nvSpPr>
        <p:spPr>
          <a:xfrm rot="3600000">
            <a:off x="7951420" y="4770551"/>
            <a:ext cx="564948" cy="8439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47E9A-C3B6-F298-0117-276070523789}"/>
              </a:ext>
            </a:extLst>
          </p:cNvPr>
          <p:cNvSpPr txBox="1"/>
          <p:nvPr/>
        </p:nvSpPr>
        <p:spPr>
          <a:xfrm>
            <a:off x="9130806" y="365699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099809-C6BC-94E1-F8D6-0C48E97B6FBA}"/>
              </a:ext>
            </a:extLst>
          </p:cNvPr>
          <p:cNvSpPr txBox="1"/>
          <p:nvPr/>
        </p:nvSpPr>
        <p:spPr>
          <a:xfrm>
            <a:off x="8297501" y="536135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36C334-56BF-C20D-6764-4E9E22EDE056}"/>
              </a:ext>
            </a:extLst>
          </p:cNvPr>
          <p:cNvSpPr/>
          <p:nvPr/>
        </p:nvSpPr>
        <p:spPr>
          <a:xfrm rot="1200000">
            <a:off x="6829433" y="2763550"/>
            <a:ext cx="1195330" cy="245568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1C2282-E33A-8F38-1ECB-30D4834613DA}"/>
              </a:ext>
            </a:extLst>
          </p:cNvPr>
          <p:cNvSpPr/>
          <p:nvPr/>
        </p:nvSpPr>
        <p:spPr>
          <a:xfrm rot="1200000">
            <a:off x="8062223" y="2906315"/>
            <a:ext cx="1195330" cy="245568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8A8609-B3AB-9E06-36B3-FC5C0744E4FD}"/>
              </a:ext>
            </a:extLst>
          </p:cNvPr>
          <p:cNvSpPr txBox="1"/>
          <p:nvPr/>
        </p:nvSpPr>
        <p:spPr>
          <a:xfrm>
            <a:off x="7768132" y="23856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3E610A-86B5-71A5-1168-E173117E7A2A}"/>
              </a:ext>
            </a:extLst>
          </p:cNvPr>
          <p:cNvSpPr txBox="1"/>
          <p:nvPr/>
        </p:nvSpPr>
        <p:spPr>
          <a:xfrm>
            <a:off x="9033770" y="1287283"/>
            <a:ext cx="2866490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North Slope Sortie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7349-2CA7-30B4-CA61-DBF3117A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for 2024 – SWOT Validation – Yukon Flats</a:t>
            </a:r>
            <a:br>
              <a:rPr lang="en-US" dirty="0"/>
            </a:br>
            <a:r>
              <a:rPr lang="en-US" sz="3100" dirty="0"/>
              <a:t>(</a:t>
            </a:r>
            <a:r>
              <a:rPr lang="en-US" sz="3100" dirty="0" err="1"/>
              <a:t>Pavelsky</a:t>
            </a:r>
            <a:r>
              <a:rPr lang="en-US" sz="3100" dirty="0"/>
              <a:t>, Smith, </a:t>
            </a:r>
            <a:r>
              <a:rPr lang="en-US" sz="3100" dirty="0" err="1"/>
              <a:t>Butman</a:t>
            </a:r>
            <a:r>
              <a:rPr lang="en-US" sz="3100" dirty="0"/>
              <a:t>, SWOT ST)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9543E2-76DB-F71F-3BA9-AE5C714496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4961" y="1114581"/>
            <a:ext cx="5486400" cy="4596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DB7213-8CAB-A347-DDD9-59FAADC55A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639" y="1098472"/>
            <a:ext cx="5486400" cy="461282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B1980F5-A651-2D7A-46A1-A6637424A3DB}"/>
              </a:ext>
            </a:extLst>
          </p:cNvPr>
          <p:cNvSpPr/>
          <p:nvPr/>
        </p:nvSpPr>
        <p:spPr>
          <a:xfrm rot="2400000">
            <a:off x="1225199" y="2764851"/>
            <a:ext cx="929785" cy="19462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644EC4-99D1-F4B5-605E-E586C25F3D05}"/>
              </a:ext>
            </a:extLst>
          </p:cNvPr>
          <p:cNvSpPr/>
          <p:nvPr/>
        </p:nvSpPr>
        <p:spPr>
          <a:xfrm rot="2400000">
            <a:off x="9108146" y="915938"/>
            <a:ext cx="1273969" cy="27514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A6DCA-E339-8B7F-6214-9479EA0CD538}"/>
              </a:ext>
            </a:extLst>
          </p:cNvPr>
          <p:cNvSpPr txBox="1"/>
          <p:nvPr/>
        </p:nvSpPr>
        <p:spPr>
          <a:xfrm>
            <a:off x="1951490" y="5771408"/>
            <a:ext cx="8289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Repeat flights over 3 Yukon Flats lines with 3-5 day interval between revisits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Timed to SWOT overpasses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Lines flown by AirSWOT in 2017</a:t>
            </a:r>
            <a:endParaRPr lang="en-US" sz="2000" b="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056257-9384-7057-B86D-341471B44C90}"/>
              </a:ext>
            </a:extLst>
          </p:cNvPr>
          <p:cNvSpPr txBox="1"/>
          <p:nvPr/>
        </p:nvSpPr>
        <p:spPr>
          <a:xfrm>
            <a:off x="6314660" y="1146704"/>
            <a:ext cx="2772234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Interior AK Sortie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2D453C-EC20-C959-90CD-A342F88AC76B}"/>
              </a:ext>
            </a:extLst>
          </p:cNvPr>
          <p:cNvSpPr txBox="1"/>
          <p:nvPr/>
        </p:nvSpPr>
        <p:spPr>
          <a:xfrm>
            <a:off x="565373" y="1146704"/>
            <a:ext cx="3614900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Mackenzie Valley Sortie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3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449</Words>
  <Application>Microsoft Macintosh PowerPoint</Application>
  <PresentationFormat>Widescreen</PresentationFormat>
  <Paragraphs>64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ABoVE Airborne Campaigns</vt:lpstr>
      <vt:lpstr>ESSD-2021-172 In Press</vt:lpstr>
      <vt:lpstr>PowerPoint Presentation</vt:lpstr>
      <vt:lpstr>PowerPoint Presentation</vt:lpstr>
      <vt:lpstr>Plan for ABoVE 2024  L-band SAR Campaign</vt:lpstr>
      <vt:lpstr>New for 2024 – Alberta</vt:lpstr>
      <vt:lpstr>New for 2024 – North Slope</vt:lpstr>
      <vt:lpstr>New for 2024 – SWOT Validation – Yukon Flats (Pavelsky, Smith, Butman, SWOT ST)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Stroud, David B. (GSFC-618.0)[SCIENCE SYSTEMS AND APPLICATIONS INC]</dc:creator>
  <cp:lastModifiedBy>Griffith, Peter {he him} (GSFC-618.0)[SCIENCE SYSTEMS AND APPLICATIONS INC]</cp:lastModifiedBy>
  <cp:revision>65</cp:revision>
  <cp:lastPrinted>2024-05-20T05:55:40Z</cp:lastPrinted>
  <dcterms:created xsi:type="dcterms:W3CDTF">2020-09-01T15:19:03Z</dcterms:created>
  <dcterms:modified xsi:type="dcterms:W3CDTF">2024-05-23T20:08:05Z</dcterms:modified>
</cp:coreProperties>
</file>