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58" r:id="rId4"/>
    <p:sldId id="261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457F09-3F8E-4119-B947-FED987D35840}" v="2" dt="2024-05-14T14:47:51.7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43"/>
  </p:normalViewPr>
  <p:slideViewPr>
    <p:cSldViewPr snapToGrid="0" snapToObjects="1">
      <p:cViewPr varScale="1">
        <p:scale>
          <a:sx n="91" d="100"/>
          <a:sy n="91" d="100"/>
        </p:scale>
        <p:origin x="91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C4551-3927-A74E-8CAA-197A4C1B8F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F2EBDF-A7F8-0541-965F-34ADCF358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DD627-72B3-D04E-AAFE-18F2AC619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625C0-C640-6D45-AA0C-4C30EFA84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FD701-F22D-C44D-B9EE-2420B01F1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5D3D-E543-A24C-9AE0-C18E0B177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ABBAE8-7A4A-CA4D-94BB-2D324C089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91803-F55B-6B4C-9A62-B7720A0F1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60A01-8B26-3743-88C8-0AC1DE9AD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9E180-4DE5-2F49-8BB5-9AD137D19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25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D6A362-42DF-114F-889B-7D18FEC5B2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B45B6F-A76B-A54E-B940-FDAB2BA03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D2BCE-433E-E745-97FF-C49662396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923A6-1547-8644-AFD6-7DC8319FC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24508-6505-004A-9B9A-621779073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7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DDC5-797F-A347-B6B7-898E33309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825DA-4124-1545-93C6-E5A27501C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E18CD-2134-7340-81EA-68ABE5820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69049-F435-E64A-BDB7-260F82287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D0631-F097-2A4E-BFD2-FAB070727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6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474A2-77A3-1B4D-AA13-F632EB0CD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B377A-1979-CE49-9485-65ADCCCF8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9B96C-0F18-D341-8A3B-D1D375F45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8C8B7-A493-DB4C-9D22-1210A8D0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CE10C-2451-8D40-8BA5-19A1E6A28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2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EB470-E040-A447-98D2-96C093FF2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680EA-4A86-044C-AC8F-92F21B835A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CC7D4C-3180-5A40-B731-47401AED7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2A3FA-6F16-0F42-964F-5D4DF809F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77AEB-3385-EC47-8CFB-53883B8D3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6950E6-1CEE-A34B-A307-C3F43DB68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2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550E7-2B90-BE4A-A28F-23AE3EB16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C53F3-5D76-B94E-BD95-444745965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939568-02C0-A145-85A6-AEA8DAFB3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DEA82A-EF7B-B947-9297-CCEF00D9AD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5C18B-B30F-F543-906D-341D6B51A3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FEBBE-BC4B-B44C-873B-80FE52102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C3DF9F-66E4-574E-AAF6-6CA9ACBA2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B1CAB1-7001-2D47-95E7-4EDB9B88F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1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2137B-1837-A941-A16A-516A1D674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80062-88DE-AB40-885A-D6184FD2B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780FC4-296B-8B44-AC52-F07D8354C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79327A-2921-3B4B-BFF4-3D004CBD8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9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D0FDFF-3F0B-E742-993B-B664128E4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C2DAE5-B0BB-C949-9897-77E9A7D3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B0A11-6222-2244-8F59-0550068AD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6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C9424-4BE0-0F42-A248-38C96419D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5A78E-BEE7-DF4A-A422-43786917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CCA4F2-FEF9-0C4F-9F0A-D8B16293A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66F52-9248-E24B-9707-BE5401BF7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DAC3D5-101F-B445-ADB7-D826CC52C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1D73E-79C1-394C-837B-81721EED3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5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8C769-69CF-424F-8277-08FC9BF5F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55CFED-DDD6-DB42-B601-08EF27B6E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4931DE-6966-F74B-A92C-95E83B447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80D50-EF86-E146-A145-F7EA5986A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1ADAD-0C39-6346-857C-EB4F58F1B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3C5373-E09C-FC4D-B7F8-8EBF5C07D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5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1EF3C9D-2376-BD06-9A98-618FD654C29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902327-CCF0-5C4A-82FE-C97BDA6FA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860" y="274085"/>
            <a:ext cx="10515600" cy="638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11C0D-8F23-2A4D-92D3-14F853B6ED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CC3F1-E82C-C14A-B645-E5553160488A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36F04-345E-F74B-8860-3FFF9EE0E1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3D858-4CA7-ED4A-94CB-512B5F6F4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8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EC21CB-74EE-BC71-2C33-628E49924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B6EDF36-973E-F2A1-6637-330CDB3F3218}"/>
              </a:ext>
            </a:extLst>
          </p:cNvPr>
          <p:cNvSpPr>
            <a:spLocks noGrp="1"/>
          </p:cNvSpPr>
          <p:nvPr/>
        </p:nvSpPr>
        <p:spPr bwMode="auto">
          <a:xfrm>
            <a:off x="1770184" y="246104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lc="http://schemas.openxmlformats.org/drawingml/2006/lockedCanvas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+mj-lt"/>
                <a:ea typeface="ＭＳ Ｐゴシック" pitchFamily="-108" charset="-128"/>
                <a:cs typeface="ＭＳ Ｐゴシック" pitchFamily="-108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6846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6pPr>
            <a:lvl7pPr marL="913693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7pPr>
            <a:lvl8pPr marL="1370540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8pPr>
            <a:lvl9pPr marL="1827384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9pPr>
          </a:lstStyle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Charge to Round-Robin Topical Breakouts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202D94-AFDD-A7D3-1EB9-4B48471F3E59}"/>
              </a:ext>
            </a:extLst>
          </p:cNvPr>
          <p:cNvSpPr txBox="1"/>
          <p:nvPr/>
        </p:nvSpPr>
        <p:spPr>
          <a:xfrm>
            <a:off x="128887" y="968295"/>
            <a:ext cx="8029845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US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Science lessons learned during </a:t>
            </a:r>
            <a:r>
              <a:rPr lang="en-US" sz="2000" b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ABoVE</a:t>
            </a:r>
            <a:r>
              <a:rPr lang="en-US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(Center Auditorium):  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hat are the top-level highlights of our science? What are the most impactful advances?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Infrastructure l</a:t>
            </a:r>
            <a:r>
              <a:rPr lang="en-US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essons learned during </a:t>
            </a:r>
            <a:r>
              <a:rPr lang="en-US" sz="2000" b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ABoVE</a:t>
            </a:r>
            <a:r>
              <a:rPr lang="en-US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(South Auditorium)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hat have we learned about running coordinated field campaigns, data management, logistics across institutions, and keeping investigators safe? What is the relevance to current scoping studies and future campaigns?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US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Knowledge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aps </a:t>
            </a:r>
            <a:r>
              <a:rPr lang="en-US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(Room 2126): </a:t>
            </a:r>
            <a:r>
              <a:rPr lang="en-US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are the key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remaining </a:t>
            </a:r>
            <a:r>
              <a:rPr lang="en-US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knowledge gaps? What did we miss, not do well, or were unable to address?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1D202D5-E44A-2772-9703-005C4BB7EC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07567"/>
              </p:ext>
            </p:extLst>
          </p:nvPr>
        </p:nvGraphicFramePr>
        <p:xfrm>
          <a:off x="8368282" y="1093870"/>
          <a:ext cx="3614168" cy="338328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008847">
                  <a:extLst>
                    <a:ext uri="{9D8B030D-6E8A-4147-A177-3AD203B41FA5}">
                      <a16:colId xmlns:a16="http://schemas.microsoft.com/office/drawing/2014/main" val="1335221597"/>
                    </a:ext>
                  </a:extLst>
                </a:gridCol>
                <a:gridCol w="1605321">
                  <a:extLst>
                    <a:ext uri="{9D8B030D-6E8A-4147-A177-3AD203B41FA5}">
                      <a16:colId xmlns:a16="http://schemas.microsoft.com/office/drawing/2014/main" val="3483628864"/>
                    </a:ext>
                  </a:extLst>
                </a:gridCol>
              </a:tblGrid>
              <a:tr h="519059">
                <a:tc>
                  <a:txBody>
                    <a:bodyPr/>
                    <a:lstStyle/>
                    <a:p>
                      <a:r>
                        <a:rPr lang="en-US" dirty="0"/>
                        <a:t>First 20-Minute 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Last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741983"/>
                  </a:ext>
                </a:extLst>
              </a:tr>
              <a:tr h="2966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A-D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35288"/>
                  </a:ext>
                </a:extLst>
              </a:tr>
              <a:tr h="2966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E-I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905633"/>
                  </a:ext>
                </a:extLst>
              </a:tr>
              <a:tr h="2966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J-M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113130"/>
                  </a:ext>
                </a:extLst>
              </a:tr>
              <a:tr h="2966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r>
                        <a:rPr lang="en-US"/>
                        <a:t>-S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713209"/>
                  </a:ext>
                </a:extLst>
              </a:tr>
              <a:tr h="2966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T-Z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059150"/>
                  </a:ext>
                </a:extLst>
              </a:tr>
              <a:tr h="741514">
                <a:tc gridSpan="2">
                  <a:txBody>
                    <a:bodyPr/>
                    <a:lstStyle/>
                    <a:p>
                      <a:r>
                        <a:rPr lang="en-US" dirty="0"/>
                        <a:t>Second rotation suggestions: </a:t>
                      </a:r>
                      <a:r>
                        <a:rPr lang="en-US" b="0" dirty="0"/>
                        <a:t>Session Number +1, stay in your first session, or move based on interest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282657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9E055A99-BB33-EAFF-D017-CA908ECEBCC3}"/>
              </a:ext>
            </a:extLst>
          </p:cNvPr>
          <p:cNvSpPr txBox="1"/>
          <p:nvPr/>
        </p:nvSpPr>
        <p:spPr>
          <a:xfrm>
            <a:off x="128885" y="4559579"/>
            <a:ext cx="11934228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Engaging and collaborating with communities, land managers, and decision-makers </a:t>
            </a:r>
            <a:r>
              <a:rPr kumimoji="0" lang="en-US" sz="20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(Room 2603):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How can we make our science more inclusive and impactful? How can we connect earlier with potential users? How can we engage together as a Science Team, not just in individual projects? How can we begin an equitable spin-down of existing collaborations?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Research legacy in the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ABoVE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Domain </a:t>
            </a:r>
            <a:r>
              <a:rPr kumimoji="0" lang="en-US" sz="20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(Room 2607): 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What are the continuing projects post-ABoVE, priorities for follow-on research, links back to knowledge gaps?</a:t>
            </a:r>
          </a:p>
        </p:txBody>
      </p:sp>
    </p:spTree>
    <p:extLst>
      <p:ext uri="{BB962C8B-B14F-4D97-AF65-F5344CB8AC3E}">
        <p14:creationId xmlns:p14="http://schemas.microsoft.com/office/powerpoint/2010/main" val="776134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EC21CB-74EE-BC71-2C33-628E49924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B6EDF36-973E-F2A1-6637-330CDB3F3218}"/>
              </a:ext>
            </a:extLst>
          </p:cNvPr>
          <p:cNvSpPr>
            <a:spLocks noGrp="1"/>
          </p:cNvSpPr>
          <p:nvPr/>
        </p:nvSpPr>
        <p:spPr bwMode="auto">
          <a:xfrm>
            <a:off x="1206631" y="246104"/>
            <a:ext cx="975674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lc="http://schemas.openxmlformats.org/drawingml/2006/lockedCanvas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+mj-lt"/>
                <a:ea typeface="ＭＳ Ｐゴシック" pitchFamily="-108" charset="-128"/>
                <a:cs typeface="ＭＳ Ｐゴシック" pitchFamily="-108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6846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6pPr>
            <a:lvl7pPr marL="913693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7pPr>
            <a:lvl8pPr marL="1370540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8pPr>
            <a:lvl9pPr marL="1827384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9pPr>
          </a:lstStyle>
          <a:p>
            <a:pPr algn="l"/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Research legacy in the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ABoVE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domain: What are the continuing projects post-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ABoVE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priorities for follow-on research, links back to knowledge gaps?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19D33C-7451-5CD9-38E6-7D0444881C6E}"/>
              </a:ext>
            </a:extLst>
          </p:cNvPr>
          <p:cNvSpPr txBox="1"/>
          <p:nvPr/>
        </p:nvSpPr>
        <p:spPr>
          <a:xfrm>
            <a:off x="2629306" y="2762620"/>
            <a:ext cx="724695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Community benefits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Applied utility of products and insight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Ongoing initiatives with current or developing collaborations (and data)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ABoVE</a:t>
            </a:r>
            <a:r>
              <a:rPr lang="en-US" dirty="0"/>
              <a:t> and beyond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671D4D-C3EB-2842-8407-25A6AE691A70}"/>
              </a:ext>
            </a:extLst>
          </p:cNvPr>
          <p:cNvSpPr txBox="1"/>
          <p:nvPr/>
        </p:nvSpPr>
        <p:spPr>
          <a:xfrm>
            <a:off x="2038525" y="1895912"/>
            <a:ext cx="7220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Discussions categorized under four overlapping themes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6184D9-35E6-75D3-2625-86C2812B023F}"/>
              </a:ext>
            </a:extLst>
          </p:cNvPr>
          <p:cNvSpPr txBox="1"/>
          <p:nvPr/>
        </p:nvSpPr>
        <p:spPr>
          <a:xfrm>
            <a:off x="2558642" y="5738070"/>
            <a:ext cx="3950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Urgent need for action under all themes</a:t>
            </a:r>
          </a:p>
        </p:txBody>
      </p:sp>
    </p:spTree>
    <p:extLst>
      <p:ext uri="{BB962C8B-B14F-4D97-AF65-F5344CB8AC3E}">
        <p14:creationId xmlns:p14="http://schemas.microsoft.com/office/powerpoint/2010/main" val="1754168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EC21CB-74EE-BC71-2C33-628E49924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B6EDF36-973E-F2A1-6637-330CDB3F3218}"/>
              </a:ext>
            </a:extLst>
          </p:cNvPr>
          <p:cNvSpPr>
            <a:spLocks noGrp="1"/>
          </p:cNvSpPr>
          <p:nvPr/>
        </p:nvSpPr>
        <p:spPr bwMode="auto">
          <a:xfrm>
            <a:off x="1206631" y="246104"/>
            <a:ext cx="975674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lc="http://schemas.openxmlformats.org/drawingml/2006/lockedCanvas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+mj-lt"/>
                <a:ea typeface="ＭＳ Ｐゴシック" pitchFamily="-108" charset="-128"/>
                <a:cs typeface="ＭＳ Ｐゴシック" pitchFamily="-108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6846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6pPr>
            <a:lvl7pPr marL="913693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7pPr>
            <a:lvl8pPr marL="1370540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8pPr>
            <a:lvl9pPr marL="1827384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9pPr>
          </a:lstStyle>
          <a:p>
            <a:pPr algn="l"/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Research legacy in the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ABoVE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domain: What are the continuing projects post-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ABoVE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priorities for follow-on research, links back to knowledge gaps?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19D33C-7451-5CD9-38E6-7D0444881C6E}"/>
              </a:ext>
            </a:extLst>
          </p:cNvPr>
          <p:cNvSpPr txBox="1"/>
          <p:nvPr/>
        </p:nvSpPr>
        <p:spPr>
          <a:xfrm>
            <a:off x="1921080" y="2094299"/>
            <a:ext cx="800309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u="sng" dirty="0"/>
              <a:t>Community benefits (refer to other sessions notes too)</a:t>
            </a:r>
          </a:p>
          <a:p>
            <a:endParaRPr lang="en-US" sz="20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Compile </a:t>
            </a:r>
            <a:r>
              <a:rPr lang="en-US" sz="2000" dirty="0" err="1"/>
              <a:t>ABoVE</a:t>
            </a:r>
            <a:r>
              <a:rPr lang="en-US" sz="2000" dirty="0"/>
              <a:t> one-page summaries and maps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Story maps, workshops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Wetland mapping for community access, Guardians program for field validation (N. French et al.)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Indigenous knowledge hubs across Arctic (considering capacity)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Something like IPCA Knowledge Basket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How can these types of systems be supported by </a:t>
            </a:r>
            <a:r>
              <a:rPr lang="en-US" sz="2000" dirty="0" err="1"/>
              <a:t>ABoVE</a:t>
            </a:r>
            <a:r>
              <a:rPr lang="en-US" sz="2000" dirty="0"/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Legacy demonstrates the need for these indigenous knowledge hubs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4621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EC21CB-74EE-BC71-2C33-628E49924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B6EDF36-973E-F2A1-6637-330CDB3F3218}"/>
              </a:ext>
            </a:extLst>
          </p:cNvPr>
          <p:cNvSpPr>
            <a:spLocks noGrp="1"/>
          </p:cNvSpPr>
          <p:nvPr/>
        </p:nvSpPr>
        <p:spPr bwMode="auto">
          <a:xfrm>
            <a:off x="1206631" y="246104"/>
            <a:ext cx="975674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lc="http://schemas.openxmlformats.org/drawingml/2006/lockedCanvas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+mj-lt"/>
                <a:ea typeface="ＭＳ Ｐゴシック" pitchFamily="-108" charset="-128"/>
                <a:cs typeface="ＭＳ Ｐゴシック" pitchFamily="-108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6846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6pPr>
            <a:lvl7pPr marL="913693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7pPr>
            <a:lvl8pPr marL="1370540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8pPr>
            <a:lvl9pPr marL="1827384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9pPr>
          </a:lstStyle>
          <a:p>
            <a:pPr algn="l"/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Research legacy in the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ABoVE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domain: What are the continuing projects post-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ABoVE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priorities for follow-on research, links back to knowledge gaps?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077B5B-8CA4-38D0-1251-FAD29A85EBC5}"/>
              </a:ext>
            </a:extLst>
          </p:cNvPr>
          <p:cNvSpPr txBox="1"/>
          <p:nvPr/>
        </p:nvSpPr>
        <p:spPr>
          <a:xfrm>
            <a:off x="1643206" y="1441250"/>
            <a:ext cx="9118832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u="sng" dirty="0"/>
              <a:t>Applied utility of products and insight</a:t>
            </a:r>
          </a:p>
          <a:p>
            <a:endParaRPr lang="en-US" sz="2000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Knowledge exchange targeted for knowledge holders and decision makers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Indigenous groups (e.g., governments, wildlife management boards)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National Parks summaries and other resources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Resources for US/CAN Parks, Alaska Fire Science Consortium, (Yukon Flats) fire management strategies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Polling for insight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feedback from user groups regarding most useful products generated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feedback from researchers regarding tangible products for current needs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Visuals including maps and interactive products (for visitor centers)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Movie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Compile data products in accessible formats and platforms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Compile recommendations for sensor development and deployment based on what we’ve learned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69212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EC21CB-74EE-BC71-2C33-628E49924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B6EDF36-973E-F2A1-6637-330CDB3F3218}"/>
              </a:ext>
            </a:extLst>
          </p:cNvPr>
          <p:cNvSpPr>
            <a:spLocks noGrp="1"/>
          </p:cNvSpPr>
          <p:nvPr/>
        </p:nvSpPr>
        <p:spPr bwMode="auto">
          <a:xfrm>
            <a:off x="1206631" y="246104"/>
            <a:ext cx="975674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lc="http://schemas.openxmlformats.org/drawingml/2006/lockedCanvas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+mj-lt"/>
                <a:ea typeface="ＭＳ Ｐゴシック" pitchFamily="-108" charset="-128"/>
                <a:cs typeface="ＭＳ Ｐゴシック" pitchFamily="-108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6846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6pPr>
            <a:lvl7pPr marL="913693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7pPr>
            <a:lvl8pPr marL="1370540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8pPr>
            <a:lvl9pPr marL="1827384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9pPr>
          </a:lstStyle>
          <a:p>
            <a:pPr algn="l"/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Research legacy in the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ABoVE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domain: What are the continuing projects post-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ABoVE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priorities for follow-on research, links back to knowledge gaps?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8F7A0D-C112-5133-9A50-831CD58EE146}"/>
              </a:ext>
            </a:extLst>
          </p:cNvPr>
          <p:cNvSpPr txBox="1"/>
          <p:nvPr/>
        </p:nvSpPr>
        <p:spPr>
          <a:xfrm>
            <a:off x="554808" y="1396869"/>
            <a:ext cx="1144983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Ongoing initiatives with current or developing collaborations (and data)</a:t>
            </a:r>
          </a:p>
          <a:p>
            <a:r>
              <a:rPr lang="en-US" dirty="0"/>
              <a:t>The research will go on, climate and landscape change is ‘kicking off’ across the domain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AVIRIS-NG – DOC mapping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Post-disturbance succession 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Inundation products for GSL area (N. French et al.)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Carbon inventory maps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Active layer thickness, thaw vulnerability maps (peat maps being worked up for Canada)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Applied research themes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Prescribed burning and what it does to species compositions (e.g., does burning increase or decrease shrub cover?)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Vegetation change in context of changing wildlife habitat (e.g., caribou)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Recruitment failure of black spruce at different scales. What’s up with post-fire succession?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Updated products (e.g., for wildlife managers)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Model forecast of habitats (e.g., shrub, fuel load, </a:t>
            </a:r>
            <a:r>
              <a:rPr lang="en-US" sz="1600" dirty="0" err="1"/>
              <a:t>thermokarst</a:t>
            </a:r>
            <a:r>
              <a:rPr lang="en-US" sz="16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1-page summaries of </a:t>
            </a:r>
            <a:r>
              <a:rPr lang="en-US" sz="1600" dirty="0" err="1"/>
              <a:t>ABoVE</a:t>
            </a:r>
            <a:r>
              <a:rPr lang="en-US" sz="1600" dirty="0"/>
              <a:t> accomplishments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Pubs, data, how/who is using products, ecosystem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Removable </a:t>
            </a:r>
            <a:r>
              <a:rPr lang="en-US" sz="1600" dirty="0" err="1"/>
              <a:t>ABoVE</a:t>
            </a:r>
            <a:r>
              <a:rPr lang="en-US" sz="1600" dirty="0"/>
              <a:t> tattoos (Peter Nelson’s idea)</a:t>
            </a:r>
          </a:p>
        </p:txBody>
      </p:sp>
    </p:spTree>
    <p:extLst>
      <p:ext uri="{BB962C8B-B14F-4D97-AF65-F5344CB8AC3E}">
        <p14:creationId xmlns:p14="http://schemas.microsoft.com/office/powerpoint/2010/main" val="3933767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EC21CB-74EE-BC71-2C33-628E49924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B6EDF36-973E-F2A1-6637-330CDB3F3218}"/>
              </a:ext>
            </a:extLst>
          </p:cNvPr>
          <p:cNvSpPr>
            <a:spLocks noGrp="1"/>
          </p:cNvSpPr>
          <p:nvPr/>
        </p:nvSpPr>
        <p:spPr bwMode="auto">
          <a:xfrm>
            <a:off x="1206631" y="246104"/>
            <a:ext cx="975674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lc="http://schemas.openxmlformats.org/drawingml/2006/lockedCanvas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+mj-lt"/>
                <a:ea typeface="ＭＳ Ｐゴシック" pitchFamily="-108" charset="-128"/>
                <a:cs typeface="ＭＳ Ｐゴシック" pitchFamily="-108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6846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6pPr>
            <a:lvl7pPr marL="913693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7pPr>
            <a:lvl8pPr marL="1370540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8pPr>
            <a:lvl9pPr marL="1827384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9pPr>
          </a:lstStyle>
          <a:p>
            <a:pPr algn="l"/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Research legacy in the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ABoVE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domain: What are the continuing projects post-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ABoVE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priorities for follow-on research, links back to knowledge gaps?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0FDD35-6630-29EE-99A5-91D11A35C1D3}"/>
              </a:ext>
            </a:extLst>
          </p:cNvPr>
          <p:cNvSpPr txBox="1"/>
          <p:nvPr/>
        </p:nvSpPr>
        <p:spPr>
          <a:xfrm>
            <a:off x="176169" y="1106838"/>
            <a:ext cx="1026812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u="sng" dirty="0" err="1"/>
              <a:t>ABoVE</a:t>
            </a:r>
            <a:r>
              <a:rPr lang="en-US" sz="2000" b="1" u="sng" dirty="0"/>
              <a:t> and beyond</a:t>
            </a:r>
          </a:p>
          <a:p>
            <a:endParaRPr lang="en-US" sz="1600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Identify sites and projects where sustained airborne campaigns should continue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Poll participants/end users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Priorities for collaboration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Future plans – will you be continuing work in </a:t>
            </a:r>
            <a:r>
              <a:rPr lang="en-US" sz="1600" dirty="0" err="1"/>
              <a:t>ABoVE</a:t>
            </a:r>
            <a:r>
              <a:rPr lang="en-US" sz="1600" dirty="0"/>
              <a:t> sites?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Priorities in the event of future airborne campaigns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Continued funding from other sources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Arctic COLORS, FORTE, ROSES (Ryan to explain more here)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Align with other funding opportunities (e.g., </a:t>
            </a:r>
            <a:r>
              <a:rPr lang="en-US" sz="1600" dirty="0" err="1"/>
              <a:t>ArcticNet</a:t>
            </a:r>
            <a:r>
              <a:rPr lang="en-US" sz="1600" dirty="0"/>
              <a:t> in Canada, NEON, LTER NSF)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Align with future NASA missions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02C9F3-C9C2-604D-C00C-D38FC596CD7D}"/>
              </a:ext>
            </a:extLst>
          </p:cNvPr>
          <p:cNvSpPr txBox="1"/>
          <p:nvPr/>
        </p:nvSpPr>
        <p:spPr>
          <a:xfrm>
            <a:off x="2810312" y="1140031"/>
            <a:ext cx="92866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How do we maximize the resources and momentum to meet the needs of the changing north?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213071-0068-E4B6-4786-035BE27D6544}"/>
              </a:ext>
            </a:extLst>
          </p:cNvPr>
          <p:cNvSpPr txBox="1"/>
          <p:nvPr/>
        </p:nvSpPr>
        <p:spPr>
          <a:xfrm>
            <a:off x="376107" y="4313242"/>
            <a:ext cx="553953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Ensuring </a:t>
            </a:r>
            <a:r>
              <a:rPr lang="en-US" sz="1600" b="1" dirty="0" err="1"/>
              <a:t>ABoVE</a:t>
            </a:r>
            <a:r>
              <a:rPr lang="en-US" sz="1600" b="1" dirty="0"/>
              <a:t> remains a hub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ABoVE</a:t>
            </a:r>
            <a:r>
              <a:rPr lang="en-US" sz="1600" dirty="0"/>
              <a:t> legacy meetings or AGU sessions?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Email updates of legacy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Updated products on ORNL DAAC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Continued working group meetings (e.g., veg – disturbance)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Wikipedia page? (Links to one-page summaries)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Transition of </a:t>
            </a:r>
            <a:r>
              <a:rPr lang="en-US" sz="1600" dirty="0" err="1"/>
              <a:t>ABoVE</a:t>
            </a:r>
            <a:r>
              <a:rPr lang="en-US" sz="1600" dirty="0"/>
              <a:t> site to legacy mode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EA5B58-02C9-B847-F0A9-D517A8B68FC3}"/>
              </a:ext>
            </a:extLst>
          </p:cNvPr>
          <p:cNvSpPr txBox="1"/>
          <p:nvPr/>
        </p:nvSpPr>
        <p:spPr>
          <a:xfrm>
            <a:off x="6701405" y="4313242"/>
            <a:ext cx="5072544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Documenting the history of </a:t>
            </a:r>
            <a:r>
              <a:rPr lang="en-US" sz="1600" b="1" dirty="0" err="1"/>
              <a:t>ABoVE</a:t>
            </a:r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Reflections from </a:t>
            </a:r>
            <a:r>
              <a:rPr lang="en-US" sz="1600" dirty="0" err="1"/>
              <a:t>ABoVE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family tree </a:t>
            </a:r>
            <a:r>
              <a:rPr lang="en-US" sz="1600" dirty="0" err="1"/>
              <a:t>ABoVE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Record of </a:t>
            </a:r>
            <a:r>
              <a:rPr lang="en-US" sz="1600" dirty="0" err="1"/>
              <a:t>ABoVE</a:t>
            </a:r>
            <a:r>
              <a:rPr lang="en-US" sz="1600" dirty="0"/>
              <a:t> interactions and initiatives (video??), contributions from participants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Graphical novel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Smithsonian travelling exhibit (more like that)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Permanent tattoos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D40040F-3F18-3A16-53B8-39B399C44E31}"/>
              </a:ext>
            </a:extLst>
          </p:cNvPr>
          <p:cNvCxnSpPr/>
          <p:nvPr/>
        </p:nvCxnSpPr>
        <p:spPr>
          <a:xfrm>
            <a:off x="360727" y="4130092"/>
            <a:ext cx="113754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44FB98B-C5BC-0036-F3F7-88AC8A273099}"/>
              </a:ext>
            </a:extLst>
          </p:cNvPr>
          <p:cNvCxnSpPr/>
          <p:nvPr/>
        </p:nvCxnSpPr>
        <p:spPr>
          <a:xfrm>
            <a:off x="6283354" y="4130092"/>
            <a:ext cx="0" cy="2480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1834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927</Words>
  <Application>Microsoft Office PowerPoint</Application>
  <PresentationFormat>Widescreen</PresentationFormat>
  <Paragraphs>101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Stroud, David B. (GSFC-618.0)[SCIENCE SYSTEMS AND APPLICATIONS INC]</dc:creator>
  <cp:lastModifiedBy>Kevin Turner</cp:lastModifiedBy>
  <cp:revision>27</cp:revision>
  <dcterms:created xsi:type="dcterms:W3CDTF">2020-09-01T15:19:03Z</dcterms:created>
  <dcterms:modified xsi:type="dcterms:W3CDTF">2024-05-24T14:05:54Z</dcterms:modified>
</cp:coreProperties>
</file>