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F7A55-04B1-82FE-6008-486E3A892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A8219-D108-DB40-92A3-F9E3457D06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39661-464C-E792-5BF1-ED87321C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B8F3B-E599-8D56-535E-F4C6DBAF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13264-430A-55C3-48F0-BF6D262D2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2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3DA60-79FD-A450-CB78-B585FF1BB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FF74A-B962-1951-7C4D-0E9C6358C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8F226E-FC7E-5509-240B-E1568EA9D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CA93C-B501-244A-E2D6-DAB98FDF8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B4B26-F2F2-4CB6-FC5A-F416275F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08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B52BC4-CCE5-DCC5-8D0E-CD75A1A99B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E59A0-C2B8-9AF3-7D40-E22EB4CC5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25E7B-0CA8-6593-7D4F-A3C01C61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DA2F6-1B51-D3DD-B103-EDDE2BE8E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575-31FF-C80D-2464-A10E7ED24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48B26-9A30-882E-B258-8F28C4BEA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64AAB-356D-4DB4-9AA4-7EA1E0967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1F170-C25D-5B26-E7B0-6E10FC392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DC0F5-8DDB-6A39-E5A2-0A944DE0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705E0-6981-350A-8B8D-417D57B39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8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B2B5C-7F36-E2F7-D42C-897C92236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BEA68-9ABF-E6FE-F9C1-BB0F4F565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B1ECE-961D-2D2C-EE41-4FCAB4E27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56586C-AAEB-C291-726A-EB66DDEB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1A7AB-1DFD-486C-1885-1AB94B8F5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9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3B2C4-6509-B5D8-D4ED-CC1026C98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E4CF4-8AA7-070E-A298-C3D41057A0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DDFE34-146C-E08A-10ED-EE61FF2BC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477017-7F42-5FA8-7CB5-E3A050C61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1F1F4-30DC-96DF-B47F-013596B0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0C7E3F-5FDD-5189-7287-707297E97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B550E-C66D-658D-09B9-500AA082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1D7B55-C4FE-5085-E240-6FC178526A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8C4D3-8E93-0883-FAA5-0EFAC5035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84A99E-1E69-45D1-01ED-210624C485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2D14C7-AF4A-1EB1-9546-A80D05BA4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123814-0C71-3491-87C5-9BA61DC1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23AAF6-A75D-D243-E6FC-473946162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F0D92-DA8A-0F62-A246-19970FF71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1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A680-5B8F-FDF7-2A2D-7B59A3F80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83A46B-3397-3689-09D0-ECDE9208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A44BD-78E7-9D11-F6E3-3B2C9E314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7833E-0EF9-FF05-8970-2F991F77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40C04-72C2-B58A-075D-F11946233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7CF738-8AF5-1D17-F830-8846F1732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555589-BBA4-AAB7-EE6B-771B41D19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6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220EC-8265-CF77-C538-8ED4527BC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3ACC19-F101-ABCC-AA67-E89741282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F97C56-B90B-9B4E-6CA4-2495842727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1EACDB-3CCF-D643-CB9D-013328E0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C02C8F-5D20-3ADB-85F3-0A0A05EB6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888BD-71F4-C506-794C-9EB08DADD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4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75814-0AE4-FB5D-B0F3-DDC29ED6E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0E9CCB-C37A-4752-73C9-4FE766A7E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7FB6CC-5BA3-FDDA-EDEE-B26562C3D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DFF57-48AA-33B1-36E8-4BE3836B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A03411-E04A-093E-0C27-C0406A8C2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50598-31C2-6FFB-6939-640878A75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6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45DB5-46B4-F8CC-0C93-26904CE63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2025BF-498D-A57B-067B-A8DCB95E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A47AC-227F-B826-2F62-78042DB0E5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5B7CC2-0934-F84B-96E1-0205AAF3AA6F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7AE90-7B99-8E8E-7F35-EE5BD4C244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C2783-6184-1B3A-9660-B140ABCAB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E45955-FA33-864C-A660-37EA40590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8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2AB09-DF28-BE3C-F0C8-6C87C45F1ED0}"/>
              </a:ext>
            </a:extLst>
          </p:cNvPr>
          <p:cNvSpPr txBox="1"/>
          <p:nvPr/>
        </p:nvSpPr>
        <p:spPr>
          <a:xfrm>
            <a:off x="906780" y="537210"/>
            <a:ext cx="1037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Engaging and collaborating with communities, land managers, and decision-makers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can we make our science more inclusive and impactful? How can we connect earlier with potential users? How can we engage together as a Science Team, not just in individual projects? How can we begin an equitable spin-down of existing collaborations?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1FB78-B221-5909-1C30-E1FD1574D0F6}"/>
              </a:ext>
            </a:extLst>
          </p:cNvPr>
          <p:cNvSpPr txBox="1"/>
          <p:nvPr/>
        </p:nvSpPr>
        <p:spPr>
          <a:xfrm>
            <a:off x="906780" y="2000250"/>
            <a:ext cx="1022604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Actions researchers can take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Consider at the beginning which groups you need to engage and collaborate with: 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Research beneficiaries 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Those vulnerable or at-risk from research processes or outcomes 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Research partners 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Anyone with an interest in any aspect of the research process and outcomes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Anticipating upcoming RFPs, reach out well ahead of time to find ways to collaborate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Educate yourself on the socio-political history and needs of the communities/tribes/organizations/governments you plan to work with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Be sure to budget time and funds for relationship building and maintenance – meet face-to-face when possible, pay participants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Engage on a regular basis to discuss progress, what’s going well, what needs improvement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Support Early Career researchers in building their own relationships and collaborations</a:t>
            </a:r>
          </a:p>
        </p:txBody>
      </p:sp>
    </p:spTree>
    <p:extLst>
      <p:ext uri="{BB962C8B-B14F-4D97-AF65-F5344CB8AC3E}">
        <p14:creationId xmlns:p14="http://schemas.microsoft.com/office/powerpoint/2010/main" val="342353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2AB09-DF28-BE3C-F0C8-6C87C45F1ED0}"/>
              </a:ext>
            </a:extLst>
          </p:cNvPr>
          <p:cNvSpPr txBox="1"/>
          <p:nvPr/>
        </p:nvSpPr>
        <p:spPr>
          <a:xfrm>
            <a:off x="906780" y="537210"/>
            <a:ext cx="1037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Engaging and collaborating with communities, land managers, and decision-makers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can we make our science more inclusive and impactful? How can we connect earlier with potential users? How can we engage together as a Science Team, not just in individual projects? How can we begin an equitable spin-down of existing collaborations?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1FB78-B221-5909-1C30-E1FD1574D0F6}"/>
              </a:ext>
            </a:extLst>
          </p:cNvPr>
          <p:cNvSpPr txBox="1"/>
          <p:nvPr/>
        </p:nvSpPr>
        <p:spPr>
          <a:xfrm>
            <a:off x="906780" y="2000250"/>
            <a:ext cx="102260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Actions NASA Carbon Cycle &amp; Ecosystems Office can take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Seek out existing or create guides/trainings based on experiences with </a:t>
            </a:r>
            <a:r>
              <a:rPr lang="en-US" dirty="0" err="1"/>
              <a:t>ABoVE</a:t>
            </a:r>
            <a:r>
              <a:rPr lang="en-US" dirty="0"/>
              <a:t> and other field campaigns: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Code of conduct, safe and inclusive science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Working with Indigenous partners – synthesize guidance documents from multiple sources e.g. </a:t>
            </a:r>
            <a:r>
              <a:rPr lang="en-US" dirty="0" err="1"/>
              <a:t>Karewak</a:t>
            </a:r>
            <a:r>
              <a:rPr lang="en-US" dirty="0"/>
              <a:t>, IPCC, etc.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How to apply for different permits (BLM, NPS, territorial and Canadian agencies, etc.)</a:t>
            </a:r>
          </a:p>
          <a:p>
            <a:pPr marL="1035050" lvl="1" indent="-284163">
              <a:buFont typeface="Arial" panose="020B0604020202020204" pitchFamily="34" charset="0"/>
              <a:buChar char="•"/>
            </a:pPr>
            <a:r>
              <a:rPr lang="en-US" dirty="0"/>
              <a:t>Place-specific trainings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Work with existing boundary organizations for disseminating science results, including attending local/regional meetings to present 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Help with 1-pagers, visualizations, an </a:t>
            </a:r>
            <a:r>
              <a:rPr lang="en-US" dirty="0" err="1"/>
              <a:t>ABoVE</a:t>
            </a:r>
            <a:r>
              <a:rPr lang="en-US" dirty="0"/>
              <a:t> movie?</a:t>
            </a:r>
          </a:p>
        </p:txBody>
      </p:sp>
    </p:spTree>
    <p:extLst>
      <p:ext uri="{BB962C8B-B14F-4D97-AF65-F5344CB8AC3E}">
        <p14:creationId xmlns:p14="http://schemas.microsoft.com/office/powerpoint/2010/main" val="1055497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2AB09-DF28-BE3C-F0C8-6C87C45F1ED0}"/>
              </a:ext>
            </a:extLst>
          </p:cNvPr>
          <p:cNvSpPr txBox="1"/>
          <p:nvPr/>
        </p:nvSpPr>
        <p:spPr>
          <a:xfrm>
            <a:off x="906780" y="537210"/>
            <a:ext cx="10378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Engaging and collaborating with communities, land managers, and decision-makers</a:t>
            </a:r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: 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How can we make our science more inclusive and impactful? How can we connect earlier with potential users? How can we engage together as a Science Team, not just in individual projects? How can we begin an equitable spin-down of existing collaborations?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51FB78-B221-5909-1C30-E1FD1574D0F6}"/>
              </a:ext>
            </a:extLst>
          </p:cNvPr>
          <p:cNvSpPr txBox="1"/>
          <p:nvPr/>
        </p:nvSpPr>
        <p:spPr>
          <a:xfrm>
            <a:off x="906780" y="2000250"/>
            <a:ext cx="10226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Actions NASA HQ can take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Dedicate funds for “planning” grants focused on relationship building before research proposals are requested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Require community research partners to be co-Is/collaborators on grants – not just letters of support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Start with community needs, then develop science questions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Fund a position of Indigenous liaison to support the Science Team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Create an advisory council that includes representatives of research beneficiaries and those vulnerable or at-risk from research processes or outcomes 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Find ways to facilitate Early Career relationship building – requirement in mentoring plan?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Fund post project/campaign work on data dissemination</a:t>
            </a:r>
            <a:r>
              <a:rPr lang="en-US"/>
              <a:t>, translation, use</a:t>
            </a:r>
            <a:endParaRPr lang="en-US" dirty="0"/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Develop success metrics beyond publications and products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Coordinate with other agencies (e.g. via IARPC) and governments – create knowledge hubs?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Allow for support of individuals at non-US institution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r>
              <a:rPr lang="en-US" dirty="0"/>
              <a:t>Allow for purchase of food and beverages</a:t>
            </a:r>
          </a:p>
          <a:p>
            <a:pPr marL="577850" indent="-284163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601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555</Words>
  <Application>Microsoft Macintosh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Larson, Libby {she, her} (GSFC-618.0)[SCIENCE SYSTEMS AND APPLICATIONS INC]</dc:creator>
  <cp:lastModifiedBy>Larson, Libby {she, her} (GSFC-618.0)[SCIENCE SYSTEMS AND APPLICATIONS INC]</cp:lastModifiedBy>
  <cp:revision>5</cp:revision>
  <dcterms:created xsi:type="dcterms:W3CDTF">2024-05-24T02:47:48Z</dcterms:created>
  <dcterms:modified xsi:type="dcterms:W3CDTF">2024-05-24T03:32:05Z</dcterms:modified>
</cp:coreProperties>
</file>