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65" r:id="rId3"/>
    <p:sldId id="2145706474" r:id="rId4"/>
    <p:sldId id="2145706466" r:id="rId5"/>
    <p:sldId id="257" r:id="rId6"/>
    <p:sldId id="258" r:id="rId7"/>
    <p:sldId id="259" r:id="rId8"/>
    <p:sldId id="260" r:id="rId9"/>
    <p:sldId id="261" r:id="rId10"/>
    <p:sldId id="262" r:id="rId11"/>
    <p:sldId id="263" r:id="rId12"/>
    <p:sldId id="264"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6D36F-5D57-4B75-AC27-2D6660277937}" v="2" dt="2024-05-21T14:49:01.92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9" d="100"/>
          <a:sy n="29" d="100"/>
        </p:scale>
        <p:origin x="13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1143000" y="685800"/>
            <a:ext cx="4572000" cy="3429000"/>
          </a:xfrm>
          <a:prstGeom prst="rect">
            <a:avLst/>
          </a:prstGeom>
        </p:spPr>
        <p:txBody>
          <a:bodyPr/>
          <a:lstStyle/>
          <a:p>
            <a:endParaRPr/>
          </a:p>
        </p:txBody>
      </p:sp>
      <p:sp>
        <p:nvSpPr>
          <p:cNvPr id="230" name="Shape 23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STILL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WE’RE ALSO TALKING ABOUT EVERY PART OF THE EARTH SCIENCE DVISION: TECHNOLOGY DEVELOPMENT IN ESTO, OUR FLIGHT PROGRAMS, RESEARCH AND MODELING WITHIN R&amp;A, OUR DATA SYSTEMS, AND EARTH ACTION.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THE WHOLE ES2A STRATEGY IS BUILT ON NASA’S UNIQUE POSITION AS A SPACE AGENCY WITH THESE END-TO-END CAPABILITIES – FROM DEVELOPING INNOVATIVE TECHNOLOGY TO LAUNCHING IT INTO ORBIT, TO GROWING OUR SCIENTIFIC UNDERSTANDING, TO DEVELOPING MODELS AND TOOLS THAT CAN HELP INFORM DECISIONS BY END USERS TO ADDRESS REAL-WORLD CHALLENGES.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NO MATTER WHERE YOU FIT IN THIS PUZZLE, YOU HAVE A PART.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47FDD-51BC-BD4F-8AA2-C3CC139FE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4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I'LL START WITH OUR EARTH SCIENCE TO ACTION PRISM—A VISUAL REPRESENTATION OF HOW THE STRATEGY WORKS. I HOPE YOU’VE SEEN A VERSION OF THIS PRISM BEFORE TODAY, WE’VE ALREADY BEEN USING IT A LOT.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BASE LAYER: FOUNDATIONAL KNOWLEDGE, TECHNOLOGY, MISSIONS &amp; DATA. INCLUDES BUILDING MODELS. (KNOWING)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2</a:t>
            </a:r>
            <a:r>
              <a:rPr lang="en-US" sz="1200" b="0" i="0" baseline="30000" dirty="0">
                <a:solidFill>
                  <a:srgbClr val="000000"/>
                </a:solidFill>
                <a:effectLst/>
                <a:latin typeface="Calibri" panose="020F0502020204030204" pitchFamily="34" charset="0"/>
              </a:rPr>
              <a:t>ND</a:t>
            </a:r>
            <a:r>
              <a:rPr lang="en-US" sz="1200" b="0" i="0" dirty="0">
                <a:solidFill>
                  <a:srgbClr val="000000"/>
                </a:solidFill>
                <a:effectLst/>
                <a:latin typeface="Calibri" panose="020F0502020204030204" pitchFamily="34" charset="0"/>
              </a:rPr>
              <a:t> LAYER:  EARTH SYSTEM SCIENCE AND APPLIED RESEARCH. INCLUDES IMPROVING MODELS (LEARNING)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3RD LAYER: SOLUTIONS &amp; SOCIETAL VALUE INCLUDES USING MODELS (DOING)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TOP LAYER: PUBLIC UNDERSTANDING &amp; EXCHANGE (TEACHING) </a:t>
            </a:r>
          </a:p>
          <a:p>
            <a:pPr>
              <a:defRPr/>
            </a:pPr>
            <a:endParaRPr lang="en-US" sz="1400" dirty="0">
              <a:solidFill>
                <a:srgbClr val="000000"/>
              </a:solidFill>
              <a:cs typeface="Calibri"/>
            </a:endParaRPr>
          </a:p>
          <a:p>
            <a:pPr>
              <a:defRPr/>
            </a:pPr>
            <a:endParaRPr lang="en-US" sz="1800" dirty="0">
              <a:solidFill>
                <a:srgbClr val="00000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45615-AFF7-4556-9EDC-C8A46DB2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58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WE’VE TALKED ABOUT WHAT WE MEAN BY EARTH SCIENCE, NOW WHAT DO WE MEAN BY ACTION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 WANT TO ACCELERATE THE USE OF EARTH SCIENCE IN DECISION MAKING OF ALL KINDS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TO DO THIS, LEADERS AT ALL LEVELS FROM NEIGHBORHOODS TO NATIONS, FROM FAMILY BUSINESSES TO GLOBAL SUPPLIERS, MUST HAVE THE BEST SCIENTIFIC INSIGHT AND KNOWLEDGE TO INFORM THEIR ACTIONS. IT IS THEIR ACTIONS THAT THIS STRATEGY IS SEEKING TO ENABLE. </a:t>
            </a:r>
          </a:p>
          <a:p>
            <a:pPr marL="171450" indent="-171450"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THREE PIECES ARE CRITICAL TO GETTING THAT INSIGHT AND KNOWLEDGE TO THE PEOPLE WHO NEED IT. </a:t>
            </a:r>
          </a:p>
          <a:p>
            <a:pPr marL="628650" lvl="1"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 HAVE TO SCALE UP OUR EFFORTS TO REACH MORE PEOPLE. </a:t>
            </a:r>
          </a:p>
          <a:p>
            <a:pPr marL="628650" lvl="1"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 HAVE TO BUILD BRIDGES ACROSS OUR ENTERPRISE. </a:t>
            </a:r>
          </a:p>
          <a:p>
            <a:pPr marL="628650" lvl="1" indent="-17145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WE HAVE TO FOCUS ON THE NEEDS OF USERS, WHETHER THAT’S A FEDERAL AGENCY PARTNER OR AN EMERGENCY MANAGER.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47FDD-51BC-BD4F-8AA2-C3CC139FE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6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defTabSz="914400">
              <a:lnSpc>
                <a:spcPct val="100000"/>
              </a:lnSpc>
              <a:defRPr sz="1200">
                <a:solidFill>
                  <a:srgbClr val="212121"/>
                </a:solidFill>
                <a:latin typeface="Calibri"/>
                <a:ea typeface="Calibri"/>
                <a:cs typeface="Calibri"/>
                <a:sym typeface="Calibri"/>
              </a:defRPr>
            </a:pPr>
            <a:r>
              <a:t>Walk out chart - Make some concluding remarks and now will dive into the three missions that are in the formulation stage.  </a:t>
            </a:r>
          </a:p>
          <a:p>
            <a:pPr defTabSz="914400">
              <a:lnSpc>
                <a:spcPct val="100000"/>
              </a:lnSpc>
              <a:defRPr sz="1200">
                <a:solidFill>
                  <a:srgbClr val="212121"/>
                </a:solidFill>
                <a:latin typeface="Calibri"/>
                <a:ea typeface="Calibri"/>
                <a:cs typeface="Calibri"/>
                <a:sym typeface="Calibri"/>
              </a:defRPr>
            </a:pPr>
            <a:endParaRPr/>
          </a:p>
          <a:p>
            <a:pPr defTabSz="914400">
              <a:lnSpc>
                <a:spcPct val="100000"/>
              </a:lnSpc>
              <a:defRPr sz="1200">
                <a:solidFill>
                  <a:srgbClr val="212121"/>
                </a:solidFill>
                <a:latin typeface="Calibri"/>
                <a:ea typeface="Calibri"/>
                <a:cs typeface="Calibri"/>
                <a:sym typeface="Calibri"/>
              </a:defRPr>
            </a:pPr>
            <a:endParaRPr/>
          </a:p>
          <a:p>
            <a:pPr marL="171450" indent="-171450" defTabSz="914400">
              <a:lnSpc>
                <a:spcPct val="100000"/>
              </a:lnSpc>
              <a:buSzPct val="100000"/>
              <a:buFont typeface="Arial"/>
              <a:buChar char="•"/>
              <a:defRPr sz="1200">
                <a:solidFill>
                  <a:srgbClr val="212121"/>
                </a:solidFill>
                <a:latin typeface="Calibri"/>
                <a:ea typeface="Calibri"/>
                <a:cs typeface="Calibri"/>
                <a:sym typeface="Calibri"/>
              </a:defRPr>
            </a:pPr>
            <a:r>
              <a:t>As you can see, we have adjusted this ESO chart to reflect all the changes we just discussed.</a:t>
            </a:r>
          </a:p>
          <a:p>
            <a:pPr defTabSz="914400">
              <a:lnSpc>
                <a:spcPct val="100000"/>
              </a:lnSpc>
              <a:defRPr sz="1200">
                <a:solidFill>
                  <a:srgbClr val="212121"/>
                </a:solidFill>
                <a:latin typeface="Calibri"/>
                <a:ea typeface="Calibri"/>
                <a:cs typeface="Calibri"/>
                <a:sym typeface="Calibri"/>
              </a:defRPr>
            </a:pPr>
            <a:endParaRPr/>
          </a:p>
          <a:p>
            <a:pPr marL="171450" indent="-171450" defTabSz="914400">
              <a:lnSpc>
                <a:spcPct val="100000"/>
              </a:lnSpc>
              <a:buSzPct val="100000"/>
              <a:buFont typeface="Arial"/>
              <a:buChar char="•"/>
              <a:defRPr sz="1200">
                <a:solidFill>
                  <a:srgbClr val="212121"/>
                </a:solidFill>
                <a:latin typeface="Calibri"/>
                <a:ea typeface="Calibri"/>
                <a:cs typeface="Calibri"/>
                <a:sym typeface="Calibri"/>
              </a:defRPr>
            </a:pPr>
            <a:r>
              <a:t>Looking ahead, in a few months we will launch NISAR, which is the pathfinder for the decadal recommended Earth System Observatory (ESO), focused on these designated observables. In FY25, we will continue to advance our instrument and spacecraft technology in preparation to fly the next missions in the ESO, starting with GRACE-C.</a:t>
            </a:r>
          </a:p>
          <a:p>
            <a:pPr defTabSz="914400">
              <a:lnSpc>
                <a:spcPct val="100000"/>
              </a:lnSpc>
              <a:defRPr sz="1200">
                <a:latin typeface="Calibri"/>
                <a:ea typeface="Calibri"/>
                <a:cs typeface="Calibri"/>
                <a:sym typeface="Calibri"/>
              </a:defRPr>
            </a:pPr>
            <a:endParaRPr/>
          </a:p>
          <a:p>
            <a:pPr marL="171450" indent="-171450" defTabSz="914400">
              <a:lnSpc>
                <a:spcPct val="100000"/>
              </a:lnSpc>
              <a:buSzPct val="100000"/>
              <a:buFont typeface="Arial"/>
              <a:buChar char="•"/>
              <a:defRPr sz="1200">
                <a:latin typeface="Calibri"/>
                <a:ea typeface="Calibri"/>
                <a:cs typeface="Calibri"/>
                <a:sym typeface="Calibri"/>
              </a:defRPr>
            </a:pPr>
            <a:r>
              <a:t>As mentioned earlier, we are taking a </a:t>
            </a:r>
            <a:r>
              <a:rPr b="1">
                <a:solidFill>
                  <a:srgbClr val="002060"/>
                </a:solidFill>
              </a:rPr>
              <a:t>“Decouple, Partner, and Compete” </a:t>
            </a:r>
            <a:r>
              <a:rPr>
                <a:solidFill>
                  <a:srgbClr val="002060"/>
                </a:solidFill>
              </a:rPr>
              <a:t>approach to reduce cost and scope.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bg>
      <p:bgPr>
        <a:solidFill>
          <a:srgbClr val="000000"/>
        </a:solid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6497" y="11839047"/>
            <a:ext cx="21971005" cy="636980"/>
          </a:xfrm>
          <a:prstGeom prst="rect">
            <a:avLst/>
          </a:prstGeom>
        </p:spPr>
        <p:txBody>
          <a:bodyPr lIns="45718" tIns="45718" rIns="45718" bIns="45718" anchor="b"/>
          <a:lstStyle>
            <a:lvl1pPr marL="0" indent="0" defTabSz="825500">
              <a:lnSpc>
                <a:spcPct val="100000"/>
              </a:lnSpc>
              <a:spcBef>
                <a:spcPts val="0"/>
              </a:spcBef>
              <a:buSzTx/>
              <a:buFontTx/>
              <a:buNone/>
              <a:defRPr sz="3600" b="1">
                <a:solidFill>
                  <a:srgbClr val="FFFFFF"/>
                </a:solidFill>
                <a:latin typeface="+mj-lt"/>
                <a:ea typeface="+mj-ea"/>
                <a:cs typeface="+mj-cs"/>
                <a:sym typeface="Helvetica Neue"/>
              </a:defRPr>
            </a:lvl1pPr>
            <a:lvl2pPr marL="1066800" indent="-457200" defTabSz="825500">
              <a:lnSpc>
                <a:spcPct val="100000"/>
              </a:lnSpc>
              <a:spcBef>
                <a:spcPts val="0"/>
              </a:spcBef>
              <a:buSzPct val="123000"/>
              <a:buFontTx/>
              <a:defRPr sz="3600" b="1">
                <a:solidFill>
                  <a:srgbClr val="FFFFFF"/>
                </a:solidFill>
                <a:latin typeface="+mj-lt"/>
                <a:ea typeface="+mj-ea"/>
                <a:cs typeface="+mj-cs"/>
                <a:sym typeface="Helvetica Neue"/>
              </a:defRPr>
            </a:lvl2pPr>
            <a:lvl3pPr marL="1676400" indent="-457200" defTabSz="825500">
              <a:lnSpc>
                <a:spcPct val="100000"/>
              </a:lnSpc>
              <a:spcBef>
                <a:spcPts val="0"/>
              </a:spcBef>
              <a:buSzPct val="123000"/>
              <a:buFontTx/>
              <a:defRPr sz="3600" b="1">
                <a:solidFill>
                  <a:srgbClr val="FFFFFF"/>
                </a:solidFill>
                <a:latin typeface="+mj-lt"/>
                <a:ea typeface="+mj-ea"/>
                <a:cs typeface="+mj-cs"/>
                <a:sym typeface="Helvetica Neue"/>
              </a:defRPr>
            </a:lvl3pPr>
            <a:lvl4pPr marL="2286000" indent="-457200" defTabSz="825500">
              <a:lnSpc>
                <a:spcPct val="100000"/>
              </a:lnSpc>
              <a:spcBef>
                <a:spcPts val="0"/>
              </a:spcBef>
              <a:buSzPct val="123000"/>
              <a:buFontTx/>
              <a:defRPr sz="3600" b="1">
                <a:solidFill>
                  <a:srgbClr val="FFFFFF"/>
                </a:solidFill>
                <a:latin typeface="+mj-lt"/>
                <a:ea typeface="+mj-ea"/>
                <a:cs typeface="+mj-cs"/>
                <a:sym typeface="Helvetica Neue"/>
              </a:defRPr>
            </a:lvl4pPr>
            <a:lvl5pPr marL="2895600" indent="-457200" defTabSz="825500">
              <a:lnSpc>
                <a:spcPct val="100000"/>
              </a:lnSpc>
              <a:spcBef>
                <a:spcPts val="0"/>
              </a:spcBef>
              <a:buSzPct val="123000"/>
              <a:buFontTx/>
              <a:defRPr sz="3600" b="1">
                <a:solidFill>
                  <a:srgbClr val="FFFFFF"/>
                </a:solidFill>
                <a:latin typeface="+mj-lt"/>
                <a:ea typeface="+mj-ea"/>
                <a:cs typeface="+mj-cs"/>
                <a:sym typeface="Helvetica Neue"/>
              </a:defRPr>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lIns="50800" tIns="50800" rIns="50800" bIns="50800" anchor="b"/>
          <a:lstStyle>
            <a:lvl1pPr defTabSz="2438337">
              <a:lnSpc>
                <a:spcPct val="80000"/>
              </a:lnSpc>
              <a:defRPr sz="11600" spc="-232">
                <a:solidFill>
                  <a:srgbClr val="FFFFFF"/>
                </a:solidFill>
                <a:latin typeface="+mj-lt"/>
                <a:ea typeface="+mj-ea"/>
                <a:cs typeface="+mj-cs"/>
                <a:sym typeface="Helvetica Neue"/>
              </a:defRPr>
            </a:lvl1pPr>
          </a:lstStyle>
          <a:p>
            <a:r>
              <a:t>Presentation Title</a:t>
            </a:r>
          </a:p>
        </p:txBody>
      </p:sp>
      <p:sp>
        <p:nvSpPr>
          <p:cNvPr id="13" name="Body Level One…"/>
          <p:cNvSpPr txBox="1">
            <a:spLocks noGrp="1"/>
          </p:cNvSpPr>
          <p:nvPr>
            <p:ph type="body" sz="quarter" idx="21" hasCustomPrompt="1"/>
          </p:nvPr>
        </p:nvSpPr>
        <p:spPr>
          <a:xfrm>
            <a:off x="1206500" y="7196865"/>
            <a:ext cx="21971000" cy="1905002"/>
          </a:xfrm>
          <a:prstGeom prst="rect">
            <a:avLst/>
          </a:prstGeom>
        </p:spPr>
        <p:txBody>
          <a:bodyPr lIns="50800" tIns="50800" rIns="50800" bIns="50800"/>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stStyle>
          <a:p>
            <a:r>
              <a:t>Presentation Subtitle</a:t>
            </a:r>
          </a:p>
        </p:txBody>
      </p:sp>
      <p:sp>
        <p:nvSpPr>
          <p:cNvPr id="14" name="Slide Number"/>
          <p:cNvSpPr txBox="1">
            <a:spLocks noGrp="1"/>
          </p:cNvSpPr>
          <p:nvPr>
            <p:ph type="sldNum" sz="quarter" idx="2"/>
          </p:nvPr>
        </p:nvSpPr>
        <p:spPr>
          <a:xfrm>
            <a:off x="12007748"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952500"/>
            <a:ext cx="21971000" cy="1434950"/>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100"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101"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bg>
      <p:bgPr>
        <a:solidFill>
          <a:srgbClr val="000000"/>
        </a:solidFill>
        <a:effectLst/>
      </p:bgPr>
    </p:bg>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952500"/>
            <a:ext cx="21971000" cy="1435100"/>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Agenda Title</a:t>
            </a:r>
          </a:p>
        </p:txBody>
      </p:sp>
      <p:sp>
        <p:nvSpPr>
          <p:cNvPr id="109"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Agenda Subtitle</a:t>
            </a:r>
          </a:p>
          <a:p>
            <a:pPr lvl="1"/>
            <a:endParaRPr/>
          </a:p>
          <a:p>
            <a:pPr lvl="2"/>
            <a:endParaRPr/>
          </a:p>
          <a:p>
            <a:pPr lvl="3"/>
            <a:endParaRPr/>
          </a:p>
          <a:p>
            <a:pPr lvl="4"/>
            <a:endParaRPr/>
          </a:p>
        </p:txBody>
      </p:sp>
      <p:sp>
        <p:nvSpPr>
          <p:cNvPr id="110"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0" indent="0" defTabSz="825500">
              <a:lnSpc>
                <a:spcPct val="100000"/>
              </a:lnSpc>
              <a:spcBef>
                <a:spcPts val="1800"/>
              </a:spcBef>
              <a:buSzTx/>
              <a:buFontTx/>
              <a:buNone/>
              <a:defRPr sz="5500" spc="-99">
                <a:solidFill>
                  <a:srgbClr val="FFFFFF"/>
                </a:solidFill>
                <a:latin typeface="+mj-lt"/>
                <a:ea typeface="+mj-ea"/>
                <a:cs typeface="+mj-cs"/>
                <a:sym typeface="Helvetica Neue"/>
              </a:defRPr>
            </a:lvl1pPr>
          </a:lstStyle>
          <a:p>
            <a:r>
              <a:t>Agenda Topics</a:t>
            </a:r>
          </a:p>
        </p:txBody>
      </p:sp>
      <p:sp>
        <p:nvSpPr>
          <p:cNvPr id="111"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bg>
      <p:bgPr>
        <a:solidFill>
          <a:srgbClr val="000000"/>
        </a:solidFill>
        <a:effectLst/>
      </p:bgPr>
    </p:bg>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lIns="50800" tIns="50800" rIns="50800" bIns="50800" anchor="ctr"/>
          <a:lstStyle>
            <a:lvl1pPr marL="0" indent="0" algn="ctr" defTabSz="2438337">
              <a:lnSpc>
                <a:spcPct val="80000"/>
              </a:lnSpc>
              <a:spcBef>
                <a:spcPts val="0"/>
              </a:spcBef>
              <a:buSzTx/>
              <a:buFontTx/>
              <a:buNone/>
              <a:defRPr sz="11600" spc="-232">
                <a:solidFill>
                  <a:srgbClr val="FFFFFF"/>
                </a:solidFill>
                <a:latin typeface="Helvetica Neue Medium"/>
                <a:ea typeface="Helvetica Neue Medium"/>
                <a:cs typeface="Helvetica Neue Medium"/>
                <a:sym typeface="Helvetica Neue Medium"/>
              </a:defRPr>
            </a:lvl1pPr>
            <a:lvl2pPr marL="0" indent="0" algn="ctr" defTabSz="2438337">
              <a:lnSpc>
                <a:spcPct val="80000"/>
              </a:lnSpc>
              <a:spcBef>
                <a:spcPts val="0"/>
              </a:spcBef>
              <a:buSzTx/>
              <a:buFontTx/>
              <a:buNone/>
              <a:defRPr sz="11600" spc="-232">
                <a:solidFill>
                  <a:srgbClr val="FFFFFF"/>
                </a:solidFill>
                <a:latin typeface="Helvetica Neue Medium"/>
                <a:ea typeface="Helvetica Neue Medium"/>
                <a:cs typeface="Helvetica Neue Medium"/>
                <a:sym typeface="Helvetica Neue Medium"/>
              </a:defRPr>
            </a:lvl2pPr>
            <a:lvl3pPr marL="0" indent="0" algn="ctr" defTabSz="2438337">
              <a:lnSpc>
                <a:spcPct val="80000"/>
              </a:lnSpc>
              <a:spcBef>
                <a:spcPts val="0"/>
              </a:spcBef>
              <a:buSzTx/>
              <a:buFontTx/>
              <a:buNone/>
              <a:defRPr sz="11600" spc="-232">
                <a:solidFill>
                  <a:srgbClr val="FFFFFF"/>
                </a:solidFill>
                <a:latin typeface="Helvetica Neue Medium"/>
                <a:ea typeface="Helvetica Neue Medium"/>
                <a:cs typeface="Helvetica Neue Medium"/>
                <a:sym typeface="Helvetica Neue Medium"/>
              </a:defRPr>
            </a:lvl3pPr>
            <a:lvl4pPr marL="0" indent="0" algn="ctr" defTabSz="2438337">
              <a:lnSpc>
                <a:spcPct val="80000"/>
              </a:lnSpc>
              <a:spcBef>
                <a:spcPts val="0"/>
              </a:spcBef>
              <a:buSzTx/>
              <a:buFontTx/>
              <a:buNone/>
              <a:defRPr sz="11600" spc="-232">
                <a:solidFill>
                  <a:srgbClr val="FFFFFF"/>
                </a:solidFill>
                <a:latin typeface="Helvetica Neue Medium"/>
                <a:ea typeface="Helvetica Neue Medium"/>
                <a:cs typeface="Helvetica Neue Medium"/>
                <a:sym typeface="Helvetica Neue Medium"/>
              </a:defRPr>
            </a:lvl4pPr>
            <a:lvl5pPr marL="0" indent="0" algn="ctr" defTabSz="2438337">
              <a:lnSpc>
                <a:spcPct val="80000"/>
              </a:lnSpc>
              <a:spcBef>
                <a:spcPts val="0"/>
              </a:spcBef>
              <a:buSzTx/>
              <a:buFontTx/>
              <a:buNone/>
              <a:defRPr sz="11600" spc="-232">
                <a:solidFill>
                  <a:srgbClr val="FFFFFF"/>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bg>
      <p:bgPr>
        <a:solidFill>
          <a:srgbClr val="000000"/>
        </a:solidFill>
        <a:effectLst/>
      </p:bgPr>
    </p:bg>
    <p:spTree>
      <p:nvGrpSpPr>
        <p:cNvPr id="1" name=""/>
        <p:cNvGrpSpPr/>
        <p:nvPr/>
      </p:nvGrpSpPr>
      <p:grpSpPr>
        <a:xfrm>
          <a:off x="0" y="0"/>
          <a:ext cx="0" cy="0"/>
          <a:chOff x="0" y="0"/>
          <a:chExt cx="0" cy="0"/>
        </a:xfrm>
      </p:grpSpPr>
      <p:sp>
        <p:nvSpPr>
          <p:cNvPr id="126" name="Body Level One…"/>
          <p:cNvSpPr txBox="1">
            <a:spLocks noGrp="1"/>
          </p:cNvSpPr>
          <p:nvPr>
            <p:ph type="body" sz="quarter" idx="1" hasCustomPrompt="1"/>
          </p:nvPr>
        </p:nvSpPr>
        <p:spPr>
          <a:xfrm>
            <a:off x="1206500" y="8262180"/>
            <a:ext cx="21971000" cy="934781"/>
          </a:xfrm>
          <a:prstGeom prst="rect">
            <a:avLst/>
          </a:prstGeom>
        </p:spPr>
        <p:txBody>
          <a:bodyPr lIns="45718" tIns="45718" rIns="45718" bIns="45718"/>
          <a:lstStyle>
            <a:lvl1pPr marL="0" indent="0" algn="ctr"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algn="ctr"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algn="ctr"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algn="ctr"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algn="ctr"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Fact information</a:t>
            </a:r>
          </a:p>
          <a:p>
            <a:pPr lvl="1"/>
            <a:endParaRPr/>
          </a:p>
          <a:p>
            <a:pPr lvl="2"/>
            <a:endParaRPr/>
          </a:p>
          <a:p>
            <a:pPr lvl="3"/>
            <a:endParaRPr/>
          </a:p>
          <a:p>
            <a:pPr lvl="4"/>
            <a:endParaRPr/>
          </a:p>
        </p:txBody>
      </p:sp>
      <p:sp>
        <p:nvSpPr>
          <p:cNvPr id="127" name="Body Level One…"/>
          <p:cNvSpPr txBox="1">
            <a:spLocks noGrp="1"/>
          </p:cNvSpPr>
          <p:nvPr>
            <p:ph type="body" idx="21" hasCustomPrompt="1"/>
          </p:nvPr>
        </p:nvSpPr>
        <p:spPr>
          <a:xfrm>
            <a:off x="1206500" y="935257"/>
            <a:ext cx="21971000" cy="7359065"/>
          </a:xfrm>
          <a:prstGeom prst="rect">
            <a:avLst/>
          </a:prstGeom>
        </p:spPr>
        <p:txBody>
          <a:bodyPr lIns="50800" tIns="50800" rIns="50800" bIns="50800" anchor="b"/>
          <a:lstStyle/>
          <a:p>
            <a:pPr marL="0" lvl="4" indent="1207008" algn="ctr" defTabSz="1072868">
              <a:lnSpc>
                <a:spcPct val="80000"/>
              </a:lnSpc>
              <a:spcBef>
                <a:spcPts val="0"/>
              </a:spcBef>
              <a:buSzTx/>
              <a:buFontTx/>
              <a:buNone/>
              <a:defRPr sz="11000" b="1" spc="-132">
                <a:solidFill>
                  <a:srgbClr val="FFFFFF"/>
                </a:solidFill>
                <a:latin typeface="+mj-lt"/>
                <a:ea typeface="+mj-ea"/>
                <a:cs typeface="+mj-cs"/>
                <a:sym typeface="Helvetica Neue"/>
              </a:defRPr>
            </a:pPr>
            <a:r>
              <a:t>100%
</a:t>
            </a:r>
          </a:p>
        </p:txBody>
      </p:sp>
      <p:sp>
        <p:nvSpPr>
          <p:cNvPr id="128"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135" name="Body Level One…"/>
          <p:cNvSpPr txBox="1">
            <a:spLocks noGrp="1"/>
          </p:cNvSpPr>
          <p:nvPr>
            <p:ph type="body" sz="quarter" idx="1" hasCustomPrompt="1"/>
          </p:nvPr>
        </p:nvSpPr>
        <p:spPr>
          <a:xfrm>
            <a:off x="2480824" y="10675453"/>
            <a:ext cx="20149254" cy="636980"/>
          </a:xfrm>
          <a:prstGeom prst="rect">
            <a:avLst/>
          </a:prstGeom>
        </p:spPr>
        <p:txBody>
          <a:bodyPr lIns="45718" tIns="45718" rIns="45718" bIns="45718"/>
          <a:lstStyle>
            <a:lvl1pPr marL="0" indent="0" defTabSz="825500">
              <a:lnSpc>
                <a:spcPct val="100000"/>
              </a:lnSpc>
              <a:spcBef>
                <a:spcPts val="0"/>
              </a:spcBef>
              <a:buSzTx/>
              <a:buFontTx/>
              <a:buNone/>
              <a:defRPr sz="3600" b="1">
                <a:solidFill>
                  <a:srgbClr val="FFFFFF"/>
                </a:solidFill>
                <a:latin typeface="+mj-lt"/>
                <a:ea typeface="+mj-ea"/>
                <a:cs typeface="+mj-cs"/>
                <a:sym typeface="Helvetica Neue"/>
              </a:defRPr>
            </a:lvl1pPr>
            <a:lvl2pPr marL="1066800" indent="-457200" defTabSz="825500">
              <a:lnSpc>
                <a:spcPct val="100000"/>
              </a:lnSpc>
              <a:spcBef>
                <a:spcPts val="0"/>
              </a:spcBef>
              <a:buSzPct val="123000"/>
              <a:buFontTx/>
              <a:defRPr sz="3600" b="1">
                <a:solidFill>
                  <a:srgbClr val="FFFFFF"/>
                </a:solidFill>
                <a:latin typeface="+mj-lt"/>
                <a:ea typeface="+mj-ea"/>
                <a:cs typeface="+mj-cs"/>
                <a:sym typeface="Helvetica Neue"/>
              </a:defRPr>
            </a:lvl2pPr>
            <a:lvl3pPr marL="1676400" indent="-457200" defTabSz="825500">
              <a:lnSpc>
                <a:spcPct val="100000"/>
              </a:lnSpc>
              <a:spcBef>
                <a:spcPts val="0"/>
              </a:spcBef>
              <a:buSzPct val="123000"/>
              <a:buFontTx/>
              <a:defRPr sz="3600" b="1">
                <a:solidFill>
                  <a:srgbClr val="FFFFFF"/>
                </a:solidFill>
                <a:latin typeface="+mj-lt"/>
                <a:ea typeface="+mj-ea"/>
                <a:cs typeface="+mj-cs"/>
                <a:sym typeface="Helvetica Neue"/>
              </a:defRPr>
            </a:lvl3pPr>
            <a:lvl4pPr marL="2286000" indent="-457200" defTabSz="825500">
              <a:lnSpc>
                <a:spcPct val="100000"/>
              </a:lnSpc>
              <a:spcBef>
                <a:spcPts val="0"/>
              </a:spcBef>
              <a:buSzPct val="123000"/>
              <a:buFontTx/>
              <a:defRPr sz="3600" b="1">
                <a:solidFill>
                  <a:srgbClr val="FFFFFF"/>
                </a:solidFill>
                <a:latin typeface="+mj-lt"/>
                <a:ea typeface="+mj-ea"/>
                <a:cs typeface="+mj-cs"/>
                <a:sym typeface="Helvetica Neue"/>
              </a:defRPr>
            </a:lvl4pPr>
            <a:lvl5pPr marL="2895600" indent="-457200" defTabSz="825500">
              <a:lnSpc>
                <a:spcPct val="100000"/>
              </a:lnSpc>
              <a:spcBef>
                <a:spcPts val="0"/>
              </a:spcBef>
              <a:buSzPct val="123000"/>
              <a:buFontTx/>
              <a:defRPr sz="3600" b="1">
                <a:solidFill>
                  <a:srgbClr val="FFFFFF"/>
                </a:solidFill>
                <a:latin typeface="+mj-lt"/>
                <a:ea typeface="+mj-ea"/>
                <a:cs typeface="+mj-cs"/>
                <a:sym typeface="Helvetica Neue"/>
              </a:defRPr>
            </a:lvl5pPr>
          </a:lstStyle>
          <a:p>
            <a:r>
              <a:t>Attribution</a:t>
            </a:r>
          </a:p>
          <a:p>
            <a:pPr lvl="1"/>
            <a:endParaRPr/>
          </a:p>
          <a:p>
            <a:pPr lvl="2"/>
            <a:endParaRPr/>
          </a:p>
          <a:p>
            <a:pPr lvl="3"/>
            <a:endParaRPr/>
          </a:p>
          <a:p>
            <a:pPr lvl="4"/>
            <a:endParaRPr/>
          </a:p>
        </p:txBody>
      </p:sp>
      <p:sp>
        <p:nvSpPr>
          <p:cNvPr id="136" name="Body Level One…"/>
          <p:cNvSpPr txBox="1">
            <a:spLocks noGrp="1"/>
          </p:cNvSpPr>
          <p:nvPr>
            <p:ph type="body" sz="half" idx="21" hasCustomPrompt="1"/>
          </p:nvPr>
        </p:nvSpPr>
        <p:spPr>
          <a:xfrm>
            <a:off x="1753923" y="4939860"/>
            <a:ext cx="20876154" cy="3836281"/>
          </a:xfrm>
          <a:prstGeom prst="rect">
            <a:avLst/>
          </a:prstGeom>
        </p:spPr>
        <p:txBody>
          <a:bodyPr lIns="50800" tIns="50800" rIns="50800" bIns="50800" anchor="ctr"/>
          <a:lstStyle/>
          <a:p>
            <a:pPr marL="0" lvl="4" indent="1409446" defTabSz="1511769">
              <a:spcBef>
                <a:spcPts val="0"/>
              </a:spcBef>
              <a:buSzTx/>
              <a:buFontTx/>
              <a:buNone/>
              <a:defRPr sz="5270" spc="-124">
                <a:solidFill>
                  <a:srgbClr val="FFFFFF"/>
                </a:solidFill>
                <a:latin typeface="Helvetica Neue Medium"/>
                <a:ea typeface="Helvetica Neue Medium"/>
                <a:cs typeface="Helvetica Neue Medium"/>
                <a:sym typeface="Helvetica Neue Medium"/>
              </a:defRPr>
            </a:pPr>
            <a:r>
              <a:t>“Notable Quote”
</a:t>
            </a:r>
          </a:p>
        </p:txBody>
      </p:sp>
      <p:sp>
        <p:nvSpPr>
          <p:cNvPr id="137"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
        <p:nvSpPr>
          <p:cNvPr id="144" name="Close-up of wild plants growing between rocks"/>
          <p:cNvSpPr>
            <a:spLocks noGrp="1"/>
          </p:cNvSpPr>
          <p:nvPr>
            <p:ph type="pic" sz="quarter" idx="21"/>
          </p:nvPr>
        </p:nvSpPr>
        <p:spPr>
          <a:xfrm>
            <a:off x="15430500" y="7085409"/>
            <a:ext cx="8128000" cy="5410202"/>
          </a:xfrm>
          <a:prstGeom prst="rect">
            <a:avLst/>
          </a:prstGeom>
        </p:spPr>
        <p:txBody>
          <a:bodyPr lIns="91439" tIns="45719" rIns="91439" bIns="45719">
            <a:noAutofit/>
          </a:bodyPr>
          <a:lstStyle/>
          <a:p>
            <a:endParaRPr/>
          </a:p>
        </p:txBody>
      </p:sp>
      <p:sp>
        <p:nvSpPr>
          <p:cNvPr id="14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4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5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3048000" y="2244725"/>
            <a:ext cx="18288000" cy="4775202"/>
          </a:xfrm>
          <a:prstGeom prst="rect">
            <a:avLst/>
          </a:prstGeom>
        </p:spPr>
        <p:txBody>
          <a:bodyPr anchor="b"/>
          <a:lstStyle>
            <a:lvl1pPr algn="ctr">
              <a:defRPr sz="12000" b="0">
                <a:latin typeface="Calibri Light"/>
                <a:ea typeface="Calibri Light"/>
                <a:cs typeface="Calibri Light"/>
                <a:sym typeface="Calibri Light"/>
              </a:defRPr>
            </a:lvl1pPr>
          </a:lstStyle>
          <a:p>
            <a:r>
              <a:t>Title Text</a:t>
            </a:r>
          </a:p>
        </p:txBody>
      </p:sp>
      <p:sp>
        <p:nvSpPr>
          <p:cNvPr id="170"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0" algn="ctr">
              <a:buSzTx/>
              <a:buFontTx/>
              <a:buNone/>
              <a:defRPr sz="4800"/>
            </a:lvl2pPr>
            <a:lvl3pPr marL="0" indent="0" algn="ctr">
              <a:buSzTx/>
              <a:buFontTx/>
              <a:buNone/>
              <a:defRPr sz="4800"/>
            </a:lvl3pPr>
            <a:lvl4pPr marL="0" indent="0" algn="ctr">
              <a:buSzTx/>
              <a:buFontTx/>
              <a:buNone/>
              <a:defRPr sz="4800"/>
            </a:lvl4pPr>
            <a:lvl5pPr marL="0" indent="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22203055" y="12835871"/>
            <a:ext cx="504546" cy="483908"/>
          </a:xfrm>
          <a:prstGeom prst="rect">
            <a:avLst/>
          </a:prstGeom>
        </p:spPr>
        <p:txBody>
          <a:bodyPr anchor="ctr"/>
          <a:lstStyle>
            <a:lvl1pPr defTabSz="1828800">
              <a:defRPr sz="2400" b="0" spc="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pic>
        <p:nvPicPr>
          <p:cNvPr id="178" name="Picture 8" descr="Picture 8"/>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9" name="Body Level One…"/>
          <p:cNvSpPr txBox="1">
            <a:spLocks noGrp="1"/>
          </p:cNvSpPr>
          <p:nvPr>
            <p:ph type="body" sz="quarter" idx="1"/>
          </p:nvPr>
        </p:nvSpPr>
        <p:spPr>
          <a:xfrm>
            <a:off x="1117054" y="8938854"/>
            <a:ext cx="9747444" cy="730252"/>
          </a:xfrm>
          <a:prstGeom prst="rect">
            <a:avLst/>
          </a:prstGeom>
        </p:spPr>
        <p:txBody>
          <a:bodyPr/>
          <a:lstStyle>
            <a:lvl1pPr marL="0" indent="0">
              <a:buSzTx/>
              <a:buFontTx/>
              <a:buNone/>
              <a:defRPr sz="3600" b="1">
                <a:solidFill>
                  <a:srgbClr val="FFFFFF"/>
                </a:solidFill>
                <a:latin typeface="Arial"/>
                <a:ea typeface="Arial"/>
                <a:cs typeface="Arial"/>
                <a:sym typeface="Arial"/>
              </a:defRPr>
            </a:lvl1pPr>
            <a:lvl2pPr marL="0" indent="0">
              <a:buSzTx/>
              <a:buFontTx/>
              <a:buNone/>
              <a:defRPr sz="3600" b="1">
                <a:solidFill>
                  <a:srgbClr val="FFFFFF"/>
                </a:solidFill>
                <a:latin typeface="Arial"/>
                <a:ea typeface="Arial"/>
                <a:cs typeface="Arial"/>
                <a:sym typeface="Arial"/>
              </a:defRPr>
            </a:lvl2pPr>
            <a:lvl3pPr marL="0" indent="0">
              <a:buSzTx/>
              <a:buFontTx/>
              <a:buNone/>
              <a:defRPr sz="3600" b="1">
                <a:solidFill>
                  <a:srgbClr val="FFFFFF"/>
                </a:solidFill>
                <a:latin typeface="Arial"/>
                <a:ea typeface="Arial"/>
                <a:cs typeface="Arial"/>
                <a:sym typeface="Arial"/>
              </a:defRPr>
            </a:lvl3pPr>
            <a:lvl4pPr marL="0" indent="0">
              <a:buSzTx/>
              <a:buFontTx/>
              <a:buNone/>
              <a:defRPr sz="3600" b="1">
                <a:solidFill>
                  <a:srgbClr val="FFFFFF"/>
                </a:solidFill>
                <a:latin typeface="Arial"/>
                <a:ea typeface="Arial"/>
                <a:cs typeface="Arial"/>
                <a:sym typeface="Arial"/>
              </a:defRPr>
            </a:lvl4pPr>
            <a:lvl5pPr marL="0" indent="0">
              <a:buSzTx/>
              <a:buFontTx/>
              <a:buNone/>
              <a:defRPr sz="36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0" name="Text Placeholder 27"/>
          <p:cNvSpPr>
            <a:spLocks noGrp="1"/>
          </p:cNvSpPr>
          <p:nvPr>
            <p:ph type="body" sz="quarter" idx="21" hasCustomPrompt="1"/>
          </p:nvPr>
        </p:nvSpPr>
        <p:spPr>
          <a:xfrm>
            <a:off x="1240672" y="5578349"/>
            <a:ext cx="9341986" cy="2555738"/>
          </a:xfrm>
          <a:prstGeom prst="rect">
            <a:avLst/>
          </a:prstGeom>
        </p:spPr>
        <p:txBody>
          <a:bodyPr/>
          <a:lstStyle>
            <a:lvl1pPr>
              <a:defRPr sz="7200" b="1">
                <a:solidFill>
                  <a:srgbClr val="FFFFFF"/>
                </a:solidFill>
                <a:latin typeface="Aptos"/>
                <a:ea typeface="Aptos"/>
                <a:cs typeface="Aptos"/>
                <a:sym typeface="Aptos"/>
              </a:defRPr>
            </a:lvl1pPr>
          </a:lstStyle>
          <a:p>
            <a:r>
              <a:t>Title goes here</a:t>
            </a:r>
          </a:p>
        </p:txBody>
      </p:sp>
      <p:pic>
        <p:nvPicPr>
          <p:cNvPr id="181" name="Picture 1" descr="Picture 1"/>
          <p:cNvPicPr>
            <a:picLocks noChangeAspect="1"/>
          </p:cNvPicPr>
          <p:nvPr/>
        </p:nvPicPr>
        <p:blipFill>
          <a:blip r:embed="rId3"/>
          <a:srcRect r="62460"/>
          <a:stretch>
            <a:fillRect/>
          </a:stretch>
        </p:blipFill>
        <p:spPr>
          <a:xfrm>
            <a:off x="755375" y="693876"/>
            <a:ext cx="2151329" cy="1810786"/>
          </a:xfrm>
          <a:prstGeom prst="rect">
            <a:avLst/>
          </a:prstGeom>
          <a:ln w="12700">
            <a:miter lim="400000"/>
          </a:ln>
        </p:spPr>
      </p:pic>
      <p:sp>
        <p:nvSpPr>
          <p:cNvPr id="182" name="Straight Connector 3"/>
          <p:cNvSpPr/>
          <p:nvPr/>
        </p:nvSpPr>
        <p:spPr>
          <a:xfrm flipH="1">
            <a:off x="2991479" y="900127"/>
            <a:ext cx="2" cy="1468920"/>
          </a:xfrm>
          <a:prstGeom prst="line">
            <a:avLst/>
          </a:prstGeom>
          <a:ln w="25400">
            <a:solidFill>
              <a:srgbClr val="FFFFFF"/>
            </a:solidFill>
            <a:miter/>
          </a:ln>
        </p:spPr>
        <p:txBody>
          <a:bodyPr lIns="45718" tIns="45718" rIns="45718" bIns="45718"/>
          <a:lstStyle/>
          <a:p>
            <a:pPr>
              <a:defRPr>
                <a:solidFill>
                  <a:srgbClr val="FFFFFF"/>
                </a:solidFill>
              </a:defRPr>
            </a:pPr>
            <a:endParaRPr/>
          </a:p>
        </p:txBody>
      </p:sp>
      <p:sp>
        <p:nvSpPr>
          <p:cNvPr id="183" name="TextBox 4"/>
          <p:cNvSpPr txBox="1"/>
          <p:nvPr/>
        </p:nvSpPr>
        <p:spPr>
          <a:xfrm>
            <a:off x="3227187" y="1249899"/>
            <a:ext cx="3019841" cy="792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p>
            <a:pPr defTabSz="1828800">
              <a:lnSpc>
                <a:spcPct val="100000"/>
              </a:lnSpc>
              <a:spcBef>
                <a:spcPts val="0"/>
              </a:spcBef>
              <a:defRPr sz="2000">
                <a:solidFill>
                  <a:srgbClr val="FFFFFF"/>
                </a:solidFill>
                <a:latin typeface="+mn-lt"/>
                <a:ea typeface="+mn-ea"/>
                <a:cs typeface="+mn-cs"/>
                <a:sym typeface="Helvetica"/>
              </a:defRPr>
            </a:pPr>
            <a:r>
              <a:t>National Aeronautics and</a:t>
            </a:r>
            <a:endParaRPr>
              <a:latin typeface="Aptos"/>
              <a:ea typeface="Aptos"/>
              <a:cs typeface="Aptos"/>
              <a:sym typeface="Aptos"/>
            </a:endParaRPr>
          </a:p>
          <a:p>
            <a:pPr defTabSz="1828800">
              <a:lnSpc>
                <a:spcPct val="100000"/>
              </a:lnSpc>
              <a:spcBef>
                <a:spcPts val="0"/>
              </a:spcBef>
              <a:defRPr sz="2000">
                <a:solidFill>
                  <a:srgbClr val="FFFFFF"/>
                </a:solidFill>
                <a:latin typeface="+mn-lt"/>
                <a:ea typeface="+mn-ea"/>
                <a:cs typeface="+mn-cs"/>
                <a:sym typeface="Helvetica"/>
              </a:defRPr>
            </a:pPr>
            <a:r>
              <a:t>Space Administration</a:t>
            </a:r>
          </a:p>
        </p:txBody>
      </p:sp>
      <p:sp>
        <p:nvSpPr>
          <p:cNvPr id="184" name="Rectangle 9"/>
          <p:cNvSpPr/>
          <p:nvPr/>
        </p:nvSpPr>
        <p:spPr>
          <a:xfrm>
            <a:off x="1117054" y="3131128"/>
            <a:ext cx="2018696" cy="1995056"/>
          </a:xfrm>
          <a:prstGeom prst="rect">
            <a:avLst/>
          </a:prstGeom>
          <a:solidFill>
            <a:srgbClr val="001023"/>
          </a:solidFill>
          <a:ln w="12700">
            <a:miter lim="400000"/>
          </a:ln>
        </p:spPr>
        <p:txBody>
          <a:bodyPr lIns="50800" tIns="50800" rIns="50800" bIns="50800" anchor="ctr"/>
          <a:lstStyle/>
          <a:p>
            <a:pPr algn="ctr" defTabSz="1828800">
              <a:lnSpc>
                <a:spcPct val="100000"/>
              </a:lnSpc>
              <a:spcBef>
                <a:spcPts val="0"/>
              </a:spcBef>
              <a:defRPr sz="3600">
                <a:solidFill>
                  <a:srgbClr val="FFFFFF"/>
                </a:solidFill>
                <a:latin typeface="Aptos"/>
                <a:ea typeface="Aptos"/>
                <a:cs typeface="Aptos"/>
                <a:sym typeface="Aptos"/>
              </a:defRPr>
            </a:pPr>
            <a:endParaRPr/>
          </a:p>
        </p:txBody>
      </p:sp>
      <p:sp>
        <p:nvSpPr>
          <p:cNvPr id="185" name="Slide Number"/>
          <p:cNvSpPr txBox="1">
            <a:spLocks noGrp="1"/>
          </p:cNvSpPr>
          <p:nvPr>
            <p:ph type="sldNum" sz="quarter" idx="2"/>
          </p:nvPr>
        </p:nvSpPr>
        <p:spPr>
          <a:xfrm>
            <a:off x="16970654" y="12470746"/>
            <a:ext cx="504546" cy="483909"/>
          </a:xfrm>
          <a:prstGeom prst="rect">
            <a:avLst/>
          </a:prstGeom>
        </p:spPr>
        <p:txBody>
          <a:bodyPr anchor="ctr"/>
          <a:lstStyle>
            <a:lvl1pPr defTabSz="1828800">
              <a:defRPr sz="2400" b="0" spc="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000000"/>
        </a:solidFill>
        <a:effectLst/>
      </p:bgPr>
    </p:bg>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lIns="50800" tIns="50800" rIns="50800" bIns="50800" anchor="b"/>
          <a:lstStyle>
            <a:lvl1pPr defTabSz="2438337">
              <a:lnSpc>
                <a:spcPct val="80000"/>
              </a:lnSpc>
              <a:defRPr sz="11600" spc="-232">
                <a:solidFill>
                  <a:srgbClr val="FFFFFF"/>
                </a:solidFill>
                <a:latin typeface="+mj-lt"/>
                <a:ea typeface="+mj-ea"/>
                <a:cs typeface="+mj-cs"/>
                <a:sym typeface="Helvetica Neue"/>
              </a:defRPr>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0" indent="0" defTabSz="825500">
              <a:lnSpc>
                <a:spcPct val="100000"/>
              </a:lnSpc>
              <a:spcBef>
                <a:spcPts val="0"/>
              </a:spcBef>
              <a:buSzTx/>
              <a:buFontTx/>
              <a:buNone/>
              <a:defRPr sz="3600" b="1">
                <a:solidFill>
                  <a:srgbClr val="FFFFFF"/>
                </a:solidFill>
                <a:latin typeface="+mj-lt"/>
                <a:ea typeface="+mj-ea"/>
                <a:cs typeface="+mj-cs"/>
                <a:sym typeface="Helvetica Neue"/>
              </a:defRPr>
            </a:lvl1pPr>
            <a:lvl2pPr marL="1066800" indent="-457200" defTabSz="825500">
              <a:lnSpc>
                <a:spcPct val="100000"/>
              </a:lnSpc>
              <a:spcBef>
                <a:spcPts val="0"/>
              </a:spcBef>
              <a:buSzPct val="123000"/>
              <a:buFontTx/>
              <a:defRPr sz="3600" b="1">
                <a:solidFill>
                  <a:srgbClr val="FFFFFF"/>
                </a:solidFill>
                <a:latin typeface="+mj-lt"/>
                <a:ea typeface="+mj-ea"/>
                <a:cs typeface="+mj-cs"/>
                <a:sym typeface="Helvetica Neue"/>
              </a:defRPr>
            </a:lvl2pPr>
            <a:lvl3pPr marL="1676400" indent="-457200" defTabSz="825500">
              <a:lnSpc>
                <a:spcPct val="100000"/>
              </a:lnSpc>
              <a:spcBef>
                <a:spcPts val="0"/>
              </a:spcBef>
              <a:buSzPct val="123000"/>
              <a:buFontTx/>
              <a:defRPr sz="3600" b="1">
                <a:solidFill>
                  <a:srgbClr val="FFFFFF"/>
                </a:solidFill>
                <a:latin typeface="+mj-lt"/>
                <a:ea typeface="+mj-ea"/>
                <a:cs typeface="+mj-cs"/>
                <a:sym typeface="Helvetica Neue"/>
              </a:defRPr>
            </a:lvl3pPr>
            <a:lvl4pPr marL="2286000" indent="-457200" defTabSz="825500">
              <a:lnSpc>
                <a:spcPct val="100000"/>
              </a:lnSpc>
              <a:spcBef>
                <a:spcPts val="0"/>
              </a:spcBef>
              <a:buSzPct val="123000"/>
              <a:buFontTx/>
              <a:defRPr sz="3600" b="1">
                <a:solidFill>
                  <a:srgbClr val="FFFFFF"/>
                </a:solidFill>
                <a:latin typeface="+mj-lt"/>
                <a:ea typeface="+mj-ea"/>
                <a:cs typeface="+mj-cs"/>
                <a:sym typeface="Helvetica Neue"/>
              </a:defRPr>
            </a:lvl4pPr>
            <a:lvl5pPr marL="2895600" indent="-457200" defTabSz="825500">
              <a:lnSpc>
                <a:spcPct val="100000"/>
              </a:lnSpc>
              <a:spcBef>
                <a:spcPts val="0"/>
              </a:spcBef>
              <a:buSzPct val="123000"/>
              <a:buFontTx/>
              <a:defRPr sz="3600" b="1">
                <a:solidFill>
                  <a:srgbClr val="FFFFFF"/>
                </a:solidFill>
                <a:latin typeface="+mj-lt"/>
                <a:ea typeface="+mj-ea"/>
                <a:cs typeface="+mj-cs"/>
                <a:sym typeface="Helvetica Neue"/>
              </a:defRPr>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44689"/>
          </a:xfrm>
          <a:prstGeom prst="rect">
            <a:avLst/>
          </a:prstGeom>
        </p:spPr>
        <p:txBody>
          <a:bodyPr lIns="50800" tIns="50800" rIns="50800" bIns="50800"/>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stStyle>
          <a:p>
            <a:r>
              <a:t>Presentation Subtitle </a:t>
            </a:r>
          </a:p>
        </p:txBody>
      </p:sp>
      <p:sp>
        <p:nvSpPr>
          <p:cNvPr id="25"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1676400" y="730250"/>
            <a:ext cx="21031200" cy="2651126"/>
          </a:xfrm>
          <a:prstGeom prst="rect">
            <a:avLst/>
          </a:prstGeom>
        </p:spPr>
        <p:txBody>
          <a:bodyPr anchor="ctr"/>
          <a:lstStyle>
            <a:lvl1pPr>
              <a:defRPr sz="8800" b="0">
                <a:solidFill>
                  <a:srgbClr val="FFFFFF"/>
                </a:solidFill>
              </a:defRPr>
            </a:lvl1pPr>
          </a:lstStyle>
          <a:p>
            <a:r>
              <a:t>Title Text</a:t>
            </a:r>
          </a:p>
        </p:txBody>
      </p:sp>
      <p:sp>
        <p:nvSpPr>
          <p:cNvPr id="193" name="Slide Number"/>
          <p:cNvSpPr txBox="1">
            <a:spLocks noGrp="1"/>
          </p:cNvSpPr>
          <p:nvPr>
            <p:ph type="sldNum" sz="quarter" idx="2"/>
          </p:nvPr>
        </p:nvSpPr>
        <p:spPr>
          <a:xfrm>
            <a:off x="23829180" y="13042893"/>
            <a:ext cx="504547" cy="483909"/>
          </a:xfrm>
          <a:prstGeom prst="rect">
            <a:avLst/>
          </a:prstGeom>
        </p:spPr>
        <p:txBody>
          <a:bodyPr anchor="ctr"/>
          <a:lstStyle>
            <a:lvl1pPr defTabSz="1828800">
              <a:defRPr sz="2400" b="0" spc="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00" name="Rectangle 6"/>
          <p:cNvSpPr/>
          <p:nvPr/>
        </p:nvSpPr>
        <p:spPr>
          <a:xfrm>
            <a:off x="0" y="0"/>
            <a:ext cx="24384000" cy="13716000"/>
          </a:xfrm>
          <a:prstGeom prst="rect">
            <a:avLst/>
          </a:prstGeom>
          <a:solidFill>
            <a:srgbClr val="102C4F"/>
          </a:solidFill>
          <a:ln w="12700">
            <a:miter lim="400000"/>
          </a:ln>
        </p:spPr>
        <p:txBody>
          <a:bodyPr lIns="50800" tIns="50800" rIns="50800" bIns="50800" anchor="ctr"/>
          <a:lstStyle/>
          <a:p>
            <a:pPr algn="ctr" defTabSz="1828800">
              <a:lnSpc>
                <a:spcPct val="100000"/>
              </a:lnSpc>
              <a:spcBef>
                <a:spcPts val="0"/>
              </a:spcBef>
              <a:defRPr sz="3600">
                <a:solidFill>
                  <a:srgbClr val="FFFFFF"/>
                </a:solidFill>
                <a:latin typeface="Calibri"/>
                <a:ea typeface="Calibri"/>
                <a:cs typeface="Calibri"/>
                <a:sym typeface="Calibri"/>
              </a:defRPr>
            </a:pPr>
            <a:endParaRPr/>
          </a:p>
        </p:txBody>
      </p:sp>
      <p:pic>
        <p:nvPicPr>
          <p:cNvPr id="201" name="Picture 5" descr="Picture 5"/>
          <p:cNvPicPr>
            <a:picLocks noChangeAspect="1"/>
          </p:cNvPicPr>
          <p:nvPr/>
        </p:nvPicPr>
        <p:blipFill>
          <a:blip r:embed="rId2"/>
          <a:stretch>
            <a:fillRect/>
          </a:stretch>
        </p:blipFill>
        <p:spPr>
          <a:xfrm>
            <a:off x="2" y="0"/>
            <a:ext cx="24383999" cy="13716000"/>
          </a:xfrm>
          <a:prstGeom prst="rect">
            <a:avLst/>
          </a:prstGeom>
          <a:ln w="12700">
            <a:miter lim="400000"/>
          </a:ln>
        </p:spPr>
      </p:pic>
      <p:sp>
        <p:nvSpPr>
          <p:cNvPr id="202" name="Title Text"/>
          <p:cNvSpPr txBox="1">
            <a:spLocks noGrp="1"/>
          </p:cNvSpPr>
          <p:nvPr>
            <p:ph type="title"/>
          </p:nvPr>
        </p:nvSpPr>
        <p:spPr>
          <a:xfrm>
            <a:off x="3048000" y="2244725"/>
            <a:ext cx="18288000" cy="4775202"/>
          </a:xfrm>
          <a:prstGeom prst="rect">
            <a:avLst/>
          </a:prstGeom>
        </p:spPr>
        <p:txBody>
          <a:bodyPr anchor="b"/>
          <a:lstStyle>
            <a:lvl1pPr algn="ctr">
              <a:defRPr sz="12000" b="0">
                <a:solidFill>
                  <a:srgbClr val="FFFFFF"/>
                </a:solidFill>
              </a:defRPr>
            </a:lvl1pPr>
          </a:lstStyle>
          <a:p>
            <a:r>
              <a:t>Title Text</a:t>
            </a:r>
          </a:p>
        </p:txBody>
      </p:sp>
      <p:sp>
        <p:nvSpPr>
          <p:cNvPr id="203" name="Body Level One…"/>
          <p:cNvSpPr txBox="1">
            <a:spLocks noGrp="1"/>
          </p:cNvSpPr>
          <p:nvPr>
            <p:ph type="body" sz="quarter" idx="1"/>
          </p:nvPr>
        </p:nvSpPr>
        <p:spPr>
          <a:xfrm>
            <a:off x="3048000" y="7204075"/>
            <a:ext cx="18288000" cy="3311525"/>
          </a:xfrm>
          <a:prstGeom prst="rect">
            <a:avLst/>
          </a:prstGeom>
        </p:spPr>
        <p:txBody>
          <a:bodyPr/>
          <a:lstStyle>
            <a:lvl1pPr marL="0" indent="0" algn="ctr">
              <a:lnSpc>
                <a:spcPct val="100000"/>
              </a:lnSpc>
              <a:buSzTx/>
              <a:buFontTx/>
              <a:buNone/>
              <a:defRPr sz="4800">
                <a:solidFill>
                  <a:srgbClr val="FFFFFF"/>
                </a:solidFill>
                <a:latin typeface="Arial"/>
                <a:ea typeface="Arial"/>
                <a:cs typeface="Arial"/>
                <a:sym typeface="Arial"/>
              </a:defRPr>
            </a:lvl1pPr>
            <a:lvl2pPr marL="0" indent="0" algn="ctr">
              <a:lnSpc>
                <a:spcPct val="100000"/>
              </a:lnSpc>
              <a:buSzTx/>
              <a:buFontTx/>
              <a:buNone/>
              <a:defRPr sz="4800">
                <a:solidFill>
                  <a:srgbClr val="FFFFFF"/>
                </a:solidFill>
                <a:latin typeface="Arial"/>
                <a:ea typeface="Arial"/>
                <a:cs typeface="Arial"/>
                <a:sym typeface="Arial"/>
              </a:defRPr>
            </a:lvl2pPr>
            <a:lvl3pPr marL="0" indent="0" algn="ctr">
              <a:lnSpc>
                <a:spcPct val="100000"/>
              </a:lnSpc>
              <a:buSzTx/>
              <a:buFontTx/>
              <a:buNone/>
              <a:defRPr sz="4800">
                <a:solidFill>
                  <a:srgbClr val="FFFFFF"/>
                </a:solidFill>
                <a:latin typeface="Arial"/>
                <a:ea typeface="Arial"/>
                <a:cs typeface="Arial"/>
                <a:sym typeface="Arial"/>
              </a:defRPr>
            </a:lvl3pPr>
            <a:lvl4pPr marL="0" indent="0" algn="ctr">
              <a:lnSpc>
                <a:spcPct val="100000"/>
              </a:lnSpc>
              <a:buSzTx/>
              <a:buFontTx/>
              <a:buNone/>
              <a:defRPr sz="4800">
                <a:solidFill>
                  <a:srgbClr val="FFFFFF"/>
                </a:solidFill>
                <a:latin typeface="Arial"/>
                <a:ea typeface="Arial"/>
                <a:cs typeface="Arial"/>
                <a:sym typeface="Arial"/>
              </a:defRPr>
            </a:lvl4pPr>
            <a:lvl5pPr marL="0" indent="0" algn="ctr">
              <a:lnSpc>
                <a:spcPct val="100000"/>
              </a:lnSpc>
              <a:buSzTx/>
              <a:buFontTx/>
              <a:buNone/>
              <a:defRPr sz="4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23778207" y="189381"/>
            <a:ext cx="473590" cy="525779"/>
          </a:xfrm>
          <a:prstGeom prst="rect">
            <a:avLst/>
          </a:prstGeom>
        </p:spPr>
        <p:txBody>
          <a:bodyPr anchor="ctr"/>
          <a:lstStyle>
            <a:lvl1pPr defTabSz="1828800">
              <a:defRPr sz="2400" spc="0">
                <a:solidFill>
                  <a:srgbClr val="FFFFFF"/>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Header/Subhead/Text">
    <p:spTree>
      <p:nvGrpSpPr>
        <p:cNvPr id="1" name=""/>
        <p:cNvGrpSpPr/>
        <p:nvPr/>
      </p:nvGrpSpPr>
      <p:grpSpPr>
        <a:xfrm>
          <a:off x="0" y="0"/>
          <a:ext cx="0" cy="0"/>
          <a:chOff x="0" y="0"/>
          <a:chExt cx="0" cy="0"/>
        </a:xfrm>
      </p:grpSpPr>
      <p:sp>
        <p:nvSpPr>
          <p:cNvPr id="2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2" name="Text Placeholder 13"/>
          <p:cNvSpPr>
            <a:spLocks noGrp="1"/>
          </p:cNvSpPr>
          <p:nvPr>
            <p:ph type="body" sz="quarter" idx="21" hasCustomPrompt="1"/>
          </p:nvPr>
        </p:nvSpPr>
        <p:spPr>
          <a:xfrm>
            <a:off x="909568" y="1775304"/>
            <a:ext cx="22861606" cy="934034"/>
          </a:xfrm>
          <a:prstGeom prst="rect">
            <a:avLst/>
          </a:prstGeom>
        </p:spPr>
        <p:txBody>
          <a:bodyPr/>
          <a:lstStyle>
            <a:lvl1pPr marL="0" indent="0">
              <a:buSzTx/>
              <a:buFontTx/>
              <a:buNone/>
              <a:defRPr sz="4800"/>
            </a:lvl1pPr>
          </a:lstStyle>
          <a:p>
            <a:r>
              <a:t>Click to Edit Subhead</a:t>
            </a:r>
          </a:p>
        </p:txBody>
      </p:sp>
      <p:sp>
        <p:nvSpPr>
          <p:cNvPr id="213" name="Click to Edit Header"/>
          <p:cNvSpPr txBox="1">
            <a:spLocks noGrp="1"/>
          </p:cNvSpPr>
          <p:nvPr>
            <p:ph type="title" hasCustomPrompt="1"/>
          </p:nvPr>
        </p:nvSpPr>
        <p:spPr>
          <a:prstGeom prst="rect">
            <a:avLst/>
          </a:prstGeom>
        </p:spPr>
        <p:txBody>
          <a:bodyPr/>
          <a:lstStyle/>
          <a:p>
            <a:r>
              <a:t>Click to Edit Header</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1676400" y="730250"/>
            <a:ext cx="21031200" cy="2651126"/>
          </a:xfrm>
          <a:prstGeom prst="rect">
            <a:avLst/>
          </a:prstGeom>
        </p:spPr>
        <p:txBody>
          <a:bodyPr anchor="ctr"/>
          <a:lstStyle>
            <a:lvl1pPr>
              <a:defRPr sz="8800" b="0">
                <a:latin typeface="Calibri Light"/>
                <a:ea typeface="Calibri Light"/>
                <a:cs typeface="Calibri Light"/>
                <a:sym typeface="Calibri Light"/>
              </a:defRPr>
            </a:lvl1pPr>
          </a:lstStyle>
          <a:p>
            <a:r>
              <a:t>Title Text</a:t>
            </a:r>
          </a:p>
        </p:txBody>
      </p:sp>
      <p:sp>
        <p:nvSpPr>
          <p:cNvPr id="222" name="Body Level One…"/>
          <p:cNvSpPr txBox="1">
            <a:spLocks noGrp="1"/>
          </p:cNvSpPr>
          <p:nvPr>
            <p:ph type="body" idx="1"/>
          </p:nvPr>
        </p:nvSpPr>
        <p:spPr>
          <a:xfrm>
            <a:off x="1676400" y="3651250"/>
            <a:ext cx="21031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203055" y="12835871"/>
            <a:ext cx="504546" cy="483908"/>
          </a:xfrm>
          <a:prstGeom prst="rect">
            <a:avLst/>
          </a:prstGeom>
        </p:spPr>
        <p:txBody>
          <a:bodyPr anchor="ctr"/>
          <a:lstStyle>
            <a:lvl1pPr defTabSz="1828800">
              <a:defRPr sz="2400" b="0" spc="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24384000" cy="13716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5/21/2024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23145440" y="12795867"/>
            <a:ext cx="797265" cy="584771"/>
          </a:xfrm>
        </p:spPr>
        <p:txBody>
          <a:bodyPr/>
          <a:lstStyle>
            <a:lvl1pPr>
              <a:defRPr>
                <a:solidFill>
                  <a:srgbClr val="65CBF9"/>
                </a:solidFill>
              </a:defRPr>
            </a:lvl1pPr>
          </a:lstStyle>
          <a:p>
            <a:fld id="{2E8C51FE-49D9-314D-9957-ABBF7DDE8782}" type="slidenum">
              <a:rPr lang="en-US" smtClean="0"/>
              <a:pPr/>
              <a:t>‹#›</a:t>
            </a:fld>
            <a:endParaRPr lang="en-US"/>
          </a:p>
        </p:txBody>
      </p:sp>
      <p:sp>
        <p:nvSpPr>
          <p:cNvPr id="2" name="Rectangle 1">
            <a:extLst>
              <a:ext uri="{FF2B5EF4-FFF2-40B4-BE49-F238E27FC236}">
                <a16:creationId xmlns:a16="http://schemas.microsoft.com/office/drawing/2014/main" id="{50AA4849-614F-AAD9-6834-D50D3254C359}"/>
              </a:ext>
            </a:extLst>
          </p:cNvPr>
          <p:cNvSpPr/>
          <p:nvPr userDrawn="1"/>
        </p:nvSpPr>
        <p:spPr>
          <a:xfrm>
            <a:off x="0" y="0"/>
            <a:ext cx="24384000" cy="13716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pic>
        <p:nvPicPr>
          <p:cNvPr id="3" name="Picture 2" descr="A galaxy in space&#10;&#10;Description automatically generated with low confidence">
            <a:extLst>
              <a:ext uri="{FF2B5EF4-FFF2-40B4-BE49-F238E27FC236}">
                <a16:creationId xmlns:a16="http://schemas.microsoft.com/office/drawing/2014/main" id="{388385F0-44C8-8DDE-2F85-534FC273CDF2}"/>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1" y="0"/>
            <a:ext cx="17459130" cy="13716000"/>
          </a:xfrm>
          <a:prstGeom prst="rect">
            <a:avLst/>
          </a:prstGeom>
        </p:spPr>
      </p:pic>
      <p:sp>
        <p:nvSpPr>
          <p:cNvPr id="7" name="Rectangle 6">
            <a:extLst>
              <a:ext uri="{FF2B5EF4-FFF2-40B4-BE49-F238E27FC236}">
                <a16:creationId xmlns:a16="http://schemas.microsoft.com/office/drawing/2014/main" id="{9034A7CC-A84E-6173-87CB-DAD972885790}"/>
              </a:ext>
            </a:extLst>
          </p:cNvPr>
          <p:cNvSpPr/>
          <p:nvPr userDrawn="1"/>
        </p:nvSpPr>
        <p:spPr>
          <a:xfrm>
            <a:off x="0" y="0"/>
            <a:ext cx="24384000" cy="13716000"/>
          </a:xfrm>
          <a:prstGeom prst="rect">
            <a:avLst/>
          </a:prstGeom>
          <a:gradFill flip="none" rotWithShape="1">
            <a:gsLst>
              <a:gs pos="76000">
                <a:srgbClr val="133B70">
                  <a:alpha val="77969"/>
                </a:srgbClr>
              </a:gs>
              <a:gs pos="17000">
                <a:srgbClr val="010F23">
                  <a:lumMod val="88000"/>
                  <a:lumOff val="12000"/>
                </a:srgbClr>
              </a:gs>
              <a:gs pos="50000">
                <a:srgbClr val="010F23">
                  <a:lumMod val="86841"/>
                  <a:lumOff val="13159"/>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
        <p:nvSpPr>
          <p:cNvPr id="8" name="Rectangle 7">
            <a:extLst>
              <a:ext uri="{FF2B5EF4-FFF2-40B4-BE49-F238E27FC236}">
                <a16:creationId xmlns:a16="http://schemas.microsoft.com/office/drawing/2014/main" id="{90A16866-225F-6335-C9E1-5A3901281276}"/>
              </a:ext>
            </a:extLst>
          </p:cNvPr>
          <p:cNvSpPr/>
          <p:nvPr userDrawn="1"/>
        </p:nvSpPr>
        <p:spPr>
          <a:xfrm>
            <a:off x="0" y="0"/>
            <a:ext cx="24384000" cy="13716000"/>
          </a:xfrm>
          <a:prstGeom prst="rect">
            <a:avLst/>
          </a:prstGeom>
          <a:gradFill>
            <a:gsLst>
              <a:gs pos="0">
                <a:srgbClr val="633564">
                  <a:alpha val="0"/>
                  <a:lumMod val="0"/>
                </a:srgbClr>
              </a:gs>
              <a:gs pos="99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a:p>
        </p:txBody>
      </p:sp>
    </p:spTree>
    <p:extLst>
      <p:ext uri="{BB962C8B-B14F-4D97-AF65-F5344CB8AC3E}">
        <p14:creationId xmlns:p14="http://schemas.microsoft.com/office/powerpoint/2010/main" val="2272205471"/>
      </p:ext>
    </p:extLst>
  </p:cSld>
  <p:clrMapOvr>
    <a:masterClrMapping/>
  </p:clrMapOvr>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799956" y="2087077"/>
            <a:ext cx="20787360" cy="1071058"/>
          </a:xfrm>
        </p:spPr>
        <p:txBody>
          <a:bodyPr>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891397" y="3778396"/>
            <a:ext cx="21239846" cy="5519456"/>
          </a:xfrm>
        </p:spPr>
        <p:txBody>
          <a:bodyPr>
            <a:sp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18644842" y="12831181"/>
            <a:ext cx="5486400" cy="730250"/>
          </a:xfrm>
          <a:prstGeom prst="rect">
            <a:avLst/>
          </a:prstGeom>
        </p:spPr>
        <p:txBody>
          <a:bodyPr vert="horz" lIns="182880" tIns="91440" rIns="182880" bIns="9144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E8C51FE-49D9-314D-9957-ABBF7DDE8782}" type="slidenum">
              <a:rPr lang="en-US" sz="2400" smtClean="0">
                <a:solidFill>
                  <a:schemeClr val="tx1"/>
                </a:solidFill>
              </a:rPr>
              <a:pPr algn="r"/>
              <a:t>‹#›</a:t>
            </a:fld>
            <a:endParaRPr lang="en-US" sz="2400">
              <a:solidFill>
                <a:schemeClr val="tx1"/>
              </a:solidFill>
            </a:endParaRPr>
          </a:p>
        </p:txBody>
      </p:sp>
      <p:sp>
        <p:nvSpPr>
          <p:cNvPr id="4" name="Rectangle 3">
            <a:extLst>
              <a:ext uri="{FF2B5EF4-FFF2-40B4-BE49-F238E27FC236}">
                <a16:creationId xmlns:a16="http://schemas.microsoft.com/office/drawing/2014/main" id="{518CE763-2C1C-E339-F56F-E679EB599C39}"/>
              </a:ext>
            </a:extLst>
          </p:cNvPr>
          <p:cNvSpPr/>
          <p:nvPr userDrawn="1"/>
        </p:nvSpPr>
        <p:spPr>
          <a:xfrm>
            <a:off x="1" y="0"/>
            <a:ext cx="1851950" cy="13716000"/>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p>
        </p:txBody>
      </p:sp>
    </p:spTree>
    <p:extLst>
      <p:ext uri="{BB962C8B-B14F-4D97-AF65-F5344CB8AC3E}">
        <p14:creationId xmlns:p14="http://schemas.microsoft.com/office/powerpoint/2010/main" val="104271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000000"/>
        </a:solidFill>
        <a:effectLst/>
      </p:bgPr>
    </p:bg>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4"/>
          </a:xfrm>
          <a:prstGeom prst="rect">
            <a:avLst/>
          </a:prstGeom>
        </p:spPr>
        <p:txBody>
          <a:bodyPr lIns="50800" tIns="50800" rIns="50800" bIns="50800" anchor="b"/>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lIns="50800" tIns="50800" rIns="50800" bIns="50800"/>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0" indent="0" defTabSz="825500">
              <a:lnSpc>
                <a:spcPct val="100000"/>
              </a:lnSpc>
              <a:spcBef>
                <a:spcPts val="0"/>
              </a:spcBef>
              <a:buSzTx/>
              <a:buFontTx/>
              <a:buNone/>
              <a:defRPr sz="5500" b="1">
                <a:solidFill>
                  <a:srgbClr val="FFFFFF"/>
                </a:solidFill>
                <a:latin typeface="+mj-lt"/>
                <a:ea typeface="+mj-ea"/>
                <a:cs typeface="+mj-cs"/>
                <a:sym typeface="Helvetica Neue"/>
              </a:defRPr>
            </a:lvl2pPr>
            <a:lvl3pPr marL="0" indent="0" defTabSz="825500">
              <a:lnSpc>
                <a:spcPct val="100000"/>
              </a:lnSpc>
              <a:spcBef>
                <a:spcPts val="0"/>
              </a:spcBef>
              <a:buSzTx/>
              <a:buFontTx/>
              <a:buNone/>
              <a:defRPr sz="5500" b="1">
                <a:solidFill>
                  <a:srgbClr val="FFFFFF"/>
                </a:solidFill>
                <a:latin typeface="+mj-lt"/>
                <a:ea typeface="+mj-ea"/>
                <a:cs typeface="+mj-cs"/>
                <a:sym typeface="Helvetica Neue"/>
              </a:defRPr>
            </a:lvl3pPr>
            <a:lvl4pPr marL="0" indent="0" defTabSz="825500">
              <a:lnSpc>
                <a:spcPct val="100000"/>
              </a:lnSpc>
              <a:spcBef>
                <a:spcPts val="0"/>
              </a:spcBef>
              <a:buSzTx/>
              <a:buFontTx/>
              <a:buNone/>
              <a:defRPr sz="5500" b="1">
                <a:solidFill>
                  <a:srgbClr val="FFFFFF"/>
                </a:solidFill>
                <a:latin typeface="+mj-lt"/>
                <a:ea typeface="+mj-ea"/>
                <a:cs typeface="+mj-cs"/>
                <a:sym typeface="Helvetica Neue"/>
              </a:defRPr>
            </a:lvl4pPr>
            <a:lvl5pPr marL="0" indent="0" defTabSz="825500">
              <a:lnSpc>
                <a:spcPct val="100000"/>
              </a:lnSpc>
              <a:spcBef>
                <a:spcPts val="0"/>
              </a:spcBef>
              <a:buSzTx/>
              <a:buFontTx/>
              <a:buNone/>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7"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952500"/>
            <a:ext cx="21971000" cy="1433164"/>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43"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spcBef>
                <a:spcPts val="4500"/>
              </a:spcBef>
              <a:buSzPct val="123000"/>
              <a:buFontTx/>
              <a:defRPr sz="4800">
                <a:solidFill>
                  <a:srgbClr val="FFFFFF"/>
                </a:solidFill>
                <a:latin typeface="+mj-lt"/>
                <a:ea typeface="+mj-ea"/>
                <a:cs typeface="+mj-cs"/>
                <a:sym typeface="Helvetica Neue"/>
              </a:defRPr>
            </a:lvl1pPr>
          </a:lstStyle>
          <a:p>
            <a:r>
              <a:t>Slide bullet text</a:t>
            </a:r>
          </a:p>
        </p:txBody>
      </p:sp>
      <p:sp>
        <p:nvSpPr>
          <p:cNvPr id="45"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06500" y="4248503"/>
            <a:ext cx="21971000" cy="8256014"/>
          </a:xfrm>
          <a:prstGeom prst="rect">
            <a:avLst/>
          </a:prstGeom>
        </p:spPr>
        <p:txBody>
          <a:bodyPr lIns="50800" tIns="50800" rIns="50800" bIns="50800" numCol="2" spcCol="1098550"/>
          <a:lstStyle>
            <a:lvl1pPr marL="609600" indent="-609600" defTabSz="2438337">
              <a:spcBef>
                <a:spcPts val="4500"/>
              </a:spcBef>
              <a:buSzPct val="123000"/>
              <a:buFontTx/>
              <a:defRPr sz="4800">
                <a:solidFill>
                  <a:srgbClr val="FFFFFF"/>
                </a:solidFill>
                <a:latin typeface="+mj-lt"/>
                <a:ea typeface="+mj-ea"/>
                <a:cs typeface="+mj-cs"/>
                <a:sym typeface="Helvetica Neue"/>
              </a:defRPr>
            </a:lvl1pPr>
            <a:lvl2pPr marL="1219200" indent="-609600" defTabSz="2438337">
              <a:spcBef>
                <a:spcPts val="4500"/>
              </a:spcBef>
              <a:buSzPct val="123000"/>
              <a:buFontTx/>
              <a:defRPr sz="4800">
                <a:solidFill>
                  <a:srgbClr val="FFFFFF"/>
                </a:solidFill>
                <a:latin typeface="+mj-lt"/>
                <a:ea typeface="+mj-ea"/>
                <a:cs typeface="+mj-cs"/>
                <a:sym typeface="Helvetica Neue"/>
              </a:defRPr>
            </a:lvl2pPr>
            <a:lvl3pPr marL="1828800" indent="-609600" defTabSz="2438337">
              <a:spcBef>
                <a:spcPts val="4500"/>
              </a:spcBef>
              <a:buSzPct val="123000"/>
              <a:buFontTx/>
              <a:defRPr sz="4800">
                <a:solidFill>
                  <a:srgbClr val="FFFFFF"/>
                </a:solidFill>
                <a:latin typeface="+mj-lt"/>
                <a:ea typeface="+mj-ea"/>
                <a:cs typeface="+mj-cs"/>
                <a:sym typeface="Helvetica Neue"/>
              </a:defRPr>
            </a:lvl3pPr>
            <a:lvl4pPr marL="2438400" indent="-609600" defTabSz="2438337">
              <a:spcBef>
                <a:spcPts val="4500"/>
              </a:spcBef>
              <a:buSzPct val="123000"/>
              <a:buFontTx/>
              <a:defRPr sz="4800">
                <a:solidFill>
                  <a:srgbClr val="FFFFFF"/>
                </a:solidFill>
                <a:latin typeface="+mj-lt"/>
                <a:ea typeface="+mj-ea"/>
                <a:cs typeface="+mj-cs"/>
                <a:sym typeface="Helvetica Neue"/>
              </a:defRPr>
            </a:lvl4pPr>
            <a:lvl5pPr marL="3048000" indent="-609600" defTabSz="2438337">
              <a:spcBef>
                <a:spcPts val="4500"/>
              </a:spcBef>
              <a:buSzPct val="123000"/>
              <a:buFontTx/>
              <a:defRPr sz="4800">
                <a:solidFill>
                  <a:srgbClr val="FFFFFF"/>
                </a:solidFill>
                <a:latin typeface="+mj-lt"/>
                <a:ea typeface="+mj-ea"/>
                <a:cs typeface="+mj-cs"/>
                <a:sym typeface="Helvetica Neue"/>
              </a:defRPr>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61" name="Body Level One…"/>
          <p:cNvSpPr txBox="1">
            <a:spLocks noGrp="1"/>
          </p:cNvSpPr>
          <p:nvPr>
            <p:ph type="body" sz="quarter" idx="1" hasCustomPrompt="1"/>
          </p:nvPr>
        </p:nvSpPr>
        <p:spPr>
          <a:xfrm>
            <a:off x="1206500" y="2245961"/>
            <a:ext cx="9779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62" name="Body Level One…"/>
          <p:cNvSpPr txBox="1">
            <a:spLocks noGrp="1"/>
          </p:cNvSpPr>
          <p:nvPr>
            <p:ph type="body" sz="half" idx="21" hasCustomPrompt="1"/>
          </p:nvPr>
        </p:nvSpPr>
        <p:spPr>
          <a:xfrm>
            <a:off x="1206500" y="4248503"/>
            <a:ext cx="9779000" cy="8256014"/>
          </a:xfrm>
          <a:prstGeom prst="rect">
            <a:avLst/>
          </a:prstGeom>
        </p:spPr>
        <p:txBody>
          <a:bodyPr lIns="50800" tIns="50800" rIns="50800" bIns="50800"/>
          <a:lstStyle>
            <a:lvl1pPr marL="609600" indent="-609600" defTabSz="2438337">
              <a:spcBef>
                <a:spcPts val="4500"/>
              </a:spcBef>
              <a:buSzPct val="123000"/>
              <a:buFontTx/>
              <a:defRPr sz="4800">
                <a:solidFill>
                  <a:srgbClr val="FFFFFF"/>
                </a:solidFill>
                <a:latin typeface="+mj-lt"/>
                <a:ea typeface="+mj-ea"/>
                <a:cs typeface="+mj-cs"/>
                <a:sym typeface="Helvetica Neue"/>
              </a:defRPr>
            </a:lvl1pPr>
          </a:lstStyle>
          <a:p>
            <a:r>
              <a:t>Slide bullet text</a:t>
            </a:r>
          </a:p>
        </p:txBody>
      </p:sp>
      <p:sp>
        <p:nvSpPr>
          <p:cNvPr id="63" name="Large rock formation under dark clouds with a dirt road in the foreground"/>
          <p:cNvSpPr>
            <a:spLocks noGrp="1"/>
          </p:cNvSpPr>
          <p:nvPr>
            <p:ph type="pic" idx="22"/>
          </p:nvPr>
        </p:nvSpPr>
        <p:spPr>
          <a:xfrm>
            <a:off x="6380200" y="1263847"/>
            <a:ext cx="22529802" cy="11193472"/>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bg>
      <p:bgPr>
        <a:solidFill>
          <a:srgbClr val="000000"/>
        </a:solidFill>
        <a:effectLst/>
      </p:bgPr>
    </p:bg>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1206500" y="952500"/>
            <a:ext cx="9779000" cy="1435100"/>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72" name="Body Level One…"/>
          <p:cNvSpPr txBox="1">
            <a:spLocks noGrp="1"/>
          </p:cNvSpPr>
          <p:nvPr>
            <p:ph type="body" sz="quarter" idx="1" hasCustomPrompt="1"/>
          </p:nvPr>
        </p:nvSpPr>
        <p:spPr>
          <a:xfrm>
            <a:off x="1206500" y="2245961"/>
            <a:ext cx="9779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73" name="Body Level One…"/>
          <p:cNvSpPr txBox="1">
            <a:spLocks noGrp="1"/>
          </p:cNvSpPr>
          <p:nvPr>
            <p:ph type="body" sz="half" idx="21" hasCustomPrompt="1"/>
          </p:nvPr>
        </p:nvSpPr>
        <p:spPr>
          <a:xfrm>
            <a:off x="1206500" y="4248503"/>
            <a:ext cx="9779000" cy="8256014"/>
          </a:xfrm>
          <a:prstGeom prst="rect">
            <a:avLst/>
          </a:prstGeom>
        </p:spPr>
        <p:txBody>
          <a:bodyPr lIns="50800" tIns="50800" rIns="50800" bIns="50800"/>
          <a:lstStyle>
            <a:lvl1pPr marL="609600" indent="-609600" defTabSz="2438337">
              <a:spcBef>
                <a:spcPts val="4500"/>
              </a:spcBef>
              <a:buSzPct val="123000"/>
              <a:buFontTx/>
              <a:defRPr sz="4800">
                <a:solidFill>
                  <a:srgbClr val="FFFFFF"/>
                </a:solidFill>
                <a:latin typeface="+mj-lt"/>
                <a:ea typeface="+mj-ea"/>
                <a:cs typeface="+mj-cs"/>
                <a:sym typeface="Helvetica Neue"/>
              </a:defRPr>
            </a:lvl1pPr>
          </a:lstStyle>
          <a:p>
            <a:r>
              <a:t>Slide bullet text</a:t>
            </a:r>
          </a:p>
        </p:txBody>
      </p:sp>
      <p:sp>
        <p:nvSpPr>
          <p:cNvPr id="74"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bg>
      <p:bgPr>
        <a:solidFill>
          <a:srgbClr val="000000"/>
        </a:solidFill>
        <a:effectLst/>
      </p:bgPr>
    </p:bg>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06500" y="952500"/>
            <a:ext cx="9779000" cy="1435100"/>
          </a:xfrm>
          <a:prstGeom prst="rect">
            <a:avLst/>
          </a:prstGeom>
        </p:spPr>
        <p:txBody>
          <a:bodyPr lIns="50800" tIns="50800" rIns="50800" bIns="50800"/>
          <a:lstStyle>
            <a:lvl1pPr defTabSz="2438337">
              <a:lnSpc>
                <a:spcPct val="80000"/>
              </a:lnSpc>
              <a:defRPr sz="8500" spc="-170">
                <a:solidFill>
                  <a:srgbClr val="FFFFFF"/>
                </a:solidFill>
                <a:latin typeface="+mj-lt"/>
                <a:ea typeface="+mj-ea"/>
                <a:cs typeface="+mj-cs"/>
                <a:sym typeface="Helvetica Neue"/>
              </a:defRPr>
            </a:lvl1pPr>
          </a:lstStyle>
          <a:p>
            <a:r>
              <a:t>Slide Title</a:t>
            </a:r>
          </a:p>
        </p:txBody>
      </p:sp>
      <p:sp>
        <p:nvSpPr>
          <p:cNvPr id="82" name="Body Level One…"/>
          <p:cNvSpPr txBox="1">
            <a:spLocks noGrp="1"/>
          </p:cNvSpPr>
          <p:nvPr>
            <p:ph type="body" sz="quarter" idx="1" hasCustomPrompt="1"/>
          </p:nvPr>
        </p:nvSpPr>
        <p:spPr>
          <a:xfrm>
            <a:off x="1206500" y="2245961"/>
            <a:ext cx="9779000" cy="934781"/>
          </a:xfrm>
          <a:prstGeom prst="rect">
            <a:avLst/>
          </a:prstGeom>
        </p:spPr>
        <p:txBody>
          <a:bodyPr lIns="45718" tIns="45718" rIns="45718" bIns="45718"/>
          <a:lstStyle>
            <a:lvl1pPr marL="0" indent="0" defTabSz="825500">
              <a:lnSpc>
                <a:spcPct val="100000"/>
              </a:lnSpc>
              <a:spcBef>
                <a:spcPts val="0"/>
              </a:spcBef>
              <a:buSzTx/>
              <a:buFontTx/>
              <a:buNone/>
              <a:defRPr sz="5500" b="1">
                <a:solidFill>
                  <a:srgbClr val="FFFFFF"/>
                </a:solidFill>
                <a:latin typeface="+mj-lt"/>
                <a:ea typeface="+mj-ea"/>
                <a:cs typeface="+mj-cs"/>
                <a:sym typeface="Helvetica Neue"/>
              </a:defRPr>
            </a:lvl1pPr>
            <a:lvl2pPr marL="1308100" indent="-698500" defTabSz="825500">
              <a:lnSpc>
                <a:spcPct val="100000"/>
              </a:lnSpc>
              <a:spcBef>
                <a:spcPts val="0"/>
              </a:spcBef>
              <a:buSzPct val="123000"/>
              <a:buFontTx/>
              <a:defRPr sz="5500" b="1">
                <a:solidFill>
                  <a:srgbClr val="FFFFFF"/>
                </a:solidFill>
                <a:latin typeface="+mj-lt"/>
                <a:ea typeface="+mj-ea"/>
                <a:cs typeface="+mj-cs"/>
                <a:sym typeface="Helvetica Neue"/>
              </a:defRPr>
            </a:lvl2pPr>
            <a:lvl3pPr marL="1917700" indent="-698500" defTabSz="825500">
              <a:lnSpc>
                <a:spcPct val="100000"/>
              </a:lnSpc>
              <a:spcBef>
                <a:spcPts val="0"/>
              </a:spcBef>
              <a:buSzPct val="123000"/>
              <a:buFontTx/>
              <a:defRPr sz="5500" b="1">
                <a:solidFill>
                  <a:srgbClr val="FFFFFF"/>
                </a:solidFill>
                <a:latin typeface="+mj-lt"/>
                <a:ea typeface="+mj-ea"/>
                <a:cs typeface="+mj-cs"/>
                <a:sym typeface="Helvetica Neue"/>
              </a:defRPr>
            </a:lvl3pPr>
            <a:lvl4pPr marL="2527300" indent="-698500" defTabSz="825500">
              <a:lnSpc>
                <a:spcPct val="100000"/>
              </a:lnSpc>
              <a:spcBef>
                <a:spcPts val="0"/>
              </a:spcBef>
              <a:buSzPct val="123000"/>
              <a:buFontTx/>
              <a:defRPr sz="5500" b="1">
                <a:solidFill>
                  <a:srgbClr val="FFFFFF"/>
                </a:solidFill>
                <a:latin typeface="+mj-lt"/>
                <a:ea typeface="+mj-ea"/>
                <a:cs typeface="+mj-cs"/>
                <a:sym typeface="Helvetica Neue"/>
              </a:defRPr>
            </a:lvl4pPr>
            <a:lvl5pPr marL="3136900" indent="-698500" defTabSz="825500">
              <a:lnSpc>
                <a:spcPct val="100000"/>
              </a:lnSpc>
              <a:spcBef>
                <a:spcPts val="0"/>
              </a:spcBef>
              <a:buSzPct val="123000"/>
              <a:buFontTx/>
              <a:defRPr sz="5500" b="1">
                <a:solidFill>
                  <a:srgbClr val="FFFFFF"/>
                </a:solidFill>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83" name="Body Level One…"/>
          <p:cNvSpPr txBox="1">
            <a:spLocks noGrp="1"/>
          </p:cNvSpPr>
          <p:nvPr>
            <p:ph type="body" sz="half" idx="21" hasCustomPrompt="1"/>
          </p:nvPr>
        </p:nvSpPr>
        <p:spPr>
          <a:xfrm>
            <a:off x="1206500" y="4248503"/>
            <a:ext cx="9779000" cy="8256014"/>
          </a:xfrm>
          <a:prstGeom prst="rect">
            <a:avLst/>
          </a:prstGeom>
        </p:spPr>
        <p:txBody>
          <a:bodyPr lIns="50800" tIns="50800" rIns="50800" bIns="50800"/>
          <a:lstStyle>
            <a:lvl1pPr marL="609600" indent="-609600" defTabSz="2438337">
              <a:spcBef>
                <a:spcPts val="4500"/>
              </a:spcBef>
              <a:buSzPct val="123000"/>
              <a:buFontTx/>
              <a:defRPr sz="4800">
                <a:solidFill>
                  <a:srgbClr val="FFFFFF"/>
                </a:solidFill>
                <a:latin typeface="+mj-lt"/>
                <a:ea typeface="+mj-ea"/>
                <a:cs typeface="+mj-cs"/>
                <a:sym typeface="Helvetica Neue"/>
              </a:defRPr>
            </a:lvl1pPr>
          </a:lstStyle>
          <a:p>
            <a:r>
              <a:t>Slide bullet text</a:t>
            </a:r>
          </a:p>
        </p:txBody>
      </p:sp>
      <p:sp>
        <p:nvSpPr>
          <p:cNvPr id="84" name="Slide Number"/>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solidFill>
          <a:srgbClr val="000000"/>
        </a:solidFill>
        <a:effectLst/>
      </p:bgPr>
    </p:bg>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5" cy="4648200"/>
          </a:xfrm>
          <a:prstGeom prst="rect">
            <a:avLst/>
          </a:prstGeom>
        </p:spPr>
        <p:txBody>
          <a:bodyPr lIns="50800" tIns="50800" rIns="50800" bIns="50800" anchor="ctr"/>
          <a:lstStyle>
            <a:lvl1pPr defTabSz="2438337">
              <a:lnSpc>
                <a:spcPct val="80000"/>
              </a:lnSpc>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b="0" spc="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909568" y="3096380"/>
            <a:ext cx="22306033" cy="9489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3" name="Click to Edit Header"/>
          <p:cNvSpPr txBox="1">
            <a:spLocks noGrp="1"/>
          </p:cNvSpPr>
          <p:nvPr>
            <p:ph type="title" hasCustomPrompt="1"/>
          </p:nvPr>
        </p:nvSpPr>
        <p:spPr>
          <a:xfrm>
            <a:off x="855946" y="650020"/>
            <a:ext cx="22915231" cy="12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r>
              <a:t>Click to Edit Header</a:t>
            </a:r>
          </a:p>
        </p:txBody>
      </p:sp>
      <p:sp>
        <p:nvSpPr>
          <p:cNvPr id="4" name="Slide Number"/>
          <p:cNvSpPr txBox="1">
            <a:spLocks noGrp="1"/>
          </p:cNvSpPr>
          <p:nvPr>
            <p:ph type="sldNum" sz="quarter" idx="2"/>
          </p:nvPr>
        </p:nvSpPr>
        <p:spPr>
          <a:xfrm>
            <a:off x="23244207" y="12795867"/>
            <a:ext cx="698498" cy="565776"/>
          </a:xfrm>
          <a:prstGeom prst="rect">
            <a:avLst/>
          </a:prstGeom>
          <a:ln w="12700">
            <a:miter lim="400000"/>
          </a:ln>
        </p:spPr>
        <p:txBody>
          <a:bodyPr wrap="none" lIns="91438" tIns="91438" rIns="91438" bIns="91438">
            <a:spAutoFit/>
          </a:bodyPr>
          <a:lstStyle>
            <a:lvl1pPr algn="r" defTabSz="914400">
              <a:lnSpc>
                <a:spcPct val="100000"/>
              </a:lnSpc>
              <a:spcBef>
                <a:spcPts val="0"/>
              </a:spcBef>
              <a:defRPr sz="2600" b="1" spc="534">
                <a:solidFill>
                  <a:srgbClr val="A5A5A5"/>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1pPr>
      <a:lvl2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2pPr>
      <a:lvl3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3pPr>
      <a:lvl4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4pPr>
      <a:lvl5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5pPr>
      <a:lvl6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6pPr>
      <a:lvl7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7pPr>
      <a:lvl8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8pPr>
      <a:lvl9pPr marL="0" marR="0" indent="0" algn="l" defTabSz="1828800" rtl="0" latinLnBrk="0">
        <a:lnSpc>
          <a:spcPct val="90000"/>
        </a:lnSpc>
        <a:spcBef>
          <a:spcPts val="0"/>
        </a:spcBef>
        <a:spcAft>
          <a:spcPts val="0"/>
        </a:spcAft>
        <a:buClrTx/>
        <a:buSzTx/>
        <a:buFontTx/>
        <a:buNone/>
        <a:tabLst/>
        <a:defRPr sz="6400" b="1" i="0" u="none" strike="noStrike" cap="none" spc="0" baseline="0">
          <a:solidFill>
            <a:srgbClr val="000000"/>
          </a:solidFill>
          <a:uFillTx/>
          <a:latin typeface="Arial"/>
          <a:ea typeface="Arial"/>
          <a:cs typeface="Arial"/>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2pPr>
      <a:lvl3pPr marL="15544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5pPr>
      <a:lvl6pPr marL="3759200" marR="0" indent="-711200" algn="l" defTabSz="1828800" rtl="0" latinLnBrk="0">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Calibri"/>
          <a:ea typeface="Calibri"/>
          <a:cs typeface="Calibri"/>
          <a:sym typeface="Calibri"/>
        </a:defRPr>
      </a:lvl6pPr>
      <a:lvl7pPr marL="4368800" marR="0" indent="-711200" algn="l" defTabSz="1828800" rtl="0" latinLnBrk="0">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Calibri"/>
          <a:ea typeface="Calibri"/>
          <a:cs typeface="Calibri"/>
          <a:sym typeface="Calibri"/>
        </a:defRPr>
      </a:lvl7pPr>
      <a:lvl8pPr marL="4978400" marR="0" indent="-711200" algn="l" defTabSz="1828800" rtl="0" latinLnBrk="0">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Calibri"/>
          <a:ea typeface="Calibri"/>
          <a:cs typeface="Calibri"/>
          <a:sym typeface="Calibri"/>
        </a:defRPr>
      </a:lvl8pPr>
      <a:lvl9pPr marL="5588000" marR="0" indent="-711200" algn="l" defTabSz="1828800" rtl="0" latinLnBrk="0">
        <a:lnSpc>
          <a:spcPct val="90000"/>
        </a:lnSpc>
        <a:spcBef>
          <a:spcPts val="2000"/>
        </a:spcBef>
        <a:spcAft>
          <a:spcPts val="0"/>
        </a:spcAft>
        <a:buClrTx/>
        <a:buSzPct val="123000"/>
        <a:buFont typeface="Arial"/>
        <a:buChar char="•"/>
        <a:tabLst/>
        <a:defRPr sz="56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2600" b="1" i="0" u="none" strike="noStrike" cap="none" spc="534"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cce.nasa.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1" descr="Picture 1"/>
          <p:cNvPicPr>
            <a:picLocks noChangeAspect="1"/>
          </p:cNvPicPr>
          <p:nvPr/>
        </p:nvPicPr>
        <p:blipFill>
          <a:blip r:embed="rId3"/>
          <a:stretch>
            <a:fillRect/>
          </a:stretch>
        </p:blipFill>
        <p:spPr>
          <a:xfrm>
            <a:off x="927605" y="4245142"/>
            <a:ext cx="8503213" cy="4275230"/>
          </a:xfrm>
          <a:prstGeom prst="rect">
            <a:avLst/>
          </a:prstGeom>
          <a:ln w="12700">
            <a:miter lim="400000"/>
          </a:ln>
        </p:spPr>
      </p:pic>
      <p:sp>
        <p:nvSpPr>
          <p:cNvPr id="233" name="Subtitle 4"/>
          <p:cNvSpPr txBox="1">
            <a:spLocks noGrp="1"/>
          </p:cNvSpPr>
          <p:nvPr>
            <p:ph type="body" sz="quarter" idx="1"/>
          </p:nvPr>
        </p:nvSpPr>
        <p:spPr>
          <a:xfrm>
            <a:off x="1117054" y="8938854"/>
            <a:ext cx="9747444" cy="683266"/>
          </a:xfrm>
          <a:prstGeom prst="rect">
            <a:avLst/>
          </a:prstGeom>
        </p:spPr>
        <p:txBody>
          <a:bodyPr/>
          <a:lstStyle>
            <a:lvl1pPr defTabSz="1792222">
              <a:spcBef>
                <a:spcPts val="1900"/>
              </a:spcBef>
              <a:defRPr sz="3500"/>
            </a:lvl1pPr>
          </a:lstStyle>
          <a:p>
            <a:r>
              <a:t>Perspective from NASA Headquarters</a:t>
            </a:r>
          </a:p>
        </p:txBody>
      </p:sp>
      <p:sp>
        <p:nvSpPr>
          <p:cNvPr id="234" name="Subtitle 34"/>
          <p:cNvSpPr txBox="1"/>
          <p:nvPr/>
        </p:nvSpPr>
        <p:spPr>
          <a:xfrm>
            <a:off x="1171438" y="10671550"/>
            <a:ext cx="8684352" cy="1770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100000"/>
              </a:lnSpc>
              <a:spcBef>
                <a:spcPts val="800"/>
              </a:spcBef>
              <a:defRPr sz="3600" b="1">
                <a:solidFill>
                  <a:srgbClr val="FFFFFF"/>
                </a:solidFill>
                <a:latin typeface="Arial"/>
                <a:ea typeface="Arial"/>
                <a:cs typeface="Arial"/>
                <a:sym typeface="Arial"/>
              </a:defRPr>
            </a:pPr>
            <a:r>
              <a:t>Ryan Pavlick	</a:t>
            </a:r>
          </a:p>
          <a:p>
            <a:pPr defTabSz="1828800">
              <a:lnSpc>
                <a:spcPct val="100000"/>
              </a:lnSpc>
              <a:spcBef>
                <a:spcPts val="800"/>
              </a:spcBef>
              <a:defRPr sz="3000">
                <a:solidFill>
                  <a:srgbClr val="FFFFFF"/>
                </a:solidFill>
                <a:latin typeface="Arial"/>
                <a:ea typeface="Arial"/>
                <a:cs typeface="Arial"/>
                <a:sym typeface="Arial"/>
              </a:defRPr>
            </a:pPr>
            <a:r>
              <a:t>Program Manager, Terrestrial Ecology</a:t>
            </a:r>
            <a:endParaRPr b="1"/>
          </a:p>
          <a:p>
            <a:pPr defTabSz="1828800">
              <a:lnSpc>
                <a:spcPct val="100000"/>
              </a:lnSpc>
              <a:spcBef>
                <a:spcPts val="800"/>
              </a:spcBef>
              <a:defRPr sz="3000">
                <a:solidFill>
                  <a:srgbClr val="FFFFFF"/>
                </a:solidFill>
                <a:latin typeface="Arial"/>
                <a:ea typeface="Arial"/>
                <a:cs typeface="Arial"/>
                <a:sym typeface="Arial"/>
              </a:defRPr>
            </a:pPr>
            <a:r>
              <a:t>NASA Earth Science Division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stretch>
            <a:fillRect/>
          </a:stretch>
        </p:blipFill>
        <p:spPr>
          <a:xfrm>
            <a:off x="31823" y="17900"/>
            <a:ext cx="24320356" cy="13680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asted-movie.png" descr="pasted-movie.png"/>
          <p:cNvPicPr>
            <a:picLocks noChangeAspect="1"/>
          </p:cNvPicPr>
          <p:nvPr/>
        </p:nvPicPr>
        <p:blipFill>
          <a:blip r:embed="rId2"/>
          <a:stretch>
            <a:fillRect/>
          </a:stretch>
        </p:blipFill>
        <p:spPr>
          <a:xfrm>
            <a:off x="-1886726" y="1298984"/>
            <a:ext cx="28157454" cy="1111803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1"/>
          <p:cNvSpPr txBox="1">
            <a:spLocks noGrp="1"/>
          </p:cNvSpPr>
          <p:nvPr>
            <p:ph type="title"/>
          </p:nvPr>
        </p:nvSpPr>
        <p:spPr>
          <a:xfrm>
            <a:off x="-2841072" y="452270"/>
            <a:ext cx="18288002" cy="1846660"/>
          </a:xfrm>
          <a:prstGeom prst="rect">
            <a:avLst/>
          </a:prstGeom>
        </p:spPr>
        <p:txBody>
          <a:bodyPr/>
          <a:lstStyle>
            <a:lvl1pPr defTabSz="1773935">
              <a:defRPr sz="11600"/>
            </a:lvl1pPr>
          </a:lstStyle>
          <a:p>
            <a:r>
              <a:t>Where to next?</a:t>
            </a:r>
          </a:p>
        </p:txBody>
      </p:sp>
      <p:sp>
        <p:nvSpPr>
          <p:cNvPr id="286" name="Slide Number Placeholder 3"/>
          <p:cNvSpPr txBox="1">
            <a:spLocks noGrp="1"/>
          </p:cNvSpPr>
          <p:nvPr>
            <p:ph type="sldNum" sz="quarter" idx="4294967295"/>
          </p:nvPr>
        </p:nvSpPr>
        <p:spPr>
          <a:xfrm>
            <a:off x="23917212" y="189382"/>
            <a:ext cx="334585" cy="5257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lvl1pPr defTabSz="1828800">
              <a:defRPr sz="2400" spc="0">
                <a:solidFill>
                  <a:srgbClr val="FFFFFF"/>
                </a:solidFill>
                <a:latin typeface="Arial Narrow"/>
                <a:ea typeface="Arial Narrow"/>
                <a:cs typeface="Arial Narrow"/>
                <a:sym typeface="Arial Narrow"/>
              </a:defRPr>
            </a:lvl1pPr>
          </a:lstStyle>
          <a:p>
            <a:fld id="{86CB4B4D-7CA3-9044-876B-883B54F8677D}" type="slidenum">
              <a:t>12</a:t>
            </a:fld>
            <a:endParaRPr/>
          </a:p>
        </p:txBody>
      </p:sp>
      <p:pic>
        <p:nvPicPr>
          <p:cNvPr id="287" name="Picture 2" descr="Picture 2"/>
          <p:cNvPicPr>
            <a:picLocks noChangeAspect="1"/>
          </p:cNvPicPr>
          <p:nvPr/>
        </p:nvPicPr>
        <p:blipFill>
          <a:blip r:embed="rId2"/>
          <a:stretch>
            <a:fillRect/>
          </a:stretch>
        </p:blipFill>
        <p:spPr>
          <a:xfrm>
            <a:off x="13861454" y="4546362"/>
            <a:ext cx="9365300" cy="7204076"/>
          </a:xfrm>
          <a:prstGeom prst="rect">
            <a:avLst/>
          </a:prstGeom>
          <a:ln w="12700">
            <a:miter lim="400000"/>
          </a:ln>
        </p:spPr>
      </p:pic>
      <p:sp>
        <p:nvSpPr>
          <p:cNvPr id="288" name="TextBox 5"/>
          <p:cNvSpPr txBox="1"/>
          <p:nvPr/>
        </p:nvSpPr>
        <p:spPr>
          <a:xfrm>
            <a:off x="15341410" y="11864498"/>
            <a:ext cx="13430568" cy="889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lnSpc>
                <a:spcPct val="100000"/>
              </a:lnSpc>
              <a:spcBef>
                <a:spcPts val="0"/>
              </a:spcBef>
              <a:defRPr sz="5600" b="1">
                <a:solidFill>
                  <a:srgbClr val="FFFFFF"/>
                </a:solidFill>
                <a:latin typeface="Calibri"/>
                <a:ea typeface="Calibri"/>
                <a:cs typeface="Calibri"/>
                <a:sym typeface="Calibri"/>
              </a:defRPr>
            </a:lvl1pPr>
          </a:lstStyle>
          <a:p>
            <a:r>
              <a:t>aridscoping.arizona.edu</a:t>
            </a:r>
          </a:p>
        </p:txBody>
      </p:sp>
      <p:pic>
        <p:nvPicPr>
          <p:cNvPr id="289" name="Picture 9" descr="Picture 9"/>
          <p:cNvPicPr>
            <a:picLocks noChangeAspect="1"/>
          </p:cNvPicPr>
          <p:nvPr/>
        </p:nvPicPr>
        <p:blipFill>
          <a:blip r:embed="rId3"/>
          <a:stretch>
            <a:fillRect/>
          </a:stretch>
        </p:blipFill>
        <p:spPr>
          <a:xfrm>
            <a:off x="892767" y="4320814"/>
            <a:ext cx="11863256" cy="7543684"/>
          </a:xfrm>
          <a:prstGeom prst="rect">
            <a:avLst/>
          </a:prstGeom>
          <a:ln w="12700">
            <a:miter lim="400000"/>
          </a:ln>
        </p:spPr>
      </p:pic>
      <p:sp>
        <p:nvSpPr>
          <p:cNvPr id="290" name="TextBox 10"/>
          <p:cNvSpPr txBox="1"/>
          <p:nvPr/>
        </p:nvSpPr>
        <p:spPr>
          <a:xfrm>
            <a:off x="2930069" y="11864498"/>
            <a:ext cx="13430566" cy="889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lnSpc>
                <a:spcPct val="100000"/>
              </a:lnSpc>
              <a:spcBef>
                <a:spcPts val="0"/>
              </a:spcBef>
              <a:defRPr sz="5600" b="1">
                <a:solidFill>
                  <a:srgbClr val="FFFFFF"/>
                </a:solidFill>
                <a:latin typeface="Calibri"/>
                <a:ea typeface="Calibri"/>
                <a:cs typeface="Calibri"/>
                <a:sym typeface="Calibri"/>
              </a:defRPr>
            </a:lvl1pPr>
          </a:lstStyle>
          <a:p>
            <a:r>
              <a:t>tropicalforestscoping.com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D830B4B-782E-A9EA-E0D6-76449C8698E2}"/>
              </a:ext>
            </a:extLst>
          </p:cNvPr>
          <p:cNvCxnSpPr/>
          <p:nvPr/>
        </p:nvCxnSpPr>
        <p:spPr>
          <a:xfrm>
            <a:off x="1294970" y="2869226"/>
            <a:ext cx="19507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38C12F28-AF05-BC48-8D7B-12E5B30FB87E}"/>
              </a:ext>
            </a:extLst>
          </p:cNvPr>
          <p:cNvSpPr txBox="1">
            <a:spLocks/>
          </p:cNvSpPr>
          <p:nvPr/>
        </p:nvSpPr>
        <p:spPr>
          <a:xfrm>
            <a:off x="18596334" y="12844679"/>
            <a:ext cx="5486400" cy="730250"/>
          </a:xfrm>
          <a:prstGeom prst="rect">
            <a:avLst/>
          </a:prstGeom>
        </p:spPr>
        <p:txBody>
          <a:bodyPr vert="horz" lIns="182880" tIns="91440" rIns="182880" bIns="9144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800">
              <a:lnSpc>
                <a:spcPct val="100000"/>
              </a:lnSpc>
              <a:spcBef>
                <a:spcPts val="0"/>
              </a:spcBef>
              <a:defRPr/>
            </a:pPr>
            <a:fld id="{2E8C51FE-49D9-314D-9957-ABBF7DDE8782}" type="slidenum">
              <a:rPr lang="en-US" sz="2400">
                <a:solidFill>
                  <a:srgbClr val="AFB6D5"/>
                </a:solidFill>
              </a:rPr>
              <a:pPr defTabSz="1828800">
                <a:lnSpc>
                  <a:spcPct val="100000"/>
                </a:lnSpc>
                <a:spcBef>
                  <a:spcPts val="0"/>
                </a:spcBef>
                <a:defRPr/>
              </a:pPr>
              <a:t>2</a:t>
            </a:fld>
            <a:endParaRPr lang="en-US" sz="2400">
              <a:solidFill>
                <a:srgbClr val="AFB6D5"/>
              </a:solidFill>
            </a:endParaRPr>
          </a:p>
        </p:txBody>
      </p:sp>
      <p:sp>
        <p:nvSpPr>
          <p:cNvPr id="2" name="Rounded Rectangle 1">
            <a:extLst>
              <a:ext uri="{FF2B5EF4-FFF2-40B4-BE49-F238E27FC236}">
                <a16:creationId xmlns:a16="http://schemas.microsoft.com/office/drawing/2014/main" id="{2819C9C6-6382-2F68-DC2D-C08C68E05750}"/>
              </a:ext>
            </a:extLst>
          </p:cNvPr>
          <p:cNvSpPr/>
          <p:nvPr/>
        </p:nvSpPr>
        <p:spPr>
          <a:xfrm rot="5400000">
            <a:off x="19908100" y="2295607"/>
            <a:ext cx="2128600" cy="4060706"/>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2" name="Rounded Rectangle 11">
            <a:extLst>
              <a:ext uri="{FF2B5EF4-FFF2-40B4-BE49-F238E27FC236}">
                <a16:creationId xmlns:a16="http://schemas.microsoft.com/office/drawing/2014/main" id="{695B9AFF-BA3C-A383-A924-7DD272B3E89E}"/>
              </a:ext>
            </a:extLst>
          </p:cNvPr>
          <p:cNvSpPr/>
          <p:nvPr/>
        </p:nvSpPr>
        <p:spPr>
          <a:xfrm rot="5400000">
            <a:off x="15696526" y="2284431"/>
            <a:ext cx="2128600" cy="4083050"/>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3" name="Rounded Rectangle 12">
            <a:extLst>
              <a:ext uri="{FF2B5EF4-FFF2-40B4-BE49-F238E27FC236}">
                <a16:creationId xmlns:a16="http://schemas.microsoft.com/office/drawing/2014/main" id="{B1625542-0F0D-8B36-517A-25B918C9E903}"/>
              </a:ext>
            </a:extLst>
          </p:cNvPr>
          <p:cNvSpPr/>
          <p:nvPr/>
        </p:nvSpPr>
        <p:spPr>
          <a:xfrm rot="5400000">
            <a:off x="11459508" y="2288810"/>
            <a:ext cx="2128600" cy="4074288"/>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4" name="Rounded Rectangle 13">
            <a:extLst>
              <a:ext uri="{FF2B5EF4-FFF2-40B4-BE49-F238E27FC236}">
                <a16:creationId xmlns:a16="http://schemas.microsoft.com/office/drawing/2014/main" id="{177B17C0-662B-956A-A9A1-E3AA0CE5432C}"/>
              </a:ext>
            </a:extLst>
          </p:cNvPr>
          <p:cNvSpPr/>
          <p:nvPr/>
        </p:nvSpPr>
        <p:spPr>
          <a:xfrm rot="5400000">
            <a:off x="7252386" y="2279438"/>
            <a:ext cx="2128600" cy="4093028"/>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6" name="Rounded Rectangle 15">
            <a:extLst>
              <a:ext uri="{FF2B5EF4-FFF2-40B4-BE49-F238E27FC236}">
                <a16:creationId xmlns:a16="http://schemas.microsoft.com/office/drawing/2014/main" id="{6D3D1AB8-43CD-BEEB-AEB0-482BDB7915E2}"/>
              </a:ext>
            </a:extLst>
          </p:cNvPr>
          <p:cNvSpPr/>
          <p:nvPr/>
        </p:nvSpPr>
        <p:spPr>
          <a:xfrm rot="5400000">
            <a:off x="3006958" y="2279437"/>
            <a:ext cx="2128600" cy="4093030"/>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8" name="Slide Number Placeholder 4">
            <a:extLst>
              <a:ext uri="{FF2B5EF4-FFF2-40B4-BE49-F238E27FC236}">
                <a16:creationId xmlns:a16="http://schemas.microsoft.com/office/drawing/2014/main" id="{3662B844-E501-6C3F-C017-B38A04B68D20}"/>
              </a:ext>
            </a:extLst>
          </p:cNvPr>
          <p:cNvSpPr txBox="1">
            <a:spLocks/>
          </p:cNvSpPr>
          <p:nvPr/>
        </p:nvSpPr>
        <p:spPr>
          <a:xfrm>
            <a:off x="18596334" y="12844679"/>
            <a:ext cx="5486400" cy="730250"/>
          </a:xfrm>
          <a:prstGeom prst="rect">
            <a:avLst/>
          </a:prstGeom>
        </p:spPr>
        <p:txBody>
          <a:bodyPr vert="horz" lIns="182880" tIns="91440" rIns="182880" bIns="9144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800">
              <a:lnSpc>
                <a:spcPct val="100000"/>
              </a:lnSpc>
              <a:spcBef>
                <a:spcPts val="0"/>
              </a:spcBef>
              <a:defRPr/>
            </a:pPr>
            <a:fld id="{2E8C51FE-49D9-314D-9957-ABBF7DDE8782}" type="slidenum">
              <a:rPr lang="en-US" sz="2400">
                <a:solidFill>
                  <a:srgbClr val="AFB6D5"/>
                </a:solidFill>
              </a:rPr>
              <a:pPr defTabSz="1828800">
                <a:lnSpc>
                  <a:spcPct val="100000"/>
                </a:lnSpc>
                <a:spcBef>
                  <a:spcPts val="0"/>
                </a:spcBef>
                <a:defRPr/>
              </a:pPr>
              <a:t>2</a:t>
            </a:fld>
            <a:endParaRPr lang="en-US" sz="2400">
              <a:solidFill>
                <a:srgbClr val="AFB6D5"/>
              </a:solidFill>
            </a:endParaRPr>
          </a:p>
        </p:txBody>
      </p:sp>
      <p:sp>
        <p:nvSpPr>
          <p:cNvPr id="19" name="TextBox 18">
            <a:extLst>
              <a:ext uri="{FF2B5EF4-FFF2-40B4-BE49-F238E27FC236}">
                <a16:creationId xmlns:a16="http://schemas.microsoft.com/office/drawing/2014/main" id="{66B4A210-83A6-A97F-C8CF-2039980F651E}"/>
              </a:ext>
            </a:extLst>
          </p:cNvPr>
          <p:cNvSpPr txBox="1"/>
          <p:nvPr/>
        </p:nvSpPr>
        <p:spPr>
          <a:xfrm>
            <a:off x="1172498" y="1087944"/>
            <a:ext cx="17423836" cy="1680653"/>
          </a:xfrm>
          <a:prstGeom prst="rect">
            <a:avLst/>
          </a:prstGeom>
          <a:noFill/>
        </p:spPr>
        <p:txBody>
          <a:bodyPr wrap="square" lIns="182880" tIns="91440" rIns="182880" bIns="91440" rtlCol="0" anchor="t">
            <a:spAutoFit/>
          </a:bodyPr>
          <a:lstStyle/>
          <a:p>
            <a:pPr defTabSz="1828800" hangingPunct="1">
              <a:lnSpc>
                <a:spcPct val="121999"/>
              </a:lnSpc>
              <a:spcBef>
                <a:spcPts val="0"/>
              </a:spcBef>
              <a:defRPr/>
            </a:pPr>
            <a:r>
              <a:rPr lang="en-US" sz="8800" b="1" kern="1200">
                <a:solidFill>
                  <a:srgbClr val="FFFFFF"/>
                </a:solidFill>
                <a:latin typeface="Arial"/>
                <a:ea typeface="+mn-ea"/>
                <a:cs typeface="Arial"/>
              </a:rPr>
              <a:t>Earth Science: </a:t>
            </a:r>
            <a:r>
              <a:rPr lang="en-US" sz="5600" b="1" kern="1200">
                <a:solidFill>
                  <a:srgbClr val="FFFFFF"/>
                </a:solidFill>
                <a:latin typeface="Arial"/>
                <a:ea typeface="+mn-ea"/>
                <a:cs typeface="Arial"/>
              </a:rPr>
              <a:t>who’s included</a:t>
            </a:r>
            <a:endParaRPr lang="en-US" sz="9600">
              <a:ea typeface="+mn-ea"/>
            </a:endParaRPr>
          </a:p>
        </p:txBody>
      </p:sp>
      <p:sp>
        <p:nvSpPr>
          <p:cNvPr id="21" name="TextBox 20">
            <a:extLst>
              <a:ext uri="{FF2B5EF4-FFF2-40B4-BE49-F238E27FC236}">
                <a16:creationId xmlns:a16="http://schemas.microsoft.com/office/drawing/2014/main" id="{00C9A968-FFFD-88C9-3687-EE77308A4A08}"/>
              </a:ext>
            </a:extLst>
          </p:cNvPr>
          <p:cNvSpPr txBox="1"/>
          <p:nvPr/>
        </p:nvSpPr>
        <p:spPr>
          <a:xfrm>
            <a:off x="2044218" y="3846504"/>
            <a:ext cx="4638260" cy="584775"/>
          </a:xfrm>
          <a:prstGeom prst="rect">
            <a:avLst/>
          </a:prstGeom>
          <a:noFill/>
        </p:spPr>
        <p:txBody>
          <a:bodyPr wrap="square" rtlCol="0">
            <a:spAutoFit/>
          </a:bodyPr>
          <a:lstStyle/>
          <a:p>
            <a:pPr defTabSz="1828800" hangingPunct="1">
              <a:lnSpc>
                <a:spcPct val="100000"/>
              </a:lnSpc>
              <a:spcBef>
                <a:spcPts val="0"/>
              </a:spcBef>
              <a:defRPr/>
            </a:pPr>
            <a:r>
              <a:rPr lang="en-US" sz="3200" b="1" kern="1200">
                <a:solidFill>
                  <a:srgbClr val="FFFFFF"/>
                </a:solidFill>
                <a:latin typeface="Arial" panose="020B0604020202020204" pitchFamily="34" charset="0"/>
                <a:ea typeface="+mn-ea"/>
                <a:cs typeface="Arial" panose="020B0604020202020204" pitchFamily="34" charset="0"/>
              </a:rPr>
              <a:t>Technology</a:t>
            </a:r>
          </a:p>
        </p:txBody>
      </p:sp>
      <p:sp>
        <p:nvSpPr>
          <p:cNvPr id="22" name="TextBox 21">
            <a:extLst>
              <a:ext uri="{FF2B5EF4-FFF2-40B4-BE49-F238E27FC236}">
                <a16:creationId xmlns:a16="http://schemas.microsoft.com/office/drawing/2014/main" id="{90523E3E-299F-6DE3-2402-4A25887DC967}"/>
              </a:ext>
            </a:extLst>
          </p:cNvPr>
          <p:cNvSpPr txBox="1"/>
          <p:nvPr/>
        </p:nvSpPr>
        <p:spPr>
          <a:xfrm>
            <a:off x="6340262" y="3846505"/>
            <a:ext cx="4638260" cy="584775"/>
          </a:xfrm>
          <a:prstGeom prst="rect">
            <a:avLst/>
          </a:prstGeom>
          <a:noFill/>
        </p:spPr>
        <p:txBody>
          <a:bodyPr wrap="square" rtlCol="0">
            <a:spAutoFit/>
          </a:bodyPr>
          <a:lstStyle/>
          <a:p>
            <a:pPr defTabSz="1828800" hangingPunct="1">
              <a:lnSpc>
                <a:spcPct val="100000"/>
              </a:lnSpc>
              <a:spcBef>
                <a:spcPts val="0"/>
              </a:spcBef>
              <a:defRPr/>
            </a:pPr>
            <a:r>
              <a:rPr lang="en-US" sz="3200" b="1" kern="1200">
                <a:solidFill>
                  <a:srgbClr val="FFFFFF"/>
                </a:solidFill>
                <a:latin typeface="Arial" panose="020B0604020202020204" pitchFamily="34" charset="0"/>
                <a:ea typeface="+mn-ea"/>
                <a:cs typeface="Arial" panose="020B0604020202020204" pitchFamily="34" charset="0"/>
              </a:rPr>
              <a:t>Flight</a:t>
            </a:r>
          </a:p>
        </p:txBody>
      </p:sp>
      <p:sp>
        <p:nvSpPr>
          <p:cNvPr id="23" name="TextBox 22">
            <a:extLst>
              <a:ext uri="{FF2B5EF4-FFF2-40B4-BE49-F238E27FC236}">
                <a16:creationId xmlns:a16="http://schemas.microsoft.com/office/drawing/2014/main" id="{D162B1C1-9688-A542-AFAA-06FDCF281762}"/>
              </a:ext>
            </a:extLst>
          </p:cNvPr>
          <p:cNvSpPr txBox="1"/>
          <p:nvPr/>
        </p:nvSpPr>
        <p:spPr>
          <a:xfrm>
            <a:off x="10592544" y="3415617"/>
            <a:ext cx="2923208" cy="1320874"/>
          </a:xfrm>
          <a:prstGeom prst="rect">
            <a:avLst/>
          </a:prstGeom>
          <a:noFill/>
        </p:spPr>
        <p:txBody>
          <a:bodyPr wrap="square" lIns="182880" tIns="91440" rIns="182880" bIns="91440" rtlCol="0" anchor="t">
            <a:spAutoFit/>
          </a:bodyPr>
          <a:lstStyle/>
          <a:p>
            <a:pPr defTabSz="1828800" hangingPunct="1">
              <a:lnSpc>
                <a:spcPct val="121212"/>
              </a:lnSpc>
              <a:spcBef>
                <a:spcPts val="0"/>
              </a:spcBef>
              <a:defRPr/>
            </a:pPr>
            <a:r>
              <a:rPr lang="en-US" sz="3200" b="1" kern="1200">
                <a:solidFill>
                  <a:srgbClr val="FFFFFF"/>
                </a:solidFill>
                <a:latin typeface="Arial" panose="020B0604020202020204" pitchFamily="34" charset="0"/>
                <a:ea typeface="+mn-ea"/>
                <a:cs typeface="Arial" panose="020B0604020202020204" pitchFamily="34" charset="0"/>
              </a:rPr>
              <a:t>Research and Analysis</a:t>
            </a:r>
            <a:endParaRPr lang="en-US" sz="9600">
              <a:ea typeface="+mn-ea"/>
            </a:endParaRPr>
          </a:p>
        </p:txBody>
      </p:sp>
      <p:sp>
        <p:nvSpPr>
          <p:cNvPr id="24" name="TextBox 23">
            <a:extLst>
              <a:ext uri="{FF2B5EF4-FFF2-40B4-BE49-F238E27FC236}">
                <a16:creationId xmlns:a16="http://schemas.microsoft.com/office/drawing/2014/main" id="{C1C1849A-20E4-B802-73BE-19E681A78082}"/>
              </a:ext>
            </a:extLst>
          </p:cNvPr>
          <p:cNvSpPr txBox="1"/>
          <p:nvPr/>
        </p:nvSpPr>
        <p:spPr>
          <a:xfrm>
            <a:off x="14780300" y="3877283"/>
            <a:ext cx="5816600" cy="725007"/>
          </a:xfrm>
          <a:prstGeom prst="rect">
            <a:avLst/>
          </a:prstGeom>
          <a:noFill/>
        </p:spPr>
        <p:txBody>
          <a:bodyPr wrap="square" lIns="182880" tIns="91440" rIns="182880" bIns="91440" rtlCol="0" anchor="t">
            <a:spAutoFit/>
          </a:bodyPr>
          <a:lstStyle/>
          <a:p>
            <a:pPr defTabSz="1828800" hangingPunct="1">
              <a:lnSpc>
                <a:spcPct val="121212"/>
              </a:lnSpc>
              <a:spcBef>
                <a:spcPts val="0"/>
              </a:spcBef>
              <a:defRPr/>
            </a:pPr>
            <a:r>
              <a:rPr lang="en-US" sz="3200" b="1" kern="1200">
                <a:solidFill>
                  <a:srgbClr val="FFFFFF"/>
                </a:solidFill>
                <a:latin typeface="Arial" panose="020B0604020202020204" pitchFamily="34" charset="0"/>
                <a:ea typeface="+mn-ea"/>
                <a:cs typeface="Arial" panose="020B0604020202020204" pitchFamily="34" charset="0"/>
              </a:rPr>
              <a:t>Data and Compute</a:t>
            </a:r>
            <a:endParaRPr lang="en-US" sz="9600">
              <a:ea typeface="+mn-ea"/>
            </a:endParaRPr>
          </a:p>
        </p:txBody>
      </p:sp>
      <p:sp>
        <p:nvSpPr>
          <p:cNvPr id="25" name="TextBox 24">
            <a:extLst>
              <a:ext uri="{FF2B5EF4-FFF2-40B4-BE49-F238E27FC236}">
                <a16:creationId xmlns:a16="http://schemas.microsoft.com/office/drawing/2014/main" id="{CEC16E80-A48B-A8A0-97FC-8D5FDE4F8981}"/>
              </a:ext>
            </a:extLst>
          </p:cNvPr>
          <p:cNvSpPr txBox="1"/>
          <p:nvPr/>
        </p:nvSpPr>
        <p:spPr>
          <a:xfrm>
            <a:off x="18976876" y="3846504"/>
            <a:ext cx="3313044" cy="584775"/>
          </a:xfrm>
          <a:prstGeom prst="rect">
            <a:avLst/>
          </a:prstGeom>
          <a:noFill/>
        </p:spPr>
        <p:txBody>
          <a:bodyPr wrap="square" rtlCol="0">
            <a:spAutoFit/>
          </a:bodyPr>
          <a:lstStyle/>
          <a:p>
            <a:pPr defTabSz="1828800" hangingPunct="1">
              <a:lnSpc>
                <a:spcPct val="100000"/>
              </a:lnSpc>
              <a:spcBef>
                <a:spcPts val="0"/>
              </a:spcBef>
              <a:defRPr/>
            </a:pPr>
            <a:r>
              <a:rPr lang="en-US" sz="3200" b="1" kern="1200">
                <a:solidFill>
                  <a:srgbClr val="FFFFFF"/>
                </a:solidFill>
                <a:latin typeface="Arial" panose="020B0604020202020204" pitchFamily="34" charset="0"/>
                <a:ea typeface="+mn-ea"/>
                <a:cs typeface="Arial" panose="020B0604020202020204" pitchFamily="34" charset="0"/>
              </a:rPr>
              <a:t>Earth Action</a:t>
            </a:r>
          </a:p>
        </p:txBody>
      </p:sp>
      <p:sp>
        <p:nvSpPr>
          <p:cNvPr id="26" name="Rectangle 25">
            <a:extLst>
              <a:ext uri="{FF2B5EF4-FFF2-40B4-BE49-F238E27FC236}">
                <a16:creationId xmlns:a16="http://schemas.microsoft.com/office/drawing/2014/main" id="{A7E42F76-05A7-0C04-3122-15258C6DEF5D}"/>
              </a:ext>
            </a:extLst>
          </p:cNvPr>
          <p:cNvSpPr/>
          <p:nvPr/>
        </p:nvSpPr>
        <p:spPr>
          <a:xfrm rot="16200000">
            <a:off x="-6501633" y="6501639"/>
            <a:ext cx="13716002" cy="712730"/>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27" name="TextBox 26">
            <a:extLst>
              <a:ext uri="{FF2B5EF4-FFF2-40B4-BE49-F238E27FC236}">
                <a16:creationId xmlns:a16="http://schemas.microsoft.com/office/drawing/2014/main" id="{B7CD9260-229D-5E19-C466-98A0CA8CD18F}"/>
              </a:ext>
            </a:extLst>
          </p:cNvPr>
          <p:cNvSpPr txBox="1"/>
          <p:nvPr/>
        </p:nvSpPr>
        <p:spPr>
          <a:xfrm>
            <a:off x="1080787" y="13003737"/>
            <a:ext cx="1797534" cy="430887"/>
          </a:xfrm>
          <a:prstGeom prst="rect">
            <a:avLst/>
          </a:prstGeom>
          <a:noFill/>
        </p:spPr>
        <p:txBody>
          <a:bodyPr wrap="square" lIns="182880" tIns="91440" rIns="182880" bIns="91440" rtlCol="0" anchor="t">
            <a:spAutoFit/>
          </a:bodyPr>
          <a:lstStyle/>
          <a:p>
            <a:pPr defTabSz="1828800" hangingPunct="1">
              <a:lnSpc>
                <a:spcPct val="100000"/>
              </a:lnSpc>
              <a:spcBef>
                <a:spcPts val="0"/>
              </a:spcBef>
              <a:defRPr/>
            </a:pPr>
            <a:r>
              <a:rPr lang="en-US" sz="1600" kern="1200">
                <a:solidFill>
                  <a:srgbClr val="FFFFFF"/>
                </a:solidFill>
                <a:latin typeface="Arial"/>
                <a:ea typeface="+mn-ea"/>
                <a:cs typeface="Arial"/>
              </a:rPr>
              <a:t>03.01.2024</a:t>
            </a:r>
            <a:endParaRPr lang="en-US" sz="1600" kern="1200">
              <a:solidFill>
                <a:srgbClr val="FFFFFF"/>
              </a:solidFill>
              <a:latin typeface="Arial" panose="020B0604020202020204" pitchFamily="34" charset="0"/>
              <a:ea typeface="+mn-ea"/>
              <a:cs typeface="Arial" panose="020B0604020202020204" pitchFamily="34" charset="0"/>
            </a:endParaRPr>
          </a:p>
        </p:txBody>
      </p:sp>
      <p:pic>
        <p:nvPicPr>
          <p:cNvPr id="28" name="Picture 27" descr="A black background with white text&#10;&#10;Description automatically generated with low confidence">
            <a:extLst>
              <a:ext uri="{FF2B5EF4-FFF2-40B4-BE49-F238E27FC236}">
                <a16:creationId xmlns:a16="http://schemas.microsoft.com/office/drawing/2014/main" id="{104CACAF-76CB-12C1-C29D-479EF9C242D3}"/>
              </a:ext>
            </a:extLst>
          </p:cNvPr>
          <p:cNvPicPr>
            <a:picLocks noChangeAspect="1"/>
          </p:cNvPicPr>
          <p:nvPr/>
        </p:nvPicPr>
        <p:blipFill>
          <a:blip r:embed="rId3"/>
          <a:stretch>
            <a:fillRect/>
          </a:stretch>
        </p:blipFill>
        <p:spPr>
          <a:xfrm>
            <a:off x="1075941" y="11763993"/>
            <a:ext cx="2679634" cy="1346618"/>
          </a:xfrm>
          <a:prstGeom prst="rect">
            <a:avLst/>
          </a:prstGeom>
        </p:spPr>
      </p:pic>
      <p:pic>
        <p:nvPicPr>
          <p:cNvPr id="31" name="Picture 30" descr="A puzzle with a picture of earth and satellite&#10;&#10;Description automatically generated">
            <a:extLst>
              <a:ext uri="{FF2B5EF4-FFF2-40B4-BE49-F238E27FC236}">
                <a16:creationId xmlns:a16="http://schemas.microsoft.com/office/drawing/2014/main" id="{BCF27878-0C98-BFC7-502C-53D99981E3A6}"/>
              </a:ext>
            </a:extLst>
          </p:cNvPr>
          <p:cNvPicPr>
            <a:picLocks noChangeAspect="1"/>
          </p:cNvPicPr>
          <p:nvPr/>
        </p:nvPicPr>
        <p:blipFill>
          <a:blip r:embed="rId4"/>
          <a:stretch>
            <a:fillRect/>
          </a:stretch>
        </p:blipFill>
        <p:spPr>
          <a:xfrm>
            <a:off x="1645555" y="4216395"/>
            <a:ext cx="21830902" cy="7757890"/>
          </a:xfrm>
          <a:prstGeom prst="rect">
            <a:avLst/>
          </a:prstGeom>
        </p:spPr>
      </p:pic>
    </p:spTree>
    <p:extLst>
      <p:ext uri="{BB962C8B-B14F-4D97-AF65-F5344CB8AC3E}">
        <p14:creationId xmlns:p14="http://schemas.microsoft.com/office/powerpoint/2010/main" val="12597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13D2CA-76C4-E272-3D49-272246DC3605}"/>
              </a:ext>
            </a:extLst>
          </p:cNvPr>
          <p:cNvSpPr/>
          <p:nvPr/>
        </p:nvSpPr>
        <p:spPr>
          <a:xfrm rot="16200000">
            <a:off x="-6501633" y="6501639"/>
            <a:ext cx="13716002" cy="712730"/>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16" name="TextBox 15">
            <a:extLst>
              <a:ext uri="{FF2B5EF4-FFF2-40B4-BE49-F238E27FC236}">
                <a16:creationId xmlns:a16="http://schemas.microsoft.com/office/drawing/2014/main" id="{AEB0975F-563C-4EA9-AB35-3531D581F8F4}"/>
              </a:ext>
            </a:extLst>
          </p:cNvPr>
          <p:cNvSpPr txBox="1"/>
          <p:nvPr/>
        </p:nvSpPr>
        <p:spPr>
          <a:xfrm>
            <a:off x="982813" y="13003737"/>
            <a:ext cx="1797534" cy="430887"/>
          </a:xfrm>
          <a:prstGeom prst="rect">
            <a:avLst/>
          </a:prstGeom>
          <a:noFill/>
        </p:spPr>
        <p:txBody>
          <a:bodyPr wrap="square" lIns="182880" tIns="91440" rIns="182880" bIns="91440" rtlCol="0" anchor="t">
            <a:spAutoFit/>
          </a:bodyPr>
          <a:lstStyle/>
          <a:p>
            <a:pPr defTabSz="1828800" hangingPunct="1">
              <a:lnSpc>
                <a:spcPct val="100000"/>
              </a:lnSpc>
              <a:spcBef>
                <a:spcPts val="0"/>
              </a:spcBef>
              <a:defRPr/>
            </a:pPr>
            <a:r>
              <a:rPr lang="en-US" sz="1600" kern="1200">
                <a:solidFill>
                  <a:srgbClr val="FFFFFF"/>
                </a:solidFill>
                <a:latin typeface="Arial"/>
                <a:ea typeface="+mn-ea"/>
                <a:cs typeface="Arial"/>
              </a:rPr>
              <a:t>02.13.2024</a:t>
            </a:r>
            <a:endParaRPr lang="en-US" sz="1600" kern="1200">
              <a:solidFill>
                <a:srgbClr val="FFFFFF"/>
              </a:solidFill>
              <a:latin typeface="Arial" panose="020B0604020202020204" pitchFamily="34" charset="0"/>
              <a:ea typeface="+mn-ea"/>
              <a:cs typeface="Arial" panose="020B0604020202020204" pitchFamily="34" charset="0"/>
            </a:endParaRPr>
          </a:p>
        </p:txBody>
      </p:sp>
      <p:pic>
        <p:nvPicPr>
          <p:cNvPr id="17" name="Picture 16" descr="A black background with white text&#10;&#10;Description automatically generated with low confidence">
            <a:extLst>
              <a:ext uri="{FF2B5EF4-FFF2-40B4-BE49-F238E27FC236}">
                <a16:creationId xmlns:a16="http://schemas.microsoft.com/office/drawing/2014/main" id="{55EE30B2-FBE4-6CA3-4493-254653D0E9DE}"/>
              </a:ext>
            </a:extLst>
          </p:cNvPr>
          <p:cNvPicPr>
            <a:picLocks noChangeAspect="1"/>
          </p:cNvPicPr>
          <p:nvPr/>
        </p:nvPicPr>
        <p:blipFill>
          <a:blip r:embed="rId3"/>
          <a:stretch>
            <a:fillRect/>
          </a:stretch>
        </p:blipFill>
        <p:spPr>
          <a:xfrm>
            <a:off x="977967" y="11430000"/>
            <a:ext cx="3344250" cy="1680612"/>
          </a:xfrm>
          <a:prstGeom prst="rect">
            <a:avLst/>
          </a:prstGeom>
        </p:spPr>
      </p:pic>
      <p:sp>
        <p:nvSpPr>
          <p:cNvPr id="18" name="TextBox 17">
            <a:extLst>
              <a:ext uri="{FF2B5EF4-FFF2-40B4-BE49-F238E27FC236}">
                <a16:creationId xmlns:a16="http://schemas.microsoft.com/office/drawing/2014/main" id="{051509E8-9E56-2CF7-BB99-A41E630DBBFC}"/>
              </a:ext>
            </a:extLst>
          </p:cNvPr>
          <p:cNvSpPr txBox="1"/>
          <p:nvPr/>
        </p:nvSpPr>
        <p:spPr>
          <a:xfrm>
            <a:off x="1108765" y="866278"/>
            <a:ext cx="12751614" cy="1167371"/>
          </a:xfrm>
          <a:prstGeom prst="rect">
            <a:avLst/>
          </a:prstGeom>
          <a:noFill/>
        </p:spPr>
        <p:txBody>
          <a:bodyPr wrap="square" lIns="182880" tIns="91440" rIns="182880" bIns="91440" rtlCol="0" anchor="t">
            <a:spAutoFit/>
          </a:bodyPr>
          <a:lstStyle/>
          <a:p>
            <a:pPr defTabSz="1828800" hangingPunct="1">
              <a:lnSpc>
                <a:spcPct val="145454"/>
              </a:lnSpc>
              <a:spcBef>
                <a:spcPts val="0"/>
              </a:spcBef>
              <a:defRPr/>
            </a:pPr>
            <a:r>
              <a:rPr lang="en-US" sz="5000" b="1" kern="1200">
                <a:solidFill>
                  <a:srgbClr val="FFFFFF"/>
                </a:solidFill>
                <a:latin typeface="Arial"/>
                <a:ea typeface="+mn-ea"/>
                <a:cs typeface="Arial"/>
              </a:rPr>
              <a:t>Earth Science to Action Strategy</a:t>
            </a:r>
            <a:endParaRPr lang="en-US" sz="9600">
              <a:ea typeface="+mn-ea"/>
            </a:endParaRPr>
          </a:p>
        </p:txBody>
      </p:sp>
      <p:cxnSp>
        <p:nvCxnSpPr>
          <p:cNvPr id="19" name="Straight Connector 18">
            <a:extLst>
              <a:ext uri="{FF2B5EF4-FFF2-40B4-BE49-F238E27FC236}">
                <a16:creationId xmlns:a16="http://schemas.microsoft.com/office/drawing/2014/main" id="{281900BF-D58E-5E3E-BD25-5AC824FFAAD8}"/>
              </a:ext>
            </a:extLst>
          </p:cNvPr>
          <p:cNvCxnSpPr/>
          <p:nvPr/>
        </p:nvCxnSpPr>
        <p:spPr>
          <a:xfrm>
            <a:off x="1294970" y="2067560"/>
            <a:ext cx="1950720"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pic>
        <p:nvPicPr>
          <p:cNvPr id="3" name="Picture 2" descr="A pyramid with a circular arrow&#10;&#10;Description automatically generated">
            <a:extLst>
              <a:ext uri="{FF2B5EF4-FFF2-40B4-BE49-F238E27FC236}">
                <a16:creationId xmlns:a16="http://schemas.microsoft.com/office/drawing/2014/main" id="{558B07D6-54D9-55BD-EE96-2ACBC67500C9}"/>
              </a:ext>
            </a:extLst>
          </p:cNvPr>
          <p:cNvPicPr>
            <a:picLocks noChangeAspect="1"/>
          </p:cNvPicPr>
          <p:nvPr/>
        </p:nvPicPr>
        <p:blipFill rotWithShape="1">
          <a:blip r:embed="rId4"/>
          <a:srcRect l="21283" t="5883" r="22032" b="3232"/>
          <a:stretch/>
        </p:blipFill>
        <p:spPr>
          <a:xfrm>
            <a:off x="2076936" y="2300114"/>
            <a:ext cx="12663464" cy="11421012"/>
          </a:xfrm>
          <a:prstGeom prst="rect">
            <a:avLst/>
          </a:prstGeom>
        </p:spPr>
      </p:pic>
      <p:sp>
        <p:nvSpPr>
          <p:cNvPr id="4" name="TextBox 3">
            <a:extLst>
              <a:ext uri="{FF2B5EF4-FFF2-40B4-BE49-F238E27FC236}">
                <a16:creationId xmlns:a16="http://schemas.microsoft.com/office/drawing/2014/main" id="{6B04BE2E-BB08-87E7-DF65-0D3CDA55CA16}"/>
              </a:ext>
            </a:extLst>
          </p:cNvPr>
          <p:cNvSpPr txBox="1"/>
          <p:nvPr/>
        </p:nvSpPr>
        <p:spPr>
          <a:xfrm>
            <a:off x="15081095" y="1792354"/>
            <a:ext cx="8182794" cy="1200329"/>
          </a:xfrm>
          <a:prstGeom prst="rect">
            <a:avLst/>
          </a:prstGeom>
          <a:noFill/>
        </p:spPr>
        <p:txBody>
          <a:bodyPr wrap="square" rtlCol="0">
            <a:spAutoFit/>
          </a:bodyPr>
          <a:lstStyle/>
          <a:p>
            <a:pPr defTabSz="1828800" hangingPunct="1">
              <a:lnSpc>
                <a:spcPct val="100000"/>
              </a:lnSpc>
              <a:spcBef>
                <a:spcPts val="0"/>
              </a:spcBef>
              <a:defRPr/>
            </a:pPr>
            <a:r>
              <a:rPr lang="en-US" sz="2400" b="1" kern="1200">
                <a:solidFill>
                  <a:srgbClr val="FFFFFF"/>
                </a:solidFill>
                <a:latin typeface="Arial" panose="020B0604020202020204" pitchFamily="34" charset="0"/>
                <a:ea typeface="+mn-ea"/>
                <a:cs typeface="Arial" panose="020B0604020202020204" pitchFamily="34" charset="0"/>
              </a:rPr>
              <a:t>Virtuous Cycle</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User needs inform next iteration of programs, missions and initiatives </a:t>
            </a:r>
          </a:p>
        </p:txBody>
      </p:sp>
      <p:sp>
        <p:nvSpPr>
          <p:cNvPr id="5" name="TextBox 4">
            <a:extLst>
              <a:ext uri="{FF2B5EF4-FFF2-40B4-BE49-F238E27FC236}">
                <a16:creationId xmlns:a16="http://schemas.microsoft.com/office/drawing/2014/main" id="{4C334E99-B9CC-EE66-2E23-B82C991B77F8}"/>
              </a:ext>
            </a:extLst>
          </p:cNvPr>
          <p:cNvSpPr txBox="1"/>
          <p:nvPr/>
        </p:nvSpPr>
        <p:spPr>
          <a:xfrm>
            <a:off x="15081094" y="3407912"/>
            <a:ext cx="8608680" cy="1938992"/>
          </a:xfrm>
          <a:prstGeom prst="rect">
            <a:avLst/>
          </a:prstGeom>
          <a:noFill/>
        </p:spPr>
        <p:txBody>
          <a:bodyPr wrap="square" rtlCol="0">
            <a:spAutoFit/>
          </a:bodyPr>
          <a:lstStyle/>
          <a:p>
            <a:pPr defTabSz="1828800" hangingPunct="1">
              <a:lnSpc>
                <a:spcPct val="100000"/>
              </a:lnSpc>
              <a:spcBef>
                <a:spcPts val="0"/>
              </a:spcBef>
              <a:defRPr/>
            </a:pPr>
            <a:r>
              <a:rPr lang="en-US" sz="2400" b="1" kern="1200">
                <a:solidFill>
                  <a:srgbClr val="FFFFFF"/>
                </a:solidFill>
                <a:latin typeface="Arial" panose="020B0604020202020204" pitchFamily="34" charset="0"/>
                <a:ea typeface="+mn-ea"/>
                <a:cs typeface="Arial" panose="020B0604020202020204" pitchFamily="34" charset="0"/>
              </a:rPr>
              <a:t>Public Understanding &amp; Exchange</a:t>
            </a:r>
            <a:endParaRPr lang="en-US" sz="2400" kern="1200">
              <a:solidFill>
                <a:srgbClr val="FFFFFF"/>
              </a:solidFill>
              <a:latin typeface="Arial" panose="020B0604020202020204" pitchFamily="34" charset="0"/>
              <a:ea typeface="+mn-ea"/>
              <a:cs typeface="Arial" panose="020B0604020202020204" pitchFamily="34" charset="0"/>
            </a:endParaRP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Put more scientific understanding into public sphere</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Deliver applied science to users</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Participate in multi-way info exchange</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Use input to inform subsequent work</a:t>
            </a:r>
          </a:p>
        </p:txBody>
      </p:sp>
      <p:sp>
        <p:nvSpPr>
          <p:cNvPr id="6" name="TextBox 5">
            <a:extLst>
              <a:ext uri="{FF2B5EF4-FFF2-40B4-BE49-F238E27FC236}">
                <a16:creationId xmlns:a16="http://schemas.microsoft.com/office/drawing/2014/main" id="{5992E77D-80DD-BFDF-CDE6-64AF205EF032}"/>
              </a:ext>
            </a:extLst>
          </p:cNvPr>
          <p:cNvSpPr txBox="1"/>
          <p:nvPr/>
        </p:nvSpPr>
        <p:spPr>
          <a:xfrm>
            <a:off x="15081095" y="5801754"/>
            <a:ext cx="8967758" cy="1938992"/>
          </a:xfrm>
          <a:prstGeom prst="rect">
            <a:avLst/>
          </a:prstGeom>
          <a:noFill/>
        </p:spPr>
        <p:txBody>
          <a:bodyPr wrap="square" rtlCol="0">
            <a:spAutoFit/>
          </a:bodyPr>
          <a:lstStyle/>
          <a:p>
            <a:pPr defTabSz="1828800" hangingPunct="1">
              <a:lnSpc>
                <a:spcPct val="100000"/>
              </a:lnSpc>
              <a:spcBef>
                <a:spcPts val="0"/>
              </a:spcBef>
              <a:defRPr/>
            </a:pPr>
            <a:r>
              <a:rPr lang="en-US" sz="2400" b="1" kern="1200">
                <a:solidFill>
                  <a:srgbClr val="FFFFFF"/>
                </a:solidFill>
                <a:latin typeface="Arial" panose="020B0604020202020204" pitchFamily="34" charset="0"/>
                <a:ea typeface="+mn-ea"/>
                <a:cs typeface="Arial" panose="020B0604020202020204" pitchFamily="34" charset="0"/>
              </a:rPr>
              <a:t>Solutions &amp; Societal Value</a:t>
            </a:r>
            <a:endParaRPr lang="en-US" sz="2400" kern="1200">
              <a:solidFill>
                <a:srgbClr val="FFFFFF"/>
              </a:solidFill>
              <a:latin typeface="Arial" panose="020B0604020202020204" pitchFamily="34" charset="0"/>
              <a:ea typeface="+mn-ea"/>
              <a:cs typeface="Arial" panose="020B0604020202020204" pitchFamily="34" charset="0"/>
            </a:endParaRP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Offer models, scientific findings and info through Open-Source Science principles</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Support climate services</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Provide science applications and tools to inform decisions</a:t>
            </a:r>
          </a:p>
        </p:txBody>
      </p:sp>
      <p:sp>
        <p:nvSpPr>
          <p:cNvPr id="7" name="TextBox 6">
            <a:extLst>
              <a:ext uri="{FF2B5EF4-FFF2-40B4-BE49-F238E27FC236}">
                <a16:creationId xmlns:a16="http://schemas.microsoft.com/office/drawing/2014/main" id="{2A29297B-38FA-CA16-E0C0-F9301374DF6A}"/>
              </a:ext>
            </a:extLst>
          </p:cNvPr>
          <p:cNvSpPr txBox="1"/>
          <p:nvPr/>
        </p:nvSpPr>
        <p:spPr>
          <a:xfrm>
            <a:off x="15081095" y="8273436"/>
            <a:ext cx="8232898" cy="1938992"/>
          </a:xfrm>
          <a:prstGeom prst="rect">
            <a:avLst/>
          </a:prstGeom>
          <a:noFill/>
        </p:spPr>
        <p:txBody>
          <a:bodyPr wrap="square" rtlCol="0">
            <a:spAutoFit/>
          </a:bodyPr>
          <a:lstStyle/>
          <a:p>
            <a:pPr defTabSz="1828800" hangingPunct="1">
              <a:lnSpc>
                <a:spcPct val="100000"/>
              </a:lnSpc>
              <a:spcBef>
                <a:spcPts val="0"/>
              </a:spcBef>
              <a:defRPr/>
            </a:pPr>
            <a:r>
              <a:rPr lang="en-US" sz="2400" b="1" kern="1200">
                <a:solidFill>
                  <a:srgbClr val="FFFFFF"/>
                </a:solidFill>
                <a:latin typeface="Arial" panose="020B0604020202020204" pitchFamily="34" charset="0"/>
                <a:ea typeface="+mn-ea"/>
                <a:cs typeface="Arial" panose="020B0604020202020204" pitchFamily="34" charset="0"/>
              </a:rPr>
              <a:t>Earth System Science &amp; Applied Research</a:t>
            </a:r>
            <a:endParaRPr lang="en-US" sz="2400" kern="1200">
              <a:solidFill>
                <a:srgbClr val="FFFFFF"/>
              </a:solidFill>
              <a:latin typeface="Arial" panose="020B0604020202020204" pitchFamily="34" charset="0"/>
              <a:ea typeface="+mn-ea"/>
              <a:cs typeface="Arial" panose="020B0604020202020204" pitchFamily="34" charset="0"/>
            </a:endParaRP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Grow scientific understanding of Earth’s systems</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Develop predictive modeling for science applications and tools to mitigate, adapt and respond to climate change</a:t>
            </a:r>
          </a:p>
        </p:txBody>
      </p:sp>
      <p:sp>
        <p:nvSpPr>
          <p:cNvPr id="8" name="TextBox 7">
            <a:extLst>
              <a:ext uri="{FF2B5EF4-FFF2-40B4-BE49-F238E27FC236}">
                <a16:creationId xmlns:a16="http://schemas.microsoft.com/office/drawing/2014/main" id="{7EBF37E2-2153-D859-3FEC-8F0A7FD840D4}"/>
              </a:ext>
            </a:extLst>
          </p:cNvPr>
          <p:cNvSpPr txBox="1"/>
          <p:nvPr/>
        </p:nvSpPr>
        <p:spPr>
          <a:xfrm>
            <a:off x="15081095" y="10698988"/>
            <a:ext cx="8232898" cy="1938992"/>
          </a:xfrm>
          <a:prstGeom prst="rect">
            <a:avLst/>
          </a:prstGeom>
          <a:noFill/>
        </p:spPr>
        <p:txBody>
          <a:bodyPr wrap="square" rtlCol="0">
            <a:spAutoFit/>
          </a:bodyPr>
          <a:lstStyle/>
          <a:p>
            <a:pPr defTabSz="1828800" hangingPunct="1">
              <a:lnSpc>
                <a:spcPct val="100000"/>
              </a:lnSpc>
              <a:spcBef>
                <a:spcPts val="0"/>
              </a:spcBef>
              <a:defRPr/>
            </a:pPr>
            <a:r>
              <a:rPr lang="en-US" sz="2400" b="1" kern="1200">
                <a:solidFill>
                  <a:srgbClr val="FFFFFF"/>
                </a:solidFill>
                <a:latin typeface="Arial" panose="020B0604020202020204" pitchFamily="34" charset="0"/>
                <a:ea typeface="+mn-ea"/>
                <a:cs typeface="Arial" panose="020B0604020202020204" pitchFamily="34" charset="0"/>
              </a:rPr>
              <a:t>Foundational Knowledge, </a:t>
            </a:r>
            <a:br>
              <a:rPr lang="en-US" sz="2400" b="1" kern="1200">
                <a:solidFill>
                  <a:srgbClr val="FFFFFF"/>
                </a:solidFill>
                <a:latin typeface="Arial" panose="020B0604020202020204" pitchFamily="34" charset="0"/>
                <a:ea typeface="+mn-ea"/>
                <a:cs typeface="Arial" panose="020B0604020202020204" pitchFamily="34" charset="0"/>
              </a:rPr>
            </a:br>
            <a:r>
              <a:rPr lang="en-US" sz="2400" b="1" kern="1200">
                <a:solidFill>
                  <a:srgbClr val="FFFFFF"/>
                </a:solidFill>
                <a:latin typeface="Arial" panose="020B0604020202020204" pitchFamily="34" charset="0"/>
                <a:ea typeface="+mn-ea"/>
                <a:cs typeface="Arial" panose="020B0604020202020204" pitchFamily="34" charset="0"/>
              </a:rPr>
              <a:t>Technology, Missions &amp; Data</a:t>
            </a:r>
            <a:endParaRPr lang="en-US" sz="2400" kern="1200">
              <a:solidFill>
                <a:srgbClr val="FFFFFF"/>
              </a:solidFill>
              <a:latin typeface="Arial" panose="020B0604020202020204" pitchFamily="34" charset="0"/>
              <a:ea typeface="+mn-ea"/>
              <a:cs typeface="Arial" panose="020B0604020202020204" pitchFamily="34" charset="0"/>
            </a:endParaRP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Technology innovation</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Earth observations missions</a:t>
            </a:r>
          </a:p>
          <a:p>
            <a:pPr marL="571500" indent="-323850" defTabSz="1828800" hangingPunct="1">
              <a:lnSpc>
                <a:spcPct val="100000"/>
              </a:lnSpc>
              <a:spcBef>
                <a:spcPts val="0"/>
              </a:spcBef>
              <a:buFont typeface="Arial" panose="020B0604020202020204" pitchFamily="34" charset="0"/>
              <a:buChar char="•"/>
              <a:defRPr/>
            </a:pPr>
            <a:r>
              <a:rPr lang="en-US" sz="2400" kern="1200">
                <a:solidFill>
                  <a:srgbClr val="FFFFFF"/>
                </a:solidFill>
                <a:latin typeface="Arial" panose="020B0604020202020204" pitchFamily="34" charset="0"/>
                <a:ea typeface="+mn-ea"/>
                <a:cs typeface="Arial" panose="020B0604020202020204" pitchFamily="34" charset="0"/>
              </a:rPr>
              <a:t>Data collected from space, air and ground</a:t>
            </a:r>
          </a:p>
        </p:txBody>
      </p:sp>
      <p:pic>
        <p:nvPicPr>
          <p:cNvPr id="10" name="Picture 9" descr="A group of men standing in a field&#10;&#10;Description automatically generated">
            <a:extLst>
              <a:ext uri="{FF2B5EF4-FFF2-40B4-BE49-F238E27FC236}">
                <a16:creationId xmlns:a16="http://schemas.microsoft.com/office/drawing/2014/main" id="{A44FB782-FDC4-595A-34F9-AB1CDC8E45B8}"/>
              </a:ext>
            </a:extLst>
          </p:cNvPr>
          <p:cNvPicPr>
            <a:picLocks noChangeAspect="1"/>
          </p:cNvPicPr>
          <p:nvPr/>
        </p:nvPicPr>
        <p:blipFill>
          <a:blip r:embed="rId5"/>
          <a:stretch>
            <a:fillRect/>
          </a:stretch>
        </p:blipFill>
        <p:spPr>
          <a:xfrm>
            <a:off x="8393503" y="4493526"/>
            <a:ext cx="4239298" cy="7776228"/>
          </a:xfrm>
          <a:prstGeom prst="rect">
            <a:avLst/>
          </a:prstGeom>
        </p:spPr>
      </p:pic>
      <p:sp>
        <p:nvSpPr>
          <p:cNvPr id="31" name="Oval 30">
            <a:extLst>
              <a:ext uri="{FF2B5EF4-FFF2-40B4-BE49-F238E27FC236}">
                <a16:creationId xmlns:a16="http://schemas.microsoft.com/office/drawing/2014/main" id="{C1ED0FAF-00BC-7F84-6624-AC1B47C43ACC}"/>
              </a:ext>
            </a:extLst>
          </p:cNvPr>
          <p:cNvSpPr/>
          <p:nvPr/>
        </p:nvSpPr>
        <p:spPr>
          <a:xfrm>
            <a:off x="8061781" y="3205525"/>
            <a:ext cx="295634" cy="295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cxnSp>
        <p:nvCxnSpPr>
          <p:cNvPr id="33" name="Straight Connector 32">
            <a:extLst>
              <a:ext uri="{FF2B5EF4-FFF2-40B4-BE49-F238E27FC236}">
                <a16:creationId xmlns:a16="http://schemas.microsoft.com/office/drawing/2014/main" id="{9E5DD59B-4BB5-7022-BD6A-713F129A4B53}"/>
              </a:ext>
            </a:extLst>
          </p:cNvPr>
          <p:cNvCxnSpPr>
            <a:cxnSpLocks/>
            <a:stCxn id="31" idx="6"/>
          </p:cNvCxnSpPr>
          <p:nvPr/>
        </p:nvCxnSpPr>
        <p:spPr>
          <a:xfrm>
            <a:off x="8357414" y="3353342"/>
            <a:ext cx="5053264" cy="103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B78ADFC-8715-302E-8098-1437C4EACB50}"/>
              </a:ext>
            </a:extLst>
          </p:cNvPr>
          <p:cNvCxnSpPr>
            <a:cxnSpLocks/>
          </p:cNvCxnSpPr>
          <p:nvPr/>
        </p:nvCxnSpPr>
        <p:spPr>
          <a:xfrm flipV="1">
            <a:off x="13401512" y="2409770"/>
            <a:ext cx="0" cy="9538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577C1-E22F-44A9-816A-AD4248EFADDF}"/>
              </a:ext>
            </a:extLst>
          </p:cNvPr>
          <p:cNvCxnSpPr>
            <a:cxnSpLocks/>
          </p:cNvCxnSpPr>
          <p:nvPr/>
        </p:nvCxnSpPr>
        <p:spPr>
          <a:xfrm>
            <a:off x="13396929" y="2403420"/>
            <a:ext cx="14437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1C7455-629F-C523-59D3-AAE17C0B9175}"/>
              </a:ext>
            </a:extLst>
          </p:cNvPr>
          <p:cNvCxnSpPr>
            <a:cxnSpLocks/>
          </p:cNvCxnSpPr>
          <p:nvPr/>
        </p:nvCxnSpPr>
        <p:spPr>
          <a:xfrm>
            <a:off x="14886646" y="1937063"/>
            <a:ext cx="0" cy="901294"/>
          </a:xfrm>
          <a:prstGeom prst="line">
            <a:avLst/>
          </a:prstGeom>
          <a:ln w="82550">
            <a:solidFill>
              <a:srgbClr val="A8AAAE"/>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8CF147F-11D5-7DF3-5AB0-19C41A9571F1}"/>
              </a:ext>
            </a:extLst>
          </p:cNvPr>
          <p:cNvSpPr/>
          <p:nvPr/>
        </p:nvSpPr>
        <p:spPr>
          <a:xfrm>
            <a:off x="10218301" y="4994221"/>
            <a:ext cx="295634" cy="295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cxnSp>
        <p:nvCxnSpPr>
          <p:cNvPr id="44" name="Straight Connector 43">
            <a:extLst>
              <a:ext uri="{FF2B5EF4-FFF2-40B4-BE49-F238E27FC236}">
                <a16:creationId xmlns:a16="http://schemas.microsoft.com/office/drawing/2014/main" id="{F1F5B2A9-9FBF-AB90-5AA1-8794CE8473DB}"/>
              </a:ext>
            </a:extLst>
          </p:cNvPr>
          <p:cNvCxnSpPr>
            <a:cxnSpLocks/>
          </p:cNvCxnSpPr>
          <p:nvPr/>
        </p:nvCxnSpPr>
        <p:spPr>
          <a:xfrm>
            <a:off x="10360006" y="5146620"/>
            <a:ext cx="30391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2D8D0E-C959-5BF2-6996-EEF20C2E5AC5}"/>
              </a:ext>
            </a:extLst>
          </p:cNvPr>
          <p:cNvCxnSpPr>
            <a:cxnSpLocks/>
          </p:cNvCxnSpPr>
          <p:nvPr/>
        </p:nvCxnSpPr>
        <p:spPr>
          <a:xfrm flipV="1">
            <a:off x="13401512" y="4419475"/>
            <a:ext cx="0" cy="7338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CE659B-575C-9F2C-CAD0-E8A47022707C}"/>
              </a:ext>
            </a:extLst>
          </p:cNvPr>
          <p:cNvCxnSpPr>
            <a:cxnSpLocks/>
          </p:cNvCxnSpPr>
          <p:nvPr/>
        </p:nvCxnSpPr>
        <p:spPr>
          <a:xfrm>
            <a:off x="13396929" y="4412634"/>
            <a:ext cx="14437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1CB57D-531B-C08A-BA5F-27FE21FC8503}"/>
              </a:ext>
            </a:extLst>
          </p:cNvPr>
          <p:cNvCxnSpPr>
            <a:cxnSpLocks/>
          </p:cNvCxnSpPr>
          <p:nvPr/>
        </p:nvCxnSpPr>
        <p:spPr>
          <a:xfrm>
            <a:off x="14886646" y="3560312"/>
            <a:ext cx="0" cy="1687032"/>
          </a:xfrm>
          <a:prstGeom prst="line">
            <a:avLst/>
          </a:prstGeom>
          <a:ln w="82550">
            <a:solidFill>
              <a:srgbClr val="5C428C"/>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DA0D587-55A4-0ECC-7760-65A8557B0B4B}"/>
              </a:ext>
            </a:extLst>
          </p:cNvPr>
          <p:cNvSpPr/>
          <p:nvPr/>
        </p:nvSpPr>
        <p:spPr>
          <a:xfrm>
            <a:off x="11143395" y="7050279"/>
            <a:ext cx="295634" cy="295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cxnSp>
        <p:nvCxnSpPr>
          <p:cNvPr id="51" name="Straight Connector 50">
            <a:extLst>
              <a:ext uri="{FF2B5EF4-FFF2-40B4-BE49-F238E27FC236}">
                <a16:creationId xmlns:a16="http://schemas.microsoft.com/office/drawing/2014/main" id="{3E5C1DFC-837D-A46F-8C4A-074EAE3DC06C}"/>
              </a:ext>
            </a:extLst>
          </p:cNvPr>
          <p:cNvCxnSpPr>
            <a:cxnSpLocks/>
            <a:stCxn id="50" idx="6"/>
          </p:cNvCxnSpPr>
          <p:nvPr/>
        </p:nvCxnSpPr>
        <p:spPr>
          <a:xfrm>
            <a:off x="11439029" y="7198096"/>
            <a:ext cx="1960094" cy="6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8A35673-1C35-600E-7B01-A1886C59F0EB}"/>
              </a:ext>
            </a:extLst>
          </p:cNvPr>
          <p:cNvCxnSpPr>
            <a:cxnSpLocks/>
          </p:cNvCxnSpPr>
          <p:nvPr/>
        </p:nvCxnSpPr>
        <p:spPr>
          <a:xfrm flipV="1">
            <a:off x="13401512" y="6835720"/>
            <a:ext cx="0" cy="368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777EBE-7B78-BD85-AAE3-042B896BC9B1}"/>
              </a:ext>
            </a:extLst>
          </p:cNvPr>
          <p:cNvCxnSpPr>
            <a:cxnSpLocks/>
          </p:cNvCxnSpPr>
          <p:nvPr/>
        </p:nvCxnSpPr>
        <p:spPr>
          <a:xfrm>
            <a:off x="13396929" y="6839062"/>
            <a:ext cx="14437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E4D5B9-D972-DF86-4E78-E20F098921A7}"/>
              </a:ext>
            </a:extLst>
          </p:cNvPr>
          <p:cNvCxnSpPr>
            <a:cxnSpLocks/>
          </p:cNvCxnSpPr>
          <p:nvPr/>
        </p:nvCxnSpPr>
        <p:spPr>
          <a:xfrm>
            <a:off x="14886646" y="5901962"/>
            <a:ext cx="0" cy="1811080"/>
          </a:xfrm>
          <a:prstGeom prst="line">
            <a:avLst/>
          </a:prstGeom>
          <a:ln w="82550">
            <a:solidFill>
              <a:srgbClr val="00579A"/>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D27A0B49-C24F-36DF-2676-298A55C7F9DE}"/>
              </a:ext>
            </a:extLst>
          </p:cNvPr>
          <p:cNvSpPr/>
          <p:nvPr/>
        </p:nvSpPr>
        <p:spPr>
          <a:xfrm>
            <a:off x="12110601" y="8607371"/>
            <a:ext cx="295634" cy="295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cxnSp>
        <p:nvCxnSpPr>
          <p:cNvPr id="60" name="Straight Connector 59">
            <a:extLst>
              <a:ext uri="{FF2B5EF4-FFF2-40B4-BE49-F238E27FC236}">
                <a16:creationId xmlns:a16="http://schemas.microsoft.com/office/drawing/2014/main" id="{48F2FBF5-709A-C5AC-CEA2-B8AD09326ED4}"/>
              </a:ext>
            </a:extLst>
          </p:cNvPr>
          <p:cNvCxnSpPr>
            <a:cxnSpLocks/>
            <a:stCxn id="59" idx="6"/>
          </p:cNvCxnSpPr>
          <p:nvPr/>
        </p:nvCxnSpPr>
        <p:spPr>
          <a:xfrm flipV="1">
            <a:off x="12406234" y="8747711"/>
            <a:ext cx="992888" cy="74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41D1A1C-42D8-58BE-B342-D7E153FCCCAD}"/>
              </a:ext>
            </a:extLst>
          </p:cNvPr>
          <p:cNvCxnSpPr>
            <a:cxnSpLocks/>
          </p:cNvCxnSpPr>
          <p:nvPr/>
        </p:nvCxnSpPr>
        <p:spPr>
          <a:xfrm>
            <a:off x="13401512" y="8740721"/>
            <a:ext cx="0" cy="5397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97754E-8704-07F9-C7C6-DCF403081B79}"/>
              </a:ext>
            </a:extLst>
          </p:cNvPr>
          <p:cNvCxnSpPr>
            <a:cxnSpLocks/>
          </p:cNvCxnSpPr>
          <p:nvPr/>
        </p:nvCxnSpPr>
        <p:spPr>
          <a:xfrm>
            <a:off x="13396929" y="9274120"/>
            <a:ext cx="14437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FB120F-4A3E-7BE7-0368-E8173D542335}"/>
              </a:ext>
            </a:extLst>
          </p:cNvPr>
          <p:cNvCxnSpPr>
            <a:cxnSpLocks/>
          </p:cNvCxnSpPr>
          <p:nvPr/>
        </p:nvCxnSpPr>
        <p:spPr>
          <a:xfrm>
            <a:off x="14886646" y="8427532"/>
            <a:ext cx="0" cy="1669316"/>
          </a:xfrm>
          <a:prstGeom prst="line">
            <a:avLst/>
          </a:prstGeom>
          <a:ln w="82550">
            <a:solidFill>
              <a:srgbClr val="207C7C"/>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D9FAD446-C385-FC0D-D392-34A4DC55DF93}"/>
              </a:ext>
            </a:extLst>
          </p:cNvPr>
          <p:cNvSpPr/>
          <p:nvPr/>
        </p:nvSpPr>
        <p:spPr>
          <a:xfrm>
            <a:off x="13167517" y="10295831"/>
            <a:ext cx="295634" cy="295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cxnSp>
        <p:nvCxnSpPr>
          <p:cNvPr id="67" name="Straight Connector 66">
            <a:extLst>
              <a:ext uri="{FF2B5EF4-FFF2-40B4-BE49-F238E27FC236}">
                <a16:creationId xmlns:a16="http://schemas.microsoft.com/office/drawing/2014/main" id="{99682935-C096-3A80-FEC9-9F9DD8C4783D}"/>
              </a:ext>
            </a:extLst>
          </p:cNvPr>
          <p:cNvCxnSpPr>
            <a:cxnSpLocks/>
            <a:stCxn id="66" idx="6"/>
          </p:cNvCxnSpPr>
          <p:nvPr/>
        </p:nvCxnSpPr>
        <p:spPr>
          <a:xfrm flipV="1">
            <a:off x="13463150" y="10436171"/>
            <a:ext cx="992888" cy="74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F08CA31-FD1F-7189-975E-0C6AB85E9774}"/>
              </a:ext>
            </a:extLst>
          </p:cNvPr>
          <p:cNvCxnSpPr>
            <a:cxnSpLocks/>
          </p:cNvCxnSpPr>
          <p:nvPr/>
        </p:nvCxnSpPr>
        <p:spPr>
          <a:xfrm>
            <a:off x="14458428" y="10429181"/>
            <a:ext cx="0" cy="11753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6D10B17-71D9-784C-C268-71439DAB13C2}"/>
              </a:ext>
            </a:extLst>
          </p:cNvPr>
          <p:cNvCxnSpPr>
            <a:cxnSpLocks/>
          </p:cNvCxnSpPr>
          <p:nvPr/>
        </p:nvCxnSpPr>
        <p:spPr>
          <a:xfrm>
            <a:off x="14453844" y="11603930"/>
            <a:ext cx="4634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B484C9-52E9-C0FE-532B-37D07DB1CCF5}"/>
              </a:ext>
            </a:extLst>
          </p:cNvPr>
          <p:cNvCxnSpPr>
            <a:cxnSpLocks/>
          </p:cNvCxnSpPr>
          <p:nvPr/>
        </p:nvCxnSpPr>
        <p:spPr>
          <a:xfrm>
            <a:off x="14886646" y="10823036"/>
            <a:ext cx="0" cy="1669316"/>
          </a:xfrm>
          <a:prstGeom prst="line">
            <a:avLst/>
          </a:prstGeom>
          <a:ln w="82550">
            <a:solidFill>
              <a:srgbClr val="08175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CD68523-14C4-B5EE-C2C6-1F165BFE607B}"/>
              </a:ext>
            </a:extLst>
          </p:cNvPr>
          <p:cNvSpPr txBox="1"/>
          <p:nvPr/>
        </p:nvSpPr>
        <p:spPr>
          <a:xfrm rot="18998858">
            <a:off x="2439931" y="3362912"/>
            <a:ext cx="6378278" cy="3458068"/>
          </a:xfrm>
          <a:prstGeom prst="rect">
            <a:avLst/>
          </a:prstGeom>
          <a:noFill/>
          <a:effectLst>
            <a:outerShdw blurRad="50800" dist="38100" dir="10800000" algn="r" rotWithShape="0">
              <a:prstClr val="black">
                <a:alpha val="40000"/>
              </a:prstClr>
            </a:outerShdw>
          </a:effectLst>
        </p:spPr>
        <p:txBody>
          <a:bodyPr spcFirstLastPara="1" wrap="square" lIns="182880" tIns="91440" rIns="182880" bIns="91440" numCol="1" rtlCol="0" anchor="t">
            <a:prstTxWarp prst="textArchUp">
              <a:avLst>
                <a:gd name="adj" fmla="val 12590777"/>
              </a:avLst>
            </a:prstTxWarp>
            <a:spAutoFit/>
          </a:bodyPr>
          <a:lstStyle/>
          <a:p>
            <a:pPr defTabSz="1828800" hangingPunct="1">
              <a:lnSpc>
                <a:spcPct val="100000"/>
              </a:lnSpc>
              <a:spcBef>
                <a:spcPts val="0"/>
              </a:spcBef>
              <a:defRPr/>
            </a:pPr>
            <a:r>
              <a:rPr lang="en-US" sz="3600" b="1" kern="1200">
                <a:solidFill>
                  <a:srgbClr val="FFFFFF"/>
                </a:solidFill>
                <a:latin typeface="Arial" panose="020B0604020202020204" pitchFamily="34" charset="0"/>
                <a:ea typeface="+mn-ea"/>
                <a:cs typeface="Arial" panose="020B0604020202020204" pitchFamily="34" charset="0"/>
              </a:rPr>
              <a:t>Earth Science to Action</a:t>
            </a:r>
          </a:p>
        </p:txBody>
      </p:sp>
    </p:spTree>
    <p:extLst>
      <p:ext uri="{BB962C8B-B14F-4D97-AF65-F5344CB8AC3E}">
        <p14:creationId xmlns:p14="http://schemas.microsoft.com/office/powerpoint/2010/main" val="156699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F55CD7-A32E-3034-BAA7-56345991E8A7}"/>
              </a:ext>
            </a:extLst>
          </p:cNvPr>
          <p:cNvPicPr>
            <a:picLocks noChangeAspect="1"/>
          </p:cNvPicPr>
          <p:nvPr/>
        </p:nvPicPr>
        <p:blipFill>
          <a:blip r:embed="rId3"/>
          <a:srcRect/>
          <a:stretch/>
        </p:blipFill>
        <p:spPr>
          <a:xfrm>
            <a:off x="1" y="2"/>
            <a:ext cx="24543746" cy="13716000"/>
          </a:xfrm>
          <a:prstGeom prst="rect">
            <a:avLst/>
          </a:prstGeom>
        </p:spPr>
      </p:pic>
      <p:pic>
        <p:nvPicPr>
          <p:cNvPr id="6" name="Picture 5" descr="A group of people in a vehicle&#10;&#10;Description automatically generated">
            <a:extLst>
              <a:ext uri="{FF2B5EF4-FFF2-40B4-BE49-F238E27FC236}">
                <a16:creationId xmlns:a16="http://schemas.microsoft.com/office/drawing/2014/main" id="{83A359AF-141F-32EC-B772-0C8E66D924D8}"/>
              </a:ext>
            </a:extLst>
          </p:cNvPr>
          <p:cNvPicPr>
            <a:picLocks noChangeAspect="1"/>
          </p:cNvPicPr>
          <p:nvPr/>
        </p:nvPicPr>
        <p:blipFill rotWithShape="1">
          <a:blip r:embed="rId4"/>
          <a:srcRect l="40119" r="10238"/>
          <a:stretch/>
        </p:blipFill>
        <p:spPr>
          <a:xfrm>
            <a:off x="15305313" y="0"/>
            <a:ext cx="9078686" cy="13716000"/>
          </a:xfrm>
          <a:prstGeom prst="rect">
            <a:avLst/>
          </a:prstGeom>
        </p:spPr>
      </p:pic>
      <p:sp>
        <p:nvSpPr>
          <p:cNvPr id="30" name="Content Placeholder 5">
            <a:extLst>
              <a:ext uri="{FF2B5EF4-FFF2-40B4-BE49-F238E27FC236}">
                <a16:creationId xmlns:a16="http://schemas.microsoft.com/office/drawing/2014/main" id="{F25C30C9-07EC-F185-B899-6DFDBBC23710}"/>
              </a:ext>
            </a:extLst>
          </p:cNvPr>
          <p:cNvSpPr txBox="1">
            <a:spLocks/>
          </p:cNvSpPr>
          <p:nvPr/>
        </p:nvSpPr>
        <p:spPr>
          <a:xfrm>
            <a:off x="1705726" y="3002032"/>
            <a:ext cx="12284724" cy="2305503"/>
          </a:xfrm>
          <a:prstGeom prst="rect">
            <a:avLst/>
          </a:prstGeom>
        </p:spPr>
        <p:txBody>
          <a:bodyPr vert="horz" wrap="square" lIns="182880" tIns="91440" rIns="182880" bIns="9144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lnSpc>
                <a:spcPct val="107000"/>
              </a:lnSpc>
              <a:spcBef>
                <a:spcPts val="0"/>
              </a:spcBef>
              <a:spcAft>
                <a:spcPts val="1600"/>
              </a:spcAft>
              <a:defRPr/>
            </a:pPr>
            <a:r>
              <a:rPr lang="en-US" sz="4400">
                <a:solidFill>
                  <a:srgbClr val="0166B1"/>
                </a:solidFill>
              </a:rPr>
              <a:t>Our definition of action is accelerating the use of Earth science to support policy and decision-making for society’s well-being</a:t>
            </a:r>
          </a:p>
        </p:txBody>
      </p:sp>
      <p:pic>
        <p:nvPicPr>
          <p:cNvPr id="31" name="Picture 30">
            <a:extLst>
              <a:ext uri="{FF2B5EF4-FFF2-40B4-BE49-F238E27FC236}">
                <a16:creationId xmlns:a16="http://schemas.microsoft.com/office/drawing/2014/main" id="{F7E190C1-EE62-775A-FDD3-59E76610ADC0}"/>
              </a:ext>
            </a:extLst>
          </p:cNvPr>
          <p:cNvPicPr>
            <a:picLocks noChangeAspect="1"/>
          </p:cNvPicPr>
          <p:nvPr/>
        </p:nvPicPr>
        <p:blipFill>
          <a:blip r:embed="rId5"/>
          <a:stretch>
            <a:fillRect/>
          </a:stretch>
        </p:blipFill>
        <p:spPr>
          <a:xfrm>
            <a:off x="1248526" y="2634950"/>
            <a:ext cx="457200" cy="4089400"/>
          </a:xfrm>
          <a:prstGeom prst="rect">
            <a:avLst/>
          </a:prstGeom>
        </p:spPr>
      </p:pic>
      <p:sp>
        <p:nvSpPr>
          <p:cNvPr id="5" name="Text Placeholder 26">
            <a:extLst>
              <a:ext uri="{FF2B5EF4-FFF2-40B4-BE49-F238E27FC236}">
                <a16:creationId xmlns:a16="http://schemas.microsoft.com/office/drawing/2014/main" id="{64F9010C-BAFB-C3BB-60DC-2B383E122FBF}"/>
              </a:ext>
            </a:extLst>
          </p:cNvPr>
          <p:cNvSpPr txBox="1">
            <a:spLocks/>
          </p:cNvSpPr>
          <p:nvPr/>
        </p:nvSpPr>
        <p:spPr>
          <a:xfrm>
            <a:off x="908896" y="682133"/>
            <a:ext cx="15347104" cy="153888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2000"/>
              </a:spcBef>
              <a:defRPr/>
            </a:pPr>
            <a:r>
              <a:rPr lang="en-US" sz="7200" b="1">
                <a:solidFill>
                  <a:srgbClr val="0166B1"/>
                </a:solidFill>
              </a:rPr>
              <a:t>What do we mean by “action”?</a:t>
            </a:r>
          </a:p>
        </p:txBody>
      </p:sp>
      <p:sp>
        <p:nvSpPr>
          <p:cNvPr id="2" name="Rectangle 1">
            <a:extLst>
              <a:ext uri="{FF2B5EF4-FFF2-40B4-BE49-F238E27FC236}">
                <a16:creationId xmlns:a16="http://schemas.microsoft.com/office/drawing/2014/main" id="{CB1CC32A-8D72-0ABA-DE9B-3938A143CC93}"/>
              </a:ext>
            </a:extLst>
          </p:cNvPr>
          <p:cNvSpPr/>
          <p:nvPr/>
        </p:nvSpPr>
        <p:spPr>
          <a:xfrm rot="16200000">
            <a:off x="-6757158" y="6662752"/>
            <a:ext cx="13829012" cy="457200"/>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defRPr/>
            </a:pPr>
            <a:endParaRPr lang="en-US" sz="3600" kern="1200">
              <a:solidFill>
                <a:srgbClr val="FFFFFF"/>
              </a:solidFill>
              <a:latin typeface="Calibri" panose="020F0502020204030204"/>
            </a:endParaRPr>
          </a:p>
        </p:txBody>
      </p:sp>
      <p:sp>
        <p:nvSpPr>
          <p:cNvPr id="4" name="Content Placeholder 5">
            <a:extLst>
              <a:ext uri="{FF2B5EF4-FFF2-40B4-BE49-F238E27FC236}">
                <a16:creationId xmlns:a16="http://schemas.microsoft.com/office/drawing/2014/main" id="{A63F33B4-9751-0349-5F94-EF8B936B986D}"/>
              </a:ext>
            </a:extLst>
          </p:cNvPr>
          <p:cNvSpPr txBox="1">
            <a:spLocks/>
          </p:cNvSpPr>
          <p:nvPr/>
        </p:nvSpPr>
        <p:spPr>
          <a:xfrm>
            <a:off x="1705726" y="6891352"/>
            <a:ext cx="12657808" cy="5509200"/>
          </a:xfrm>
          <a:prstGeom prst="rect">
            <a:avLst/>
          </a:prstGeom>
        </p:spPr>
        <p:txBody>
          <a:bodyPr vert="horz" lIns="182880" tIns="91440" rIns="182880" bIns="9144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defTabSz="1828800">
              <a:spcBef>
                <a:spcPts val="2000"/>
              </a:spcBef>
              <a:spcAft>
                <a:spcPts val="1200"/>
              </a:spcAft>
              <a:buFont typeface="Arial" panose="020B0604020202020204" pitchFamily="34" charset="0"/>
              <a:buChar char="•"/>
              <a:defRPr/>
            </a:pPr>
            <a:r>
              <a:rPr lang="en-US" sz="3200" b="1">
                <a:solidFill>
                  <a:srgbClr val="000000"/>
                </a:solidFill>
              </a:rPr>
              <a:t>Scale up: </a:t>
            </a:r>
            <a:r>
              <a:rPr lang="en-US" sz="3200">
                <a:solidFill>
                  <a:srgbClr val="000000"/>
                </a:solidFill>
              </a:rPr>
              <a:t>Scale up existing efforts to get NASA science and data into hands of end users to solve real-world challenges</a:t>
            </a:r>
          </a:p>
          <a:p>
            <a:pPr marL="571500" indent="-571500" defTabSz="1828800">
              <a:spcBef>
                <a:spcPts val="2000"/>
              </a:spcBef>
              <a:spcAft>
                <a:spcPts val="1200"/>
              </a:spcAft>
              <a:buFont typeface="Arial" panose="020B0604020202020204" pitchFamily="34" charset="0"/>
              <a:buChar char="•"/>
              <a:defRPr/>
            </a:pPr>
            <a:r>
              <a:rPr lang="en-US" sz="3200" b="1">
                <a:solidFill>
                  <a:srgbClr val="000000"/>
                </a:solidFill>
              </a:rPr>
              <a:t>Build bridges:</a:t>
            </a:r>
          </a:p>
          <a:p>
            <a:pPr marL="1485900" lvl="1" indent="-571500" defTabSz="1828800">
              <a:spcBef>
                <a:spcPts val="1000"/>
              </a:spcBef>
              <a:spcAft>
                <a:spcPts val="1200"/>
              </a:spcAft>
              <a:buFont typeface="Arial" panose="020B0604020202020204" pitchFamily="34" charset="0"/>
              <a:buChar char="•"/>
              <a:defRPr/>
            </a:pPr>
            <a:r>
              <a:rPr lang="en-US" sz="3200">
                <a:solidFill>
                  <a:srgbClr val="000000"/>
                </a:solidFill>
              </a:rPr>
              <a:t>Build structural and cultural bridges between research, technology, flight, data, and Earth action elements</a:t>
            </a:r>
          </a:p>
          <a:p>
            <a:pPr marL="1485900" lvl="1" indent="-571500" defTabSz="1828800">
              <a:spcBef>
                <a:spcPts val="1000"/>
              </a:spcBef>
              <a:spcAft>
                <a:spcPts val="1200"/>
              </a:spcAft>
              <a:buFont typeface="Arial" panose="020B0604020202020204" pitchFamily="34" charset="0"/>
              <a:buChar char="•"/>
              <a:defRPr/>
            </a:pPr>
            <a:r>
              <a:rPr lang="en-US" sz="3200">
                <a:solidFill>
                  <a:srgbClr val="000000"/>
                </a:solidFill>
              </a:rPr>
              <a:t>Identify and remove barriers to collaboration</a:t>
            </a:r>
          </a:p>
          <a:p>
            <a:pPr marL="571500" indent="-571500" defTabSz="1828800">
              <a:spcBef>
                <a:spcPts val="2000"/>
              </a:spcBef>
              <a:spcAft>
                <a:spcPts val="1200"/>
              </a:spcAft>
              <a:buFont typeface="Arial" panose="020B0604020202020204" pitchFamily="34" charset="0"/>
              <a:buChar char="•"/>
              <a:defRPr/>
            </a:pPr>
            <a:r>
              <a:rPr lang="en-US" sz="3200" b="1">
                <a:solidFill>
                  <a:srgbClr val="000000"/>
                </a:solidFill>
              </a:rPr>
              <a:t>Be user centered: </a:t>
            </a:r>
            <a:r>
              <a:rPr lang="en-US" sz="3200">
                <a:solidFill>
                  <a:srgbClr val="000000"/>
                </a:solidFill>
              </a:rPr>
              <a:t>Prioritize info exchange with end users to allow their experiences to inform future programs</a:t>
            </a:r>
          </a:p>
        </p:txBody>
      </p:sp>
    </p:spTree>
    <p:extLst>
      <p:ext uri="{BB962C8B-B14F-4D97-AF65-F5344CB8AC3E}">
        <p14:creationId xmlns:p14="http://schemas.microsoft.com/office/powerpoint/2010/main" val="79809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asted-movie.png" descr="pasted-movie.png"/>
          <p:cNvPicPr>
            <a:picLocks noChangeAspect="1"/>
          </p:cNvPicPr>
          <p:nvPr/>
        </p:nvPicPr>
        <p:blipFill>
          <a:blip r:embed="rId2"/>
          <a:stretch>
            <a:fillRect/>
          </a:stretch>
        </p:blipFill>
        <p:spPr>
          <a:xfrm>
            <a:off x="65429" y="22346"/>
            <a:ext cx="12128501" cy="9944102"/>
          </a:xfrm>
          <a:prstGeom prst="rect">
            <a:avLst/>
          </a:prstGeom>
          <a:ln w="12700">
            <a:miter lim="400000"/>
          </a:ln>
        </p:spPr>
      </p:pic>
      <p:pic>
        <p:nvPicPr>
          <p:cNvPr id="239" name="pasted-movie.png" descr="pasted-movie.png"/>
          <p:cNvPicPr>
            <a:picLocks noChangeAspect="1"/>
          </p:cNvPicPr>
          <p:nvPr/>
        </p:nvPicPr>
        <p:blipFill>
          <a:blip r:embed="rId3"/>
          <a:stretch>
            <a:fillRect/>
          </a:stretch>
        </p:blipFill>
        <p:spPr>
          <a:xfrm>
            <a:off x="12398707" y="10198170"/>
            <a:ext cx="11785602" cy="4216402"/>
          </a:xfrm>
          <a:prstGeom prst="rect">
            <a:avLst/>
          </a:prstGeom>
          <a:ln w="12700">
            <a:miter lim="400000"/>
          </a:ln>
        </p:spPr>
      </p:pic>
      <p:sp>
        <p:nvSpPr>
          <p:cNvPr id="240" name="cce.nasa.gov"/>
          <p:cNvSpPr txBox="1"/>
          <p:nvPr/>
        </p:nvSpPr>
        <p:spPr>
          <a:xfrm>
            <a:off x="4124983" y="10672682"/>
            <a:ext cx="4009391"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825500">
              <a:lnSpc>
                <a:spcPct val="100000"/>
              </a:lnSpc>
              <a:spcBef>
                <a:spcPts val="0"/>
              </a:spcBef>
              <a:defRPr sz="5000" u="sng">
                <a:solidFill>
                  <a:srgbClr val="0000FF"/>
                </a:solidFill>
                <a:uFill>
                  <a:solidFill>
                    <a:srgbClr val="0000FF"/>
                  </a:solidFill>
                </a:uFill>
                <a:latin typeface="Helvetica Neue Medium"/>
                <a:ea typeface="Helvetica Neue Medium"/>
                <a:cs typeface="Helvetica Neue Medium"/>
                <a:sym typeface="Helvetica Neue Medium"/>
                <a:hlinkClick r:id="rId4"/>
              </a:defRPr>
            </a:lvl1pPr>
          </a:lstStyle>
          <a:p>
            <a:pPr>
              <a:defRPr>
                <a:solidFill>
                  <a:srgbClr val="000000"/>
                </a:solidFill>
                <a:uFillTx/>
              </a:defRPr>
            </a:pPr>
            <a:r>
              <a:rPr>
                <a:solidFill>
                  <a:srgbClr val="0000FF"/>
                </a:solidFill>
                <a:uFill>
                  <a:solidFill>
                    <a:srgbClr val="0000FF"/>
                  </a:solidFill>
                </a:uFill>
                <a:hlinkClick r:id="rId4"/>
              </a:rPr>
              <a:t>cce.nasa.gov</a:t>
            </a:r>
          </a:p>
        </p:txBody>
      </p:sp>
      <p:pic>
        <p:nvPicPr>
          <p:cNvPr id="241" name="pasted-movie.png" descr="pasted-movie.png"/>
          <p:cNvPicPr>
            <a:picLocks noChangeAspect="1"/>
          </p:cNvPicPr>
          <p:nvPr/>
        </p:nvPicPr>
        <p:blipFill>
          <a:blip r:embed="rId5"/>
          <a:stretch>
            <a:fillRect/>
          </a:stretch>
        </p:blipFill>
        <p:spPr>
          <a:xfrm>
            <a:off x="12588954" y="172226"/>
            <a:ext cx="5427720" cy="5379991"/>
          </a:xfrm>
          <a:prstGeom prst="rect">
            <a:avLst/>
          </a:prstGeom>
          <a:ln w="12700">
            <a:miter lim="400000"/>
          </a:ln>
        </p:spPr>
      </p:pic>
      <p:pic>
        <p:nvPicPr>
          <p:cNvPr id="242" name="pasted-movie.png" descr="pasted-movie.png"/>
          <p:cNvPicPr>
            <a:picLocks noChangeAspect="1"/>
          </p:cNvPicPr>
          <p:nvPr/>
        </p:nvPicPr>
        <p:blipFill>
          <a:blip r:embed="rId6"/>
          <a:stretch>
            <a:fillRect/>
          </a:stretch>
        </p:blipFill>
        <p:spPr>
          <a:xfrm>
            <a:off x="18411697" y="430020"/>
            <a:ext cx="5047249" cy="5107465"/>
          </a:xfrm>
          <a:prstGeom prst="rect">
            <a:avLst/>
          </a:prstGeom>
          <a:ln w="12700">
            <a:miter lim="400000"/>
          </a:ln>
        </p:spPr>
      </p:pic>
      <p:pic>
        <p:nvPicPr>
          <p:cNvPr id="243" name="pasted-movie.png" descr="pasted-movie.png"/>
          <p:cNvPicPr>
            <a:picLocks noChangeAspect="1"/>
          </p:cNvPicPr>
          <p:nvPr/>
        </p:nvPicPr>
        <p:blipFill>
          <a:blip r:embed="rId7"/>
          <a:stretch>
            <a:fillRect/>
          </a:stretch>
        </p:blipFill>
        <p:spPr>
          <a:xfrm>
            <a:off x="12252228" y="6223157"/>
            <a:ext cx="7213602" cy="3304073"/>
          </a:xfrm>
          <a:prstGeom prst="rect">
            <a:avLst/>
          </a:prstGeom>
          <a:ln w="12700">
            <a:miter lim="400000"/>
          </a:ln>
        </p:spPr>
      </p:pic>
      <p:sp>
        <p:nvSpPr>
          <p:cNvPr id="244" name="NASA Indigenous Peoples Initiative"/>
          <p:cNvSpPr txBox="1"/>
          <p:nvPr/>
        </p:nvSpPr>
        <p:spPr>
          <a:xfrm>
            <a:off x="20192445" y="6467871"/>
            <a:ext cx="3489950" cy="2814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b="1"/>
            </a:lvl1pPr>
          </a:lstStyle>
          <a:p>
            <a:r>
              <a:t>NASA Indigenous Peoples Initiative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asted-movie.png" descr="pasted-movie.png"/>
          <p:cNvPicPr>
            <a:picLocks noChangeAspect="1"/>
          </p:cNvPicPr>
          <p:nvPr/>
        </p:nvPicPr>
        <p:blipFill>
          <a:blip r:embed="rId2"/>
          <a:stretch>
            <a:fillRect/>
          </a:stretch>
        </p:blipFill>
        <p:spPr>
          <a:xfrm>
            <a:off x="-740951" y="0"/>
            <a:ext cx="24384002" cy="13716000"/>
          </a:xfrm>
          <a:prstGeom prst="rect">
            <a:avLst/>
          </a:prstGeom>
          <a:ln w="12700">
            <a:miter lim="400000"/>
          </a:ln>
        </p:spPr>
      </p:pic>
      <p:sp>
        <p:nvSpPr>
          <p:cNvPr id="247" name="Oval"/>
          <p:cNvSpPr/>
          <p:nvPr/>
        </p:nvSpPr>
        <p:spPr>
          <a:xfrm rot="16151265">
            <a:off x="2180207" y="3936420"/>
            <a:ext cx="4003110" cy="2580465"/>
          </a:xfrm>
          <a:prstGeom prst="ellipse">
            <a:avLst/>
          </a:prstGeom>
          <a:ln w="63500">
            <a:solidFill>
              <a:schemeClr val="accent5"/>
            </a:solidFill>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sp>
        <p:nvSpPr>
          <p:cNvPr id="248" name="Arrow"/>
          <p:cNvSpPr/>
          <p:nvPr/>
        </p:nvSpPr>
        <p:spPr>
          <a:xfrm rot="20155856">
            <a:off x="1561510" y="8987529"/>
            <a:ext cx="1154053" cy="503792"/>
          </a:xfrm>
          <a:prstGeom prst="rightArrow">
            <a:avLst>
              <a:gd name="adj1" fmla="val 39546"/>
              <a:gd name="adj2" fmla="val 140759"/>
            </a:avLst>
          </a:prstGeom>
          <a:solidFill>
            <a:schemeClr val="accent5"/>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sp>
        <p:nvSpPr>
          <p:cNvPr id="249" name="Arrow"/>
          <p:cNvSpPr/>
          <p:nvPr/>
        </p:nvSpPr>
        <p:spPr>
          <a:xfrm rot="5072098">
            <a:off x="16889217" y="10753601"/>
            <a:ext cx="1154053" cy="503792"/>
          </a:xfrm>
          <a:prstGeom prst="rightArrow">
            <a:avLst>
              <a:gd name="adj1" fmla="val 39546"/>
              <a:gd name="adj2" fmla="val 140759"/>
            </a:avLst>
          </a:prstGeom>
          <a:solidFill>
            <a:schemeClr val="accent5"/>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sp>
        <p:nvSpPr>
          <p:cNvPr id="250" name="Arrow"/>
          <p:cNvSpPr/>
          <p:nvPr/>
        </p:nvSpPr>
        <p:spPr>
          <a:xfrm rot="5072098">
            <a:off x="21057764" y="10753601"/>
            <a:ext cx="1154053" cy="503792"/>
          </a:xfrm>
          <a:prstGeom prst="rightArrow">
            <a:avLst>
              <a:gd name="adj1" fmla="val 39546"/>
              <a:gd name="adj2" fmla="val 140759"/>
            </a:avLst>
          </a:prstGeom>
          <a:solidFill>
            <a:schemeClr val="accent5"/>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sp>
        <p:nvSpPr>
          <p:cNvPr id="251" name="Arrow"/>
          <p:cNvSpPr/>
          <p:nvPr/>
        </p:nvSpPr>
        <p:spPr>
          <a:xfrm rot="10315919">
            <a:off x="14516211" y="4728469"/>
            <a:ext cx="1154053" cy="503792"/>
          </a:xfrm>
          <a:prstGeom prst="rightArrow">
            <a:avLst>
              <a:gd name="adj1" fmla="val 39546"/>
              <a:gd name="adj2" fmla="val 140759"/>
            </a:avLst>
          </a:prstGeom>
          <a:solidFill>
            <a:schemeClr val="accent5"/>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2"/>
          <a:stretch>
            <a:fillRect/>
          </a:stretch>
        </p:blipFill>
        <p:spPr>
          <a:xfrm>
            <a:off x="392479" y="66152"/>
            <a:ext cx="23599042" cy="1327446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2"/>
          <a:stretch>
            <a:fillRect/>
          </a:stretch>
        </p:blipFill>
        <p:spPr>
          <a:xfrm>
            <a:off x="392479" y="66152"/>
            <a:ext cx="23599042" cy="13274463"/>
          </a:xfrm>
          <a:prstGeom prst="rect">
            <a:avLst/>
          </a:prstGeom>
          <a:ln w="12700">
            <a:miter lim="400000"/>
          </a:ln>
        </p:spPr>
      </p:pic>
      <p:pic>
        <p:nvPicPr>
          <p:cNvPr id="256" name="pasted-movie.png" descr="pasted-movie.png"/>
          <p:cNvPicPr>
            <a:picLocks noChangeAspect="1"/>
          </p:cNvPicPr>
          <p:nvPr/>
        </p:nvPicPr>
        <p:blipFill>
          <a:blip r:embed="rId3"/>
          <a:stretch>
            <a:fillRect/>
          </a:stretch>
        </p:blipFill>
        <p:spPr>
          <a:xfrm>
            <a:off x="1596185" y="1209522"/>
            <a:ext cx="20722137" cy="11656203"/>
          </a:xfrm>
          <a:prstGeom prst="rect">
            <a:avLst/>
          </a:prstGeom>
          <a:ln w="12700">
            <a:miter lim="400000"/>
          </a:ln>
        </p:spPr>
      </p:pic>
      <p:sp>
        <p:nvSpPr>
          <p:cNvPr id="257" name="Tucker et al 2023"/>
          <p:cNvSpPr txBox="1"/>
          <p:nvPr/>
        </p:nvSpPr>
        <p:spPr>
          <a:xfrm>
            <a:off x="18154890" y="12914216"/>
            <a:ext cx="5014875"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Tucker et al 2023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3" descr="Picture 3"/>
          <p:cNvPicPr>
            <a:picLocks noChangeAspect="1"/>
          </p:cNvPicPr>
          <p:nvPr/>
        </p:nvPicPr>
        <p:blipFill>
          <a:blip r:embed="rId3"/>
          <a:stretch>
            <a:fillRect/>
          </a:stretch>
        </p:blipFill>
        <p:spPr>
          <a:xfrm>
            <a:off x="67730" y="0"/>
            <a:ext cx="24384003" cy="13716000"/>
          </a:xfrm>
          <a:prstGeom prst="rect">
            <a:avLst/>
          </a:prstGeom>
          <a:ln w="12700">
            <a:miter lim="400000"/>
          </a:ln>
        </p:spPr>
      </p:pic>
      <p:sp>
        <p:nvSpPr>
          <p:cNvPr id="260" name="TextBox 25"/>
          <p:cNvSpPr txBox="1"/>
          <p:nvPr/>
        </p:nvSpPr>
        <p:spPr>
          <a:xfrm>
            <a:off x="19206754" y="3055012"/>
            <a:ext cx="4301438" cy="1274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defTabSz="1828800">
              <a:lnSpc>
                <a:spcPct val="132231"/>
              </a:lnSpc>
              <a:spcBef>
                <a:spcPts val="0"/>
              </a:spcBef>
              <a:defRPr sz="3200">
                <a:solidFill>
                  <a:srgbClr val="F2F2F2"/>
                </a:solidFill>
                <a:latin typeface="Arial Narrow"/>
                <a:ea typeface="Arial Narrow"/>
                <a:cs typeface="Arial Narrow"/>
                <a:sym typeface="Arial Narrow"/>
              </a:defRPr>
            </a:pPr>
            <a:r>
              <a:t>Water and Energy in </a:t>
            </a:r>
            <a:br/>
            <a:r>
              <a:t>the Atmosphere</a:t>
            </a:r>
          </a:p>
        </p:txBody>
      </p:sp>
      <p:sp>
        <p:nvSpPr>
          <p:cNvPr id="261" name="TextBox 26"/>
          <p:cNvSpPr txBox="1"/>
          <p:nvPr/>
        </p:nvSpPr>
        <p:spPr>
          <a:xfrm>
            <a:off x="19228526" y="7038347"/>
            <a:ext cx="4301438" cy="1274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defTabSz="1828800">
              <a:lnSpc>
                <a:spcPct val="132231"/>
              </a:lnSpc>
              <a:spcBef>
                <a:spcPts val="0"/>
              </a:spcBef>
              <a:defRPr sz="3200">
                <a:solidFill>
                  <a:srgbClr val="F2F2F2"/>
                </a:solidFill>
                <a:latin typeface="Arial Narrow"/>
                <a:ea typeface="Arial Narrow"/>
                <a:cs typeface="Arial Narrow"/>
                <a:sym typeface="Arial Narrow"/>
              </a:defRPr>
            </a:pPr>
            <a:r>
              <a:t>Particles in the</a:t>
            </a:r>
          </a:p>
          <a:p>
            <a:pPr algn="r" defTabSz="1828800">
              <a:lnSpc>
                <a:spcPct val="132231"/>
              </a:lnSpc>
              <a:spcBef>
                <a:spcPts val="0"/>
              </a:spcBef>
              <a:defRPr sz="3200">
                <a:solidFill>
                  <a:srgbClr val="F2F2F2"/>
                </a:solidFill>
                <a:latin typeface="Arial Narrow"/>
                <a:ea typeface="Arial Narrow"/>
                <a:cs typeface="Arial Narrow"/>
                <a:sym typeface="Arial Narrow"/>
              </a:defRPr>
            </a:pPr>
            <a:r>
              <a:t>Atmosphere</a:t>
            </a:r>
          </a:p>
        </p:txBody>
      </p:sp>
      <p:sp>
        <p:nvSpPr>
          <p:cNvPr id="262" name="TextBox 27"/>
          <p:cNvSpPr txBox="1"/>
          <p:nvPr/>
        </p:nvSpPr>
        <p:spPr>
          <a:xfrm>
            <a:off x="19228526" y="11121514"/>
            <a:ext cx="4301438" cy="26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defTabSz="1828800">
              <a:lnSpc>
                <a:spcPct val="132231"/>
              </a:lnSpc>
              <a:spcBef>
                <a:spcPts val="0"/>
              </a:spcBef>
              <a:defRPr sz="3200">
                <a:solidFill>
                  <a:srgbClr val="FFFFFF"/>
                </a:solidFill>
                <a:latin typeface="Arial Narrow"/>
                <a:ea typeface="Arial Narrow"/>
                <a:cs typeface="Arial Narrow"/>
                <a:sym typeface="Arial Narrow"/>
              </a:defRPr>
            </a:pPr>
            <a:r>
              <a:t>Large-scale Mass</a:t>
            </a:r>
          </a:p>
          <a:p>
            <a:pPr algn="r" defTabSz="1828800">
              <a:lnSpc>
                <a:spcPct val="132231"/>
              </a:lnSpc>
              <a:spcBef>
                <a:spcPts val="0"/>
              </a:spcBef>
              <a:defRPr sz="3200">
                <a:solidFill>
                  <a:srgbClr val="FFFFFF"/>
                </a:solidFill>
                <a:latin typeface="Arial Narrow"/>
                <a:ea typeface="Arial Narrow"/>
                <a:cs typeface="Arial Narrow"/>
                <a:sym typeface="Arial Narrow"/>
              </a:defRPr>
            </a:pPr>
            <a:r>
              <a:t>Redistribution</a:t>
            </a:r>
          </a:p>
          <a:p>
            <a:pPr algn="r" defTabSz="1828800">
              <a:lnSpc>
                <a:spcPct val="132231"/>
              </a:lnSpc>
              <a:spcBef>
                <a:spcPts val="0"/>
              </a:spcBef>
              <a:defRPr sz="3200">
                <a:solidFill>
                  <a:srgbClr val="FFFFFF"/>
                </a:solidFill>
                <a:latin typeface="Arial Narrow"/>
                <a:ea typeface="Arial Narrow"/>
                <a:cs typeface="Arial Narrow"/>
                <a:sym typeface="Arial Narrow"/>
              </a:defRPr>
            </a:pPr>
            <a:endParaRPr/>
          </a:p>
          <a:p>
            <a:pPr algn="r" defTabSz="1828800">
              <a:lnSpc>
                <a:spcPct val="105785"/>
              </a:lnSpc>
              <a:spcBef>
                <a:spcPts val="0"/>
              </a:spcBef>
              <a:defRPr sz="4000" b="1">
                <a:solidFill>
                  <a:srgbClr val="CA7F3C"/>
                </a:solidFill>
                <a:latin typeface="Arial Narrow"/>
                <a:ea typeface="Arial Narrow"/>
                <a:cs typeface="Arial Narrow"/>
                <a:sym typeface="Arial Narrow"/>
              </a:defRPr>
            </a:pPr>
            <a:r>
              <a:t>GRACE-C</a:t>
            </a:r>
          </a:p>
        </p:txBody>
      </p:sp>
      <p:sp>
        <p:nvSpPr>
          <p:cNvPr id="263" name="TextBox 28"/>
          <p:cNvSpPr txBox="1"/>
          <p:nvPr/>
        </p:nvSpPr>
        <p:spPr>
          <a:xfrm>
            <a:off x="18335895" y="6150550"/>
            <a:ext cx="5259382" cy="75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r" defTabSz="1828800">
              <a:lnSpc>
                <a:spcPct val="100000"/>
              </a:lnSpc>
              <a:spcBef>
                <a:spcPts val="0"/>
              </a:spcBef>
              <a:defRPr sz="4000" b="1">
                <a:solidFill>
                  <a:srgbClr val="B45F60"/>
                </a:solidFill>
                <a:latin typeface="Arial Narrow"/>
                <a:ea typeface="Arial Narrow"/>
                <a:cs typeface="Arial Narrow"/>
                <a:sym typeface="Arial Narrow"/>
              </a:defRPr>
            </a:lvl1pPr>
          </a:lstStyle>
          <a:p>
            <a:r>
              <a:t>AEROSOLS</a:t>
            </a:r>
          </a:p>
        </p:txBody>
      </p:sp>
      <p:sp>
        <p:nvSpPr>
          <p:cNvPr id="264" name="TextBox 29"/>
          <p:cNvSpPr txBox="1"/>
          <p:nvPr/>
        </p:nvSpPr>
        <p:spPr>
          <a:xfrm>
            <a:off x="18292354" y="1642534"/>
            <a:ext cx="5259382" cy="1325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defTabSz="1828800">
              <a:lnSpc>
                <a:spcPct val="100000"/>
              </a:lnSpc>
              <a:spcBef>
                <a:spcPts val="0"/>
              </a:spcBef>
              <a:defRPr sz="4000" b="1">
                <a:solidFill>
                  <a:srgbClr val="37ADD2"/>
                </a:solidFill>
                <a:latin typeface="Arial Narrow"/>
                <a:ea typeface="Arial Narrow"/>
                <a:cs typeface="Arial Narrow"/>
                <a:sym typeface="Arial Narrow"/>
              </a:defRPr>
            </a:pPr>
            <a:r>
              <a:t>CLOUDS, CONVECTION</a:t>
            </a:r>
          </a:p>
          <a:p>
            <a:pPr algn="r" defTabSz="1828800">
              <a:lnSpc>
                <a:spcPct val="100000"/>
              </a:lnSpc>
              <a:spcBef>
                <a:spcPts val="0"/>
              </a:spcBef>
              <a:defRPr sz="4000" b="1">
                <a:solidFill>
                  <a:srgbClr val="37ADD2"/>
                </a:solidFill>
                <a:latin typeface="Arial Narrow"/>
                <a:ea typeface="Arial Narrow"/>
                <a:cs typeface="Arial Narrow"/>
                <a:sym typeface="Arial Narrow"/>
              </a:defRPr>
            </a:pPr>
            <a:r>
              <a:t>AND PRECIPITATION</a:t>
            </a:r>
          </a:p>
        </p:txBody>
      </p:sp>
      <p:sp>
        <p:nvSpPr>
          <p:cNvPr id="265" name="TextBox 30"/>
          <p:cNvSpPr txBox="1"/>
          <p:nvPr/>
        </p:nvSpPr>
        <p:spPr>
          <a:xfrm>
            <a:off x="18314126" y="10450279"/>
            <a:ext cx="5259382" cy="75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r" defTabSz="1828800">
              <a:lnSpc>
                <a:spcPct val="100000"/>
              </a:lnSpc>
              <a:spcBef>
                <a:spcPts val="0"/>
              </a:spcBef>
              <a:defRPr sz="4000" b="1">
                <a:solidFill>
                  <a:srgbClr val="CA7F3C"/>
                </a:solidFill>
                <a:latin typeface="Arial Narrow"/>
                <a:ea typeface="Arial Narrow"/>
                <a:cs typeface="Arial Narrow"/>
                <a:sym typeface="Arial Narrow"/>
              </a:defRPr>
            </a:lvl1pPr>
          </a:lstStyle>
          <a:p>
            <a:r>
              <a:t>MASS CHANGE</a:t>
            </a:r>
          </a:p>
        </p:txBody>
      </p:sp>
      <p:sp>
        <p:nvSpPr>
          <p:cNvPr id="266" name="TextBox 31"/>
          <p:cNvSpPr txBox="1"/>
          <p:nvPr/>
        </p:nvSpPr>
        <p:spPr>
          <a:xfrm>
            <a:off x="809896" y="6161068"/>
            <a:ext cx="5259383" cy="1325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100000"/>
              </a:lnSpc>
              <a:spcBef>
                <a:spcPts val="0"/>
              </a:spcBef>
              <a:defRPr sz="4000" b="1">
                <a:solidFill>
                  <a:srgbClr val="18A565"/>
                </a:solidFill>
                <a:latin typeface="Arial Narrow"/>
                <a:ea typeface="Arial Narrow"/>
                <a:cs typeface="Arial Narrow"/>
                <a:sym typeface="Arial Narrow"/>
              </a:defRPr>
            </a:pPr>
            <a:r>
              <a:t>SURFACE BIOLOGY</a:t>
            </a:r>
          </a:p>
          <a:p>
            <a:pPr defTabSz="1828800">
              <a:lnSpc>
                <a:spcPct val="100000"/>
              </a:lnSpc>
              <a:spcBef>
                <a:spcPts val="0"/>
              </a:spcBef>
              <a:defRPr sz="4000" b="1">
                <a:solidFill>
                  <a:srgbClr val="18A565"/>
                </a:solidFill>
                <a:latin typeface="Arial Narrow"/>
                <a:ea typeface="Arial Narrow"/>
                <a:cs typeface="Arial Narrow"/>
                <a:sym typeface="Arial Narrow"/>
              </a:defRPr>
            </a:pPr>
            <a:r>
              <a:t>AND GEOLOGY</a:t>
            </a:r>
          </a:p>
        </p:txBody>
      </p:sp>
      <p:sp>
        <p:nvSpPr>
          <p:cNvPr id="267" name="TextBox 32"/>
          <p:cNvSpPr txBox="1"/>
          <p:nvPr/>
        </p:nvSpPr>
        <p:spPr>
          <a:xfrm>
            <a:off x="815484" y="10755362"/>
            <a:ext cx="5651863" cy="1325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100000"/>
              </a:lnSpc>
              <a:spcBef>
                <a:spcPts val="0"/>
              </a:spcBef>
              <a:defRPr sz="4000" b="1">
                <a:solidFill>
                  <a:srgbClr val="C6B96E"/>
                </a:solidFill>
                <a:latin typeface="Arial Narrow"/>
                <a:ea typeface="Arial Narrow"/>
                <a:cs typeface="Arial Narrow"/>
                <a:sym typeface="Arial Narrow"/>
              </a:defRPr>
            </a:pPr>
            <a:r>
              <a:t>SURFACE DEFORMATION</a:t>
            </a:r>
          </a:p>
          <a:p>
            <a:pPr defTabSz="1828800">
              <a:lnSpc>
                <a:spcPct val="100000"/>
              </a:lnSpc>
              <a:spcBef>
                <a:spcPts val="0"/>
              </a:spcBef>
              <a:defRPr sz="4000" b="1">
                <a:solidFill>
                  <a:srgbClr val="C6B96E"/>
                </a:solidFill>
                <a:latin typeface="Arial Narrow"/>
                <a:ea typeface="Arial Narrow"/>
                <a:cs typeface="Arial Narrow"/>
                <a:sym typeface="Arial Narrow"/>
              </a:defRPr>
            </a:pPr>
            <a:r>
              <a:t>AND CHANGE</a:t>
            </a:r>
          </a:p>
        </p:txBody>
      </p:sp>
      <p:sp>
        <p:nvSpPr>
          <p:cNvPr id="268" name="TextBox 33"/>
          <p:cNvSpPr txBox="1"/>
          <p:nvPr/>
        </p:nvSpPr>
        <p:spPr>
          <a:xfrm>
            <a:off x="853437" y="7442606"/>
            <a:ext cx="4301440" cy="2601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132231"/>
              </a:lnSpc>
              <a:spcBef>
                <a:spcPts val="0"/>
              </a:spcBef>
              <a:defRPr sz="3200">
                <a:solidFill>
                  <a:srgbClr val="FFFFFF"/>
                </a:solidFill>
                <a:latin typeface="Arial Narrow"/>
                <a:ea typeface="Arial Narrow"/>
                <a:cs typeface="Arial Narrow"/>
                <a:sym typeface="Arial Narrow"/>
              </a:defRPr>
            </a:pPr>
            <a:r>
              <a:t>Earth Surface &amp; Ecosystems</a:t>
            </a:r>
          </a:p>
          <a:p>
            <a:pPr defTabSz="1828800">
              <a:lnSpc>
                <a:spcPct val="105785"/>
              </a:lnSpc>
              <a:spcBef>
                <a:spcPts val="0"/>
              </a:spcBef>
              <a:defRPr sz="4000" b="1">
                <a:solidFill>
                  <a:srgbClr val="18915B"/>
                </a:solidFill>
                <a:latin typeface="Arial Narrow"/>
                <a:ea typeface="Arial Narrow"/>
                <a:cs typeface="Arial Narrow"/>
                <a:sym typeface="Arial Narrow"/>
              </a:defRPr>
            </a:pPr>
            <a:r>
              <a:t>SBG-TIR</a:t>
            </a:r>
          </a:p>
          <a:p>
            <a:pPr defTabSz="1828800">
              <a:lnSpc>
                <a:spcPct val="105785"/>
              </a:lnSpc>
              <a:spcBef>
                <a:spcPts val="0"/>
              </a:spcBef>
              <a:defRPr sz="4000" b="1">
                <a:solidFill>
                  <a:srgbClr val="18915B"/>
                </a:solidFill>
                <a:latin typeface="Arial Narrow"/>
                <a:ea typeface="Arial Narrow"/>
                <a:cs typeface="Arial Narrow"/>
                <a:sym typeface="Arial Narrow"/>
              </a:defRPr>
            </a:pPr>
            <a:r>
              <a:t>SBG-VSWIR</a:t>
            </a:r>
          </a:p>
        </p:txBody>
      </p:sp>
      <p:sp>
        <p:nvSpPr>
          <p:cNvPr id="269" name="TextBox 34"/>
          <p:cNvSpPr txBox="1"/>
          <p:nvPr/>
        </p:nvSpPr>
        <p:spPr>
          <a:xfrm>
            <a:off x="853439" y="11967033"/>
            <a:ext cx="4301440" cy="652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828800">
              <a:lnSpc>
                <a:spcPct val="132231"/>
              </a:lnSpc>
              <a:spcBef>
                <a:spcPts val="0"/>
              </a:spcBef>
              <a:defRPr sz="3200">
                <a:solidFill>
                  <a:srgbClr val="F2F2F2"/>
                </a:solidFill>
                <a:latin typeface="Arial Narrow"/>
                <a:ea typeface="Arial Narrow"/>
                <a:cs typeface="Arial Narrow"/>
                <a:sym typeface="Arial Narrow"/>
              </a:defRPr>
            </a:lvl1pPr>
          </a:lstStyle>
          <a:p>
            <a:r>
              <a:t>Earth Surface Dynamics</a:t>
            </a:r>
          </a:p>
        </p:txBody>
      </p:sp>
      <p:sp>
        <p:nvSpPr>
          <p:cNvPr id="270" name="Straight Connector 7"/>
          <p:cNvSpPr/>
          <p:nvPr/>
        </p:nvSpPr>
        <p:spPr>
          <a:xfrm>
            <a:off x="931654" y="3545454"/>
            <a:ext cx="3847381" cy="2"/>
          </a:xfrm>
          <a:prstGeom prst="line">
            <a:avLst/>
          </a:prstGeom>
          <a:ln w="76200">
            <a:solidFill>
              <a:srgbClr val="FFFFFF"/>
            </a:solidFill>
            <a:miter/>
          </a:ln>
        </p:spPr>
        <p:txBody>
          <a:bodyPr lIns="45718" tIns="45718" rIns="45718" bIns="45718"/>
          <a:lstStyle/>
          <a:p>
            <a:pPr>
              <a:defRPr>
                <a:solidFill>
                  <a:srgbClr val="FFFFFF"/>
                </a:solidFill>
              </a:defRPr>
            </a:pPr>
            <a:endParaRPr/>
          </a:p>
        </p:txBody>
      </p:sp>
      <p:sp>
        <p:nvSpPr>
          <p:cNvPr id="271" name="TextBox 14"/>
          <p:cNvSpPr txBox="1"/>
          <p:nvPr/>
        </p:nvSpPr>
        <p:spPr>
          <a:xfrm>
            <a:off x="816057" y="3597216"/>
            <a:ext cx="4216594" cy="110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828800">
              <a:lnSpc>
                <a:spcPct val="100000"/>
              </a:lnSpc>
              <a:spcBef>
                <a:spcPts val="0"/>
              </a:spcBef>
              <a:defRPr sz="3200">
                <a:solidFill>
                  <a:srgbClr val="FFFFFF"/>
                </a:solidFill>
                <a:latin typeface="Arial"/>
                <a:ea typeface="Arial"/>
                <a:cs typeface="Arial"/>
                <a:sym typeface="Arial"/>
              </a:defRPr>
            </a:pPr>
            <a:r>
              <a:t>INTERCONNECTED</a:t>
            </a:r>
          </a:p>
          <a:p>
            <a:pPr defTabSz="1828800">
              <a:lnSpc>
                <a:spcPct val="100000"/>
              </a:lnSpc>
              <a:spcBef>
                <a:spcPts val="0"/>
              </a:spcBef>
              <a:defRPr sz="3200">
                <a:solidFill>
                  <a:srgbClr val="FFFFFF"/>
                </a:solidFill>
                <a:latin typeface="Arial"/>
                <a:ea typeface="Arial"/>
                <a:cs typeface="Arial"/>
                <a:sym typeface="Arial"/>
              </a:defRPr>
            </a:pPr>
            <a:r>
              <a:t>CORE MISSIONS</a:t>
            </a:r>
          </a:p>
        </p:txBody>
      </p:sp>
      <p:pic>
        <p:nvPicPr>
          <p:cNvPr id="272" name="Picture 16" descr="Picture 16"/>
          <p:cNvPicPr>
            <a:picLocks noChangeAspect="1"/>
          </p:cNvPicPr>
          <p:nvPr/>
        </p:nvPicPr>
        <p:blipFill>
          <a:blip r:embed="rId4"/>
          <a:stretch>
            <a:fillRect/>
          </a:stretch>
        </p:blipFill>
        <p:spPr>
          <a:xfrm>
            <a:off x="888516" y="826176"/>
            <a:ext cx="3854905" cy="2262080"/>
          </a:xfrm>
          <a:prstGeom prst="rect">
            <a:avLst/>
          </a:prstGeom>
          <a:ln w="12700">
            <a:miter lim="400000"/>
          </a:ln>
        </p:spPr>
      </p:pic>
      <p:sp>
        <p:nvSpPr>
          <p:cNvPr id="273" name="Slide Number Placeholder 3"/>
          <p:cNvSpPr txBox="1">
            <a:spLocks noGrp="1"/>
          </p:cNvSpPr>
          <p:nvPr>
            <p:ph type="sldNum" sz="quarter" idx="4294967295"/>
          </p:nvPr>
        </p:nvSpPr>
        <p:spPr>
          <a:xfrm>
            <a:off x="23831942" y="13078897"/>
            <a:ext cx="365094" cy="5285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lvl1pPr defTabSz="1828800">
              <a:defRPr sz="2400" b="0" spc="0">
                <a:solidFill>
                  <a:srgbClr val="FFFFFF"/>
                </a:solidFill>
              </a:defRPr>
            </a:lvl1pPr>
          </a:lstStyle>
          <a:p>
            <a:fld id="{86CB4B4D-7CA3-9044-876B-883B54F8677D}" type="slidenum">
              <a:t>9</a:t>
            </a:fld>
            <a:endParaRPr/>
          </a:p>
        </p:txBody>
      </p:sp>
      <p:sp>
        <p:nvSpPr>
          <p:cNvPr id="274" name="TextBox 17"/>
          <p:cNvSpPr txBox="1"/>
          <p:nvPr/>
        </p:nvSpPr>
        <p:spPr>
          <a:xfrm>
            <a:off x="853440" y="12582042"/>
            <a:ext cx="4844920" cy="75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p>
            <a:pPr defTabSz="1828800">
              <a:lnSpc>
                <a:spcPct val="100000"/>
              </a:lnSpc>
              <a:spcBef>
                <a:spcPts val="0"/>
              </a:spcBef>
              <a:defRPr sz="3200">
                <a:solidFill>
                  <a:srgbClr val="FFFFFF"/>
                </a:solidFill>
                <a:latin typeface="Arial Narrow"/>
                <a:ea typeface="Arial Narrow"/>
                <a:cs typeface="Arial Narrow"/>
                <a:sym typeface="Arial Narrow"/>
              </a:defRPr>
            </a:pPr>
            <a:r>
              <a:t>Met by </a:t>
            </a:r>
            <a:r>
              <a:rPr sz="4000" b="1">
                <a:solidFill>
                  <a:srgbClr val="C6B86D"/>
                </a:solidFill>
              </a:rPr>
              <a:t>NISAR</a:t>
            </a:r>
            <a:r>
              <a:rPr>
                <a:solidFill>
                  <a:srgbClr val="C6B86D"/>
                </a:solidFill>
              </a:rPr>
              <a:t> </a:t>
            </a:r>
            <a:r>
              <a:t>launch in 2024</a:t>
            </a:r>
          </a:p>
        </p:txBody>
      </p:sp>
      <p:sp>
        <p:nvSpPr>
          <p:cNvPr id="275" name="TextBox 18"/>
          <p:cNvSpPr txBox="1"/>
          <p:nvPr/>
        </p:nvSpPr>
        <p:spPr>
          <a:xfrm>
            <a:off x="16934926" y="97779"/>
            <a:ext cx="6330771" cy="75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lgn="r" defTabSz="1828800">
              <a:lnSpc>
                <a:spcPct val="100000"/>
              </a:lnSpc>
              <a:spcBef>
                <a:spcPts val="0"/>
              </a:spcBef>
              <a:defRPr sz="4000" b="1">
                <a:solidFill>
                  <a:srgbClr val="FFFFFF"/>
                </a:solidFill>
                <a:latin typeface="Arial Narrow"/>
                <a:ea typeface="Arial Narrow"/>
                <a:cs typeface="Arial Narrow"/>
                <a:sym typeface="Arial Narrow"/>
              </a:defRPr>
            </a:lvl1pPr>
          </a:lstStyle>
          <a:p>
            <a:r>
              <a:t>Atmospheric Science Missions</a:t>
            </a:r>
          </a:p>
        </p:txBody>
      </p:sp>
      <p:sp>
        <p:nvSpPr>
          <p:cNvPr id="276" name="Right Bracket 1"/>
          <p:cNvSpPr/>
          <p:nvPr/>
        </p:nvSpPr>
        <p:spPr>
          <a:xfrm>
            <a:off x="23285755" y="821266"/>
            <a:ext cx="621050" cy="80842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62"/>
                  <a:pt x="21600" y="138"/>
                </a:cubicBezTo>
                <a:lnTo>
                  <a:pt x="21600" y="21462"/>
                </a:lnTo>
                <a:cubicBezTo>
                  <a:pt x="21600" y="21538"/>
                  <a:pt x="11929" y="21600"/>
                  <a:pt x="0" y="21600"/>
                </a:cubicBezTo>
              </a:path>
            </a:pathLst>
          </a:custGeom>
          <a:ln w="50800">
            <a:solidFill>
              <a:srgbClr val="FFFFFF"/>
            </a:solidFill>
            <a:miter/>
          </a:ln>
        </p:spPr>
        <p:txBody>
          <a:bodyPr lIns="50800" tIns="50800" rIns="50800" bIns="50800" anchor="ctr"/>
          <a:lstStyle/>
          <a:p>
            <a:pPr algn="ctr" defTabSz="1828800">
              <a:lnSpc>
                <a:spcPct val="100000"/>
              </a:lnSpc>
              <a:spcBef>
                <a:spcPts val="0"/>
              </a:spcBef>
              <a:defRPr sz="3600">
                <a:latin typeface="Calibri"/>
                <a:ea typeface="Calibri"/>
                <a:cs typeface="Calibri"/>
                <a:sym typeface="Calibri"/>
              </a:defRPr>
            </a:pPr>
            <a:endParaRPr/>
          </a:p>
        </p:txBody>
      </p:sp>
      <p:sp>
        <p:nvSpPr>
          <p:cNvPr id="277" name="TextBox 19"/>
          <p:cNvSpPr txBox="1"/>
          <p:nvPr/>
        </p:nvSpPr>
        <p:spPr>
          <a:xfrm>
            <a:off x="8015508" y="12772380"/>
            <a:ext cx="8428528" cy="701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defTabSz="1828800">
              <a:lnSpc>
                <a:spcPct val="100000"/>
              </a:lnSpc>
              <a:spcBef>
                <a:spcPts val="0"/>
              </a:spcBef>
              <a:defRPr sz="3600">
                <a:solidFill>
                  <a:srgbClr val="FFFFFF"/>
                </a:solidFill>
                <a:latin typeface="Arial"/>
                <a:ea typeface="Arial"/>
                <a:cs typeface="Arial"/>
                <a:sym typeface="Arial"/>
              </a:defRPr>
            </a:lvl1pPr>
          </a:lstStyle>
          <a:p>
            <a:r>
              <a:t>Observables now in Mission Formulation</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806</Words>
  <Application>Microsoft Office PowerPoint</Application>
  <PresentationFormat>Custom</PresentationFormat>
  <Paragraphs>109</Paragraphs>
  <Slides>12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Arial Narrow</vt:lpstr>
      <vt:lpstr>Calibri</vt:lpstr>
      <vt:lpstr>Calibri Light</vt:lpstr>
      <vt:lpstr>Helvetica</vt:lpstr>
      <vt:lpstr>Helvetica Neue</vt:lpstr>
      <vt:lpstr>Helvetica Neue Medium</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Pavlick, Ryan P. (HQ-DK000)</dc:creator>
  <cp:lastModifiedBy>Pavlick, Ryan P. (HQ-DK000)</cp:lastModifiedBy>
  <cp:revision>1</cp:revision>
  <dcterms:modified xsi:type="dcterms:W3CDTF">2024-05-21T14:49:48Z</dcterms:modified>
</cp:coreProperties>
</file>