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65" r:id="rId5"/>
  </p:sldMasterIdLst>
  <p:notesMasterIdLst>
    <p:notesMasterId r:id="rId17"/>
  </p:notesMasterIdLst>
  <p:handoutMasterIdLst>
    <p:handoutMasterId r:id="rId18"/>
  </p:handoutMasterIdLst>
  <p:sldIdLst>
    <p:sldId id="1344" r:id="rId6"/>
    <p:sldId id="1243" r:id="rId7"/>
    <p:sldId id="1251" r:id="rId8"/>
    <p:sldId id="1246" r:id="rId9"/>
    <p:sldId id="1127" r:id="rId10"/>
    <p:sldId id="1130" r:id="rId11"/>
    <p:sldId id="1128" r:id="rId12"/>
    <p:sldId id="1131" r:id="rId13"/>
    <p:sldId id="1129" r:id="rId14"/>
    <p:sldId id="1137" r:id="rId15"/>
    <p:sldId id="1250" r:id="rId16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na Bennett" initials="" lastIdx="2" clrIdx="0"/>
  <p:cmAuthor id="2" name="Alistair Rogers" initials="AR" lastIdx="1" clrIdx="1"/>
  <p:cmAuthor id="3" name="Bob Bolton" initials="BB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C69"/>
    <a:srgbClr val="FFFFFF"/>
    <a:srgbClr val="FF0000"/>
    <a:srgbClr val="46C2A7"/>
    <a:srgbClr val="07495E"/>
    <a:srgbClr val="67CDA6"/>
    <a:srgbClr val="43C1E3"/>
    <a:srgbClr val="7CD20C"/>
    <a:srgbClr val="D55E8A"/>
    <a:srgbClr val="9E6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4" autoAdjust="0"/>
    <p:restoredTop sz="88386" autoAdjust="0"/>
  </p:normalViewPr>
  <p:slideViewPr>
    <p:cSldViewPr snapToGrid="0" showGuides="1">
      <p:cViewPr varScale="1">
        <p:scale>
          <a:sx n="68" d="100"/>
          <a:sy n="68" d="100"/>
        </p:scale>
        <p:origin x="412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424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5/23/2024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5/23/2024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3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43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body"/>
          </p:nvPr>
        </p:nvSpPr>
        <p:spPr>
          <a:xfrm>
            <a:off x="701640" y="4473720"/>
            <a:ext cx="5605560" cy="365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90000"/>
              </a:lnSpc>
              <a:spcBef>
                <a:spcPts val="300"/>
              </a:spcBef>
              <a:buNone/>
              <a:tabLst>
                <a:tab pos="0" algn="l"/>
              </a:tabLst>
            </a:pPr>
            <a:endParaRPr lang="en-US" sz="1200" b="0" strike="noStrike" spc="-1" dirty="0">
              <a:latin typeface="Arial"/>
            </a:endParaRPr>
          </a:p>
        </p:txBody>
      </p:sp>
      <p:sp>
        <p:nvSpPr>
          <p:cNvPr id="22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3713" cy="3135313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3713" cy="3135313"/>
          </a:xfrm>
          <a:prstGeom prst="rect">
            <a:avLst/>
          </a:prstGeom>
          <a:ln w="0">
            <a:noFill/>
          </a:ln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701640" y="4473720"/>
            <a:ext cx="5605560" cy="365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sldNum" idx="5"/>
          </p:nvPr>
        </p:nvSpPr>
        <p:spPr>
          <a:xfrm>
            <a:off x="0" y="8801280"/>
            <a:ext cx="3036960" cy="465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DD317DA2-B36F-4381-9868-E05EC351B179}" type="slidenum">
              <a:rPr lang="en-US" sz="1400" b="0" strike="noStrike" spc="-1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body"/>
          </p:nvPr>
        </p:nvSpPr>
        <p:spPr>
          <a:xfrm>
            <a:off x="701640" y="4473720"/>
            <a:ext cx="5605560" cy="365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90000"/>
              </a:lnSpc>
              <a:spcBef>
                <a:spcPts val="300"/>
              </a:spcBef>
              <a:buNone/>
              <a:tabLst>
                <a:tab pos="0" algn="l"/>
              </a:tabLst>
            </a:pPr>
            <a:endParaRPr lang="en-US" sz="1200" b="0" strike="noStrike" spc="-1" dirty="0">
              <a:latin typeface="Arial"/>
            </a:endParaRPr>
          </a:p>
        </p:txBody>
      </p:sp>
      <p:sp>
        <p:nvSpPr>
          <p:cNvPr id="22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3713" cy="3135313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body"/>
          </p:nvPr>
        </p:nvSpPr>
        <p:spPr>
          <a:xfrm>
            <a:off x="701640" y="4473720"/>
            <a:ext cx="5605560" cy="365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90000"/>
              </a:lnSpc>
              <a:spcBef>
                <a:spcPts val="300"/>
              </a:spcBef>
              <a:buNone/>
              <a:tabLst>
                <a:tab pos="0" algn="l"/>
              </a:tabLst>
            </a:pPr>
            <a:endParaRPr lang="en-US" sz="1200" b="0" strike="noStrike" spc="-1" dirty="0">
              <a:latin typeface="Arial"/>
            </a:endParaRPr>
          </a:p>
        </p:txBody>
      </p:sp>
      <p:sp>
        <p:nvSpPr>
          <p:cNvPr id="21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3713" cy="3135313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76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8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8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25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500"/>
              </a:spcAft>
            </a:pPr>
            <a:r>
              <a:rPr lang="en-US" sz="1200" dirty="0"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96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1972848"/>
          </a:xfr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1972848"/>
          </a:xfr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B17F87-570E-AD40-92B3-AFE71F988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22" y="177800"/>
            <a:ext cx="11423831" cy="756874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defRPr sz="2399"/>
            </a:lvl1pPr>
          </a:lstStyle>
          <a:p>
            <a:r>
              <a:rPr lang="en-US" dirty="0"/>
              <a:t>Orientation Text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3793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93E7A6-3365-A446-BAA3-847D33447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24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04" y="1674592"/>
            <a:ext cx="8833534" cy="487954"/>
          </a:xfrm>
        </p:spPr>
        <p:txBody>
          <a:bodyPr anchor="b" anchorCtr="0"/>
          <a:lstStyle>
            <a:lvl1pPr algn="l">
              <a:defRPr b="1" i="0">
                <a:solidFill>
                  <a:srgbClr val="002060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704" y="2308388"/>
            <a:ext cx="4340396" cy="369332"/>
          </a:xfrm>
        </p:spPr>
        <p:txBody>
          <a:bodyPr/>
          <a:lstStyle>
            <a:lvl1pPr marL="0" indent="0" algn="l">
              <a:buNone/>
              <a:defRPr sz="2000" b="0" i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EB24B-9E65-4CEB-AE8A-8B1E3272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7899" y="5365751"/>
            <a:ext cx="2172266" cy="717141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B1F24E8-3A0E-42B4-BD03-8322F37B2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932" y="5498418"/>
            <a:ext cx="1861035" cy="451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B78769-D8FC-43D5-9847-3439518A9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2098" y="3873501"/>
            <a:ext cx="2315753" cy="821955"/>
          </a:xfrm>
          <a:prstGeom prst="rect">
            <a:avLst/>
          </a:prstGeom>
        </p:spPr>
      </p:pic>
      <p:pic>
        <p:nvPicPr>
          <p:cNvPr id="1028" name="Picture 4" descr="News Releases">
            <a:extLst>
              <a:ext uri="{FF2B5EF4-FFF2-40B4-BE49-F238E27FC236}">
                <a16:creationId xmlns:a16="http://schemas.microsoft.com/office/drawing/2014/main" id="{42511303-FD8F-4626-B551-FAFF915FA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1720" y="4004550"/>
            <a:ext cx="232844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563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245340" cy="914400"/>
          </a:xfrm>
          <a:noFill/>
        </p:spPr>
        <p:txBody>
          <a:bodyPr anchor="ctr">
            <a:noAutofit/>
          </a:bodyPr>
          <a:lstStyle>
            <a:lvl1pPr marL="228600" algn="l">
              <a:defRPr sz="3600" spc="100" baseline="0">
                <a:ln cap="rnd">
                  <a:solidFill>
                    <a:schemeClr val="tx1"/>
                  </a:solidFill>
                </a:ln>
                <a:solidFill>
                  <a:srgbClr val="074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554" y="1291787"/>
            <a:ext cx="11423831" cy="195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9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280490" cy="914400"/>
          </a:xfrm>
          <a:noFill/>
        </p:spPr>
        <p:txBody>
          <a:bodyPr anchor="ctr">
            <a:noAutofit/>
          </a:bodyPr>
          <a:lstStyle>
            <a:lvl1pPr marL="228600" algn="l">
              <a:defRPr sz="3600" spc="100" baseline="0">
                <a:ln w="9525" cap="rnd">
                  <a:solidFill>
                    <a:sysClr val="windowText" lastClr="000000"/>
                  </a:solidFill>
                  <a:bevel/>
                </a:ln>
                <a:solidFill>
                  <a:srgbClr val="214C69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082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3222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0" i="0" dirty="0">
              <a:latin typeface="Arial 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F95A27-3E75-8F4C-B794-C0437713C6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813EE8-93F5-5947-A695-145EDAD067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43000" y="1714500"/>
            <a:ext cx="10668000" cy="1142492"/>
          </a:xfrm>
          <a:prstGeom prst="rect">
            <a:avLst/>
          </a:prstGeom>
        </p:spPr>
        <p:txBody>
          <a:bodyPr lIns="0" tIns="0" rIns="0" bIns="0" anchor="t" anchorCtr="0"/>
          <a:lstStyle>
            <a:lvl1pPr marL="266609" marR="0" indent="-266609" algn="l" defTabSz="91408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431802" algn="l"/>
              </a:tabLst>
              <a:defRPr sz="2199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7915" indent="-380871">
              <a:buFont typeface="Wingdings" panose="05000000000000000000" pitchFamily="2" charset="2"/>
              <a:buChar char="§"/>
              <a:defRPr sz="1999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4959" indent="-380871">
              <a:buFont typeface="Wingdings" panose="05000000000000000000" pitchFamily="2" charset="2"/>
              <a:buChar char="ü"/>
              <a:defRPr sz="1666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134" indent="0">
              <a:buNone/>
              <a:defRPr sz="2332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178" indent="0">
              <a:buNone/>
              <a:defRPr sz="2332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837915" marR="0" lvl="1" indent="-266609" algn="l" defTabSz="91408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431802" algn="l"/>
              </a:tabLst>
              <a:defRPr/>
            </a:pPr>
            <a:r>
              <a:rPr lang="en-US" dirty="0"/>
              <a:t>Second level</a:t>
            </a:r>
          </a:p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44CC3A-CB37-6C48-A103-B2B2CDEA95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67000" y="902890"/>
            <a:ext cx="9144000" cy="41537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 typeface="Arial" panose="020B0604020202020204" pitchFamily="34" charset="0"/>
              <a:buNone/>
              <a:defRPr sz="2999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45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89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134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178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Slide Title Text</a:t>
            </a:r>
          </a:p>
        </p:txBody>
      </p:sp>
    </p:spTree>
    <p:extLst>
      <p:ext uri="{BB962C8B-B14F-4D97-AF65-F5344CB8AC3E}">
        <p14:creationId xmlns:p14="http://schemas.microsoft.com/office/powerpoint/2010/main" val="37260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NGEE Arctic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530F9-AF91-DE4A-A225-CF173830471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541" y="0"/>
            <a:ext cx="12304297" cy="692658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0547" y="177800"/>
            <a:ext cx="10972801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2081" y="1291787"/>
            <a:ext cx="10972801" cy="191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40959" y="657805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1" r:id="rId5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0070C0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6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2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hyperlink" Target="https://science.osti.gov/grants/Applicant-and-Awardee-Resources/PIER-Plan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FEC0-39F8-8E2C-C7A8-71E9F4A22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636" y="2234568"/>
            <a:ext cx="9212963" cy="132343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000" b="1" spc="100" dirty="0">
                <a:ln>
                  <a:solidFill>
                    <a:sysClr val="windowText" lastClr="000000"/>
                  </a:solidFill>
                </a:ln>
                <a:solidFill>
                  <a:srgbClr val="07495E"/>
                </a:solidFill>
              </a:rPr>
              <a:t>Promoting Inclusive and Equitable Research (PIER) in the Arctic </a:t>
            </a:r>
            <a:endParaRPr lang="en-US" sz="4000" spc="100" dirty="0">
              <a:ln>
                <a:solidFill>
                  <a:sysClr val="windowText" lastClr="000000"/>
                </a:solidFill>
              </a:ln>
              <a:solidFill>
                <a:srgbClr val="214C6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2E191D-A0CA-3228-3945-822092383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8049" y="4187988"/>
            <a:ext cx="5039151" cy="1795363"/>
          </a:xfrm>
        </p:spPr>
        <p:txBody>
          <a:bodyPr/>
          <a:lstStyle/>
          <a:p>
            <a:pPr algn="r"/>
            <a:r>
              <a:rPr lang="en-US" sz="2200" dirty="0">
                <a:solidFill>
                  <a:schemeClr val="bg1"/>
                </a:solidFill>
              </a:rPr>
              <a:t>Bob Bolton &amp; Colleen Iversen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On Behalf of the NGEE Arctic Team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</a:rPr>
              <a:t>NASA ABoVE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Annual Science Team Meeting 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24 May 2024</a:t>
            </a:r>
          </a:p>
        </p:txBody>
      </p:sp>
    </p:spTree>
    <p:extLst>
      <p:ext uri="{BB962C8B-B14F-4D97-AF65-F5344CB8AC3E}">
        <p14:creationId xmlns:p14="http://schemas.microsoft.com/office/powerpoint/2010/main" val="2328460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E0BA6F-EFB4-4451-DB27-ABC00483DB6F}"/>
              </a:ext>
            </a:extLst>
          </p:cNvPr>
          <p:cNvSpPr txBox="1"/>
          <p:nvPr/>
        </p:nvSpPr>
        <p:spPr>
          <a:xfrm>
            <a:off x="518792" y="1242500"/>
            <a:ext cx="11036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Next steps </a:t>
            </a:r>
            <a:r>
              <a:rPr lang="en-U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include…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63F7C-5234-7FFD-4D7B-1D08E14C8785}"/>
              </a:ext>
            </a:extLst>
          </p:cNvPr>
          <p:cNvSpPr txBox="1"/>
          <p:nvPr/>
        </p:nvSpPr>
        <p:spPr>
          <a:xfrm>
            <a:off x="518792" y="1808647"/>
            <a:ext cx="3657600" cy="3994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</a:rPr>
              <a:t>Developing Leaders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Rising Leaders on Phase 4 proposal, Leadership Team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Updated succession plan from each institutional partner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9C8F1-3088-42C4-20B9-7E7485D1FC34}"/>
              </a:ext>
            </a:extLst>
          </p:cNvPr>
          <p:cNvSpPr txBox="1"/>
          <p:nvPr/>
        </p:nvSpPr>
        <p:spPr>
          <a:xfrm>
            <a:off x="4267200" y="1808647"/>
            <a:ext cx="3657600" cy="3994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</a:rPr>
              <a:t>Mentoring Program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Formalize project-wide mentoring program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Mentoring awards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0F9806-D0F2-C114-7DA8-942125A51C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275" y="4534711"/>
            <a:ext cx="5477933" cy="1890643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3A145C-EE3F-DCBB-B3E1-833F90F176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533" y="971993"/>
            <a:ext cx="3367860" cy="4534839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9F94060-1412-4C1B-0AC7-20367B962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280490" cy="1054783"/>
          </a:xfrm>
        </p:spPr>
        <p:txBody>
          <a:bodyPr/>
          <a:lstStyle/>
          <a:p>
            <a:r>
              <a:rPr lang="en-US" dirty="0"/>
              <a:t>We Intentionally Develop the Next Generation of Scientific and Arctic Leaders</a:t>
            </a:r>
          </a:p>
        </p:txBody>
      </p:sp>
    </p:spTree>
    <p:extLst>
      <p:ext uri="{BB962C8B-B14F-4D97-AF65-F5344CB8AC3E}">
        <p14:creationId xmlns:p14="http://schemas.microsoft.com/office/powerpoint/2010/main" val="191596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/>
          <p:cNvGrpSpPr/>
          <p:nvPr/>
        </p:nvGrpSpPr>
        <p:grpSpPr>
          <a:xfrm>
            <a:off x="1418400" y="1142858"/>
            <a:ext cx="9601200" cy="4398249"/>
            <a:chOff x="1418400" y="981991"/>
            <a:chExt cx="9601200" cy="4398249"/>
          </a:xfrm>
        </p:grpSpPr>
        <p:sp>
          <p:nvSpPr>
            <p:cNvPr id="186" name="Straight Connector 185"/>
            <p:cNvSpPr/>
            <p:nvPr/>
          </p:nvSpPr>
          <p:spPr>
            <a:xfrm>
              <a:off x="1418400" y="3151800"/>
              <a:ext cx="9601200" cy="360"/>
            </a:xfrm>
            <a:prstGeom prst="line">
              <a:avLst/>
            </a:prstGeom>
            <a:ln w="76320" cap="rnd">
              <a:solidFill>
                <a:srgbClr val="07495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87" name="Freeform: Shape 186"/>
            <p:cNvSpPr/>
            <p:nvPr/>
          </p:nvSpPr>
          <p:spPr>
            <a:xfrm>
              <a:off x="5945906" y="2915666"/>
              <a:ext cx="320040" cy="227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7495E"/>
            </a:solidFill>
            <a:ln w="762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88" name="Freeform: Shape 187"/>
            <p:cNvSpPr/>
            <p:nvPr/>
          </p:nvSpPr>
          <p:spPr>
            <a:xfrm rot="10800000">
              <a:off x="9179165" y="3183120"/>
              <a:ext cx="320040" cy="227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7495E"/>
            </a:solidFill>
            <a:ln w="762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89" name="Freeform: Shape 188"/>
            <p:cNvSpPr/>
            <p:nvPr/>
          </p:nvSpPr>
          <p:spPr>
            <a:xfrm rot="10800000">
              <a:off x="2591165" y="3182760"/>
              <a:ext cx="320040" cy="227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7495E"/>
            </a:solidFill>
            <a:ln w="762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734950" y="2251350"/>
              <a:ext cx="360" cy="914400"/>
            </a:xfrm>
            <a:prstGeom prst="line">
              <a:avLst/>
            </a:prstGeom>
            <a:ln w="38100">
              <a:solidFill>
                <a:srgbClr val="07495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9322950" y="2251350"/>
              <a:ext cx="360" cy="914400"/>
            </a:xfrm>
            <a:prstGeom prst="line">
              <a:avLst/>
            </a:prstGeom>
            <a:ln w="38100">
              <a:solidFill>
                <a:srgbClr val="07495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6094800" y="3187800"/>
              <a:ext cx="360" cy="914400"/>
            </a:xfrm>
            <a:prstGeom prst="line">
              <a:avLst/>
            </a:prstGeom>
            <a:ln w="38100">
              <a:solidFill>
                <a:srgbClr val="07495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2102807" y="981991"/>
              <a:ext cx="1280160" cy="1280160"/>
            </a:xfrm>
            <a:prstGeom prst="ellipse">
              <a:avLst/>
            </a:prstGeom>
            <a:noFill/>
            <a:ln w="76200">
              <a:solidFill>
                <a:srgbClr val="07495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9080" tIns="64080" rIns="109080" bIns="6408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400" b="1" strike="noStrike" spc="-1" dirty="0">
                  <a:solidFill>
                    <a:srgbClr val="214C69"/>
                  </a:solidFill>
                  <a:latin typeface="Century Gothic" panose="020B0502020202020204" pitchFamily="34" charset="0"/>
                  <a:ea typeface="DejaVu Sans"/>
                </a:rPr>
                <a:t>FY</a:t>
              </a:r>
              <a:endParaRPr lang="en-US" sz="2400" b="1" strike="noStrike" spc="-1" dirty="0">
                <a:solidFill>
                  <a:srgbClr val="214C69"/>
                </a:solidFill>
                <a:latin typeface="Century Gothic" panose="020B050202020202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en-US" sz="2400" b="1" spc="-1" dirty="0">
                  <a:solidFill>
                    <a:srgbClr val="214C69"/>
                  </a:solidFill>
                  <a:latin typeface="Century Gothic" panose="020B0502020202020204" pitchFamily="34" charset="0"/>
                  <a:ea typeface="DejaVu Sans"/>
                </a:rPr>
                <a:t>20</a:t>
              </a:r>
              <a:r>
                <a:rPr lang="en-US" sz="2400" b="1" strike="noStrike" spc="-1" dirty="0">
                  <a:solidFill>
                    <a:srgbClr val="214C69"/>
                  </a:solidFill>
                  <a:latin typeface="Century Gothic" panose="020B0502020202020204" pitchFamily="34" charset="0"/>
                  <a:ea typeface="DejaVu Sans"/>
                </a:rPr>
                <a:t>25</a:t>
              </a:r>
              <a:endParaRPr lang="en-US" sz="2400" b="1" strike="noStrike" spc="-1" dirty="0">
                <a:solidFill>
                  <a:srgbClr val="214C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8683967" y="981991"/>
              <a:ext cx="1280160" cy="1280160"/>
            </a:xfrm>
            <a:prstGeom prst="ellipse">
              <a:avLst/>
            </a:prstGeom>
            <a:noFill/>
            <a:ln w="76200">
              <a:solidFill>
                <a:srgbClr val="07495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9080" tIns="64080" rIns="109080" bIns="6408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400" b="1" strike="noStrike" spc="-1" dirty="0">
                  <a:solidFill>
                    <a:srgbClr val="214C69"/>
                  </a:solidFill>
                  <a:latin typeface="Century Gothic" panose="020B0502020202020204" pitchFamily="34" charset="0"/>
                  <a:ea typeface="DejaVu Sans"/>
                </a:rPr>
                <a:t>FY</a:t>
              </a:r>
              <a:endParaRPr lang="en-US" sz="2400" b="1" strike="noStrike" spc="-1" dirty="0">
                <a:solidFill>
                  <a:srgbClr val="214C69"/>
                </a:solidFill>
                <a:latin typeface="Century Gothic" panose="020B050202020202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en-US" sz="2400" b="1" spc="-1" dirty="0">
                  <a:solidFill>
                    <a:srgbClr val="214C69"/>
                  </a:solidFill>
                  <a:latin typeface="Century Gothic" panose="020B0502020202020204" pitchFamily="34" charset="0"/>
                  <a:ea typeface="DejaVu Sans"/>
                </a:rPr>
                <a:t>20</a:t>
              </a:r>
              <a:r>
                <a:rPr lang="en-US" sz="2400" b="1" strike="noStrike" spc="-1" dirty="0">
                  <a:solidFill>
                    <a:srgbClr val="214C69"/>
                  </a:solidFill>
                  <a:latin typeface="Century Gothic" panose="020B0502020202020204" pitchFamily="34" charset="0"/>
                  <a:ea typeface="DejaVu Sans"/>
                </a:rPr>
                <a:t>27</a:t>
              </a:r>
              <a:endParaRPr lang="en-US" sz="2400" b="1" strike="noStrike" spc="-1" dirty="0">
                <a:solidFill>
                  <a:srgbClr val="214C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5463226" y="4100080"/>
              <a:ext cx="1280160" cy="1280160"/>
            </a:xfrm>
            <a:prstGeom prst="ellipse">
              <a:avLst/>
            </a:prstGeom>
            <a:noFill/>
            <a:ln w="76200">
              <a:solidFill>
                <a:srgbClr val="07495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9080" tIns="64080" rIns="109080" bIns="6408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en-US" sz="2400" b="1" strike="noStrike" spc="-1" dirty="0">
                  <a:solidFill>
                    <a:srgbClr val="214C69"/>
                  </a:solidFill>
                  <a:latin typeface="Century Gothic" panose="020B0502020202020204" pitchFamily="34" charset="0"/>
                  <a:ea typeface="DejaVu Sans"/>
                </a:rPr>
                <a:t>FY</a:t>
              </a:r>
              <a:endParaRPr lang="en-US" sz="2400" b="1" strike="noStrike" spc="-1" dirty="0">
                <a:solidFill>
                  <a:srgbClr val="214C69"/>
                </a:solidFill>
                <a:latin typeface="Century Gothic" panose="020B0502020202020204" pitchFamily="34" charset="0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en-US" sz="2400" b="1" spc="-1" dirty="0">
                  <a:solidFill>
                    <a:srgbClr val="214C69"/>
                  </a:solidFill>
                  <a:latin typeface="Century Gothic" panose="020B0502020202020204" pitchFamily="34" charset="0"/>
                  <a:ea typeface="DejaVu Sans"/>
                </a:rPr>
                <a:t>20</a:t>
              </a:r>
              <a:r>
                <a:rPr lang="en-US" sz="2400" b="1" strike="noStrike" spc="-1" dirty="0">
                  <a:solidFill>
                    <a:srgbClr val="214C69"/>
                  </a:solidFill>
                  <a:latin typeface="Century Gothic" panose="020B0502020202020204" pitchFamily="34" charset="0"/>
                  <a:ea typeface="DejaVu Sans"/>
                </a:rPr>
                <a:t>26</a:t>
              </a:r>
              <a:endParaRPr lang="en-US" sz="2400" b="1" strike="noStrike" spc="-1" dirty="0">
                <a:solidFill>
                  <a:srgbClr val="214C6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>
          <a:xfrm>
            <a:off x="797398" y="3610069"/>
            <a:ext cx="4384081" cy="28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SI1 – Project-Wide Code of Conduct</a:t>
            </a:r>
            <a:b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</a:b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SI2 – Data Sharing and Authorship</a:t>
            </a:r>
            <a:b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</a:b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SI3 – Bystander Training, Tabletop Exercises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CE1 – Project Engagement </a:t>
            </a:r>
            <a:r>
              <a:rPr lang="en-US" sz="1400" spc="-1" dirty="0">
                <a:solidFill>
                  <a:srgbClr val="000000"/>
                </a:solidFill>
                <a:latin typeface="Century gothic"/>
                <a:ea typeface="DejaVu Sans"/>
              </a:rPr>
              <a:t>C</a:t>
            </a: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oordinator</a:t>
            </a:r>
            <a:b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</a:b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CE1 – Invite Community Member to Join SAB</a:t>
            </a:r>
            <a:b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</a:b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CE2 – Arctic Story Maps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DL1 – Rising Leaders Embedded with All </a:t>
            </a:r>
            <a:r>
              <a:rPr lang="en-US" sz="1400" spc="-1" dirty="0">
                <a:solidFill>
                  <a:srgbClr val="000000"/>
                </a:solidFill>
                <a:latin typeface="Century gothic"/>
                <a:ea typeface="DejaVu Sans"/>
              </a:rPr>
              <a:t>P</a:t>
            </a: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artners</a:t>
            </a:r>
            <a:b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</a:b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DL2 – Project-wide Mentoring Plan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Safety Plan – Maintain, Improve Safety Manual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3944651" y="997147"/>
            <a:ext cx="4278212" cy="217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SI3 – Bystander Intervention Workshop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CE1 – Relationships Developed with Communities at Model Evaluation Sites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DL1 – Update Succession Planning</a:t>
            </a:r>
            <a:b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</a:b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DL2 – Early-Career Exchange Program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/>
                <a:ea typeface="DejaVu Sans"/>
              </a:rPr>
              <a:t>Safety Plan – Maintain, Improve Safety Manual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7429665" y="3588787"/>
            <a:ext cx="3885480" cy="27259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strike="noStrike" spc="-1" dirty="0">
                <a:latin typeface="Century gothic"/>
                <a:ea typeface="DejaVu Sans"/>
              </a:rPr>
              <a:t>Develop, Maintain </a:t>
            </a:r>
            <a:r>
              <a:rPr lang="en-US" sz="1400" spc="-1" dirty="0">
                <a:latin typeface="Century gothic"/>
                <a:ea typeface="DejaVu Sans"/>
              </a:rPr>
              <a:t>C</a:t>
            </a:r>
            <a:r>
              <a:rPr lang="en-US" sz="1400" strike="noStrike" spc="-1" dirty="0">
                <a:latin typeface="Century gothic"/>
                <a:ea typeface="DejaVu Sans"/>
              </a:rPr>
              <a:t>ulture of Safety and Inclusion for Ourselves and Collaborators</a:t>
            </a:r>
            <a:endParaRPr lang="en-US" sz="1400" strike="noStrike" spc="-1" dirty="0">
              <a:latin typeface="Arial"/>
            </a:endParaRPr>
          </a:p>
          <a:p>
            <a:pPr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strike="noStrike" spc="-1" dirty="0">
                <a:latin typeface="Century gothic"/>
                <a:ea typeface="DejaVu Sans"/>
              </a:rPr>
              <a:t>Model Inclusive Science for Broader Arctic Research Community</a:t>
            </a:r>
            <a:endParaRPr lang="en-US" sz="140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strike="noStrike" spc="-1" dirty="0">
                <a:latin typeface="Century gothic"/>
                <a:ea typeface="DejaVu Sans"/>
              </a:rPr>
              <a:t>Demonstrate that Valuing Project Culture Leads to Better Science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SzPct val="75000"/>
            </a:pPr>
            <a:r>
              <a:rPr lang="en-US" sz="1400" strike="noStrike" spc="-1" dirty="0">
                <a:latin typeface="Century gothic"/>
                <a:ea typeface="DejaVu Sans"/>
              </a:rPr>
              <a:t>Share Lessons </a:t>
            </a:r>
            <a:r>
              <a:rPr lang="en-US" sz="1400" spc="-1" dirty="0">
                <a:latin typeface="Century gothic"/>
                <a:ea typeface="DejaVu Sans"/>
              </a:rPr>
              <a:t>L</a:t>
            </a:r>
            <a:r>
              <a:rPr lang="en-US" sz="1400" strike="noStrike" spc="-1" dirty="0">
                <a:latin typeface="Century gothic"/>
                <a:ea typeface="DejaVu Sans"/>
              </a:rPr>
              <a:t>earned with Broader Community 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0278D-41CF-02CB-7680-EF275DA01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Hold Ourselves Accountable with Deliverables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287;p 1"/>
          <p:cNvSpPr/>
          <p:nvPr/>
        </p:nvSpPr>
        <p:spPr>
          <a:xfrm>
            <a:off x="914400" y="1554480"/>
            <a:ext cx="10698480" cy="2838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14000"/>
              </a:lnSpc>
              <a:buNone/>
              <a:tabLst>
                <a:tab pos="0" algn="l"/>
              </a:tabLst>
            </a:pPr>
            <a:r>
              <a:rPr lang="en-US" sz="4000" strike="noStrike" spc="-1" dirty="0">
                <a:latin typeface="Century Gothic"/>
                <a:ea typeface="Century Gothic"/>
              </a:rPr>
              <a:t>There are </a:t>
            </a:r>
            <a:r>
              <a:rPr lang="en-US" sz="4000" b="1" strike="noStrike" spc="-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/>
                <a:ea typeface="Century Gothic"/>
              </a:rPr>
              <a:t>unique challenges </a:t>
            </a:r>
            <a:r>
              <a:rPr lang="en-US" sz="4000" strike="noStrike" spc="-1" dirty="0">
                <a:latin typeface="Century Gothic"/>
                <a:ea typeface="Century Gothic"/>
              </a:rPr>
              <a:t>to leading integrated, large-scale projects that span scientific disciplines, institutions, and cultures.</a:t>
            </a:r>
            <a:endParaRPr lang="en-US" sz="400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BB407-0426-283F-97A4-55843D8B6C96}"/>
              </a:ext>
            </a:extLst>
          </p:cNvPr>
          <p:cNvSpPr txBox="1"/>
          <p:nvPr/>
        </p:nvSpPr>
        <p:spPr>
          <a:xfrm>
            <a:off x="8363025" y="5431021"/>
            <a:ext cx="3049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Iversen </a:t>
            </a:r>
            <a:r>
              <a:rPr lang="en-US" sz="2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et al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. 2020 (</a:t>
            </a:r>
            <a:r>
              <a:rPr lang="en-US" sz="2000" i="1" dirty="0">
                <a:solidFill>
                  <a:prstClr val="black"/>
                </a:solidFill>
                <a:latin typeface="Century Gothic" panose="020B0502020202020204" pitchFamily="34" charset="0"/>
              </a:rPr>
              <a:t>Eos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1;g2b325ebc0d8_0_ 1">
            <a:extLst>
              <a:ext uri="{FF2B5EF4-FFF2-40B4-BE49-F238E27FC236}">
                <a16:creationId xmlns:a16="http://schemas.microsoft.com/office/drawing/2014/main" id="{9928FED3-B7AD-51AA-BA62-51A9B4A3FE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782679" y="1228729"/>
            <a:ext cx="2262891" cy="2926080"/>
          </a:xfrm>
          <a:prstGeom prst="rect">
            <a:avLst/>
          </a:prstGeom>
          <a:ln w="38100">
            <a:noFill/>
          </a:ln>
        </p:spPr>
      </p:pic>
      <p:sp>
        <p:nvSpPr>
          <p:cNvPr id="200" name="Rectangle 199"/>
          <p:cNvSpPr/>
          <p:nvPr/>
        </p:nvSpPr>
        <p:spPr>
          <a:xfrm>
            <a:off x="448800" y="842229"/>
            <a:ext cx="6072017" cy="51688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Development of project culture has been a continuous, iterative process</a:t>
            </a:r>
            <a:endParaRPr lang="en-US" sz="2400" b="0" strike="noStrike" spc="-1" dirty="0">
              <a:latin typeface="Century Gothic" panose="020B0502020202020204" pitchFamily="34" charset="0"/>
              <a:ea typeface="Noto Sans CJK SC"/>
            </a:endParaRP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Always looking for ways to improve, grow culture of safety and inclusion, expectations and practices</a:t>
            </a:r>
            <a:endParaRPr lang="en-US" sz="2400" b="0" strike="noStrike" spc="-1" dirty="0">
              <a:latin typeface="Century Gothic" panose="020B0502020202020204" pitchFamily="34" charset="0"/>
              <a:ea typeface="Noto Sans CJK SC"/>
            </a:endParaRP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strike="noStrike" spc="-1" dirty="0">
                <a:latin typeface="Century Gothic" panose="020B0502020202020204" pitchFamily="34" charset="0"/>
                <a:ea typeface="Century Gothic"/>
              </a:rPr>
              <a:t>The DOE Office of Science </a:t>
            </a:r>
            <a:r>
              <a:rPr lang="en-US" sz="2400" b="1" strike="noStrike" spc="-1" dirty="0">
                <a:ln>
                  <a:solidFill>
                    <a:sysClr val="windowText" lastClr="000000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  <a:ea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PIER plan</a:t>
            </a:r>
            <a:r>
              <a:rPr lang="en-US" sz="2400" strike="noStrike" spc="-1" dirty="0">
                <a:latin typeface="Century Gothic" panose="020B0502020202020204" pitchFamily="34" charset="0"/>
                <a:ea typeface="Century Gothic"/>
              </a:rPr>
              <a:t> framework </a:t>
            </a:r>
            <a:r>
              <a:rPr lang="en-US" sz="2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is an opportunity to build on our core values with specific and measurable deliverables</a:t>
            </a:r>
          </a:p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The best science is only possible with an inclusive project culture</a:t>
            </a:r>
            <a:endParaRPr lang="en-US" sz="24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F7477-C28E-0A65-1C0A-619AD873C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049" y="834269"/>
            <a:ext cx="3274996" cy="2743200"/>
          </a:xfrm>
          <a:prstGeom prst="rect">
            <a:avLst/>
          </a:prstGeom>
          <a:ln w="19050"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15A6B42-FBA2-DE61-61EB-0CC3D183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149" y="3497338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oogle Shape;59;g2b325ebc0d8_0_ 1">
            <a:extLst>
              <a:ext uri="{FF2B5EF4-FFF2-40B4-BE49-F238E27FC236}">
                <a16:creationId xmlns:a16="http://schemas.microsoft.com/office/drawing/2014/main" id="{DF43B1BF-AD9B-1820-56F1-45B5693CE2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764741" y="3742199"/>
            <a:ext cx="2260304" cy="2926080"/>
          </a:xfrm>
          <a:prstGeom prst="rect">
            <a:avLst/>
          </a:prstGeom>
          <a:ln w="38100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73EDAED-DA56-540A-19B4-31EA3783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trike="noStrike" spc="-1" dirty="0">
                <a:latin typeface="Century Gothic"/>
                <a:ea typeface="Century Gothic"/>
              </a:rPr>
              <a:t>We Intentionally Develop the Culture We Want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466281C-13B8-00FD-E673-1ED4B6572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46" name="Google Shape;86;g266c929c853_0_ 1"/>
          <p:cNvSpPr/>
          <p:nvPr/>
        </p:nvSpPr>
        <p:spPr>
          <a:xfrm>
            <a:off x="141547" y="4660283"/>
            <a:ext cx="5489232" cy="21166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300240" rIns="90000" bIns="300240" anchor="t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entury Gothic"/>
              </a:rPr>
              <a:t>Empowerment</a:t>
            </a:r>
            <a:endParaRPr lang="en-US" sz="2000" b="1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entury Gothic"/>
              </a:rPr>
              <a:t>Inclusive and Diverse</a:t>
            </a:r>
          </a:p>
          <a:p>
            <a:pPr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entury Gothic"/>
              </a:rPr>
              <a:t>Setting Expectations</a:t>
            </a:r>
            <a:endParaRPr lang="en-US" sz="2000" b="1" strike="noStrike" spc="-1" dirty="0">
              <a:solidFill>
                <a:srgbClr val="000000"/>
              </a:solidFill>
              <a:latin typeface="Century Gothic" panose="020B0502020202020204" pitchFamily="34" charset="0"/>
              <a:ea typeface="Noto Sans CJK SC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entury Gothic"/>
              </a:rPr>
              <a:t>Open and Continuous Conversation </a:t>
            </a:r>
          </a:p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entury Gothic"/>
              </a:rPr>
              <a:t>Respect for Local Culture and Environment</a:t>
            </a:r>
            <a:endParaRPr lang="en-US" sz="2000" b="1" strike="noStrike" spc="-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None/>
              <a:tabLst>
                <a:tab pos="0" algn="l"/>
              </a:tabLst>
            </a:pPr>
            <a:r>
              <a:rPr lang="en-US" sz="2400" b="1" strike="noStrike" spc="-1" dirty="0">
                <a:ln>
                  <a:solidFill>
                    <a:sysClr val="windowText" lastClr="000000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  <a:ea typeface="Century Gothic"/>
              </a:rPr>
              <a:t>Safe and Secure</a:t>
            </a:r>
            <a:endParaRPr lang="en-US" sz="2400" b="1" strike="noStrike" spc="-1" dirty="0">
              <a:ln>
                <a:solidFill>
                  <a:sysClr val="windowText" lastClr="000000"/>
                </a:solidFill>
              </a:ln>
              <a:solidFill>
                <a:srgbClr val="214C69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523188" y="1276625"/>
            <a:ext cx="6716598" cy="3021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75000"/>
            </a:pPr>
            <a:r>
              <a:rPr lang="en-US" sz="3200" b="1" strike="noStrike" spc="-1" dirty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DejaVu Sans"/>
              </a:rPr>
              <a:t>1. 	Safety and Inclusion</a:t>
            </a:r>
            <a:endParaRPr lang="en-US" sz="3200" b="1" strike="noStrike" spc="-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75000"/>
            </a:pPr>
            <a:r>
              <a:rPr lang="en-US" sz="3200" b="1" strike="noStrike" spc="-1" dirty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DejaVu Sans"/>
              </a:rPr>
              <a:t>2. 	Communication and 	Engagement</a:t>
            </a:r>
            <a:endParaRPr lang="en-US" sz="3200" b="1" strike="noStrike" spc="-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SzPct val="75000"/>
            </a:pPr>
            <a:r>
              <a:rPr lang="en-US" sz="3200" b="1" strike="noStrike" spc="-1" dirty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DejaVu Sans"/>
              </a:rPr>
              <a:t>3. 	Developing Leaders</a:t>
            </a:r>
            <a:endParaRPr lang="en-US" sz="3200" b="1" strike="noStrike" spc="-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8A19E-376A-F7EA-410C-B3A5EEE4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trike="noStrike" spc="-1" dirty="0">
                <a:latin typeface="Century Gothic"/>
                <a:ea typeface="Century Gothic"/>
              </a:rPr>
              <a:t>Our Phase 4 PIER Plan Emphasizes Three Themes: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22D686-10BC-CC9D-8910-A3576FD84D00}"/>
              </a:ext>
            </a:extLst>
          </p:cNvPr>
          <p:cNvGrpSpPr>
            <a:grpSpLocks noChangeAspect="1"/>
          </p:cNvGrpSpPr>
          <p:nvPr/>
        </p:nvGrpSpPr>
        <p:grpSpPr>
          <a:xfrm>
            <a:off x="11003650" y="1424564"/>
            <a:ext cx="1078702" cy="1554480"/>
            <a:chOff x="11113283" y="1288026"/>
            <a:chExt cx="1142155" cy="15919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B73C39-A2CE-E199-8EAF-CAB00FBB9639}"/>
                </a:ext>
              </a:extLst>
            </p:cNvPr>
            <p:cNvSpPr/>
            <p:nvPr/>
          </p:nvSpPr>
          <p:spPr>
            <a:xfrm>
              <a:off x="11113283" y="1288026"/>
              <a:ext cx="1142155" cy="1591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text, athletic game&#10;&#10;Description automatically generated">
              <a:extLst>
                <a:ext uri="{FF2B5EF4-FFF2-40B4-BE49-F238E27FC236}">
                  <a16:creationId xmlns:a16="http://schemas.microsoft.com/office/drawing/2014/main" id="{0F705DA8-31A4-7305-26B5-49640295E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030683">
              <a:off x="11335706" y="1938032"/>
              <a:ext cx="457440" cy="548640"/>
            </a:xfrm>
            <a:prstGeom prst="rect">
              <a:avLst/>
            </a:prstGeom>
          </p:spPr>
        </p:pic>
        <p:pic>
          <p:nvPicPr>
            <p:cNvPr id="9" name="Picture 8" descr="A picture containing text, athletic game&#10;&#10;Description automatically generated">
              <a:extLst>
                <a:ext uri="{FF2B5EF4-FFF2-40B4-BE49-F238E27FC236}">
                  <a16:creationId xmlns:a16="http://schemas.microsoft.com/office/drawing/2014/main" id="{3537DB84-0BA6-9534-404D-3FB723CBA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1512529" y="1522753"/>
              <a:ext cx="457440" cy="5486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381;p88">
            <a:extLst>
              <a:ext uri="{FF2B5EF4-FFF2-40B4-BE49-F238E27FC236}">
                <a16:creationId xmlns:a16="http://schemas.microsoft.com/office/drawing/2014/main" id="{B279BC20-FCF8-BB6C-0365-474DF40BEB5C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512" y="2385733"/>
            <a:ext cx="4643742" cy="3731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707FD6-5BBA-E3CC-EB6D-52CB0DB1BE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294" y="2416075"/>
            <a:ext cx="4023360" cy="1417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59FFD6-49E8-0D47-CD3C-15E80047C2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02" y="2419601"/>
            <a:ext cx="2795734" cy="3615861"/>
          </a:xfrm>
          <a:prstGeom prst="rect">
            <a:avLst/>
          </a:prstGeom>
          <a:ln w="381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B15B7-3C99-E0D3-64BA-2949D10FAF5D}"/>
              </a:ext>
            </a:extLst>
          </p:cNvPr>
          <p:cNvSpPr txBox="1"/>
          <p:nvPr/>
        </p:nvSpPr>
        <p:spPr>
          <a:xfrm>
            <a:off x="326992" y="1269007"/>
            <a:ext cx="11538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We have developed</a:t>
            </a:r>
            <a:r>
              <a:rPr lang="en-U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…extensive physical safety documentation and training, with an increasing emphasis on psychological safety.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8DFAD0-4A59-A952-9E48-B4527D6CC2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750" y="5003172"/>
            <a:ext cx="1826069" cy="1231962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1" name="Picture 2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F5A7449-B526-144F-4B80-B7F73BA531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8542" y="5054621"/>
            <a:ext cx="1147108" cy="1520619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2" name="Picture 21" descr="A group of people holding trophies&#10;&#10;Description automatically generated with low confidence">
            <a:extLst>
              <a:ext uri="{FF2B5EF4-FFF2-40B4-BE49-F238E27FC236}">
                <a16:creationId xmlns:a16="http://schemas.microsoft.com/office/drawing/2014/main" id="{13F6D407-D826-7602-C0DE-6FC3C88ED3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2045" y="4725258"/>
            <a:ext cx="2652053" cy="1671073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8ED542-AF41-3FBB-0086-206C17EDD0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4294" y="3910100"/>
            <a:ext cx="4023360" cy="2172822"/>
          </a:xfrm>
          <a:prstGeom prst="rect">
            <a:avLst/>
          </a:prstGeom>
        </p:spPr>
      </p:pic>
      <p:pic>
        <p:nvPicPr>
          <p:cNvPr id="6" name="Picture 2" descr="ADVANCEGeo Partnership">
            <a:extLst>
              <a:ext uri="{FF2B5EF4-FFF2-40B4-BE49-F238E27FC236}">
                <a16:creationId xmlns:a16="http://schemas.microsoft.com/office/drawing/2014/main" id="{E0EB0215-19EB-8A35-D873-422CCFF2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484" y="5839833"/>
            <a:ext cx="2542574" cy="790601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C0B484F-1F06-B3D7-2459-318FFB30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and Inclusion are Key to Scientific Success</a:t>
            </a:r>
          </a:p>
        </p:txBody>
      </p:sp>
    </p:spTree>
    <p:extLst>
      <p:ext uri="{BB962C8B-B14F-4D97-AF65-F5344CB8AC3E}">
        <p14:creationId xmlns:p14="http://schemas.microsoft.com/office/powerpoint/2010/main" val="218194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BB15B7-3C99-E0D3-64BA-2949D10FAF5D}"/>
              </a:ext>
            </a:extLst>
          </p:cNvPr>
          <p:cNvSpPr txBox="1"/>
          <p:nvPr/>
        </p:nvSpPr>
        <p:spPr>
          <a:xfrm>
            <a:off x="518792" y="937700"/>
            <a:ext cx="11036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Next steps </a:t>
            </a:r>
            <a:r>
              <a:rPr lang="en-U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include…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F5957-FBEF-CDA7-926F-A331D4766160}"/>
              </a:ext>
            </a:extLst>
          </p:cNvPr>
          <p:cNvSpPr txBox="1"/>
          <p:nvPr/>
        </p:nvSpPr>
        <p:spPr>
          <a:xfrm>
            <a:off x="518792" y="1503847"/>
            <a:ext cx="3657600" cy="43296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</a:rPr>
              <a:t>Formalizing our Project-Wide Code of Conduct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Clear expectations for behavior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Clear reporting, consequences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Leadership support, enforcement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D43C1-5E4F-FEAF-6882-0B97996FC034}"/>
              </a:ext>
            </a:extLst>
          </p:cNvPr>
          <p:cNvSpPr txBox="1"/>
          <p:nvPr/>
        </p:nvSpPr>
        <p:spPr>
          <a:xfrm>
            <a:off x="4267200" y="1503847"/>
            <a:ext cx="3657600" cy="3994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</a:rPr>
              <a:t>Re-Evaluating Data Sharing, Authorship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Emphasize cross-disciplinary collaboration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New, international collaborations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AA127-3F27-9B79-A0AE-C6BB6FCE0127}"/>
              </a:ext>
            </a:extLst>
          </p:cNvPr>
          <p:cNvSpPr txBox="1"/>
          <p:nvPr/>
        </p:nvSpPr>
        <p:spPr>
          <a:xfrm>
            <a:off x="8036776" y="1503847"/>
            <a:ext cx="3657600" cy="3994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</a:rPr>
              <a:t>Continuing Preparedness Exercises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Team building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Bystander intervention training and refreshers</a:t>
            </a:r>
          </a:p>
        </p:txBody>
      </p:sp>
      <p:pic>
        <p:nvPicPr>
          <p:cNvPr id="8" name="Google Shape;1381;p88">
            <a:extLst>
              <a:ext uri="{FF2B5EF4-FFF2-40B4-BE49-F238E27FC236}">
                <a16:creationId xmlns:a16="http://schemas.microsoft.com/office/drawing/2014/main" id="{E0401B29-34CA-18F7-A1D2-E0EA3FC17C44}"/>
              </a:ext>
            </a:extLst>
          </p:cNvPr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5134" y="4065761"/>
            <a:ext cx="2961921" cy="2247004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6B626-09E0-4374-50D3-82B8710647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93" y="4688028"/>
            <a:ext cx="3748408" cy="1852000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9" name="Picture 2" descr="ADVANCEGeo Partnership">
            <a:extLst>
              <a:ext uri="{FF2B5EF4-FFF2-40B4-BE49-F238E27FC236}">
                <a16:creationId xmlns:a16="http://schemas.microsoft.com/office/drawing/2014/main" id="{7DD0CAEA-C520-B672-2B26-1BE693A2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6831" y="5864548"/>
            <a:ext cx="2189263" cy="680741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FC987A1-CAED-3C54-7410-5C710CC7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and Inclusion are Key to Scientific Success</a:t>
            </a:r>
          </a:p>
        </p:txBody>
      </p:sp>
    </p:spTree>
    <p:extLst>
      <p:ext uri="{BB962C8B-B14F-4D97-AF65-F5344CB8AC3E}">
        <p14:creationId xmlns:p14="http://schemas.microsoft.com/office/powerpoint/2010/main" val="426569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3DA621-9CFB-9C40-BDF7-3200BF453ED7}"/>
              </a:ext>
            </a:extLst>
          </p:cNvPr>
          <p:cNvSpPr txBox="1"/>
          <p:nvPr/>
        </p:nvSpPr>
        <p:spPr>
          <a:xfrm>
            <a:off x="288892" y="853352"/>
            <a:ext cx="119031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We have engaged with</a:t>
            </a:r>
            <a:r>
              <a:rPr lang="en-U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…(and listened to) local communities, the broader scientific community, and the public to share science and give thanks.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Diagram, timeline&#10;&#10;Description automatically generated">
            <a:extLst>
              <a:ext uri="{FF2B5EF4-FFF2-40B4-BE49-F238E27FC236}">
                <a16:creationId xmlns:a16="http://schemas.microsoft.com/office/drawing/2014/main" id="{480828AF-AC27-9F2C-FDA1-B61F2B411A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506" y="1873529"/>
            <a:ext cx="3462250" cy="448056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5352278-762B-0A27-2102-FA3F966E55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245" y="1853070"/>
            <a:ext cx="3261316" cy="256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204620E-6AA9-6AFC-9BCA-80F20B294E6A}"/>
              </a:ext>
            </a:extLst>
          </p:cNvPr>
          <p:cNvGrpSpPr>
            <a:grpSpLocks noChangeAspect="1"/>
          </p:cNvGrpSpPr>
          <p:nvPr/>
        </p:nvGrpSpPr>
        <p:grpSpPr>
          <a:xfrm>
            <a:off x="306324" y="5035204"/>
            <a:ext cx="2687922" cy="1005840"/>
            <a:chOff x="1995586" y="4850874"/>
            <a:chExt cx="3836396" cy="14356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F559AF-5CCC-A87D-B5BF-FBACC8329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5586" y="4850874"/>
              <a:ext cx="3836396" cy="1435608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D4F081-5351-55F6-843A-F6D51CEDC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7673" y="4936241"/>
              <a:ext cx="2472562" cy="12594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noFill/>
              <a:miter lim="800000"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47D1A7-2E21-BB40-A75F-A60011623D70}"/>
                </a:ext>
              </a:extLst>
            </p:cNvPr>
            <p:cNvSpPr txBox="1"/>
            <p:nvPr/>
          </p:nvSpPr>
          <p:spPr>
            <a:xfrm>
              <a:off x="3327462" y="5296741"/>
              <a:ext cx="2379098" cy="658922"/>
            </a:xfrm>
            <a:prstGeom prst="rect">
              <a:avLst/>
            </a:prstGeom>
            <a:solidFill>
              <a:srgbClr val="EEEEEE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  <a:ea typeface="Gadugi" panose="020B0502040204020203" pitchFamily="34" charset="0"/>
                </a:rPr>
                <a:t>Strait Science Series Lectures 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endParaRPr>
            </a:p>
          </p:txBody>
        </p:sp>
      </p:grpSp>
      <p:pic>
        <p:nvPicPr>
          <p:cNvPr id="11" name="Picture 14" descr="Alaska Voices Update - End of Season 1 | Alaska Voices | Podcasts on  Audible | Audible.com">
            <a:extLst>
              <a:ext uri="{FF2B5EF4-FFF2-40B4-BE49-F238E27FC236}">
                <a16:creationId xmlns:a16="http://schemas.microsoft.com/office/drawing/2014/main" id="{5B304050-862C-188E-C88B-A7C3C05A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9632" y="3277353"/>
            <a:ext cx="1438731" cy="1438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7853F0-4E1D-99CD-4654-4C47CF04F9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4115" y="3250220"/>
            <a:ext cx="1327903" cy="915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163F06-015F-6643-1707-D91960E94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6994" y="1873529"/>
            <a:ext cx="2715024" cy="125987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DDE6AE7-9D91-1C70-C426-63E50B74A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3055" y="4800579"/>
            <a:ext cx="4291884" cy="731520"/>
          </a:xfrm>
          <a:prstGeom prst="rect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ABD08E91-9DE8-CE1A-E0DB-5A5F208C75A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769" y="3855990"/>
            <a:ext cx="1818555" cy="1365315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863BCB-D0DD-8857-E564-A4371BEFBB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136" y="4722237"/>
            <a:ext cx="2863386" cy="1342977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6" name="Picture 25" descr="A picture containing person&#10;&#10;Description automatically generated">
            <a:extLst>
              <a:ext uri="{FF2B5EF4-FFF2-40B4-BE49-F238E27FC236}">
                <a16:creationId xmlns:a16="http://schemas.microsoft.com/office/drawing/2014/main" id="{6537013C-E936-ED49-663C-2A42BB9B4CB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33" y="2270931"/>
            <a:ext cx="1311649" cy="1755718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538CA82-0206-2FA9-1C37-7EB1E4BD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and Engagement Keep Promises</a:t>
            </a:r>
          </a:p>
        </p:txBody>
      </p:sp>
    </p:spTree>
    <p:extLst>
      <p:ext uri="{BB962C8B-B14F-4D97-AF65-F5344CB8AC3E}">
        <p14:creationId xmlns:p14="http://schemas.microsoft.com/office/powerpoint/2010/main" val="57560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3DA621-9CFB-9C40-BDF7-3200BF453ED7}"/>
              </a:ext>
            </a:extLst>
          </p:cNvPr>
          <p:cNvSpPr txBox="1"/>
          <p:nvPr/>
        </p:nvSpPr>
        <p:spPr>
          <a:xfrm>
            <a:off x="518792" y="988500"/>
            <a:ext cx="11036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Next steps </a:t>
            </a:r>
            <a:r>
              <a:rPr lang="en-U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include…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8A100-A7B3-FD38-AFA6-7D3DF2045E1C}"/>
              </a:ext>
            </a:extLst>
          </p:cNvPr>
          <p:cNvSpPr txBox="1"/>
          <p:nvPr/>
        </p:nvSpPr>
        <p:spPr>
          <a:xfrm>
            <a:off x="518792" y="1554647"/>
            <a:ext cx="4442298" cy="3994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</a:rPr>
              <a:t>Facilitate Knowledge Exchange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New, project-funded NGEE Arctic 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engagement 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coordinator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Ask a local community member to join our SAB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21F03-D13D-714C-A1C3-CAE56581EB9A}"/>
              </a:ext>
            </a:extLst>
          </p:cNvPr>
          <p:cNvSpPr txBox="1"/>
          <p:nvPr/>
        </p:nvSpPr>
        <p:spPr>
          <a:xfrm>
            <a:off x="4267199" y="1554647"/>
            <a:ext cx="4532701" cy="3994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</a:rPr>
              <a:t>Communicate </a:t>
            </a:r>
            <a:b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latin typeface="Century Gothic" panose="020B0502020202020204" pitchFamily="34" charset="0"/>
              </a:rPr>
              <a:t>Scientific Findings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Radio broadcasts, podcasts targeted to local communities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GIS Story Maps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DA6628B-C789-021F-1CA3-FA62CE9DA8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901" y="1388610"/>
            <a:ext cx="3261316" cy="2560320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2" name="Picture 14" descr="Alaska Voices Update - End of Season 1 | Alaska Voices | Podcasts on  Audible | Audible.com">
            <a:extLst>
              <a:ext uri="{FF2B5EF4-FFF2-40B4-BE49-F238E27FC236}">
                <a16:creationId xmlns:a16="http://schemas.microsoft.com/office/drawing/2014/main" id="{747AEE2E-3C4B-26B0-8056-7D948E27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1788" y="3317336"/>
            <a:ext cx="1438731" cy="1438731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5583A-022B-C123-4E0C-084AA046F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3" y="4068460"/>
            <a:ext cx="2715024" cy="1259872"/>
          </a:xfrm>
          <a:prstGeom prst="rect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050" name="Picture 2" descr="Getting started with ArcGIS StoryMaps">
            <a:extLst>
              <a:ext uri="{FF2B5EF4-FFF2-40B4-BE49-F238E27FC236}">
                <a16:creationId xmlns:a16="http://schemas.microsoft.com/office/drawing/2014/main" id="{958B02AD-13E9-1CA2-C883-E49D4127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857" y="720982"/>
            <a:ext cx="1598632" cy="15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921229-622C-A861-0F86-764B4D4B73C3}"/>
              </a:ext>
            </a:extLst>
          </p:cNvPr>
          <p:cNvGrpSpPr>
            <a:grpSpLocks noChangeAspect="1"/>
          </p:cNvGrpSpPr>
          <p:nvPr/>
        </p:nvGrpSpPr>
        <p:grpSpPr>
          <a:xfrm>
            <a:off x="7371724" y="5250869"/>
            <a:ext cx="2687922" cy="1005840"/>
            <a:chOff x="1995586" y="4850874"/>
            <a:chExt cx="3836396" cy="14356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F85618-BEE3-698A-E958-290306BB2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95586" y="4850874"/>
              <a:ext cx="3836396" cy="1435608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7B7818-AD58-D64A-889D-6190EEA30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7673" y="4936241"/>
              <a:ext cx="2472562" cy="12594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noFill/>
              <a:miter lim="800000"/>
            </a:ln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B4A260-6C7C-5B05-2322-4B5EB924F16C}"/>
                </a:ext>
              </a:extLst>
            </p:cNvPr>
            <p:cNvSpPr txBox="1"/>
            <p:nvPr/>
          </p:nvSpPr>
          <p:spPr>
            <a:xfrm>
              <a:off x="3327462" y="5296741"/>
              <a:ext cx="2379098" cy="658922"/>
            </a:xfrm>
            <a:prstGeom prst="rect">
              <a:avLst/>
            </a:prstGeom>
            <a:solidFill>
              <a:srgbClr val="EEEEEE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  <a:ea typeface="Gadugi" panose="020B0502040204020203" pitchFamily="34" charset="0"/>
                </a:rPr>
                <a:t>Strait Science Series Lectures </a:t>
              </a:r>
              <a:endParaRPr lang="en-US" sz="1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2C9FD9C5-9B23-A42C-D25C-6C6105C9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and Engagement Keep Promises</a:t>
            </a:r>
          </a:p>
        </p:txBody>
      </p:sp>
    </p:spTree>
    <p:extLst>
      <p:ext uri="{BB962C8B-B14F-4D97-AF65-F5344CB8AC3E}">
        <p14:creationId xmlns:p14="http://schemas.microsoft.com/office/powerpoint/2010/main" val="64599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12D65F-7362-2408-A2C5-B2B77C767680}"/>
              </a:ext>
            </a:extLst>
          </p:cNvPr>
          <p:cNvSpPr txBox="1"/>
          <p:nvPr/>
        </p:nvSpPr>
        <p:spPr>
          <a:xfrm>
            <a:off x="577784" y="1234033"/>
            <a:ext cx="11036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214C6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We have emphasized</a:t>
            </a:r>
            <a:r>
              <a:rPr lang="en-US" sz="2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…recruitment and retention of diverse scientists, intentional leadership development and succession planning.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4D658C-5E63-AB4D-7179-F450DAF900BB}"/>
              </a:ext>
            </a:extLst>
          </p:cNvPr>
          <p:cNvGrpSpPr>
            <a:grpSpLocks noChangeAspect="1"/>
          </p:cNvGrpSpPr>
          <p:nvPr/>
        </p:nvGrpSpPr>
        <p:grpSpPr>
          <a:xfrm>
            <a:off x="7530145" y="2365318"/>
            <a:ext cx="3534428" cy="3591990"/>
            <a:chOff x="7345383" y="2250800"/>
            <a:chExt cx="3675805" cy="37356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B5B520-5DFE-7464-2E7F-99ACB8BDF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5383" y="2250800"/>
              <a:ext cx="1188720" cy="1188720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pic>
          <p:nvPicPr>
            <p:cNvPr id="7" name="Picture 6" descr="A person holding up her hands&#10;&#10;Description automatically generated with low confidence">
              <a:extLst>
                <a:ext uri="{FF2B5EF4-FFF2-40B4-BE49-F238E27FC236}">
                  <a16:creationId xmlns:a16="http://schemas.microsoft.com/office/drawing/2014/main" id="{5FCD3B79-C3DB-671A-2D9C-FE4DF0366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0603" y="4797749"/>
              <a:ext cx="1188720" cy="1188720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pic>
          <p:nvPicPr>
            <p:cNvPr id="8" name="Picture 7" descr="A person wearing glasses and holding up his hands&#10;&#10;Description automatically generated with low confidence">
              <a:extLst>
                <a:ext uri="{FF2B5EF4-FFF2-40B4-BE49-F238E27FC236}">
                  <a16:creationId xmlns:a16="http://schemas.microsoft.com/office/drawing/2014/main" id="{8AF332E6-342B-458F-E43E-D3DCCC9C5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034" y="4797749"/>
              <a:ext cx="1188720" cy="1188720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DFD190-2646-1651-2DD7-8F4BE63C1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468" y="3524275"/>
              <a:ext cx="1188720" cy="1188720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2219E4-3299-FCE8-2999-A2EE8DFAB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1536" y="3524275"/>
              <a:ext cx="1188720" cy="1188720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B37AF2-CAA2-E1C9-69B7-9897A21AA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0602" y="3524275"/>
              <a:ext cx="1188720" cy="1188720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pic>
          <p:nvPicPr>
            <p:cNvPr id="14" name="Picture 13" descr="A person sitting in a chair and smiling at the camera&#10;&#10;Description automatically generated with low confidence">
              <a:extLst>
                <a:ext uri="{FF2B5EF4-FFF2-40B4-BE49-F238E27FC236}">
                  <a16:creationId xmlns:a16="http://schemas.microsoft.com/office/drawing/2014/main" id="{45E37032-182D-E20D-46D3-B3DD10FA7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1536" y="4797749"/>
              <a:ext cx="1188720" cy="1188720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  <p:pic>
          <p:nvPicPr>
            <p:cNvPr id="15" name="Google Shape;435;p28">
              <a:extLst>
                <a:ext uri="{FF2B5EF4-FFF2-40B4-BE49-F238E27FC236}">
                  <a16:creationId xmlns:a16="http://schemas.microsoft.com/office/drawing/2014/main" id="{A3CEB780-E148-0996-4552-D2C81BE9262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32468" y="2250800"/>
              <a:ext cx="1188285" cy="1188720"/>
            </a:xfrm>
            <a:prstGeom prst="rect">
              <a:avLst/>
            </a:prstGeom>
            <a:noFill/>
            <a:ln w="19050" cap="flat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6" name="Picture 15" descr="A person with a beard and mustache holding up his middle finger&#10;&#10;Description automatically generated with low confidence">
              <a:extLst>
                <a:ext uri="{FF2B5EF4-FFF2-40B4-BE49-F238E27FC236}">
                  <a16:creationId xmlns:a16="http://schemas.microsoft.com/office/drawing/2014/main" id="{D5A0CCB7-F62F-5F6F-C2EE-CB7A3B45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1535" y="2250800"/>
              <a:ext cx="1188720" cy="1188720"/>
            </a:xfrm>
            <a:prstGeom prst="rect">
              <a:avLst/>
            </a:prstGeom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</p:pic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30A7D92-ED41-DCBB-D3FD-51F004E01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954006"/>
              </p:ext>
            </p:extLst>
          </p:nvPr>
        </p:nvGraphicFramePr>
        <p:xfrm>
          <a:off x="1169800" y="2364508"/>
          <a:ext cx="6795849" cy="39286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7962">
                  <a:extLst>
                    <a:ext uri="{9D8B030D-6E8A-4147-A177-3AD203B41FA5}">
                      <a16:colId xmlns:a16="http://schemas.microsoft.com/office/drawing/2014/main" val="1802745129"/>
                    </a:ext>
                  </a:extLst>
                </a:gridCol>
                <a:gridCol w="1099713">
                  <a:extLst>
                    <a:ext uri="{9D8B030D-6E8A-4147-A177-3AD203B41FA5}">
                      <a16:colId xmlns:a16="http://schemas.microsoft.com/office/drawing/2014/main" val="2776830110"/>
                    </a:ext>
                  </a:extLst>
                </a:gridCol>
                <a:gridCol w="3278174">
                  <a:extLst>
                    <a:ext uri="{9D8B030D-6E8A-4147-A177-3AD203B41FA5}">
                      <a16:colId xmlns:a16="http://schemas.microsoft.com/office/drawing/2014/main" val="447570611"/>
                    </a:ext>
                  </a:extLst>
                </a:gridCol>
              </a:tblGrid>
              <a:tr h="331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LABORATORY </a:t>
                      </a:r>
                      <a:b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RESEARCH DIRECTOR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Colleen Iversen (ORNL)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2159" marR="12159" marT="12159" marB="121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INSTITUTIONAL LEADERS</a:t>
                      </a:r>
                      <a:endParaRPr lang="en-US" sz="1100" b="1" dirty="0">
                        <a:solidFill>
                          <a:srgbClr val="214C6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2159" marR="12159" marT="12159" marB="121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Katrina Bennett (LANL)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Baptiste Dafflon (LBNL)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Eugenie Euskirchen (UAF)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Alistair Rogers (BNL)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2159" marR="12159" marT="12159" marB="121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498349"/>
                  </a:ext>
                </a:extLst>
              </a:tr>
              <a:tr h="9909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TECHNICAL PROJECT </a:t>
                      </a:r>
                      <a:b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MANAGER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Sue Heinz (ORNL)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DEPUTY OF </a:t>
                      </a:r>
                      <a:b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OPERATIONS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Bob Bolton (ORNL)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SPECIAL PROJECT ADVISOR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Stan Wullschleger (ORNL, retired)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endParaRPr lang="en-US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2159" marR="12159" marT="12159" marB="121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SCIENCE TEAM LEADERS</a:t>
                      </a:r>
                      <a:endParaRPr lang="en-US" sz="1100" b="1" dirty="0">
                        <a:solidFill>
                          <a:srgbClr val="214C6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2159" marR="12159" marT="12159" marB="121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Baptiste Dafflon (LBNL)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Scott Painter (ORNL)</a:t>
                      </a:r>
                      <a:b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Ben Sulman (ORNL)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Neslihan Taş (LBNL)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Katrina Bennett (LANL)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Daryl Yang (BNL)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Forrest Hoffman (ORNL)</a:t>
                      </a:r>
                      <a:b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Alistair Rogers (BNL)</a:t>
                      </a:r>
                      <a:b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Peter Thornton (ORNL)</a:t>
                      </a:r>
                      <a:b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Chuck Abolt (LANL)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Eugenie Euskirchen (UAF)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Charlie Koven (LBNL)</a:t>
                      </a:r>
                      <a:b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Michele Thornton (ORNL)</a:t>
                      </a:r>
                      <a:b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Terri Velliquette (ORNL)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2159" marR="12159" marT="12159" marB="121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54788"/>
                  </a:ext>
                </a:extLst>
              </a:tr>
              <a:tr h="372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2159" marR="12159" marT="12159" marB="121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RISING </a:t>
                      </a:r>
                      <a:b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214C69"/>
                          </a:solidFill>
                          <a:effectLst/>
                          <a:latin typeface="Century Gothic" panose="020B0502020202020204" pitchFamily="34" charset="0"/>
                        </a:rPr>
                        <a:t>LEADERS</a:t>
                      </a:r>
                      <a:endParaRPr lang="en-US" sz="1100" b="1" dirty="0">
                        <a:solidFill>
                          <a:srgbClr val="214C6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2159" marR="12159" marT="12159" marB="121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Ryan Crumley (LANL)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Jennifer Holm (LBNL)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Hannah Mevenkamp (UAF)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Fernanda Santos (ORNL)</a:t>
                      </a:r>
                      <a:b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Daryl Yang (BNL)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2159" marR="12159" marT="12159" marB="1215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61711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41BEE299-2AD2-45CF-E939-647F9CAB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280490" cy="1073165"/>
          </a:xfrm>
        </p:spPr>
        <p:txBody>
          <a:bodyPr/>
          <a:lstStyle/>
          <a:p>
            <a:r>
              <a:rPr lang="en-US" dirty="0"/>
              <a:t>We Intentionally Develop the Next Generation of Scientific and Arctic Leaders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FAC56-5982-F2A5-BB10-487D77A7E5E2}"/>
              </a:ext>
            </a:extLst>
          </p:cNvPr>
          <p:cNvSpPr txBox="1"/>
          <p:nvPr/>
        </p:nvSpPr>
        <p:spPr>
          <a:xfrm>
            <a:off x="169682" y="5623967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*New leaders. </a:t>
            </a:r>
          </a:p>
        </p:txBody>
      </p:sp>
    </p:spTree>
    <p:extLst>
      <p:ext uri="{BB962C8B-B14F-4D97-AF65-F5344CB8AC3E}">
        <p14:creationId xmlns:p14="http://schemas.microsoft.com/office/powerpoint/2010/main" val="3628570858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Theme1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FDD9F65-E9F7-7747-898B-B54F11029763}" vid="{E6F09A63-5633-774D-A434-458831FF04CC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38e4deb0-de08-4adb-aafc-d8ff02544178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5359</TotalTime>
  <Words>749</Words>
  <Application>Microsoft Office PowerPoint</Application>
  <PresentationFormat>Widescreen</PresentationFormat>
  <Paragraphs>100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Arial Regular</vt:lpstr>
      <vt:lpstr>Century gothic</vt:lpstr>
      <vt:lpstr>Century gothic</vt:lpstr>
      <vt:lpstr>Times New Roman</vt:lpstr>
      <vt:lpstr>Wingdings</vt:lpstr>
      <vt:lpstr>ORNL</vt:lpstr>
      <vt:lpstr>Theme1</vt:lpstr>
      <vt:lpstr>Promoting Inclusive and Equitable Research (PIER) in the Arctic </vt:lpstr>
      <vt:lpstr>PowerPoint Presentation</vt:lpstr>
      <vt:lpstr>We Intentionally Develop the Culture We Want</vt:lpstr>
      <vt:lpstr>Our Phase 4 PIER Plan Emphasizes Three Themes:</vt:lpstr>
      <vt:lpstr>Safety and Inclusion are Key to Scientific Success</vt:lpstr>
      <vt:lpstr>Safety and Inclusion are Key to Scientific Success</vt:lpstr>
      <vt:lpstr>Communication and Engagement Keep Promises</vt:lpstr>
      <vt:lpstr>Communication and Engagement Keep Promises</vt:lpstr>
      <vt:lpstr>We Intentionally Develop the Next Generation of Scientific and Arctic Leaders</vt:lpstr>
      <vt:lpstr>We Intentionally Develop the Next Generation of Scientific and Arctic Leaders</vt:lpstr>
      <vt:lpstr>We Hold Ourselves Accountable with Deliverables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Gorman, Lisa</dc:creator>
  <cp:keywords/>
  <dc:description/>
  <cp:lastModifiedBy>Iversen, Colleen</cp:lastModifiedBy>
  <cp:revision>1067</cp:revision>
  <cp:lastPrinted>2024-02-20T15:28:10Z</cp:lastPrinted>
  <dcterms:created xsi:type="dcterms:W3CDTF">2023-09-12T15:58:10Z</dcterms:created>
  <dcterms:modified xsi:type="dcterms:W3CDTF">2024-05-23T19:44:06Z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