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257" r:id="rId3"/>
    <p:sldId id="256" r:id="rId4"/>
    <p:sldId id="260" r:id="rId5"/>
    <p:sldId id="261" r:id="rId6"/>
    <p:sldId id="263" r:id="rId7"/>
    <p:sldId id="265" r:id="rId8"/>
    <p:sldId id="258" r:id="rId9"/>
    <p:sldId id="259" r:id="rId10"/>
    <p:sldId id="266" r:id="rId11"/>
  </p:sldIdLst>
  <p:sldSz cx="138176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79" y="37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F590-90F0-4FD1-A61B-323A795C8EF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971550"/>
            <a:ext cx="46609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C81FD-7BE5-4B9F-A28B-4501432B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4"/>
            <a:ext cx="1174496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4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  <a:prstGeom prst="rect">
            <a:avLst/>
          </a:prstGeo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8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2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1911" y="6446098"/>
            <a:ext cx="13433778" cy="183515"/>
          </a:xfrm>
          <a:custGeom>
            <a:avLst/>
            <a:gdLst/>
            <a:ahLst/>
            <a:cxnLst/>
            <a:rect l="l" t="t" r="r" b="b"/>
            <a:pathLst>
              <a:path w="9779000" h="183515">
                <a:moveTo>
                  <a:pt x="9779000" y="0"/>
                </a:moveTo>
                <a:lnTo>
                  <a:pt x="0" y="0"/>
                </a:lnTo>
                <a:lnTo>
                  <a:pt x="0" y="183302"/>
                </a:lnTo>
                <a:lnTo>
                  <a:pt x="9779000" y="183302"/>
                </a:lnTo>
                <a:lnTo>
                  <a:pt x="9779000" y="0"/>
                </a:lnTo>
                <a:close/>
              </a:path>
            </a:pathLst>
          </a:custGeom>
          <a:solidFill>
            <a:srgbClr val="006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1911" y="6384994"/>
            <a:ext cx="13433778" cy="61594"/>
          </a:xfrm>
          <a:custGeom>
            <a:avLst/>
            <a:gdLst/>
            <a:ahLst/>
            <a:cxnLst/>
            <a:rect l="l" t="t" r="r" b="b"/>
            <a:pathLst>
              <a:path w="9779000" h="61595">
                <a:moveTo>
                  <a:pt x="9779000" y="0"/>
                </a:moveTo>
                <a:lnTo>
                  <a:pt x="0" y="0"/>
                </a:lnTo>
                <a:lnTo>
                  <a:pt x="0" y="61100"/>
                </a:lnTo>
                <a:lnTo>
                  <a:pt x="9779000" y="61100"/>
                </a:lnTo>
                <a:lnTo>
                  <a:pt x="9779000" y="0"/>
                </a:lnTo>
                <a:close/>
              </a:path>
            </a:pathLst>
          </a:custGeom>
          <a:solidFill>
            <a:srgbClr val="56B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2225" y="1894063"/>
            <a:ext cx="12762089" cy="0"/>
          </a:xfrm>
          <a:custGeom>
            <a:avLst/>
            <a:gdLst/>
            <a:ahLst/>
            <a:cxnLst/>
            <a:rect l="l" t="t" r="r" b="b"/>
            <a:pathLst>
              <a:path w="9290050">
                <a:moveTo>
                  <a:pt x="0" y="0"/>
                </a:moveTo>
                <a:lnTo>
                  <a:pt x="9290050" y="0"/>
                </a:lnTo>
              </a:path>
            </a:pathLst>
          </a:custGeom>
          <a:ln w="305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2815" y="1188984"/>
            <a:ext cx="1377386" cy="65430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1912" y="1285667"/>
            <a:ext cx="498968" cy="4093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480" y="1215644"/>
            <a:ext cx="639335" cy="548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834" y="1155273"/>
            <a:ext cx="1226643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9429" y="2412667"/>
            <a:ext cx="8258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2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2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43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EF3C9D-2376-BD06-9A98-618FD654C2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75" y="310630"/>
            <a:ext cx="11917680" cy="723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hyperlink" Target="mailto:Gerald.Bawden@NASA.gov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2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0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www.isro.gov.in/NISARNASA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g"/><Relationship Id="rId7" Type="http://schemas.openxmlformats.org/officeDocument/2006/relationships/hyperlink" Target="http://nisar.jpl.nasa.gov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hyperlink" Target="mailto:Gerald.Bawden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C21CB-74EE-BC71-2C33-628E4992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CCE47C-1C10-AD99-5870-A6A704AEA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kern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and Status of ISRO-NASA Synthetic Aperture Radar </a:t>
            </a:r>
            <a:br>
              <a:rPr lang="en-US" sz="7200" kern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kern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(NISAR)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B677548-14B9-C7C5-7822-7692529A1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Presented by Dr. Nancy HF French, Michigan Tech Research Institute NISAR Ambassador</a:t>
            </a:r>
          </a:p>
          <a:p>
            <a:r>
              <a:rPr lang="en-US" i="1" dirty="0"/>
              <a:t>Slides from March 2024 presented at the </a:t>
            </a:r>
            <a:br>
              <a:rPr lang="en-US" i="1" dirty="0"/>
            </a:br>
            <a:r>
              <a:rPr lang="en-US" i="1" dirty="0"/>
              <a:t>NISAR and SDC Community Virtual Town Hall by Dr. Gerald </a:t>
            </a:r>
            <a:r>
              <a:rPr lang="en-US" i="1" dirty="0" err="1"/>
              <a:t>Bawden</a:t>
            </a:r>
            <a:endParaRPr lang="en-US" i="1" dirty="0"/>
          </a:p>
          <a:p>
            <a:endParaRPr lang="en-US" i="1" dirty="0"/>
          </a:p>
          <a:p>
            <a:r>
              <a:rPr lang="en-US" i="1" dirty="0" err="1"/>
              <a:t>ABoVE</a:t>
            </a:r>
            <a:r>
              <a:rPr lang="en-US" i="1" dirty="0"/>
              <a:t> Science Team Meeting</a:t>
            </a:r>
            <a:br>
              <a:rPr lang="en-US" i="1" dirty="0"/>
            </a:br>
            <a:r>
              <a:rPr lang="en-US" i="1" dirty="0"/>
              <a:t>24 May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647" y="3531537"/>
            <a:ext cx="830006" cy="6920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6035" y="5608339"/>
            <a:ext cx="1541331" cy="9148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7561" y="2679273"/>
            <a:ext cx="34785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solidFill>
                  <a:srgbClr val="002060"/>
                </a:solidFill>
                <a:latin typeface="Arial"/>
                <a:cs typeface="Arial"/>
              </a:rPr>
              <a:t>Status</a:t>
            </a:r>
            <a:r>
              <a:rPr i="1" spc="80" dirty="0">
                <a:solidFill>
                  <a:srgbClr val="002060"/>
                </a:solidFill>
              </a:rPr>
              <a:t> </a:t>
            </a:r>
            <a:r>
              <a:rPr i="1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i="1" spc="75" dirty="0">
                <a:solidFill>
                  <a:srgbClr val="002060"/>
                </a:solidFill>
              </a:rPr>
              <a:t> </a:t>
            </a:r>
            <a:r>
              <a:rPr i="1" dirty="0">
                <a:solidFill>
                  <a:srgbClr val="002060"/>
                </a:solidFill>
                <a:latin typeface="Arial"/>
                <a:cs typeface="Arial"/>
              </a:rPr>
              <a:t>NISAR</a:t>
            </a:r>
            <a:r>
              <a:rPr lang="en-US" i="1" dirty="0">
                <a:solidFill>
                  <a:srgbClr val="002060"/>
                </a:solidFill>
                <a:latin typeface="Arial"/>
                <a:cs typeface="Arial"/>
              </a:rPr>
              <a:t> &amp; SDC</a:t>
            </a:r>
            <a:endParaRPr i="1" spc="-25" dirty="0">
              <a:solidFill>
                <a:srgbClr val="00206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5835" y="3392130"/>
            <a:ext cx="9632950" cy="3237865"/>
            <a:chOff x="216235" y="3392129"/>
            <a:chExt cx="9632950" cy="3237865"/>
          </a:xfrm>
        </p:grpSpPr>
        <p:sp>
          <p:nvSpPr>
            <p:cNvPr id="6" name="object 6"/>
            <p:cNvSpPr/>
            <p:nvPr/>
          </p:nvSpPr>
          <p:spPr>
            <a:xfrm>
              <a:off x="227982" y="3403876"/>
              <a:ext cx="9609455" cy="0"/>
            </a:xfrm>
            <a:custGeom>
              <a:avLst/>
              <a:gdLst/>
              <a:ahLst/>
              <a:cxnLst/>
              <a:rect l="l" t="t" r="r" b="b"/>
              <a:pathLst>
                <a:path w="9609455">
                  <a:moveTo>
                    <a:pt x="0" y="0"/>
                  </a:moveTo>
                  <a:lnTo>
                    <a:pt x="9609225" y="0"/>
                  </a:lnTo>
                </a:path>
              </a:pathLst>
            </a:custGeom>
            <a:ln w="22912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507" y="5073187"/>
              <a:ext cx="2080448" cy="1556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2714" y="3505126"/>
              <a:ext cx="2080448" cy="30099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4308" y="3507236"/>
              <a:ext cx="2022657" cy="15030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1744" y="3491504"/>
              <a:ext cx="1041026" cy="1655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4797" y="5373983"/>
              <a:ext cx="1560336" cy="8345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31169" y="3619320"/>
              <a:ext cx="511809" cy="733425"/>
            </a:xfrm>
            <a:custGeom>
              <a:avLst/>
              <a:gdLst/>
              <a:ahLst/>
              <a:cxnLst/>
              <a:rect l="l" t="t" r="r" b="b"/>
              <a:pathLst>
                <a:path w="511810" h="733425">
                  <a:moveTo>
                    <a:pt x="511415" y="0"/>
                  </a:moveTo>
                  <a:lnTo>
                    <a:pt x="0" y="0"/>
                  </a:lnTo>
                  <a:lnTo>
                    <a:pt x="0" y="733212"/>
                  </a:lnTo>
                  <a:lnTo>
                    <a:pt x="511415" y="733212"/>
                  </a:lnTo>
                  <a:lnTo>
                    <a:pt x="511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6234" y="3597923"/>
              <a:ext cx="550908" cy="6532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24992" y="3613235"/>
              <a:ext cx="568016" cy="6498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2480" y="3628674"/>
              <a:ext cx="523308" cy="7530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1021" y="4410877"/>
              <a:ext cx="1082916" cy="75796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67151" y="3427806"/>
              <a:ext cx="5198745" cy="2664460"/>
            </a:xfrm>
            <a:custGeom>
              <a:avLst/>
              <a:gdLst/>
              <a:ahLst/>
              <a:cxnLst/>
              <a:rect l="l" t="t" r="r" b="b"/>
              <a:pathLst>
                <a:path w="5198745" h="2664460">
                  <a:moveTo>
                    <a:pt x="758367" y="2079459"/>
                  </a:moveTo>
                  <a:lnTo>
                    <a:pt x="170370" y="2079459"/>
                  </a:lnTo>
                  <a:lnTo>
                    <a:pt x="170370" y="2664015"/>
                  </a:lnTo>
                  <a:lnTo>
                    <a:pt x="758367" y="2664015"/>
                  </a:lnTo>
                  <a:lnTo>
                    <a:pt x="758367" y="2079459"/>
                  </a:lnTo>
                  <a:close/>
                </a:path>
                <a:path w="5198745" h="2664460">
                  <a:moveTo>
                    <a:pt x="1301432" y="0"/>
                  </a:moveTo>
                  <a:lnTo>
                    <a:pt x="0" y="0"/>
                  </a:lnTo>
                  <a:lnTo>
                    <a:pt x="0" y="209778"/>
                  </a:lnTo>
                  <a:lnTo>
                    <a:pt x="1301432" y="209778"/>
                  </a:lnTo>
                  <a:lnTo>
                    <a:pt x="1301432" y="0"/>
                  </a:lnTo>
                  <a:close/>
                </a:path>
                <a:path w="5198745" h="2664460">
                  <a:moveTo>
                    <a:pt x="2926092" y="0"/>
                  </a:moveTo>
                  <a:lnTo>
                    <a:pt x="2285530" y="0"/>
                  </a:lnTo>
                  <a:lnTo>
                    <a:pt x="2285530" y="209778"/>
                  </a:lnTo>
                  <a:lnTo>
                    <a:pt x="2926092" y="209778"/>
                  </a:lnTo>
                  <a:lnTo>
                    <a:pt x="2926092" y="0"/>
                  </a:lnTo>
                  <a:close/>
                </a:path>
                <a:path w="5198745" h="2664460">
                  <a:moveTo>
                    <a:pt x="5198542" y="0"/>
                  </a:moveTo>
                  <a:lnTo>
                    <a:pt x="4521987" y="0"/>
                  </a:lnTo>
                  <a:lnTo>
                    <a:pt x="4521987" y="209778"/>
                  </a:lnTo>
                  <a:lnTo>
                    <a:pt x="5198542" y="209778"/>
                  </a:lnTo>
                  <a:lnTo>
                    <a:pt x="519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19301" y="1130300"/>
            <a:ext cx="2398299" cy="157211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79534" y="1130300"/>
            <a:ext cx="2398299" cy="157211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39767" y="1130300"/>
            <a:ext cx="2398299" cy="157211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400000" y="1130300"/>
            <a:ext cx="2398299" cy="157211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42716" y="3529076"/>
            <a:ext cx="826008" cy="7802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323353" y="4379026"/>
            <a:ext cx="202311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i="1" spc="-25" dirty="0">
                <a:solidFill>
                  <a:srgbClr val="002060"/>
                </a:solidFill>
                <a:latin typeface="Arial"/>
                <a:cs typeface="Arial"/>
              </a:rPr>
              <a:t>Dr.</a:t>
            </a:r>
            <a:r>
              <a:rPr b="1" i="1" spc="-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2060"/>
                </a:solidFill>
                <a:latin typeface="Arial"/>
                <a:cs typeface="Arial"/>
              </a:rPr>
              <a:t>Gerald</a:t>
            </a:r>
            <a:r>
              <a:rPr b="1" i="1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002060"/>
                </a:solidFill>
                <a:latin typeface="Arial"/>
                <a:cs typeface="Arial"/>
              </a:rPr>
              <a:t>Bawden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725"/>
              </a:spcBef>
            </a:pPr>
            <a:r>
              <a:rPr sz="1000" dirty="0">
                <a:solidFill>
                  <a:srgbClr val="002060"/>
                </a:solidFill>
                <a:latin typeface="Arial"/>
                <a:cs typeface="Arial"/>
              </a:rPr>
              <a:t>Program</a:t>
            </a:r>
            <a:r>
              <a:rPr sz="1000" spc="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060"/>
                </a:solidFill>
                <a:latin typeface="Arial"/>
                <a:cs typeface="Arial"/>
              </a:rPr>
              <a:t>Scientist</a:t>
            </a:r>
            <a:r>
              <a:rPr sz="1000" spc="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2060"/>
                </a:solidFill>
                <a:latin typeface="Arial"/>
                <a:cs typeface="Arial"/>
              </a:rPr>
              <a:t>for</a:t>
            </a:r>
            <a:r>
              <a:rPr sz="1000" spc="1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Arial"/>
                <a:cs typeface="Arial"/>
              </a:rPr>
              <a:t>NISAR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3354" y="4986565"/>
            <a:ext cx="12846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NASA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Headquarters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3353" y="5227862"/>
            <a:ext cx="1431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  <a:hlinkClick r:id="rId18"/>
              </a:rPr>
              <a:t>Gerald.Bawden@NASA.gov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75677" y="6283522"/>
            <a:ext cx="26803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b="1" dirty="0">
                <a:solidFill>
                  <a:srgbClr val="0066B3"/>
                </a:solidFill>
                <a:latin typeface="Calibri"/>
                <a:cs typeface="Calibri"/>
              </a:rPr>
              <a:t>NASA</a:t>
            </a:r>
            <a:r>
              <a:rPr sz="1900" b="1" spc="-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66B3"/>
                </a:solidFill>
                <a:latin typeface="Calibri"/>
                <a:cs typeface="Calibri"/>
              </a:rPr>
              <a:t>NISAR</a:t>
            </a:r>
            <a:r>
              <a:rPr sz="1900" b="1" spc="-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66B3"/>
                </a:solidFill>
                <a:latin typeface="Calibri"/>
                <a:cs typeface="Calibri"/>
              </a:rPr>
              <a:t>Science</a:t>
            </a:r>
            <a:r>
              <a:rPr sz="1900" b="1" spc="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0066B3"/>
                </a:solidFill>
                <a:latin typeface="Calibri"/>
                <a:cs typeface="Calibri"/>
              </a:rPr>
              <a:t>Team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89645" y="3110027"/>
            <a:ext cx="7886065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NISAR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SDC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Community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Virtual</a:t>
            </a:r>
            <a:r>
              <a:rPr sz="1400" b="1" i="1" spc="1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Town</a:t>
            </a:r>
            <a:r>
              <a:rPr sz="1400" b="1" i="1" spc="1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Hall</a:t>
            </a:r>
            <a:r>
              <a:rPr sz="1400" b="1" i="1" spc="9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–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Pasadena/Caltech/Virtual</a:t>
            </a:r>
            <a:r>
              <a:rPr sz="1400" b="1" i="1" spc="10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–</a:t>
            </a:r>
            <a:r>
              <a:rPr sz="1400" b="1" i="1" spc="1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March</a:t>
            </a:r>
            <a:r>
              <a:rPr sz="1400" b="1" i="1" spc="114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B0F0"/>
                </a:solidFill>
                <a:latin typeface="Arial"/>
                <a:cs typeface="Arial"/>
              </a:rPr>
              <a:t>27,</a:t>
            </a:r>
            <a:r>
              <a:rPr sz="1400" b="1" i="1" spc="9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00B0F0"/>
                </a:solidFill>
                <a:latin typeface="Arial"/>
                <a:cs typeface="Arial"/>
              </a:rPr>
              <a:t>2024</a:t>
            </a:r>
            <a:endParaRPr sz="1400" dirty="0">
              <a:latin typeface="Arial"/>
              <a:cs typeface="Arial"/>
            </a:endParaRPr>
          </a:p>
          <a:p>
            <a:pPr marL="1930400">
              <a:spcBef>
                <a:spcPts val="905"/>
              </a:spcBef>
              <a:tabLst>
                <a:tab pos="4215765" algn="l"/>
                <a:tab pos="6452235" algn="l"/>
              </a:tabLst>
            </a:pP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Science</a:t>
            </a:r>
            <a:r>
              <a:rPr sz="900" spc="-20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Team</a:t>
            </a:r>
            <a:r>
              <a:rPr sz="900" spc="-3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Leadership</a:t>
            </a:r>
            <a:r>
              <a:rPr sz="900" dirty="0">
                <a:solidFill>
                  <a:srgbClr val="0066B3"/>
                </a:solidFill>
                <a:latin typeface="Calibri"/>
                <a:cs typeface="Calibri"/>
              </a:rPr>
              <a:t>	</a:t>
            </a: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Solid</a:t>
            </a:r>
            <a:r>
              <a:rPr sz="900" spc="-3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0066B3"/>
                </a:solidFill>
                <a:latin typeface="Calibri"/>
                <a:cs typeface="Calibri"/>
              </a:rPr>
              <a:t>Earth</a:t>
            </a:r>
            <a:r>
              <a:rPr sz="900" dirty="0">
                <a:solidFill>
                  <a:srgbClr val="0066B3"/>
                </a:solidFill>
                <a:latin typeface="Calibri"/>
                <a:cs typeface="Calibri"/>
              </a:rPr>
              <a:t>	</a:t>
            </a: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Ecosystems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32293" y="5011547"/>
            <a:ext cx="674370" cy="210185"/>
          </a:xfrm>
          <a:custGeom>
            <a:avLst/>
            <a:gdLst/>
            <a:ahLst/>
            <a:cxnLst/>
            <a:rect l="l" t="t" r="r" b="b"/>
            <a:pathLst>
              <a:path w="674370" h="210185">
                <a:moveTo>
                  <a:pt x="673986" y="0"/>
                </a:moveTo>
                <a:lnTo>
                  <a:pt x="0" y="0"/>
                </a:lnTo>
                <a:lnTo>
                  <a:pt x="0" y="209772"/>
                </a:lnTo>
                <a:lnTo>
                  <a:pt x="673986" y="209772"/>
                </a:lnTo>
                <a:lnTo>
                  <a:pt x="673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92935" y="5020598"/>
            <a:ext cx="5473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Cryosphere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72712" y="5304833"/>
            <a:ext cx="710565" cy="210185"/>
          </a:xfrm>
          <a:custGeom>
            <a:avLst/>
            <a:gdLst/>
            <a:ahLst/>
            <a:cxnLst/>
            <a:rect l="l" t="t" r="r" b="b"/>
            <a:pathLst>
              <a:path w="710564" h="210185">
                <a:moveTo>
                  <a:pt x="709987" y="0"/>
                </a:moveTo>
                <a:lnTo>
                  <a:pt x="0" y="0"/>
                </a:lnTo>
                <a:lnTo>
                  <a:pt x="0" y="209772"/>
                </a:lnTo>
                <a:lnTo>
                  <a:pt x="709987" y="209772"/>
                </a:lnTo>
                <a:lnTo>
                  <a:pt x="70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33355" y="5313206"/>
            <a:ext cx="5835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10" dirty="0">
                <a:solidFill>
                  <a:srgbClr val="0066B3"/>
                </a:solidFill>
                <a:latin typeface="Calibri"/>
                <a:cs typeface="Calibri"/>
              </a:rPr>
              <a:t>Applications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35016" y="5533044"/>
            <a:ext cx="500746" cy="50825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21899" y="6035560"/>
            <a:ext cx="294005" cy="5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" spc="-50" dirty="0">
                <a:solidFill>
                  <a:srgbClr val="222222"/>
                </a:solidFill>
                <a:latin typeface="Arial Black"/>
                <a:cs typeface="Arial Black"/>
              </a:rPr>
              <a:t>Shanna</a:t>
            </a:r>
            <a:r>
              <a:rPr sz="300" dirty="0">
                <a:solidFill>
                  <a:srgbClr val="222222"/>
                </a:solidFill>
                <a:latin typeface="Arial Black"/>
                <a:cs typeface="Arial Black"/>
              </a:rPr>
              <a:t> </a:t>
            </a:r>
            <a:r>
              <a:rPr sz="300" spc="-35" dirty="0">
                <a:solidFill>
                  <a:srgbClr val="222222"/>
                </a:solidFill>
                <a:latin typeface="Arial Black"/>
                <a:cs typeface="Arial Black"/>
              </a:rPr>
              <a:t>McClain</a:t>
            </a:r>
            <a:endParaRPr sz="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279" y="1991939"/>
            <a:ext cx="2546350" cy="43021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378460">
              <a:lnSpc>
                <a:spcPts val="2090"/>
              </a:lnSpc>
              <a:spcBef>
                <a:spcPts val="325"/>
              </a:spcBef>
            </a:pPr>
            <a:r>
              <a:rPr sz="1900" spc="-35" dirty="0">
                <a:solidFill>
                  <a:srgbClr val="0070C0"/>
                </a:solidFill>
                <a:latin typeface="Arial"/>
                <a:cs typeface="Arial"/>
              </a:rPr>
              <a:t>Partnership</a:t>
            </a:r>
            <a:r>
              <a:rPr sz="19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70C0"/>
                </a:solidFill>
                <a:latin typeface="Arial"/>
                <a:cs typeface="Arial"/>
              </a:rPr>
              <a:t>between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NASA</a:t>
            </a:r>
            <a:r>
              <a:rPr sz="1900" spc="-1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900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ISRO</a:t>
            </a:r>
            <a:endParaRPr sz="1900">
              <a:latin typeface="Arial"/>
              <a:cs typeface="Arial"/>
            </a:endParaRPr>
          </a:p>
          <a:p>
            <a:pPr marL="199390" marR="398145" indent="-187325">
              <a:lnSpc>
                <a:spcPts val="2110"/>
              </a:lnSpc>
              <a:spcBef>
                <a:spcPts val="2095"/>
              </a:spcBef>
            </a:pP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Dual</a:t>
            </a:r>
            <a:r>
              <a:rPr sz="1900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70C0"/>
                </a:solidFill>
                <a:latin typeface="Arial"/>
                <a:cs typeface="Arial"/>
              </a:rPr>
              <a:t>frequency</a:t>
            </a:r>
            <a:r>
              <a:rPr sz="1900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SAR </a:t>
            </a:r>
            <a:r>
              <a:rPr sz="1900" spc="-45" dirty="0">
                <a:solidFill>
                  <a:srgbClr val="0070C0"/>
                </a:solidFill>
                <a:latin typeface="Arial"/>
                <a:cs typeface="Arial"/>
              </a:rPr>
              <a:t>L-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band</a:t>
            </a:r>
            <a:r>
              <a:rPr sz="1900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900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24</a:t>
            </a:r>
            <a:r>
              <a:rPr sz="1900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cm</a:t>
            </a:r>
            <a:endParaRPr sz="1900">
              <a:latin typeface="Arial"/>
              <a:cs typeface="Arial"/>
            </a:endParaRPr>
          </a:p>
          <a:p>
            <a:pPr marL="199390">
              <a:lnSpc>
                <a:spcPts val="2050"/>
              </a:lnSpc>
            </a:pPr>
            <a:r>
              <a:rPr sz="1900" spc="-40" dirty="0">
                <a:solidFill>
                  <a:srgbClr val="0070C0"/>
                </a:solidFill>
                <a:latin typeface="Arial"/>
                <a:cs typeface="Arial"/>
              </a:rPr>
              <a:t>S-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band</a:t>
            </a:r>
            <a:r>
              <a:rPr sz="1900" spc="-10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–10</a:t>
            </a:r>
            <a:r>
              <a:rPr sz="1900" spc="-10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cm</a:t>
            </a:r>
            <a:endParaRPr sz="1900">
              <a:latin typeface="Arial"/>
              <a:cs typeface="Arial"/>
            </a:endParaRPr>
          </a:p>
          <a:p>
            <a:pPr marL="12700" marR="140335">
              <a:lnSpc>
                <a:spcPts val="2110"/>
              </a:lnSpc>
              <a:spcBef>
                <a:spcPts val="2130"/>
              </a:spcBef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12</a:t>
            </a:r>
            <a:r>
              <a:rPr sz="1900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day</a:t>
            </a:r>
            <a:r>
              <a:rPr sz="1900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exact</a:t>
            </a:r>
            <a:r>
              <a:rPr sz="1900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70C0"/>
                </a:solidFill>
                <a:latin typeface="Arial"/>
                <a:cs typeface="Arial"/>
              </a:rPr>
              <a:t>repeat</a:t>
            </a:r>
            <a:r>
              <a:rPr sz="1900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interferometry</a:t>
            </a:r>
            <a:endParaRPr sz="1900">
              <a:latin typeface="Arial"/>
              <a:cs typeface="Arial"/>
            </a:endParaRPr>
          </a:p>
          <a:p>
            <a:pPr marL="12700" marR="304165">
              <a:lnSpc>
                <a:spcPct val="92100"/>
              </a:lnSpc>
              <a:spcBef>
                <a:spcPts val="1964"/>
              </a:spcBef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~6</a:t>
            </a:r>
            <a:r>
              <a:rPr sz="1900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day</a:t>
            </a:r>
            <a:r>
              <a:rPr sz="1900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0070C0"/>
                </a:solidFill>
                <a:latin typeface="Arial"/>
                <a:cs typeface="Arial"/>
              </a:rPr>
              <a:t>coverage</a:t>
            </a:r>
            <a:r>
              <a:rPr sz="1900" spc="-9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with </a:t>
            </a:r>
            <a:r>
              <a:rPr sz="1900" spc="-35" dirty="0">
                <a:solidFill>
                  <a:srgbClr val="0070C0"/>
                </a:solidFill>
                <a:latin typeface="Arial"/>
                <a:cs typeface="Arial"/>
              </a:rPr>
              <a:t>ascending</a:t>
            </a:r>
            <a:r>
              <a:rPr sz="1900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and </a:t>
            </a:r>
            <a:r>
              <a:rPr sz="1900" spc="-35" dirty="0">
                <a:solidFill>
                  <a:srgbClr val="0070C0"/>
                </a:solidFill>
                <a:latin typeface="Arial"/>
                <a:cs typeface="Arial"/>
              </a:rPr>
              <a:t>descending</a:t>
            </a:r>
            <a:r>
              <a:rPr sz="1900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orbits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2105"/>
              </a:spcBef>
            </a:pP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Near</a:t>
            </a:r>
            <a:r>
              <a:rPr sz="1900" spc="-10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70C0"/>
                </a:solidFill>
                <a:latin typeface="Arial"/>
                <a:cs typeface="Arial"/>
              </a:rPr>
              <a:t>global</a:t>
            </a:r>
            <a:r>
              <a:rPr sz="1900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land</a:t>
            </a:r>
            <a:r>
              <a:rPr sz="1900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900" spc="-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70C0"/>
                </a:solidFill>
                <a:latin typeface="Arial"/>
                <a:cs typeface="Arial"/>
              </a:rPr>
              <a:t>ice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coverage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6511" y="6462806"/>
            <a:ext cx="717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8526" y="1130300"/>
            <a:ext cx="7089775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300" y="1967491"/>
            <a:ext cx="3750871" cy="23619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9434" y="1155273"/>
            <a:ext cx="9058566" cy="641446"/>
          </a:xfrm>
          <a:prstGeom prst="rect">
            <a:avLst/>
          </a:prstGeom>
        </p:spPr>
        <p:txBody>
          <a:bodyPr vert="horz" wrap="square" lIns="0" tIns="76442" rIns="0" bIns="0" rtlCol="0">
            <a:spAutoFit/>
          </a:bodyPr>
          <a:lstStyle/>
          <a:p>
            <a:pPr marL="2431415" marR="5080" indent="-71755">
              <a:lnSpc>
                <a:spcPts val="2210"/>
              </a:lnSpc>
              <a:spcBef>
                <a:spcPts val="229"/>
              </a:spcBef>
            </a:pPr>
            <a:r>
              <a:rPr sz="1900" spc="-20" dirty="0"/>
              <a:t>NISAR</a:t>
            </a:r>
            <a:r>
              <a:rPr sz="1900" spc="-85" dirty="0"/>
              <a:t> </a:t>
            </a:r>
            <a:r>
              <a:rPr sz="1900" spc="-25" dirty="0"/>
              <a:t>Will</a:t>
            </a:r>
            <a:r>
              <a:rPr sz="1900" spc="-100" dirty="0"/>
              <a:t> </a:t>
            </a:r>
            <a:r>
              <a:rPr sz="1900" spc="-30" dirty="0"/>
              <a:t>Enable</a:t>
            </a:r>
            <a:r>
              <a:rPr sz="1900" spc="-85" dirty="0"/>
              <a:t> </a:t>
            </a:r>
            <a:r>
              <a:rPr sz="1900" spc="-10" dirty="0"/>
              <a:t>New</a:t>
            </a:r>
            <a:r>
              <a:rPr sz="1900" spc="-90" dirty="0"/>
              <a:t> </a:t>
            </a:r>
            <a:r>
              <a:rPr sz="1900" spc="-20" dirty="0"/>
              <a:t>and</a:t>
            </a:r>
            <a:r>
              <a:rPr sz="1900" spc="-90" dirty="0"/>
              <a:t> </a:t>
            </a:r>
            <a:r>
              <a:rPr sz="1900" spc="-35" dirty="0"/>
              <a:t>Innovative</a:t>
            </a:r>
            <a:r>
              <a:rPr sz="1900" spc="-85" dirty="0"/>
              <a:t> </a:t>
            </a:r>
            <a:r>
              <a:rPr sz="1900" spc="-30" dirty="0"/>
              <a:t>Research</a:t>
            </a:r>
            <a:r>
              <a:rPr sz="1900" spc="-90" dirty="0"/>
              <a:t> </a:t>
            </a:r>
            <a:r>
              <a:rPr sz="1900" spc="-10" dirty="0"/>
              <a:t>Spanning </a:t>
            </a:r>
            <a:r>
              <a:rPr sz="1900" spc="-20" dirty="0"/>
              <a:t>the</a:t>
            </a:r>
            <a:r>
              <a:rPr sz="1900" spc="-70" dirty="0"/>
              <a:t> </a:t>
            </a:r>
            <a:r>
              <a:rPr sz="1900" spc="-25" dirty="0"/>
              <a:t>Earth</a:t>
            </a:r>
            <a:r>
              <a:rPr sz="1900" spc="-70" dirty="0"/>
              <a:t> </a:t>
            </a:r>
            <a:r>
              <a:rPr sz="1900" spc="-35" dirty="0"/>
              <a:t>Sciences:</a:t>
            </a:r>
            <a:r>
              <a:rPr sz="1900" spc="-75" dirty="0"/>
              <a:t> </a:t>
            </a:r>
            <a:r>
              <a:rPr sz="1900" spc="-30" dirty="0"/>
              <a:t>Climate,</a:t>
            </a:r>
            <a:r>
              <a:rPr sz="1900" spc="-75" dirty="0"/>
              <a:t> </a:t>
            </a:r>
            <a:r>
              <a:rPr sz="1900" spc="-30" dirty="0"/>
              <a:t>Carbon,</a:t>
            </a:r>
            <a:r>
              <a:rPr sz="1900" spc="-80" dirty="0"/>
              <a:t> </a:t>
            </a:r>
            <a:r>
              <a:rPr sz="1900" spc="-20" dirty="0"/>
              <a:t>and</a:t>
            </a:r>
            <a:r>
              <a:rPr sz="1900" spc="-70" dirty="0"/>
              <a:t> </a:t>
            </a:r>
            <a:r>
              <a:rPr sz="1900" spc="-40" dirty="0"/>
              <a:t>Catastrophes</a:t>
            </a:r>
            <a:r>
              <a:rPr sz="1900" spc="-65" dirty="0"/>
              <a:t> </a:t>
            </a:r>
            <a:r>
              <a:rPr sz="1900" spc="-25" dirty="0"/>
              <a:t>++</a:t>
            </a:r>
            <a:endParaRPr sz="1900" dirty="0"/>
          </a:p>
        </p:txBody>
      </p:sp>
      <p:sp>
        <p:nvSpPr>
          <p:cNvPr id="4" name="object 4"/>
          <p:cNvSpPr txBox="1"/>
          <p:nvPr/>
        </p:nvSpPr>
        <p:spPr>
          <a:xfrm>
            <a:off x="4371847" y="1993808"/>
            <a:ext cx="1703705" cy="205825"/>
          </a:xfrm>
          <a:prstGeom prst="rect">
            <a:avLst/>
          </a:prstGeom>
          <a:solidFill>
            <a:srgbClr val="D9E0E6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9855">
              <a:spcBef>
                <a:spcPts val="284"/>
              </a:spcBef>
            </a:pPr>
            <a:r>
              <a:rPr sz="1100" dirty="0">
                <a:latin typeface="Arial Narrow"/>
                <a:cs typeface="Arial Narrow"/>
              </a:rPr>
              <a:t>2019</a:t>
            </a:r>
            <a:r>
              <a:rPr sz="1100" spc="5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Ridgecrest</a:t>
            </a:r>
            <a:r>
              <a:rPr sz="1100" spc="5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Earthquake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7894" y="3990898"/>
            <a:ext cx="671830" cy="234680"/>
          </a:xfrm>
          <a:prstGeom prst="rect">
            <a:avLst/>
          </a:prstGeom>
          <a:solidFill>
            <a:srgbClr val="D9E0E6"/>
          </a:solidFill>
        </p:spPr>
        <p:txBody>
          <a:bodyPr vert="horz" wrap="square" lIns="0" tIns="34290" rIns="0" bIns="0" rtlCol="0">
            <a:spAutoFit/>
          </a:bodyPr>
          <a:lstStyle/>
          <a:p>
            <a:pPr marL="73025">
              <a:spcBef>
                <a:spcPts val="270"/>
              </a:spcBef>
            </a:pPr>
            <a:r>
              <a:rPr sz="1300" b="1" spc="-10" dirty="0">
                <a:latin typeface="Arial Narrow"/>
                <a:cs typeface="Arial Narrow"/>
              </a:rPr>
              <a:t>Damage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1002" y="3994301"/>
            <a:ext cx="981075" cy="234038"/>
          </a:xfrm>
          <a:prstGeom prst="rect">
            <a:avLst/>
          </a:prstGeom>
          <a:solidFill>
            <a:srgbClr val="A4DEF4"/>
          </a:solidFill>
        </p:spPr>
        <p:txBody>
          <a:bodyPr vert="horz" wrap="square" lIns="0" tIns="33655" rIns="0" bIns="0" rtlCol="0">
            <a:spAutoFit/>
          </a:bodyPr>
          <a:lstStyle/>
          <a:p>
            <a:pPr marL="73025">
              <a:spcBef>
                <a:spcPts val="265"/>
              </a:spcBef>
            </a:pPr>
            <a:r>
              <a:rPr sz="1300" b="1" spc="-10" dirty="0">
                <a:latin typeface="Arial Narrow"/>
                <a:cs typeface="Arial Narrow"/>
              </a:rPr>
              <a:t>Deformation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490" y="4094510"/>
            <a:ext cx="10229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FF0000"/>
                </a:solidFill>
                <a:latin typeface="Arial Narrow"/>
                <a:cs typeface="Arial Narrow"/>
              </a:rPr>
              <a:t>Ross</a:t>
            </a:r>
            <a:r>
              <a:rPr sz="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FF0000"/>
                </a:solidFill>
                <a:latin typeface="Arial Narrow"/>
                <a:cs typeface="Arial Narrow"/>
              </a:rPr>
              <a:t>et</a:t>
            </a:r>
            <a:r>
              <a:rPr sz="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FF0000"/>
                </a:solidFill>
                <a:latin typeface="Arial Narrow"/>
                <a:cs typeface="Arial Narrow"/>
              </a:rPr>
              <a:t>al.,</a:t>
            </a:r>
            <a:r>
              <a:rPr sz="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800" dirty="0">
                <a:solidFill>
                  <a:srgbClr val="FF0000"/>
                </a:solidFill>
                <a:latin typeface="Arial Narrow"/>
                <a:cs typeface="Arial Narrow"/>
              </a:rPr>
              <a:t>Science</a:t>
            </a:r>
            <a:r>
              <a:rPr sz="8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800" spc="-10" dirty="0">
                <a:solidFill>
                  <a:srgbClr val="FF0000"/>
                </a:solidFill>
                <a:latin typeface="Arial Narrow"/>
                <a:cs typeface="Arial Narrow"/>
              </a:rPr>
              <a:t>(2019)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58139" y="4350535"/>
            <a:ext cx="2404745" cy="2029460"/>
            <a:chOff x="578538" y="4350535"/>
            <a:chExt cx="2404745" cy="20294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8538" y="4350535"/>
              <a:ext cx="2154704" cy="1730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491" y="4423733"/>
              <a:ext cx="2199844" cy="17664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582" y="4523346"/>
              <a:ext cx="2168717" cy="1741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547" y="4621399"/>
              <a:ext cx="2189342" cy="175797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534022" y="4469941"/>
            <a:ext cx="1085215" cy="4159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sz="1300" dirty="0">
                <a:solidFill>
                  <a:srgbClr val="FFFFFF"/>
                </a:solidFill>
                <a:latin typeface="Arial Narrow"/>
                <a:cs typeface="Arial Narrow"/>
              </a:rPr>
              <a:t>Ice</a:t>
            </a:r>
            <a:r>
              <a:rPr sz="13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Narrow"/>
                <a:cs typeface="Arial Narrow"/>
              </a:rPr>
              <a:t>Sheet</a:t>
            </a:r>
            <a:r>
              <a:rPr sz="13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 Narrow"/>
                <a:cs typeface="Arial Narrow"/>
              </a:rPr>
              <a:t>Velocity </a:t>
            </a:r>
            <a:r>
              <a:rPr sz="1300" spc="-10" dirty="0">
                <a:solidFill>
                  <a:srgbClr val="FFFFFF"/>
                </a:solidFill>
                <a:latin typeface="Arial Narrow"/>
                <a:cs typeface="Arial Narrow"/>
              </a:rPr>
              <a:t>Monthly</a:t>
            </a:r>
            <a:endParaRPr sz="1300">
              <a:latin typeface="Arial Narrow"/>
              <a:cs typeface="Arial Narro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2991" y="4324975"/>
            <a:ext cx="1986324" cy="20694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80417" y="5887261"/>
            <a:ext cx="1217295" cy="4159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sz="1300" spc="-20" dirty="0">
                <a:solidFill>
                  <a:srgbClr val="FFF8C5"/>
                </a:solidFill>
                <a:latin typeface="Arial Narrow"/>
                <a:cs typeface="Arial Narrow"/>
              </a:rPr>
              <a:t>Sea-</a:t>
            </a:r>
            <a:r>
              <a:rPr sz="1300" dirty="0">
                <a:solidFill>
                  <a:srgbClr val="FFF8C5"/>
                </a:solidFill>
                <a:latin typeface="Arial Narrow"/>
                <a:cs typeface="Arial Narrow"/>
              </a:rPr>
              <a:t>ice</a:t>
            </a:r>
            <a:r>
              <a:rPr sz="1300" spc="-5" dirty="0">
                <a:solidFill>
                  <a:srgbClr val="FFF8C5"/>
                </a:solidFill>
                <a:latin typeface="Arial Narrow"/>
                <a:cs typeface="Arial Narrow"/>
              </a:rPr>
              <a:t> </a:t>
            </a:r>
            <a:r>
              <a:rPr sz="1300" spc="-10" dirty="0">
                <a:solidFill>
                  <a:srgbClr val="FFF8C5"/>
                </a:solidFill>
                <a:latin typeface="Arial Narrow"/>
                <a:cs typeface="Arial Narrow"/>
              </a:rPr>
              <a:t>deformation </a:t>
            </a:r>
            <a:r>
              <a:rPr sz="1300" spc="-20" dirty="0">
                <a:solidFill>
                  <a:srgbClr val="FFF8C5"/>
                </a:solidFill>
                <a:latin typeface="Arial Narrow"/>
                <a:cs typeface="Arial Narrow"/>
              </a:rPr>
              <a:t>Sub-</a:t>
            </a:r>
            <a:r>
              <a:rPr sz="1300" spc="-10" dirty="0">
                <a:solidFill>
                  <a:srgbClr val="FFF8C5"/>
                </a:solidFill>
                <a:latin typeface="Arial Narrow"/>
                <a:cs typeface="Arial Narrow"/>
              </a:rPr>
              <a:t>weekly</a:t>
            </a:r>
            <a:endParaRPr sz="1300">
              <a:latin typeface="Arial Narrow"/>
              <a:cs typeface="Arial Narrow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3350" y="4350535"/>
            <a:ext cx="2881104" cy="202883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106569" y="4481734"/>
            <a:ext cx="826135" cy="249427"/>
          </a:xfrm>
          <a:prstGeom prst="rect">
            <a:avLst/>
          </a:prstGeom>
          <a:solidFill>
            <a:srgbClr val="597287"/>
          </a:solidFill>
        </p:spPr>
        <p:txBody>
          <a:bodyPr vert="horz" wrap="square" lIns="0" tIns="33655" rIns="0" bIns="0" rtlCol="0">
            <a:spAutoFit/>
          </a:bodyPr>
          <a:lstStyle/>
          <a:p>
            <a:pPr marL="104775">
              <a:spcBef>
                <a:spcPts val="26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Biomass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55544" y="4473323"/>
            <a:ext cx="2034081" cy="161459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747171" y="4473324"/>
            <a:ext cx="826135" cy="251991"/>
          </a:xfrm>
          <a:prstGeom prst="rect">
            <a:avLst/>
          </a:prstGeom>
          <a:solidFill>
            <a:srgbClr val="597287"/>
          </a:solidFill>
        </p:spPr>
        <p:txBody>
          <a:bodyPr vert="horz" wrap="square" lIns="0" tIns="36194" rIns="0" bIns="0" rtlCol="0">
            <a:spAutoFit/>
          </a:bodyPr>
          <a:lstStyle/>
          <a:p>
            <a:pPr marL="201295">
              <a:spcBef>
                <a:spcPts val="28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Crops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48124" y="1917936"/>
            <a:ext cx="2084318" cy="241756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747171" y="3990703"/>
            <a:ext cx="1160145" cy="250068"/>
          </a:xfrm>
          <a:prstGeom prst="rect">
            <a:avLst/>
          </a:prstGeom>
          <a:solidFill>
            <a:srgbClr val="597287"/>
          </a:solidFill>
        </p:spPr>
        <p:txBody>
          <a:bodyPr vert="horz" wrap="square" lIns="0" tIns="34290" rIns="0" bIns="0" rtlCol="0">
            <a:spAutoFit/>
          </a:bodyPr>
          <a:lstStyle/>
          <a:p>
            <a:pPr marL="131445">
              <a:spcBef>
                <a:spcPts val="27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Disturbance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98465" y="3745891"/>
            <a:ext cx="303085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sz="1100" dirty="0">
                <a:latin typeface="Arial Narrow"/>
                <a:cs typeface="Arial Narrow"/>
              </a:rPr>
              <a:t>Los</a:t>
            </a:r>
            <a:r>
              <a:rPr sz="1100" spc="-25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Angeles</a:t>
            </a:r>
            <a:r>
              <a:rPr sz="1100" spc="40" dirty="0">
                <a:latin typeface="Arial Narrow"/>
                <a:cs typeface="Arial Narrow"/>
              </a:rPr>
              <a:t> </a:t>
            </a:r>
            <a:r>
              <a:rPr sz="1100" dirty="0">
                <a:latin typeface="Arial Narrow"/>
                <a:cs typeface="Arial Narrow"/>
              </a:rPr>
              <a:t>Basin</a:t>
            </a:r>
            <a:r>
              <a:rPr sz="1100" spc="-20" dirty="0">
                <a:latin typeface="Arial Narrow"/>
                <a:cs typeface="Arial Narrow"/>
              </a:rPr>
              <a:t> </a:t>
            </a:r>
            <a:r>
              <a:rPr sz="1100" spc="-10" dirty="0">
                <a:latin typeface="Arial Narrow"/>
                <a:cs typeface="Arial Narrow"/>
              </a:rPr>
              <a:t>Aquifer</a:t>
            </a:r>
            <a:endParaRPr sz="1100">
              <a:latin typeface="Arial Narrow"/>
              <a:cs typeface="Arial Narrow"/>
            </a:endParaRPr>
          </a:p>
          <a:p>
            <a:pPr algn="r">
              <a:spcBef>
                <a:spcPts val="1095"/>
              </a:spcBef>
            </a:pPr>
            <a:r>
              <a:rPr sz="1300" b="1" spc="-10" dirty="0">
                <a:latin typeface="Arial Narrow"/>
                <a:cs typeface="Arial Narrow"/>
              </a:rPr>
              <a:t>Subsurface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41817" y="3948449"/>
            <a:ext cx="3168015" cy="332105"/>
            <a:chOff x="4462216" y="3948448"/>
            <a:chExt cx="3168015" cy="33210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62216" y="3948448"/>
              <a:ext cx="1388487" cy="23928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49149" y="4009044"/>
              <a:ext cx="881380" cy="271780"/>
            </a:xfrm>
            <a:custGeom>
              <a:avLst/>
              <a:gdLst/>
              <a:ahLst/>
              <a:cxnLst/>
              <a:rect l="l" t="t" r="r" b="b"/>
              <a:pathLst>
                <a:path w="881379" h="271779">
                  <a:moveTo>
                    <a:pt x="880991" y="0"/>
                  </a:moveTo>
                  <a:lnTo>
                    <a:pt x="0" y="0"/>
                  </a:lnTo>
                  <a:lnTo>
                    <a:pt x="0" y="271470"/>
                  </a:lnTo>
                  <a:lnTo>
                    <a:pt x="880991" y="271470"/>
                  </a:lnTo>
                  <a:lnTo>
                    <a:pt x="880991" y="0"/>
                  </a:lnTo>
                  <a:close/>
                </a:path>
              </a:pathLst>
            </a:custGeom>
            <a:solidFill>
              <a:srgbClr val="D9E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331631" y="1927651"/>
            <a:ext cx="3117215" cy="2385060"/>
            <a:chOff x="4452030" y="1927651"/>
            <a:chExt cx="3117215" cy="238506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2215" y="1937835"/>
              <a:ext cx="3096828" cy="236416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457122" y="1932744"/>
              <a:ext cx="3107055" cy="2374900"/>
            </a:xfrm>
            <a:custGeom>
              <a:avLst/>
              <a:gdLst/>
              <a:ahLst/>
              <a:cxnLst/>
              <a:rect l="l" t="t" r="r" b="b"/>
              <a:pathLst>
                <a:path w="3107054" h="2374900">
                  <a:moveTo>
                    <a:pt x="0" y="0"/>
                  </a:moveTo>
                  <a:lnTo>
                    <a:pt x="3107015" y="0"/>
                  </a:lnTo>
                  <a:lnTo>
                    <a:pt x="3107015" y="2374351"/>
                  </a:lnTo>
                  <a:lnTo>
                    <a:pt x="0" y="2374351"/>
                  </a:lnTo>
                  <a:lnTo>
                    <a:pt x="0" y="0"/>
                  </a:lnTo>
                  <a:close/>
                </a:path>
              </a:pathLst>
            </a:custGeom>
            <a:ln w="10184">
              <a:solidFill>
                <a:srgbClr val="1CA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29002" y="3948449"/>
              <a:ext cx="826135" cy="296545"/>
            </a:xfrm>
            <a:custGeom>
              <a:avLst/>
              <a:gdLst/>
              <a:ahLst/>
              <a:cxnLst/>
              <a:rect l="l" t="t" r="r" b="b"/>
              <a:pathLst>
                <a:path w="826135" h="296545">
                  <a:moveTo>
                    <a:pt x="825743" y="0"/>
                  </a:moveTo>
                  <a:lnTo>
                    <a:pt x="0" y="0"/>
                  </a:lnTo>
                  <a:lnTo>
                    <a:pt x="0" y="296150"/>
                  </a:lnTo>
                  <a:lnTo>
                    <a:pt x="825743" y="296150"/>
                  </a:lnTo>
                  <a:lnTo>
                    <a:pt x="825743" y="0"/>
                  </a:lnTo>
                  <a:close/>
                </a:path>
              </a:pathLst>
            </a:custGeom>
            <a:solidFill>
              <a:srgbClr val="5972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646511" y="6462806"/>
            <a:ext cx="717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0685" y="3969563"/>
            <a:ext cx="6400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Aquifers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91215" y="1202744"/>
            <a:ext cx="8912541" cy="5188566"/>
            <a:chOff x="211614" y="1202744"/>
            <a:chExt cx="8912541" cy="518856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614" y="1918708"/>
              <a:ext cx="8909686" cy="4472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42" y="1918708"/>
              <a:ext cx="8911113" cy="2831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8507" y="1202744"/>
              <a:ext cx="900430" cy="661670"/>
            </a:xfrm>
            <a:custGeom>
              <a:avLst/>
              <a:gdLst/>
              <a:ahLst/>
              <a:cxnLst/>
              <a:rect l="l" t="t" r="r" b="b"/>
              <a:pathLst>
                <a:path w="900429" h="661669">
                  <a:moveTo>
                    <a:pt x="789630" y="0"/>
                  </a:moveTo>
                  <a:lnTo>
                    <a:pt x="110234" y="0"/>
                  </a:lnTo>
                  <a:lnTo>
                    <a:pt x="67326" y="8660"/>
                  </a:lnTo>
                  <a:lnTo>
                    <a:pt x="32287" y="32277"/>
                  </a:lnTo>
                  <a:lnTo>
                    <a:pt x="8662" y="67306"/>
                  </a:lnTo>
                  <a:lnTo>
                    <a:pt x="0" y="110202"/>
                  </a:lnTo>
                  <a:lnTo>
                    <a:pt x="0" y="550999"/>
                  </a:lnTo>
                  <a:lnTo>
                    <a:pt x="8662" y="593894"/>
                  </a:lnTo>
                  <a:lnTo>
                    <a:pt x="32287" y="628923"/>
                  </a:lnTo>
                  <a:lnTo>
                    <a:pt x="67326" y="652541"/>
                  </a:lnTo>
                  <a:lnTo>
                    <a:pt x="110234" y="661201"/>
                  </a:lnTo>
                  <a:lnTo>
                    <a:pt x="789630" y="661201"/>
                  </a:lnTo>
                  <a:lnTo>
                    <a:pt x="832538" y="652541"/>
                  </a:lnTo>
                  <a:lnTo>
                    <a:pt x="867577" y="628923"/>
                  </a:lnTo>
                  <a:lnTo>
                    <a:pt x="891202" y="593894"/>
                  </a:lnTo>
                  <a:lnTo>
                    <a:pt x="899864" y="550999"/>
                  </a:lnTo>
                  <a:lnTo>
                    <a:pt x="899864" y="110202"/>
                  </a:lnTo>
                  <a:lnTo>
                    <a:pt x="891202" y="67306"/>
                  </a:lnTo>
                  <a:lnTo>
                    <a:pt x="867577" y="32277"/>
                  </a:lnTo>
                  <a:lnTo>
                    <a:pt x="832538" y="8660"/>
                  </a:lnTo>
                  <a:lnTo>
                    <a:pt x="789630" y="0"/>
                  </a:lnTo>
                  <a:close/>
                </a:path>
              </a:pathLst>
            </a:custGeom>
            <a:solidFill>
              <a:srgbClr val="B4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8507" y="1202744"/>
              <a:ext cx="900430" cy="661670"/>
            </a:xfrm>
            <a:custGeom>
              <a:avLst/>
              <a:gdLst/>
              <a:ahLst/>
              <a:cxnLst/>
              <a:rect l="l" t="t" r="r" b="b"/>
              <a:pathLst>
                <a:path w="900429" h="661669">
                  <a:moveTo>
                    <a:pt x="0" y="110202"/>
                  </a:moveTo>
                  <a:lnTo>
                    <a:pt x="8662" y="67306"/>
                  </a:lnTo>
                  <a:lnTo>
                    <a:pt x="32286" y="32277"/>
                  </a:lnTo>
                  <a:lnTo>
                    <a:pt x="67326" y="8660"/>
                  </a:lnTo>
                  <a:lnTo>
                    <a:pt x="110234" y="0"/>
                  </a:lnTo>
                  <a:lnTo>
                    <a:pt x="789630" y="0"/>
                  </a:lnTo>
                  <a:lnTo>
                    <a:pt x="832538" y="8660"/>
                  </a:lnTo>
                  <a:lnTo>
                    <a:pt x="867577" y="32277"/>
                  </a:lnTo>
                  <a:lnTo>
                    <a:pt x="891201" y="67306"/>
                  </a:lnTo>
                  <a:lnTo>
                    <a:pt x="899864" y="110202"/>
                  </a:lnTo>
                  <a:lnTo>
                    <a:pt x="899864" y="550998"/>
                  </a:lnTo>
                  <a:lnTo>
                    <a:pt x="891201" y="593894"/>
                  </a:lnTo>
                  <a:lnTo>
                    <a:pt x="867577" y="628923"/>
                  </a:lnTo>
                  <a:lnTo>
                    <a:pt x="832538" y="652541"/>
                  </a:lnTo>
                  <a:lnTo>
                    <a:pt x="789630" y="661201"/>
                  </a:lnTo>
                  <a:lnTo>
                    <a:pt x="110234" y="661201"/>
                  </a:lnTo>
                  <a:lnTo>
                    <a:pt x="67326" y="652541"/>
                  </a:lnTo>
                  <a:lnTo>
                    <a:pt x="32286" y="628923"/>
                  </a:lnTo>
                  <a:lnTo>
                    <a:pt x="8662" y="593894"/>
                  </a:lnTo>
                  <a:lnTo>
                    <a:pt x="0" y="550998"/>
                  </a:lnTo>
                  <a:lnTo>
                    <a:pt x="0" y="110202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571461" y="6462806"/>
            <a:ext cx="717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471" y="1213142"/>
            <a:ext cx="65595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6350" indent="-635" algn="ctr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Greenland </a:t>
            </a:r>
            <a:r>
              <a:rPr sz="1000" spc="-25" dirty="0">
                <a:latin typeface="Calibri"/>
                <a:cs typeface="Calibri"/>
              </a:rPr>
              <a:t>25MHz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CP</a:t>
            </a:r>
            <a:r>
              <a:rPr sz="1000" spc="-50" dirty="0">
                <a:latin typeface="Calibri"/>
                <a:cs typeface="Calibri"/>
              </a:rPr>
              <a:t> &amp;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05"/>
              </a:lnSpc>
            </a:pPr>
            <a:r>
              <a:rPr sz="1000" spc="-25" dirty="0">
                <a:latin typeface="Calibri"/>
                <a:cs typeface="Calibri"/>
              </a:rPr>
              <a:t>37.5MHz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HH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-20" dirty="0">
                <a:latin typeface="Calibri"/>
                <a:cs typeface="Calibri"/>
              </a:rPr>
              <a:t>SSAR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70831" y="2500177"/>
            <a:ext cx="855344" cy="184150"/>
            <a:chOff x="1691231" y="2500177"/>
            <a:chExt cx="855344" cy="184150"/>
          </a:xfrm>
        </p:grpSpPr>
        <p:sp>
          <p:nvSpPr>
            <p:cNvPr id="10" name="object 10"/>
            <p:cNvSpPr/>
            <p:nvPr/>
          </p:nvSpPr>
          <p:spPr>
            <a:xfrm>
              <a:off x="1694088" y="2503035"/>
              <a:ext cx="849630" cy="178435"/>
            </a:xfrm>
            <a:custGeom>
              <a:avLst/>
              <a:gdLst/>
              <a:ahLst/>
              <a:cxnLst/>
              <a:rect l="l" t="t" r="r" b="b"/>
              <a:pathLst>
                <a:path w="849630" h="178435">
                  <a:moveTo>
                    <a:pt x="819457" y="0"/>
                  </a:moveTo>
                  <a:lnTo>
                    <a:pt x="29651" y="0"/>
                  </a:lnTo>
                  <a:lnTo>
                    <a:pt x="18109" y="2329"/>
                  </a:lnTo>
                  <a:lnTo>
                    <a:pt x="8684" y="8682"/>
                  </a:lnTo>
                  <a:lnTo>
                    <a:pt x="2330" y="18105"/>
                  </a:lnTo>
                  <a:lnTo>
                    <a:pt x="0" y="29644"/>
                  </a:lnTo>
                  <a:lnTo>
                    <a:pt x="0" y="148216"/>
                  </a:lnTo>
                  <a:lnTo>
                    <a:pt x="2330" y="159755"/>
                  </a:lnTo>
                  <a:lnTo>
                    <a:pt x="8684" y="169177"/>
                  </a:lnTo>
                  <a:lnTo>
                    <a:pt x="18109" y="175530"/>
                  </a:lnTo>
                  <a:lnTo>
                    <a:pt x="29651" y="177859"/>
                  </a:lnTo>
                  <a:lnTo>
                    <a:pt x="819457" y="177859"/>
                  </a:lnTo>
                  <a:lnTo>
                    <a:pt x="830999" y="175530"/>
                  </a:lnTo>
                  <a:lnTo>
                    <a:pt x="840424" y="169177"/>
                  </a:lnTo>
                  <a:lnTo>
                    <a:pt x="846779" y="159755"/>
                  </a:lnTo>
                  <a:lnTo>
                    <a:pt x="849109" y="148216"/>
                  </a:lnTo>
                  <a:lnTo>
                    <a:pt x="849109" y="29644"/>
                  </a:lnTo>
                  <a:lnTo>
                    <a:pt x="846779" y="18105"/>
                  </a:lnTo>
                  <a:lnTo>
                    <a:pt x="840424" y="8682"/>
                  </a:lnTo>
                  <a:lnTo>
                    <a:pt x="830999" y="2329"/>
                  </a:lnTo>
                  <a:lnTo>
                    <a:pt x="819457" y="0"/>
                  </a:lnTo>
                  <a:close/>
                </a:path>
              </a:pathLst>
            </a:custGeom>
            <a:solidFill>
              <a:srgbClr val="FCE9EC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4088" y="2503035"/>
              <a:ext cx="849630" cy="178435"/>
            </a:xfrm>
            <a:custGeom>
              <a:avLst/>
              <a:gdLst/>
              <a:ahLst/>
              <a:cxnLst/>
              <a:rect l="l" t="t" r="r" b="b"/>
              <a:pathLst>
                <a:path w="849630" h="178435">
                  <a:moveTo>
                    <a:pt x="0" y="29643"/>
                  </a:moveTo>
                  <a:lnTo>
                    <a:pt x="2330" y="18104"/>
                  </a:lnTo>
                  <a:lnTo>
                    <a:pt x="8684" y="8682"/>
                  </a:lnTo>
                  <a:lnTo>
                    <a:pt x="18110" y="2329"/>
                  </a:lnTo>
                  <a:lnTo>
                    <a:pt x="29651" y="0"/>
                  </a:lnTo>
                  <a:lnTo>
                    <a:pt x="819457" y="0"/>
                  </a:lnTo>
                  <a:lnTo>
                    <a:pt x="830999" y="2329"/>
                  </a:lnTo>
                  <a:lnTo>
                    <a:pt x="840424" y="8682"/>
                  </a:lnTo>
                  <a:lnTo>
                    <a:pt x="846779" y="18104"/>
                  </a:lnTo>
                  <a:lnTo>
                    <a:pt x="849109" y="29643"/>
                  </a:lnTo>
                  <a:lnTo>
                    <a:pt x="849109" y="148216"/>
                  </a:lnTo>
                  <a:lnTo>
                    <a:pt x="846779" y="159754"/>
                  </a:lnTo>
                  <a:lnTo>
                    <a:pt x="840424" y="169177"/>
                  </a:lnTo>
                  <a:lnTo>
                    <a:pt x="830999" y="175530"/>
                  </a:lnTo>
                  <a:lnTo>
                    <a:pt x="819457" y="177859"/>
                  </a:lnTo>
                  <a:lnTo>
                    <a:pt x="29651" y="177859"/>
                  </a:lnTo>
                  <a:lnTo>
                    <a:pt x="18110" y="175530"/>
                  </a:lnTo>
                  <a:lnTo>
                    <a:pt x="8684" y="169177"/>
                  </a:lnTo>
                  <a:lnTo>
                    <a:pt x="2330" y="159754"/>
                  </a:lnTo>
                  <a:lnTo>
                    <a:pt x="0" y="148216"/>
                  </a:lnTo>
                  <a:lnTo>
                    <a:pt x="0" y="29643"/>
                  </a:lnTo>
                  <a:close/>
                </a:path>
              </a:pathLst>
            </a:custGeom>
            <a:ln w="509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51935" y="2493301"/>
            <a:ext cx="6946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Sea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Ice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5MHz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51284" y="1360074"/>
            <a:ext cx="760095" cy="464184"/>
            <a:chOff x="2971683" y="1360074"/>
            <a:chExt cx="760095" cy="464184"/>
          </a:xfrm>
        </p:grpSpPr>
        <p:sp>
          <p:nvSpPr>
            <p:cNvPr id="14" name="object 14"/>
            <p:cNvSpPr/>
            <p:nvPr/>
          </p:nvSpPr>
          <p:spPr>
            <a:xfrm>
              <a:off x="2974540" y="1362932"/>
              <a:ext cx="754380" cy="458470"/>
            </a:xfrm>
            <a:custGeom>
              <a:avLst/>
              <a:gdLst/>
              <a:ahLst/>
              <a:cxnLst/>
              <a:rect l="l" t="t" r="r" b="b"/>
              <a:pathLst>
                <a:path w="754379" h="458469">
                  <a:moveTo>
                    <a:pt x="677979" y="0"/>
                  </a:moveTo>
                  <a:lnTo>
                    <a:pt x="76399" y="0"/>
                  </a:lnTo>
                  <a:lnTo>
                    <a:pt x="46661" y="6002"/>
                  </a:lnTo>
                  <a:lnTo>
                    <a:pt x="22376" y="22370"/>
                  </a:lnTo>
                  <a:lnTo>
                    <a:pt x="6003" y="46647"/>
                  </a:lnTo>
                  <a:lnTo>
                    <a:pt x="0" y="76377"/>
                  </a:lnTo>
                  <a:lnTo>
                    <a:pt x="0" y="381880"/>
                  </a:lnTo>
                  <a:lnTo>
                    <a:pt x="6003" y="411609"/>
                  </a:lnTo>
                  <a:lnTo>
                    <a:pt x="22376" y="435887"/>
                  </a:lnTo>
                  <a:lnTo>
                    <a:pt x="46661" y="452255"/>
                  </a:lnTo>
                  <a:lnTo>
                    <a:pt x="76399" y="458257"/>
                  </a:lnTo>
                  <a:lnTo>
                    <a:pt x="677979" y="458257"/>
                  </a:lnTo>
                  <a:lnTo>
                    <a:pt x="707717" y="452255"/>
                  </a:lnTo>
                  <a:lnTo>
                    <a:pt x="732002" y="435887"/>
                  </a:lnTo>
                  <a:lnTo>
                    <a:pt x="748375" y="411609"/>
                  </a:lnTo>
                  <a:lnTo>
                    <a:pt x="754379" y="381880"/>
                  </a:lnTo>
                  <a:lnTo>
                    <a:pt x="754379" y="76377"/>
                  </a:lnTo>
                  <a:lnTo>
                    <a:pt x="748375" y="46647"/>
                  </a:lnTo>
                  <a:lnTo>
                    <a:pt x="732002" y="22370"/>
                  </a:lnTo>
                  <a:lnTo>
                    <a:pt x="707717" y="6002"/>
                  </a:lnTo>
                  <a:lnTo>
                    <a:pt x="677979" y="0"/>
                  </a:lnTo>
                  <a:close/>
                </a:path>
              </a:pathLst>
            </a:custGeom>
            <a:solidFill>
              <a:srgbClr val="B4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4540" y="1362932"/>
              <a:ext cx="754380" cy="458470"/>
            </a:xfrm>
            <a:custGeom>
              <a:avLst/>
              <a:gdLst/>
              <a:ahLst/>
              <a:cxnLst/>
              <a:rect l="l" t="t" r="r" b="b"/>
              <a:pathLst>
                <a:path w="754379" h="458469">
                  <a:moveTo>
                    <a:pt x="0" y="76377"/>
                  </a:moveTo>
                  <a:lnTo>
                    <a:pt x="6003" y="46648"/>
                  </a:lnTo>
                  <a:lnTo>
                    <a:pt x="22377" y="22370"/>
                  </a:lnTo>
                  <a:lnTo>
                    <a:pt x="46661" y="6002"/>
                  </a:lnTo>
                  <a:lnTo>
                    <a:pt x="76399" y="0"/>
                  </a:lnTo>
                  <a:lnTo>
                    <a:pt x="677979" y="0"/>
                  </a:lnTo>
                  <a:lnTo>
                    <a:pt x="707717" y="6002"/>
                  </a:lnTo>
                  <a:lnTo>
                    <a:pt x="732002" y="22370"/>
                  </a:lnTo>
                  <a:lnTo>
                    <a:pt x="748375" y="46648"/>
                  </a:lnTo>
                  <a:lnTo>
                    <a:pt x="754379" y="76377"/>
                  </a:lnTo>
                  <a:lnTo>
                    <a:pt x="754379" y="381880"/>
                  </a:lnTo>
                  <a:lnTo>
                    <a:pt x="748375" y="411610"/>
                  </a:lnTo>
                  <a:lnTo>
                    <a:pt x="732002" y="435887"/>
                  </a:lnTo>
                  <a:lnTo>
                    <a:pt x="707717" y="452256"/>
                  </a:lnTo>
                  <a:lnTo>
                    <a:pt x="677979" y="458258"/>
                  </a:lnTo>
                  <a:lnTo>
                    <a:pt x="76399" y="458258"/>
                  </a:lnTo>
                  <a:lnTo>
                    <a:pt x="46661" y="452256"/>
                  </a:lnTo>
                  <a:lnTo>
                    <a:pt x="22377" y="435887"/>
                  </a:lnTo>
                  <a:lnTo>
                    <a:pt x="6003" y="411610"/>
                  </a:lnTo>
                  <a:lnTo>
                    <a:pt x="0" y="381880"/>
                  </a:lnTo>
                  <a:lnTo>
                    <a:pt x="0" y="76377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59691" y="1347254"/>
            <a:ext cx="546735" cy="4673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ct val="95000"/>
              </a:lnSpc>
              <a:spcBef>
                <a:spcPts val="160"/>
              </a:spcBef>
            </a:pPr>
            <a:r>
              <a:rPr sz="1000" spc="-20" dirty="0">
                <a:latin typeface="Calibri"/>
                <a:cs typeface="Calibri"/>
              </a:rPr>
              <a:t>Greenland </a:t>
            </a:r>
            <a:r>
              <a:rPr sz="1000" spc="-25" dirty="0">
                <a:latin typeface="Calibri"/>
                <a:cs typeface="Calibri"/>
              </a:rPr>
              <a:t>80MHz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SP</a:t>
            </a:r>
            <a:r>
              <a:rPr sz="1000" spc="-20" dirty="0">
                <a:latin typeface="Calibri"/>
                <a:cs typeface="Calibri"/>
              </a:rPr>
              <a:t> LSAR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92546" y="6150358"/>
            <a:ext cx="922655" cy="458470"/>
            <a:chOff x="4812945" y="6150358"/>
            <a:chExt cx="922655" cy="458470"/>
          </a:xfrm>
        </p:grpSpPr>
        <p:sp>
          <p:nvSpPr>
            <p:cNvPr id="18" name="object 18"/>
            <p:cNvSpPr/>
            <p:nvPr/>
          </p:nvSpPr>
          <p:spPr>
            <a:xfrm>
              <a:off x="4815803" y="6153216"/>
              <a:ext cx="916940" cy="452755"/>
            </a:xfrm>
            <a:custGeom>
              <a:avLst/>
              <a:gdLst/>
              <a:ahLst/>
              <a:cxnLst/>
              <a:rect l="l" t="t" r="r" b="b"/>
              <a:pathLst>
                <a:path w="916939" h="452754">
                  <a:moveTo>
                    <a:pt x="841394" y="0"/>
                  </a:moveTo>
                  <a:lnTo>
                    <a:pt x="75384" y="0"/>
                  </a:lnTo>
                  <a:lnTo>
                    <a:pt x="46041" y="5922"/>
                  </a:lnTo>
                  <a:lnTo>
                    <a:pt x="22079" y="22073"/>
                  </a:lnTo>
                  <a:lnTo>
                    <a:pt x="5924" y="46028"/>
                  </a:lnTo>
                  <a:lnTo>
                    <a:pt x="0" y="75364"/>
                  </a:lnTo>
                  <a:lnTo>
                    <a:pt x="0" y="376810"/>
                  </a:lnTo>
                  <a:lnTo>
                    <a:pt x="5924" y="406145"/>
                  </a:lnTo>
                  <a:lnTo>
                    <a:pt x="22079" y="430100"/>
                  </a:lnTo>
                  <a:lnTo>
                    <a:pt x="46041" y="446252"/>
                  </a:lnTo>
                  <a:lnTo>
                    <a:pt x="75384" y="452174"/>
                  </a:lnTo>
                  <a:lnTo>
                    <a:pt x="841394" y="452174"/>
                  </a:lnTo>
                  <a:lnTo>
                    <a:pt x="870737" y="446252"/>
                  </a:lnTo>
                  <a:lnTo>
                    <a:pt x="894699" y="430100"/>
                  </a:lnTo>
                  <a:lnTo>
                    <a:pt x="910855" y="406145"/>
                  </a:lnTo>
                  <a:lnTo>
                    <a:pt x="916779" y="376810"/>
                  </a:lnTo>
                  <a:lnTo>
                    <a:pt x="916779" y="75364"/>
                  </a:lnTo>
                  <a:lnTo>
                    <a:pt x="910855" y="46028"/>
                  </a:lnTo>
                  <a:lnTo>
                    <a:pt x="894699" y="22073"/>
                  </a:lnTo>
                  <a:lnTo>
                    <a:pt x="870737" y="5922"/>
                  </a:lnTo>
                  <a:lnTo>
                    <a:pt x="841394" y="0"/>
                  </a:lnTo>
                  <a:close/>
                </a:path>
              </a:pathLst>
            </a:custGeom>
            <a:solidFill>
              <a:srgbClr val="B4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15803" y="6153216"/>
              <a:ext cx="916940" cy="452755"/>
            </a:xfrm>
            <a:custGeom>
              <a:avLst/>
              <a:gdLst/>
              <a:ahLst/>
              <a:cxnLst/>
              <a:rect l="l" t="t" r="r" b="b"/>
              <a:pathLst>
                <a:path w="916939" h="452754">
                  <a:moveTo>
                    <a:pt x="0" y="75364"/>
                  </a:moveTo>
                  <a:lnTo>
                    <a:pt x="5924" y="46028"/>
                  </a:lnTo>
                  <a:lnTo>
                    <a:pt x="22079" y="22073"/>
                  </a:lnTo>
                  <a:lnTo>
                    <a:pt x="46042" y="5922"/>
                  </a:lnTo>
                  <a:lnTo>
                    <a:pt x="75385" y="0"/>
                  </a:lnTo>
                  <a:lnTo>
                    <a:pt x="841395" y="0"/>
                  </a:lnTo>
                  <a:lnTo>
                    <a:pt x="870738" y="5922"/>
                  </a:lnTo>
                  <a:lnTo>
                    <a:pt x="894700" y="22073"/>
                  </a:lnTo>
                  <a:lnTo>
                    <a:pt x="910856" y="46028"/>
                  </a:lnTo>
                  <a:lnTo>
                    <a:pt x="916780" y="75364"/>
                  </a:lnTo>
                  <a:lnTo>
                    <a:pt x="916780" y="376810"/>
                  </a:lnTo>
                  <a:lnTo>
                    <a:pt x="910856" y="406145"/>
                  </a:lnTo>
                  <a:lnTo>
                    <a:pt x="894700" y="430101"/>
                  </a:lnTo>
                  <a:lnTo>
                    <a:pt x="870738" y="446252"/>
                  </a:lnTo>
                  <a:lnTo>
                    <a:pt x="841395" y="452174"/>
                  </a:lnTo>
                  <a:lnTo>
                    <a:pt x="75385" y="452174"/>
                  </a:lnTo>
                  <a:lnTo>
                    <a:pt x="46042" y="446252"/>
                  </a:lnTo>
                  <a:lnTo>
                    <a:pt x="22079" y="430101"/>
                  </a:lnTo>
                  <a:lnTo>
                    <a:pt x="5924" y="406145"/>
                  </a:lnTo>
                  <a:lnTo>
                    <a:pt x="0" y="376810"/>
                  </a:lnTo>
                  <a:lnTo>
                    <a:pt x="0" y="75364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786476" y="6132613"/>
            <a:ext cx="736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87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Antarctica </a:t>
            </a:r>
            <a:r>
              <a:rPr sz="1000" spc="-30" dirty="0">
                <a:latin typeface="Calibri"/>
                <a:cs typeface="Calibri"/>
              </a:rPr>
              <a:t>40&amp;80MHz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97335" y="6425220"/>
            <a:ext cx="3162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25" dirty="0">
                <a:latin typeface="Calibri"/>
                <a:cs typeface="Calibri"/>
              </a:rPr>
              <a:t>L-SAR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88358" y="2894047"/>
            <a:ext cx="927735" cy="466725"/>
            <a:chOff x="208757" y="2894046"/>
            <a:chExt cx="927735" cy="466725"/>
          </a:xfrm>
        </p:grpSpPr>
        <p:sp>
          <p:nvSpPr>
            <p:cNvPr id="23" name="object 23"/>
            <p:cNvSpPr/>
            <p:nvPr/>
          </p:nvSpPr>
          <p:spPr>
            <a:xfrm>
              <a:off x="211614" y="2896904"/>
              <a:ext cx="922019" cy="461009"/>
            </a:xfrm>
            <a:custGeom>
              <a:avLst/>
              <a:gdLst/>
              <a:ahLst/>
              <a:cxnLst/>
              <a:rect l="l" t="t" r="r" b="b"/>
              <a:pathLst>
                <a:path w="922019" h="461010">
                  <a:moveTo>
                    <a:pt x="844836" y="0"/>
                  </a:moveTo>
                  <a:lnTo>
                    <a:pt x="76836" y="0"/>
                  </a:lnTo>
                  <a:lnTo>
                    <a:pt x="46928" y="6036"/>
                  </a:lnTo>
                  <a:lnTo>
                    <a:pt x="22504" y="22498"/>
                  </a:lnTo>
                  <a:lnTo>
                    <a:pt x="6038" y="46915"/>
                  </a:lnTo>
                  <a:lnTo>
                    <a:pt x="0" y="76814"/>
                  </a:lnTo>
                  <a:lnTo>
                    <a:pt x="0" y="384061"/>
                  </a:lnTo>
                  <a:lnTo>
                    <a:pt x="6038" y="413962"/>
                  </a:lnTo>
                  <a:lnTo>
                    <a:pt x="22504" y="438378"/>
                  </a:lnTo>
                  <a:lnTo>
                    <a:pt x="46928" y="454840"/>
                  </a:lnTo>
                  <a:lnTo>
                    <a:pt x="76836" y="460876"/>
                  </a:lnTo>
                  <a:lnTo>
                    <a:pt x="844836" y="460876"/>
                  </a:lnTo>
                  <a:lnTo>
                    <a:pt x="874744" y="454840"/>
                  </a:lnTo>
                  <a:lnTo>
                    <a:pt x="899167" y="438378"/>
                  </a:lnTo>
                  <a:lnTo>
                    <a:pt x="915634" y="413962"/>
                  </a:lnTo>
                  <a:lnTo>
                    <a:pt x="921672" y="384061"/>
                  </a:lnTo>
                  <a:lnTo>
                    <a:pt x="921672" y="76814"/>
                  </a:lnTo>
                  <a:lnTo>
                    <a:pt x="915634" y="46915"/>
                  </a:lnTo>
                  <a:lnTo>
                    <a:pt x="899167" y="22498"/>
                  </a:lnTo>
                  <a:lnTo>
                    <a:pt x="874744" y="6036"/>
                  </a:lnTo>
                  <a:lnTo>
                    <a:pt x="844836" y="0"/>
                  </a:lnTo>
                  <a:close/>
                </a:path>
              </a:pathLst>
            </a:custGeom>
            <a:solidFill>
              <a:srgbClr val="57F0E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1614" y="2896904"/>
              <a:ext cx="922019" cy="461009"/>
            </a:xfrm>
            <a:custGeom>
              <a:avLst/>
              <a:gdLst/>
              <a:ahLst/>
              <a:cxnLst/>
              <a:rect l="l" t="t" r="r" b="b"/>
              <a:pathLst>
                <a:path w="922019" h="461010">
                  <a:moveTo>
                    <a:pt x="0" y="76814"/>
                  </a:moveTo>
                  <a:lnTo>
                    <a:pt x="6038" y="46914"/>
                  </a:lnTo>
                  <a:lnTo>
                    <a:pt x="22504" y="22498"/>
                  </a:lnTo>
                  <a:lnTo>
                    <a:pt x="46928" y="6036"/>
                  </a:lnTo>
                  <a:lnTo>
                    <a:pt x="76836" y="0"/>
                  </a:lnTo>
                  <a:lnTo>
                    <a:pt x="844836" y="0"/>
                  </a:lnTo>
                  <a:lnTo>
                    <a:pt x="874744" y="6036"/>
                  </a:lnTo>
                  <a:lnTo>
                    <a:pt x="899167" y="22498"/>
                  </a:lnTo>
                  <a:lnTo>
                    <a:pt x="915634" y="46914"/>
                  </a:lnTo>
                  <a:lnTo>
                    <a:pt x="921672" y="76814"/>
                  </a:lnTo>
                  <a:lnTo>
                    <a:pt x="921672" y="384062"/>
                  </a:lnTo>
                  <a:lnTo>
                    <a:pt x="915634" y="413961"/>
                  </a:lnTo>
                  <a:lnTo>
                    <a:pt x="899167" y="438377"/>
                  </a:lnTo>
                  <a:lnTo>
                    <a:pt x="874744" y="454839"/>
                  </a:lnTo>
                  <a:lnTo>
                    <a:pt x="844836" y="460876"/>
                  </a:lnTo>
                  <a:lnTo>
                    <a:pt x="76836" y="460876"/>
                  </a:lnTo>
                  <a:lnTo>
                    <a:pt x="46928" y="454839"/>
                  </a:lnTo>
                  <a:lnTo>
                    <a:pt x="22504" y="438377"/>
                  </a:lnTo>
                  <a:lnTo>
                    <a:pt x="6038" y="413961"/>
                  </a:lnTo>
                  <a:lnTo>
                    <a:pt x="0" y="384062"/>
                  </a:lnTo>
                  <a:lnTo>
                    <a:pt x="0" y="76814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75058" y="2880397"/>
            <a:ext cx="756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North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America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40MHz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DP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0" dirty="0">
                <a:latin typeface="Calibri"/>
                <a:cs typeface="Calibri"/>
              </a:rPr>
              <a:t>&amp;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7839" y="3198383"/>
            <a:ext cx="530860" cy="141064"/>
          </a:xfrm>
          <a:prstGeom prst="rect">
            <a:avLst/>
          </a:prstGeom>
          <a:solidFill>
            <a:srgbClr val="2A97D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25" dirty="0">
                <a:latin typeface="Calibri"/>
                <a:cs typeface="Calibri"/>
              </a:rPr>
              <a:t>20MHz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QP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03613" y="4034580"/>
            <a:ext cx="1084580" cy="461009"/>
          </a:xfrm>
          <a:custGeom>
            <a:avLst/>
            <a:gdLst/>
            <a:ahLst/>
            <a:cxnLst/>
            <a:rect l="l" t="t" r="r" b="b"/>
            <a:pathLst>
              <a:path w="1084579" h="461010">
                <a:moveTo>
                  <a:pt x="0" y="76814"/>
                </a:moveTo>
                <a:lnTo>
                  <a:pt x="6038" y="46915"/>
                </a:lnTo>
                <a:lnTo>
                  <a:pt x="22505" y="22498"/>
                </a:lnTo>
                <a:lnTo>
                  <a:pt x="46928" y="6036"/>
                </a:lnTo>
                <a:lnTo>
                  <a:pt x="76836" y="0"/>
                </a:lnTo>
                <a:lnTo>
                  <a:pt x="1007584" y="0"/>
                </a:lnTo>
                <a:lnTo>
                  <a:pt x="1037492" y="6036"/>
                </a:lnTo>
                <a:lnTo>
                  <a:pt x="1061916" y="22498"/>
                </a:lnTo>
                <a:lnTo>
                  <a:pt x="1078383" y="46915"/>
                </a:lnTo>
                <a:lnTo>
                  <a:pt x="1084421" y="76814"/>
                </a:lnTo>
                <a:lnTo>
                  <a:pt x="1084421" y="384062"/>
                </a:lnTo>
                <a:lnTo>
                  <a:pt x="1078383" y="413962"/>
                </a:lnTo>
                <a:lnTo>
                  <a:pt x="1061916" y="438378"/>
                </a:lnTo>
                <a:lnTo>
                  <a:pt x="1037492" y="454840"/>
                </a:lnTo>
                <a:lnTo>
                  <a:pt x="1007584" y="460877"/>
                </a:lnTo>
                <a:lnTo>
                  <a:pt x="76836" y="460877"/>
                </a:lnTo>
                <a:lnTo>
                  <a:pt x="46928" y="454840"/>
                </a:lnTo>
                <a:lnTo>
                  <a:pt x="22505" y="438378"/>
                </a:lnTo>
                <a:lnTo>
                  <a:pt x="6038" y="413962"/>
                </a:lnTo>
                <a:lnTo>
                  <a:pt x="0" y="384062"/>
                </a:lnTo>
                <a:lnTo>
                  <a:pt x="0" y="76814"/>
                </a:lnTo>
                <a:close/>
              </a:path>
            </a:pathLst>
          </a:custGeom>
          <a:ln w="509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02187" y="4017301"/>
            <a:ext cx="889635" cy="47053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algn="ctr">
              <a:lnSpc>
                <a:spcPct val="96000"/>
              </a:lnSpc>
              <a:spcBef>
                <a:spcPts val="145"/>
              </a:spcBef>
            </a:pPr>
            <a:r>
              <a:rPr sz="1000" spc="-30" dirty="0">
                <a:latin typeface="Calibri"/>
                <a:cs typeface="Calibri"/>
              </a:rPr>
              <a:t>Coverage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India </a:t>
            </a:r>
            <a:r>
              <a:rPr sz="1000" spc="-20" dirty="0">
                <a:latin typeface="Calibri"/>
                <a:cs typeface="Calibri"/>
              </a:rPr>
              <a:t>Region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with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LSAR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&amp;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67115" y="5247577"/>
            <a:ext cx="1090295" cy="349885"/>
            <a:chOff x="5187514" y="5247576"/>
            <a:chExt cx="1090295" cy="349885"/>
          </a:xfrm>
        </p:grpSpPr>
        <p:sp>
          <p:nvSpPr>
            <p:cNvPr id="30" name="object 30"/>
            <p:cNvSpPr/>
            <p:nvPr/>
          </p:nvSpPr>
          <p:spPr>
            <a:xfrm>
              <a:off x="5190371" y="5250434"/>
              <a:ext cx="1084580" cy="344170"/>
            </a:xfrm>
            <a:custGeom>
              <a:avLst/>
              <a:gdLst/>
              <a:ahLst/>
              <a:cxnLst/>
              <a:rect l="l" t="t" r="r" b="b"/>
              <a:pathLst>
                <a:path w="1084579" h="344170">
                  <a:moveTo>
                    <a:pt x="1027060" y="0"/>
                  </a:moveTo>
                  <a:lnTo>
                    <a:pt x="57362" y="0"/>
                  </a:lnTo>
                  <a:lnTo>
                    <a:pt x="35034" y="4506"/>
                  </a:lnTo>
                  <a:lnTo>
                    <a:pt x="16800" y="16795"/>
                  </a:lnTo>
                  <a:lnTo>
                    <a:pt x="4507" y="35023"/>
                  </a:lnTo>
                  <a:lnTo>
                    <a:pt x="0" y="57344"/>
                  </a:lnTo>
                  <a:lnTo>
                    <a:pt x="0" y="286717"/>
                  </a:lnTo>
                  <a:lnTo>
                    <a:pt x="4507" y="309039"/>
                  </a:lnTo>
                  <a:lnTo>
                    <a:pt x="16800" y="327267"/>
                  </a:lnTo>
                  <a:lnTo>
                    <a:pt x="35034" y="339556"/>
                  </a:lnTo>
                  <a:lnTo>
                    <a:pt x="57362" y="344063"/>
                  </a:lnTo>
                  <a:lnTo>
                    <a:pt x="1027060" y="344063"/>
                  </a:lnTo>
                  <a:lnTo>
                    <a:pt x="1049388" y="339556"/>
                  </a:lnTo>
                  <a:lnTo>
                    <a:pt x="1067620" y="327267"/>
                  </a:lnTo>
                  <a:lnTo>
                    <a:pt x="1079913" y="309039"/>
                  </a:lnTo>
                  <a:lnTo>
                    <a:pt x="1084421" y="286717"/>
                  </a:lnTo>
                  <a:lnTo>
                    <a:pt x="1084421" y="57344"/>
                  </a:lnTo>
                  <a:lnTo>
                    <a:pt x="1079913" y="35023"/>
                  </a:lnTo>
                  <a:lnTo>
                    <a:pt x="1067620" y="16795"/>
                  </a:lnTo>
                  <a:lnTo>
                    <a:pt x="1049388" y="4506"/>
                  </a:lnTo>
                  <a:lnTo>
                    <a:pt x="1027060" y="0"/>
                  </a:lnTo>
                  <a:close/>
                </a:path>
              </a:pathLst>
            </a:custGeom>
            <a:solidFill>
              <a:srgbClr val="7FF49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90371" y="5250434"/>
              <a:ext cx="1084580" cy="344170"/>
            </a:xfrm>
            <a:custGeom>
              <a:avLst/>
              <a:gdLst/>
              <a:ahLst/>
              <a:cxnLst/>
              <a:rect l="l" t="t" r="r" b="b"/>
              <a:pathLst>
                <a:path w="1084579" h="344170">
                  <a:moveTo>
                    <a:pt x="0" y="57344"/>
                  </a:moveTo>
                  <a:lnTo>
                    <a:pt x="4507" y="35023"/>
                  </a:lnTo>
                  <a:lnTo>
                    <a:pt x="16800" y="16795"/>
                  </a:lnTo>
                  <a:lnTo>
                    <a:pt x="35033" y="4506"/>
                  </a:lnTo>
                  <a:lnTo>
                    <a:pt x="57361" y="0"/>
                  </a:lnTo>
                  <a:lnTo>
                    <a:pt x="1027059" y="0"/>
                  </a:lnTo>
                  <a:lnTo>
                    <a:pt x="1049387" y="4506"/>
                  </a:lnTo>
                  <a:lnTo>
                    <a:pt x="1067620" y="16795"/>
                  </a:lnTo>
                  <a:lnTo>
                    <a:pt x="1079913" y="35023"/>
                  </a:lnTo>
                  <a:lnTo>
                    <a:pt x="1084421" y="57344"/>
                  </a:lnTo>
                  <a:lnTo>
                    <a:pt x="1084421" y="286718"/>
                  </a:lnTo>
                  <a:lnTo>
                    <a:pt x="1079913" y="309039"/>
                  </a:lnTo>
                  <a:lnTo>
                    <a:pt x="1067620" y="327267"/>
                  </a:lnTo>
                  <a:lnTo>
                    <a:pt x="1049387" y="339556"/>
                  </a:lnTo>
                  <a:lnTo>
                    <a:pt x="1027059" y="344063"/>
                  </a:lnTo>
                  <a:lnTo>
                    <a:pt x="57361" y="344063"/>
                  </a:lnTo>
                  <a:lnTo>
                    <a:pt x="35033" y="339556"/>
                  </a:lnTo>
                  <a:lnTo>
                    <a:pt x="16800" y="327267"/>
                  </a:lnTo>
                  <a:lnTo>
                    <a:pt x="4507" y="309039"/>
                  </a:lnTo>
                  <a:lnTo>
                    <a:pt x="0" y="286718"/>
                  </a:lnTo>
                  <a:lnTo>
                    <a:pt x="0" y="57344"/>
                  </a:lnTo>
                  <a:close/>
                </a:path>
              </a:pathLst>
            </a:custGeom>
            <a:ln w="509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159834" y="5248693"/>
            <a:ext cx="908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Sea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Ice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Quadrant with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LSAR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&amp;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42829" y="4941297"/>
            <a:ext cx="1739900" cy="839469"/>
            <a:chOff x="863229" y="4941296"/>
            <a:chExt cx="1739900" cy="839469"/>
          </a:xfrm>
        </p:grpSpPr>
        <p:sp>
          <p:nvSpPr>
            <p:cNvPr id="34" name="object 34"/>
            <p:cNvSpPr/>
            <p:nvPr/>
          </p:nvSpPr>
          <p:spPr>
            <a:xfrm>
              <a:off x="866086" y="4944154"/>
              <a:ext cx="1734185" cy="833755"/>
            </a:xfrm>
            <a:custGeom>
              <a:avLst/>
              <a:gdLst/>
              <a:ahLst/>
              <a:cxnLst/>
              <a:rect l="l" t="t" r="r" b="b"/>
              <a:pathLst>
                <a:path w="1734185" h="833754">
                  <a:moveTo>
                    <a:pt x="1595088" y="0"/>
                  </a:moveTo>
                  <a:lnTo>
                    <a:pt x="138903" y="0"/>
                  </a:lnTo>
                  <a:lnTo>
                    <a:pt x="94999" y="7079"/>
                  </a:lnTo>
                  <a:lnTo>
                    <a:pt x="56868" y="26792"/>
                  </a:lnTo>
                  <a:lnTo>
                    <a:pt x="26800" y="56852"/>
                  </a:lnTo>
                  <a:lnTo>
                    <a:pt x="7081" y="94971"/>
                  </a:lnTo>
                  <a:lnTo>
                    <a:pt x="0" y="138863"/>
                  </a:lnTo>
                  <a:lnTo>
                    <a:pt x="0" y="694302"/>
                  </a:lnTo>
                  <a:lnTo>
                    <a:pt x="7081" y="738194"/>
                  </a:lnTo>
                  <a:lnTo>
                    <a:pt x="26800" y="776313"/>
                  </a:lnTo>
                  <a:lnTo>
                    <a:pt x="56868" y="806373"/>
                  </a:lnTo>
                  <a:lnTo>
                    <a:pt x="94999" y="826086"/>
                  </a:lnTo>
                  <a:lnTo>
                    <a:pt x="138903" y="833165"/>
                  </a:lnTo>
                  <a:lnTo>
                    <a:pt x="1595088" y="833165"/>
                  </a:lnTo>
                  <a:lnTo>
                    <a:pt x="1638992" y="826086"/>
                  </a:lnTo>
                  <a:lnTo>
                    <a:pt x="1677122" y="806373"/>
                  </a:lnTo>
                  <a:lnTo>
                    <a:pt x="1707190" y="776313"/>
                  </a:lnTo>
                  <a:lnTo>
                    <a:pt x="1726909" y="738194"/>
                  </a:lnTo>
                  <a:lnTo>
                    <a:pt x="1733990" y="694302"/>
                  </a:lnTo>
                  <a:lnTo>
                    <a:pt x="1733990" y="138863"/>
                  </a:lnTo>
                  <a:lnTo>
                    <a:pt x="1726909" y="94971"/>
                  </a:lnTo>
                  <a:lnTo>
                    <a:pt x="1707190" y="56852"/>
                  </a:lnTo>
                  <a:lnTo>
                    <a:pt x="1677122" y="26792"/>
                  </a:lnTo>
                  <a:lnTo>
                    <a:pt x="1638992" y="7079"/>
                  </a:lnTo>
                  <a:lnTo>
                    <a:pt x="1595088" y="0"/>
                  </a:lnTo>
                  <a:close/>
                </a:path>
              </a:pathLst>
            </a:custGeom>
            <a:solidFill>
              <a:srgbClr val="BB5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6086" y="4944154"/>
              <a:ext cx="1734185" cy="833755"/>
            </a:xfrm>
            <a:custGeom>
              <a:avLst/>
              <a:gdLst/>
              <a:ahLst/>
              <a:cxnLst/>
              <a:rect l="l" t="t" r="r" b="b"/>
              <a:pathLst>
                <a:path w="1734185" h="833754">
                  <a:moveTo>
                    <a:pt x="0" y="138863"/>
                  </a:moveTo>
                  <a:lnTo>
                    <a:pt x="7081" y="94971"/>
                  </a:lnTo>
                  <a:lnTo>
                    <a:pt x="26800" y="56852"/>
                  </a:lnTo>
                  <a:lnTo>
                    <a:pt x="56868" y="26792"/>
                  </a:lnTo>
                  <a:lnTo>
                    <a:pt x="94999" y="7079"/>
                  </a:lnTo>
                  <a:lnTo>
                    <a:pt x="138903" y="0"/>
                  </a:lnTo>
                  <a:lnTo>
                    <a:pt x="1595087" y="0"/>
                  </a:lnTo>
                  <a:lnTo>
                    <a:pt x="1638992" y="7079"/>
                  </a:lnTo>
                  <a:lnTo>
                    <a:pt x="1677122" y="26792"/>
                  </a:lnTo>
                  <a:lnTo>
                    <a:pt x="1707190" y="56852"/>
                  </a:lnTo>
                  <a:lnTo>
                    <a:pt x="1726909" y="94971"/>
                  </a:lnTo>
                  <a:lnTo>
                    <a:pt x="1733991" y="138863"/>
                  </a:lnTo>
                  <a:lnTo>
                    <a:pt x="1733991" y="694302"/>
                  </a:lnTo>
                  <a:lnTo>
                    <a:pt x="1726909" y="738194"/>
                  </a:lnTo>
                  <a:lnTo>
                    <a:pt x="1707190" y="776313"/>
                  </a:lnTo>
                  <a:lnTo>
                    <a:pt x="1677122" y="806373"/>
                  </a:lnTo>
                  <a:lnTo>
                    <a:pt x="1638992" y="826086"/>
                  </a:lnTo>
                  <a:lnTo>
                    <a:pt x="1595087" y="833165"/>
                  </a:lnTo>
                  <a:lnTo>
                    <a:pt x="138903" y="833165"/>
                  </a:lnTo>
                  <a:lnTo>
                    <a:pt x="94999" y="826086"/>
                  </a:lnTo>
                  <a:lnTo>
                    <a:pt x="56868" y="806373"/>
                  </a:lnTo>
                  <a:lnTo>
                    <a:pt x="26800" y="776313"/>
                  </a:lnTo>
                  <a:lnTo>
                    <a:pt x="7081" y="738194"/>
                  </a:lnTo>
                  <a:lnTo>
                    <a:pt x="0" y="694302"/>
                  </a:lnTo>
                  <a:lnTo>
                    <a:pt x="0" y="138863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66302" y="4968278"/>
            <a:ext cx="149606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13055" algn="ctr"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Background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Land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20MHz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SP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080"/>
              </a:lnSpc>
            </a:pPr>
            <a:r>
              <a:rPr sz="1000" spc="-25" dirty="0">
                <a:latin typeface="Calibri"/>
                <a:cs typeface="Calibri"/>
              </a:rPr>
              <a:t>Descending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direction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ts val="1100"/>
              </a:lnSpc>
              <a:spcBef>
                <a:spcPts val="120"/>
              </a:spcBef>
            </a:pPr>
            <a:r>
              <a:rPr sz="1000" spc="-25" dirty="0">
                <a:latin typeface="Calibri"/>
                <a:cs typeface="Calibri"/>
              </a:rPr>
              <a:t>Alternating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each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12 </a:t>
            </a:r>
            <a:r>
              <a:rPr sz="1000" spc="-25" dirty="0">
                <a:latin typeface="Calibri"/>
                <a:cs typeface="Calibri"/>
              </a:rPr>
              <a:t>days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with Africa </a:t>
            </a:r>
            <a:r>
              <a:rPr sz="1000" spc="-10" dirty="0">
                <a:latin typeface="Calibri"/>
                <a:cs typeface="Calibri"/>
              </a:rPr>
              <a:t>and</a:t>
            </a:r>
            <a:r>
              <a:rPr sz="1000" spc="-20" dirty="0">
                <a:latin typeface="Calibri"/>
                <a:cs typeface="Calibri"/>
              </a:rPr>
              <a:t> South </a:t>
            </a:r>
            <a:r>
              <a:rPr sz="1000" spc="-10" dirty="0">
                <a:latin typeface="Calibri"/>
                <a:cs typeface="Calibri"/>
              </a:rPr>
              <a:t>America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826726" y="6005658"/>
            <a:ext cx="922655" cy="598805"/>
            <a:chOff x="5947125" y="6005657"/>
            <a:chExt cx="922655" cy="598805"/>
          </a:xfrm>
        </p:grpSpPr>
        <p:sp>
          <p:nvSpPr>
            <p:cNvPr id="38" name="object 38"/>
            <p:cNvSpPr/>
            <p:nvPr/>
          </p:nvSpPr>
          <p:spPr>
            <a:xfrm>
              <a:off x="5949982" y="6008514"/>
              <a:ext cx="916940" cy="593090"/>
            </a:xfrm>
            <a:custGeom>
              <a:avLst/>
              <a:gdLst/>
              <a:ahLst/>
              <a:cxnLst/>
              <a:rect l="l" t="t" r="r" b="b"/>
              <a:pathLst>
                <a:path w="916940" h="593090">
                  <a:moveTo>
                    <a:pt x="817943" y="0"/>
                  </a:moveTo>
                  <a:lnTo>
                    <a:pt x="98836" y="0"/>
                  </a:lnTo>
                  <a:lnTo>
                    <a:pt x="60364" y="7764"/>
                  </a:lnTo>
                  <a:lnTo>
                    <a:pt x="28948" y="28940"/>
                  </a:lnTo>
                  <a:lnTo>
                    <a:pt x="7767" y="60347"/>
                  </a:lnTo>
                  <a:lnTo>
                    <a:pt x="0" y="98808"/>
                  </a:lnTo>
                  <a:lnTo>
                    <a:pt x="0" y="494032"/>
                  </a:lnTo>
                  <a:lnTo>
                    <a:pt x="7767" y="532492"/>
                  </a:lnTo>
                  <a:lnTo>
                    <a:pt x="28948" y="563900"/>
                  </a:lnTo>
                  <a:lnTo>
                    <a:pt x="60364" y="585075"/>
                  </a:lnTo>
                  <a:lnTo>
                    <a:pt x="98836" y="592840"/>
                  </a:lnTo>
                  <a:lnTo>
                    <a:pt x="817943" y="592840"/>
                  </a:lnTo>
                  <a:lnTo>
                    <a:pt x="856415" y="585075"/>
                  </a:lnTo>
                  <a:lnTo>
                    <a:pt x="887831" y="563900"/>
                  </a:lnTo>
                  <a:lnTo>
                    <a:pt x="909012" y="532492"/>
                  </a:lnTo>
                  <a:lnTo>
                    <a:pt x="916779" y="494032"/>
                  </a:lnTo>
                  <a:lnTo>
                    <a:pt x="916779" y="98808"/>
                  </a:lnTo>
                  <a:lnTo>
                    <a:pt x="909012" y="60347"/>
                  </a:lnTo>
                  <a:lnTo>
                    <a:pt x="887831" y="28940"/>
                  </a:lnTo>
                  <a:lnTo>
                    <a:pt x="856415" y="7764"/>
                  </a:lnTo>
                  <a:lnTo>
                    <a:pt x="817943" y="0"/>
                  </a:lnTo>
                  <a:close/>
                </a:path>
              </a:pathLst>
            </a:custGeom>
            <a:solidFill>
              <a:srgbClr val="B4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49982" y="6008514"/>
              <a:ext cx="916940" cy="593090"/>
            </a:xfrm>
            <a:custGeom>
              <a:avLst/>
              <a:gdLst/>
              <a:ahLst/>
              <a:cxnLst/>
              <a:rect l="l" t="t" r="r" b="b"/>
              <a:pathLst>
                <a:path w="916940" h="593090">
                  <a:moveTo>
                    <a:pt x="0" y="98808"/>
                  </a:moveTo>
                  <a:lnTo>
                    <a:pt x="7767" y="60347"/>
                  </a:lnTo>
                  <a:lnTo>
                    <a:pt x="28948" y="28940"/>
                  </a:lnTo>
                  <a:lnTo>
                    <a:pt x="60364" y="7764"/>
                  </a:lnTo>
                  <a:lnTo>
                    <a:pt x="98836" y="0"/>
                  </a:lnTo>
                  <a:lnTo>
                    <a:pt x="817943" y="0"/>
                  </a:lnTo>
                  <a:lnTo>
                    <a:pt x="856415" y="7764"/>
                  </a:lnTo>
                  <a:lnTo>
                    <a:pt x="887831" y="28940"/>
                  </a:lnTo>
                  <a:lnTo>
                    <a:pt x="909013" y="60347"/>
                  </a:lnTo>
                  <a:lnTo>
                    <a:pt x="916780" y="98808"/>
                  </a:lnTo>
                  <a:lnTo>
                    <a:pt x="916780" y="494032"/>
                  </a:lnTo>
                  <a:lnTo>
                    <a:pt x="909013" y="532492"/>
                  </a:lnTo>
                  <a:lnTo>
                    <a:pt x="887831" y="563900"/>
                  </a:lnTo>
                  <a:lnTo>
                    <a:pt x="856415" y="585075"/>
                  </a:lnTo>
                  <a:lnTo>
                    <a:pt x="817943" y="592840"/>
                  </a:lnTo>
                  <a:lnTo>
                    <a:pt x="98836" y="592840"/>
                  </a:lnTo>
                  <a:lnTo>
                    <a:pt x="60364" y="585075"/>
                  </a:lnTo>
                  <a:lnTo>
                    <a:pt x="28948" y="563900"/>
                  </a:lnTo>
                  <a:lnTo>
                    <a:pt x="7767" y="532492"/>
                  </a:lnTo>
                  <a:lnTo>
                    <a:pt x="0" y="494032"/>
                  </a:lnTo>
                  <a:lnTo>
                    <a:pt x="0" y="98808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961403" y="5983261"/>
            <a:ext cx="655955" cy="470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7620" indent="59055"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Antarctica </a:t>
            </a:r>
            <a:r>
              <a:rPr sz="1000" spc="-25" dirty="0">
                <a:latin typeface="Calibri"/>
                <a:cs typeface="Calibri"/>
              </a:rPr>
              <a:t>25MHz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CP</a:t>
            </a:r>
            <a:r>
              <a:rPr sz="1000" spc="-50" dirty="0">
                <a:latin typeface="Calibri"/>
                <a:cs typeface="Calibri"/>
              </a:rPr>
              <a:t> &amp;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5"/>
              </a:lnSpc>
            </a:pPr>
            <a:r>
              <a:rPr sz="1000" spc="-25" dirty="0">
                <a:latin typeface="Calibri"/>
                <a:cs typeface="Calibri"/>
              </a:rPr>
              <a:t>37.5MHz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HH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29174" y="6428269"/>
            <a:ext cx="3206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30" dirty="0">
                <a:latin typeface="Calibri"/>
                <a:cs typeface="Calibri"/>
              </a:rPr>
              <a:t>S-</a:t>
            </a:r>
            <a:r>
              <a:rPr sz="1000" b="1" spc="-25" dirty="0">
                <a:latin typeface="Calibri"/>
                <a:cs typeface="Calibri"/>
              </a:rPr>
              <a:t>SAR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336645" y="1919414"/>
            <a:ext cx="1485900" cy="313055"/>
            <a:chOff x="5457045" y="1919413"/>
            <a:chExt cx="1485900" cy="313055"/>
          </a:xfrm>
        </p:grpSpPr>
        <p:sp>
          <p:nvSpPr>
            <p:cNvPr id="43" name="object 43"/>
            <p:cNvSpPr/>
            <p:nvPr/>
          </p:nvSpPr>
          <p:spPr>
            <a:xfrm>
              <a:off x="5459902" y="1922270"/>
              <a:ext cx="1480185" cy="307340"/>
            </a:xfrm>
            <a:custGeom>
              <a:avLst/>
              <a:gdLst/>
              <a:ahLst/>
              <a:cxnLst/>
              <a:rect l="l" t="t" r="r" b="b"/>
              <a:pathLst>
                <a:path w="1480184" h="307339">
                  <a:moveTo>
                    <a:pt x="1428502" y="0"/>
                  </a:moveTo>
                  <a:lnTo>
                    <a:pt x="51224" y="0"/>
                  </a:lnTo>
                  <a:lnTo>
                    <a:pt x="31285" y="4024"/>
                  </a:lnTo>
                  <a:lnTo>
                    <a:pt x="15003" y="14998"/>
                  </a:lnTo>
                  <a:lnTo>
                    <a:pt x="4025" y="31276"/>
                  </a:lnTo>
                  <a:lnTo>
                    <a:pt x="0" y="51208"/>
                  </a:lnTo>
                  <a:lnTo>
                    <a:pt x="0" y="256037"/>
                  </a:lnTo>
                  <a:lnTo>
                    <a:pt x="4025" y="275970"/>
                  </a:lnTo>
                  <a:lnTo>
                    <a:pt x="15003" y="292248"/>
                  </a:lnTo>
                  <a:lnTo>
                    <a:pt x="31285" y="303222"/>
                  </a:lnTo>
                  <a:lnTo>
                    <a:pt x="51224" y="307247"/>
                  </a:lnTo>
                  <a:lnTo>
                    <a:pt x="1428502" y="307247"/>
                  </a:lnTo>
                  <a:lnTo>
                    <a:pt x="1448440" y="303222"/>
                  </a:lnTo>
                  <a:lnTo>
                    <a:pt x="1464722" y="292248"/>
                  </a:lnTo>
                  <a:lnTo>
                    <a:pt x="1475699" y="275970"/>
                  </a:lnTo>
                  <a:lnTo>
                    <a:pt x="1479725" y="256037"/>
                  </a:lnTo>
                  <a:lnTo>
                    <a:pt x="1479725" y="51208"/>
                  </a:lnTo>
                  <a:lnTo>
                    <a:pt x="1475699" y="31276"/>
                  </a:lnTo>
                  <a:lnTo>
                    <a:pt x="1464722" y="14998"/>
                  </a:lnTo>
                  <a:lnTo>
                    <a:pt x="1448440" y="4024"/>
                  </a:lnTo>
                  <a:lnTo>
                    <a:pt x="1428502" y="0"/>
                  </a:lnTo>
                  <a:close/>
                </a:path>
              </a:pathLst>
            </a:custGeom>
            <a:solidFill>
              <a:srgbClr val="75B6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59902" y="1922270"/>
              <a:ext cx="1480185" cy="307340"/>
            </a:xfrm>
            <a:custGeom>
              <a:avLst/>
              <a:gdLst/>
              <a:ahLst/>
              <a:cxnLst/>
              <a:rect l="l" t="t" r="r" b="b"/>
              <a:pathLst>
                <a:path w="1480184" h="307339">
                  <a:moveTo>
                    <a:pt x="0" y="51209"/>
                  </a:moveTo>
                  <a:lnTo>
                    <a:pt x="4025" y="31276"/>
                  </a:lnTo>
                  <a:lnTo>
                    <a:pt x="15003" y="14998"/>
                  </a:lnTo>
                  <a:lnTo>
                    <a:pt x="31285" y="4024"/>
                  </a:lnTo>
                  <a:lnTo>
                    <a:pt x="51224" y="0"/>
                  </a:lnTo>
                  <a:lnTo>
                    <a:pt x="1428501" y="0"/>
                  </a:lnTo>
                  <a:lnTo>
                    <a:pt x="1448440" y="4024"/>
                  </a:lnTo>
                  <a:lnTo>
                    <a:pt x="1464722" y="14998"/>
                  </a:lnTo>
                  <a:lnTo>
                    <a:pt x="1475700" y="31276"/>
                  </a:lnTo>
                  <a:lnTo>
                    <a:pt x="1479725" y="51209"/>
                  </a:lnTo>
                  <a:lnTo>
                    <a:pt x="1479725" y="256037"/>
                  </a:lnTo>
                  <a:lnTo>
                    <a:pt x="1475700" y="275970"/>
                  </a:lnTo>
                  <a:lnTo>
                    <a:pt x="1464722" y="292248"/>
                  </a:lnTo>
                  <a:lnTo>
                    <a:pt x="1448440" y="303222"/>
                  </a:lnTo>
                  <a:lnTo>
                    <a:pt x="1428501" y="307247"/>
                  </a:lnTo>
                  <a:lnTo>
                    <a:pt x="51224" y="307247"/>
                  </a:lnTo>
                  <a:lnTo>
                    <a:pt x="31285" y="303222"/>
                  </a:lnTo>
                  <a:lnTo>
                    <a:pt x="15003" y="292248"/>
                  </a:lnTo>
                  <a:lnTo>
                    <a:pt x="4025" y="275970"/>
                  </a:lnTo>
                  <a:lnTo>
                    <a:pt x="0" y="256037"/>
                  </a:lnTo>
                  <a:lnTo>
                    <a:pt x="0" y="51209"/>
                  </a:lnTo>
                  <a:close/>
                </a:path>
              </a:pathLst>
            </a:custGeom>
            <a:ln w="509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641101" y="1901989"/>
            <a:ext cx="880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marR="5080" indent="-165735"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Background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Land </a:t>
            </a:r>
            <a:r>
              <a:rPr sz="1000" spc="-25" dirty="0">
                <a:latin typeface="Calibri"/>
                <a:cs typeface="Calibri"/>
              </a:rPr>
              <a:t>20MHz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DP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055338" y="5357880"/>
            <a:ext cx="1739900" cy="386715"/>
            <a:chOff x="8175738" y="5357879"/>
            <a:chExt cx="1739900" cy="386715"/>
          </a:xfrm>
        </p:grpSpPr>
        <p:sp>
          <p:nvSpPr>
            <p:cNvPr id="47" name="object 47"/>
            <p:cNvSpPr/>
            <p:nvPr/>
          </p:nvSpPr>
          <p:spPr>
            <a:xfrm>
              <a:off x="8178596" y="5360737"/>
              <a:ext cx="1734185" cy="381000"/>
            </a:xfrm>
            <a:custGeom>
              <a:avLst/>
              <a:gdLst/>
              <a:ahLst/>
              <a:cxnLst/>
              <a:rect l="l" t="t" r="r" b="b"/>
              <a:pathLst>
                <a:path w="1734184" h="381000">
                  <a:moveTo>
                    <a:pt x="1670538" y="0"/>
                  </a:moveTo>
                  <a:lnTo>
                    <a:pt x="63453" y="0"/>
                  </a:lnTo>
                  <a:lnTo>
                    <a:pt x="38754" y="4985"/>
                  </a:lnTo>
                  <a:lnTo>
                    <a:pt x="18585" y="18579"/>
                  </a:lnTo>
                  <a:lnTo>
                    <a:pt x="4986" y="38743"/>
                  </a:lnTo>
                  <a:lnTo>
                    <a:pt x="0" y="63435"/>
                  </a:lnTo>
                  <a:lnTo>
                    <a:pt x="0" y="317167"/>
                  </a:lnTo>
                  <a:lnTo>
                    <a:pt x="4986" y="341858"/>
                  </a:lnTo>
                  <a:lnTo>
                    <a:pt x="18585" y="362021"/>
                  </a:lnTo>
                  <a:lnTo>
                    <a:pt x="38754" y="375616"/>
                  </a:lnTo>
                  <a:lnTo>
                    <a:pt x="63453" y="380601"/>
                  </a:lnTo>
                  <a:lnTo>
                    <a:pt x="1670538" y="380601"/>
                  </a:lnTo>
                  <a:lnTo>
                    <a:pt x="1695237" y="375616"/>
                  </a:lnTo>
                  <a:lnTo>
                    <a:pt x="1715407" y="362021"/>
                  </a:lnTo>
                  <a:lnTo>
                    <a:pt x="1729005" y="341858"/>
                  </a:lnTo>
                  <a:lnTo>
                    <a:pt x="1733991" y="317167"/>
                  </a:lnTo>
                  <a:lnTo>
                    <a:pt x="1733991" y="63435"/>
                  </a:lnTo>
                  <a:lnTo>
                    <a:pt x="1729005" y="38743"/>
                  </a:lnTo>
                  <a:lnTo>
                    <a:pt x="1715407" y="18579"/>
                  </a:lnTo>
                  <a:lnTo>
                    <a:pt x="1695237" y="4985"/>
                  </a:lnTo>
                  <a:lnTo>
                    <a:pt x="1670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78596" y="5360737"/>
              <a:ext cx="1734185" cy="381000"/>
            </a:xfrm>
            <a:custGeom>
              <a:avLst/>
              <a:gdLst/>
              <a:ahLst/>
              <a:cxnLst/>
              <a:rect l="l" t="t" r="r" b="b"/>
              <a:pathLst>
                <a:path w="1734184" h="381000">
                  <a:moveTo>
                    <a:pt x="0" y="63434"/>
                  </a:moveTo>
                  <a:lnTo>
                    <a:pt x="4986" y="38742"/>
                  </a:lnTo>
                  <a:lnTo>
                    <a:pt x="18584" y="18579"/>
                  </a:lnTo>
                  <a:lnTo>
                    <a:pt x="38753" y="4984"/>
                  </a:lnTo>
                  <a:lnTo>
                    <a:pt x="63452" y="0"/>
                  </a:lnTo>
                  <a:lnTo>
                    <a:pt x="1670538" y="0"/>
                  </a:lnTo>
                  <a:lnTo>
                    <a:pt x="1695236" y="4984"/>
                  </a:lnTo>
                  <a:lnTo>
                    <a:pt x="1715406" y="18579"/>
                  </a:lnTo>
                  <a:lnTo>
                    <a:pt x="1729004" y="38742"/>
                  </a:lnTo>
                  <a:lnTo>
                    <a:pt x="1733991" y="63434"/>
                  </a:lnTo>
                  <a:lnTo>
                    <a:pt x="1733991" y="317166"/>
                  </a:lnTo>
                  <a:lnTo>
                    <a:pt x="1729004" y="341857"/>
                  </a:lnTo>
                  <a:lnTo>
                    <a:pt x="1715406" y="362021"/>
                  </a:lnTo>
                  <a:lnTo>
                    <a:pt x="1695236" y="375615"/>
                  </a:lnTo>
                  <a:lnTo>
                    <a:pt x="1670538" y="380600"/>
                  </a:lnTo>
                  <a:lnTo>
                    <a:pt x="63452" y="380600"/>
                  </a:lnTo>
                  <a:lnTo>
                    <a:pt x="38753" y="375615"/>
                  </a:lnTo>
                  <a:lnTo>
                    <a:pt x="18584" y="362021"/>
                  </a:lnTo>
                  <a:lnTo>
                    <a:pt x="4986" y="341857"/>
                  </a:lnTo>
                  <a:lnTo>
                    <a:pt x="0" y="317166"/>
                  </a:lnTo>
                  <a:lnTo>
                    <a:pt x="0" y="63434"/>
                  </a:lnTo>
                  <a:close/>
                </a:path>
              </a:pathLst>
            </a:custGeom>
            <a:ln w="509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0191521" y="5376709"/>
            <a:ext cx="14706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0">
              <a:spcBef>
                <a:spcPts val="100"/>
              </a:spcBef>
            </a:pPr>
            <a:r>
              <a:rPr sz="1000" spc="-30" dirty="0">
                <a:latin typeface="Calibri"/>
                <a:cs typeface="Calibri"/>
              </a:rPr>
              <a:t>Qual-</a:t>
            </a:r>
            <a:r>
              <a:rPr sz="1000" spc="-10" dirty="0">
                <a:latin typeface="Calibri"/>
                <a:cs typeface="Calibri"/>
              </a:rPr>
              <a:t>Pol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modes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 Fixed </a:t>
            </a:r>
            <a:r>
              <a:rPr sz="1000" dirty="0">
                <a:latin typeface="Calibri"/>
                <a:cs typeface="Calibri"/>
              </a:rPr>
              <a:t>All</a:t>
            </a:r>
            <a:r>
              <a:rPr sz="1000" spc="-20" dirty="0">
                <a:latin typeface="Calibri"/>
                <a:cs typeface="Calibri"/>
              </a:rPr>
              <a:t> other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modes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Dithered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97596" y="6462806"/>
            <a:ext cx="4406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 Narrow"/>
                <a:cs typeface="Arial Narrow"/>
              </a:rPr>
              <a:t>4-Oct-</a:t>
            </a:r>
            <a:r>
              <a:rPr sz="800" spc="-20" dirty="0">
                <a:solidFill>
                  <a:srgbClr val="FFFFFF"/>
                </a:solidFill>
                <a:latin typeface="Arial Narrow"/>
                <a:cs typeface="Arial Narrow"/>
              </a:rPr>
              <a:t>2023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513629" y="4749611"/>
            <a:ext cx="927735" cy="466725"/>
            <a:chOff x="3634028" y="4749610"/>
            <a:chExt cx="927735" cy="466725"/>
          </a:xfrm>
        </p:grpSpPr>
        <p:sp>
          <p:nvSpPr>
            <p:cNvPr id="52" name="object 52"/>
            <p:cNvSpPr/>
            <p:nvPr/>
          </p:nvSpPr>
          <p:spPr>
            <a:xfrm>
              <a:off x="3636886" y="4752468"/>
              <a:ext cx="922019" cy="461009"/>
            </a:xfrm>
            <a:custGeom>
              <a:avLst/>
              <a:gdLst/>
              <a:ahLst/>
              <a:cxnLst/>
              <a:rect l="l" t="t" r="r" b="b"/>
              <a:pathLst>
                <a:path w="922020" h="461010">
                  <a:moveTo>
                    <a:pt x="844835" y="0"/>
                  </a:moveTo>
                  <a:lnTo>
                    <a:pt x="76836" y="0"/>
                  </a:lnTo>
                  <a:lnTo>
                    <a:pt x="46928" y="6036"/>
                  </a:lnTo>
                  <a:lnTo>
                    <a:pt x="22504" y="22498"/>
                  </a:lnTo>
                  <a:lnTo>
                    <a:pt x="6038" y="46915"/>
                  </a:lnTo>
                  <a:lnTo>
                    <a:pt x="0" y="76814"/>
                  </a:lnTo>
                  <a:lnTo>
                    <a:pt x="0" y="384061"/>
                  </a:lnTo>
                  <a:lnTo>
                    <a:pt x="6038" y="413961"/>
                  </a:lnTo>
                  <a:lnTo>
                    <a:pt x="22504" y="438377"/>
                  </a:lnTo>
                  <a:lnTo>
                    <a:pt x="46928" y="454840"/>
                  </a:lnTo>
                  <a:lnTo>
                    <a:pt x="76836" y="460876"/>
                  </a:lnTo>
                  <a:lnTo>
                    <a:pt x="844835" y="460876"/>
                  </a:lnTo>
                  <a:lnTo>
                    <a:pt x="874744" y="454840"/>
                  </a:lnTo>
                  <a:lnTo>
                    <a:pt x="899167" y="438377"/>
                  </a:lnTo>
                  <a:lnTo>
                    <a:pt x="915633" y="413961"/>
                  </a:lnTo>
                  <a:lnTo>
                    <a:pt x="921672" y="384061"/>
                  </a:lnTo>
                  <a:lnTo>
                    <a:pt x="921672" y="76814"/>
                  </a:lnTo>
                  <a:lnTo>
                    <a:pt x="915633" y="46915"/>
                  </a:lnTo>
                  <a:lnTo>
                    <a:pt x="899167" y="22498"/>
                  </a:lnTo>
                  <a:lnTo>
                    <a:pt x="874744" y="6036"/>
                  </a:lnTo>
                  <a:lnTo>
                    <a:pt x="844835" y="0"/>
                  </a:lnTo>
                  <a:close/>
                </a:path>
              </a:pathLst>
            </a:custGeom>
            <a:solidFill>
              <a:srgbClr val="57F0E1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36886" y="4752468"/>
              <a:ext cx="922019" cy="461009"/>
            </a:xfrm>
            <a:custGeom>
              <a:avLst/>
              <a:gdLst/>
              <a:ahLst/>
              <a:cxnLst/>
              <a:rect l="l" t="t" r="r" b="b"/>
              <a:pathLst>
                <a:path w="922020" h="461010">
                  <a:moveTo>
                    <a:pt x="0" y="76814"/>
                  </a:moveTo>
                  <a:lnTo>
                    <a:pt x="6038" y="46914"/>
                  </a:lnTo>
                  <a:lnTo>
                    <a:pt x="22504" y="22498"/>
                  </a:lnTo>
                  <a:lnTo>
                    <a:pt x="46928" y="6036"/>
                  </a:lnTo>
                  <a:lnTo>
                    <a:pt x="76836" y="0"/>
                  </a:lnTo>
                  <a:lnTo>
                    <a:pt x="844836" y="0"/>
                  </a:lnTo>
                  <a:lnTo>
                    <a:pt x="874744" y="6036"/>
                  </a:lnTo>
                  <a:lnTo>
                    <a:pt x="899167" y="22498"/>
                  </a:lnTo>
                  <a:lnTo>
                    <a:pt x="915634" y="46914"/>
                  </a:lnTo>
                  <a:lnTo>
                    <a:pt x="921672" y="76814"/>
                  </a:lnTo>
                  <a:lnTo>
                    <a:pt x="921672" y="384062"/>
                  </a:lnTo>
                  <a:lnTo>
                    <a:pt x="915634" y="413961"/>
                  </a:lnTo>
                  <a:lnTo>
                    <a:pt x="899167" y="438377"/>
                  </a:lnTo>
                  <a:lnTo>
                    <a:pt x="874744" y="454839"/>
                  </a:lnTo>
                  <a:lnTo>
                    <a:pt x="844836" y="460876"/>
                  </a:lnTo>
                  <a:lnTo>
                    <a:pt x="76836" y="460876"/>
                  </a:lnTo>
                  <a:lnTo>
                    <a:pt x="46928" y="454839"/>
                  </a:lnTo>
                  <a:lnTo>
                    <a:pt x="22504" y="438377"/>
                  </a:lnTo>
                  <a:lnTo>
                    <a:pt x="6038" y="413961"/>
                  </a:lnTo>
                  <a:lnTo>
                    <a:pt x="0" y="384062"/>
                  </a:lnTo>
                  <a:lnTo>
                    <a:pt x="0" y="76814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657298" y="4809781"/>
            <a:ext cx="641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marR="5080" indent="-46990"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Urban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Areas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40MHz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DP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15398" y="2713523"/>
            <a:ext cx="1283335" cy="937894"/>
          </a:xfrm>
          <a:custGeom>
            <a:avLst/>
            <a:gdLst/>
            <a:ahLst/>
            <a:cxnLst/>
            <a:rect l="l" t="t" r="r" b="b"/>
            <a:pathLst>
              <a:path w="1283334" h="937895">
                <a:moveTo>
                  <a:pt x="0" y="0"/>
                </a:moveTo>
                <a:lnTo>
                  <a:pt x="1282901" y="0"/>
                </a:lnTo>
                <a:lnTo>
                  <a:pt x="1282901" y="937807"/>
                </a:lnTo>
                <a:lnTo>
                  <a:pt x="0" y="9378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588773" y="2736636"/>
            <a:ext cx="120015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5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MHz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~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L="85090">
              <a:lnSpc>
                <a:spcPts val="1310"/>
              </a:lnSpc>
            </a:pPr>
            <a:r>
              <a:rPr sz="1100" dirty="0">
                <a:latin typeface="Calibri"/>
                <a:cs typeface="Calibri"/>
              </a:rPr>
              <a:t>20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MHz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~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7.5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L="12700">
              <a:spcBef>
                <a:spcPts val="70"/>
              </a:spcBef>
            </a:pPr>
            <a:r>
              <a:rPr sz="1100" dirty="0">
                <a:latin typeface="Calibri"/>
                <a:cs typeface="Calibri"/>
              </a:rPr>
              <a:t>40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MHz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~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3.75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  <a:p>
            <a:pPr marL="12700"/>
            <a:r>
              <a:rPr sz="1100" dirty="0">
                <a:latin typeface="Calibri"/>
                <a:cs typeface="Calibri"/>
              </a:rPr>
              <a:t>80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MHz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~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1.95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x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m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406867" y="2772670"/>
            <a:ext cx="814069" cy="369570"/>
            <a:chOff x="3527266" y="2772670"/>
            <a:chExt cx="814069" cy="369570"/>
          </a:xfrm>
        </p:grpSpPr>
        <p:sp>
          <p:nvSpPr>
            <p:cNvPr id="58" name="object 58"/>
            <p:cNvSpPr/>
            <p:nvPr/>
          </p:nvSpPr>
          <p:spPr>
            <a:xfrm>
              <a:off x="3530123" y="2775527"/>
              <a:ext cx="808355" cy="363855"/>
            </a:xfrm>
            <a:custGeom>
              <a:avLst/>
              <a:gdLst/>
              <a:ahLst/>
              <a:cxnLst/>
              <a:rect l="l" t="t" r="r" b="b"/>
              <a:pathLst>
                <a:path w="808354" h="363855">
                  <a:moveTo>
                    <a:pt x="747678" y="0"/>
                  </a:moveTo>
                  <a:lnTo>
                    <a:pt x="60637" y="0"/>
                  </a:lnTo>
                  <a:lnTo>
                    <a:pt x="37034" y="4763"/>
                  </a:lnTo>
                  <a:lnTo>
                    <a:pt x="17760" y="17755"/>
                  </a:lnTo>
                  <a:lnTo>
                    <a:pt x="4765" y="37024"/>
                  </a:lnTo>
                  <a:lnTo>
                    <a:pt x="0" y="60620"/>
                  </a:lnTo>
                  <a:lnTo>
                    <a:pt x="0" y="303094"/>
                  </a:lnTo>
                  <a:lnTo>
                    <a:pt x="4765" y="326690"/>
                  </a:lnTo>
                  <a:lnTo>
                    <a:pt x="17760" y="345959"/>
                  </a:lnTo>
                  <a:lnTo>
                    <a:pt x="37034" y="358951"/>
                  </a:lnTo>
                  <a:lnTo>
                    <a:pt x="60637" y="363715"/>
                  </a:lnTo>
                  <a:lnTo>
                    <a:pt x="747678" y="363715"/>
                  </a:lnTo>
                  <a:lnTo>
                    <a:pt x="771281" y="358951"/>
                  </a:lnTo>
                  <a:lnTo>
                    <a:pt x="790555" y="345959"/>
                  </a:lnTo>
                  <a:lnTo>
                    <a:pt x="803550" y="326690"/>
                  </a:lnTo>
                  <a:lnTo>
                    <a:pt x="808315" y="303094"/>
                  </a:lnTo>
                  <a:lnTo>
                    <a:pt x="808315" y="60620"/>
                  </a:lnTo>
                  <a:lnTo>
                    <a:pt x="803550" y="37024"/>
                  </a:lnTo>
                  <a:lnTo>
                    <a:pt x="790555" y="17755"/>
                  </a:lnTo>
                  <a:lnTo>
                    <a:pt x="771281" y="4763"/>
                  </a:lnTo>
                  <a:lnTo>
                    <a:pt x="747678" y="0"/>
                  </a:lnTo>
                  <a:close/>
                </a:path>
              </a:pathLst>
            </a:custGeom>
            <a:solidFill>
              <a:srgbClr val="E4C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30123" y="2775527"/>
              <a:ext cx="808355" cy="363855"/>
            </a:xfrm>
            <a:custGeom>
              <a:avLst/>
              <a:gdLst/>
              <a:ahLst/>
              <a:cxnLst/>
              <a:rect l="l" t="t" r="r" b="b"/>
              <a:pathLst>
                <a:path w="808354" h="363855">
                  <a:moveTo>
                    <a:pt x="0" y="60620"/>
                  </a:moveTo>
                  <a:lnTo>
                    <a:pt x="4765" y="37024"/>
                  </a:lnTo>
                  <a:lnTo>
                    <a:pt x="17760" y="17755"/>
                  </a:lnTo>
                  <a:lnTo>
                    <a:pt x="37034" y="4763"/>
                  </a:lnTo>
                  <a:lnTo>
                    <a:pt x="60637" y="0"/>
                  </a:lnTo>
                  <a:lnTo>
                    <a:pt x="747678" y="0"/>
                  </a:lnTo>
                  <a:lnTo>
                    <a:pt x="771281" y="4763"/>
                  </a:lnTo>
                  <a:lnTo>
                    <a:pt x="790555" y="17755"/>
                  </a:lnTo>
                  <a:lnTo>
                    <a:pt x="803551" y="37024"/>
                  </a:lnTo>
                  <a:lnTo>
                    <a:pt x="808316" y="60620"/>
                  </a:lnTo>
                  <a:lnTo>
                    <a:pt x="808316" y="303093"/>
                  </a:lnTo>
                  <a:lnTo>
                    <a:pt x="803551" y="326690"/>
                  </a:lnTo>
                  <a:lnTo>
                    <a:pt x="790555" y="345959"/>
                  </a:lnTo>
                  <a:lnTo>
                    <a:pt x="771281" y="358950"/>
                  </a:lnTo>
                  <a:lnTo>
                    <a:pt x="747678" y="363714"/>
                  </a:lnTo>
                  <a:lnTo>
                    <a:pt x="60637" y="363714"/>
                  </a:lnTo>
                  <a:lnTo>
                    <a:pt x="37034" y="358950"/>
                  </a:lnTo>
                  <a:lnTo>
                    <a:pt x="17760" y="345959"/>
                  </a:lnTo>
                  <a:lnTo>
                    <a:pt x="4765" y="326690"/>
                  </a:lnTo>
                  <a:lnTo>
                    <a:pt x="0" y="303093"/>
                  </a:lnTo>
                  <a:lnTo>
                    <a:pt x="0" y="60620"/>
                  </a:lnTo>
                  <a:close/>
                </a:path>
              </a:pathLst>
            </a:custGeom>
            <a:ln w="50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507914" y="2782860"/>
            <a:ext cx="614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spcBef>
                <a:spcPts val="100"/>
              </a:spcBef>
            </a:pPr>
            <a:r>
              <a:rPr sz="1000" spc="-10" dirty="0">
                <a:latin typeface="Arial Narrow"/>
                <a:cs typeface="Arial Narrow"/>
              </a:rPr>
              <a:t>Sahara </a:t>
            </a:r>
            <a:r>
              <a:rPr sz="1000" spc="-20" dirty="0">
                <a:latin typeface="Arial Narrow"/>
                <a:cs typeface="Arial Narrow"/>
              </a:rPr>
              <a:t>5MHz SP</a:t>
            </a:r>
            <a:r>
              <a:rPr sz="1000" spc="-35" dirty="0">
                <a:latin typeface="Arial Narrow"/>
                <a:cs typeface="Arial Narrow"/>
              </a:rPr>
              <a:t> </a:t>
            </a:r>
            <a:r>
              <a:rPr sz="1000" spc="-25" dirty="0">
                <a:latin typeface="Arial Narrow"/>
                <a:cs typeface="Arial Narrow"/>
              </a:rPr>
              <a:t>VV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8087100" y="1155273"/>
            <a:ext cx="3403600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70"/>
              </a:lnSpc>
              <a:spcBef>
                <a:spcPts val="100"/>
              </a:spcBef>
            </a:pPr>
            <a:r>
              <a:rPr b="0" spc="-10" dirty="0"/>
              <a:t>Oct.</a:t>
            </a:r>
            <a:r>
              <a:rPr b="0" spc="-125" dirty="0"/>
              <a:t> </a:t>
            </a:r>
            <a:r>
              <a:rPr b="0" dirty="0">
                <a:latin typeface="Arial"/>
                <a:cs typeface="Arial"/>
              </a:rPr>
              <a:t>2023</a:t>
            </a:r>
            <a:r>
              <a:rPr b="0" spc="-100" dirty="0"/>
              <a:t> </a:t>
            </a:r>
            <a:r>
              <a:rPr b="0" spc="-20" dirty="0"/>
              <a:t>Observation</a:t>
            </a:r>
            <a:r>
              <a:rPr b="0" spc="-105" dirty="0"/>
              <a:t> </a:t>
            </a:r>
            <a:r>
              <a:rPr b="0" spc="-20" dirty="0"/>
              <a:t>Plan</a:t>
            </a:r>
          </a:p>
          <a:p>
            <a:pPr marR="6350" algn="r">
              <a:lnSpc>
                <a:spcPts val="2570"/>
              </a:lnSpc>
            </a:pPr>
            <a:r>
              <a:rPr b="0" i="1" spc="-10" dirty="0"/>
              <a:t>Revised</a:t>
            </a:r>
            <a:r>
              <a:rPr b="0" i="1" spc="-90" dirty="0"/>
              <a:t> </a:t>
            </a:r>
            <a:r>
              <a:rPr b="0" i="1" spc="-10" dirty="0"/>
              <a:t>every</a:t>
            </a:r>
            <a:r>
              <a:rPr b="0" i="1" spc="-95" dirty="0"/>
              <a:t> </a:t>
            </a:r>
            <a:r>
              <a:rPr b="0" i="1" dirty="0">
                <a:latin typeface="Arial"/>
                <a:cs typeface="Arial"/>
              </a:rPr>
              <a:t>6</a:t>
            </a:r>
            <a:r>
              <a:rPr b="0" i="1" spc="-85" dirty="0"/>
              <a:t> </a:t>
            </a:r>
            <a:r>
              <a:rPr b="0" i="1" spc="-10" dirty="0"/>
              <a:t>months</a:t>
            </a:r>
          </a:p>
        </p:txBody>
      </p:sp>
      <p:grpSp>
        <p:nvGrpSpPr>
          <p:cNvPr id="62" name="object 62"/>
          <p:cNvGrpSpPr/>
          <p:nvPr/>
        </p:nvGrpSpPr>
        <p:grpSpPr>
          <a:xfrm>
            <a:off x="2087090" y="1941823"/>
            <a:ext cx="1548765" cy="271780"/>
            <a:chOff x="207489" y="1941823"/>
            <a:chExt cx="1548765" cy="271780"/>
          </a:xfrm>
        </p:grpSpPr>
        <p:sp>
          <p:nvSpPr>
            <p:cNvPr id="63" name="object 63"/>
            <p:cNvSpPr/>
            <p:nvPr/>
          </p:nvSpPr>
          <p:spPr>
            <a:xfrm>
              <a:off x="208759" y="1943093"/>
              <a:ext cx="1546225" cy="269240"/>
            </a:xfrm>
            <a:custGeom>
              <a:avLst/>
              <a:gdLst/>
              <a:ahLst/>
              <a:cxnLst/>
              <a:rect l="l" t="t" r="r" b="b"/>
              <a:pathLst>
                <a:path w="1546225" h="269239">
                  <a:moveTo>
                    <a:pt x="1500796" y="0"/>
                  </a:moveTo>
                  <a:lnTo>
                    <a:pt x="44809" y="0"/>
                  </a:lnTo>
                  <a:lnTo>
                    <a:pt x="27367" y="3520"/>
                  </a:lnTo>
                  <a:lnTo>
                    <a:pt x="13124" y="13121"/>
                  </a:lnTo>
                  <a:lnTo>
                    <a:pt x="3521" y="27360"/>
                  </a:lnTo>
                  <a:lnTo>
                    <a:pt x="0" y="44796"/>
                  </a:lnTo>
                  <a:lnTo>
                    <a:pt x="0" y="223975"/>
                  </a:lnTo>
                  <a:lnTo>
                    <a:pt x="3521" y="241412"/>
                  </a:lnTo>
                  <a:lnTo>
                    <a:pt x="13124" y="255652"/>
                  </a:lnTo>
                  <a:lnTo>
                    <a:pt x="27367" y="265252"/>
                  </a:lnTo>
                  <a:lnTo>
                    <a:pt x="44809" y="268772"/>
                  </a:lnTo>
                  <a:lnTo>
                    <a:pt x="1500796" y="268772"/>
                  </a:lnTo>
                  <a:lnTo>
                    <a:pt x="1518238" y="265252"/>
                  </a:lnTo>
                  <a:lnTo>
                    <a:pt x="1532481" y="255652"/>
                  </a:lnTo>
                  <a:lnTo>
                    <a:pt x="1542084" y="241412"/>
                  </a:lnTo>
                  <a:lnTo>
                    <a:pt x="1545605" y="223975"/>
                  </a:lnTo>
                  <a:lnTo>
                    <a:pt x="1545605" y="44796"/>
                  </a:lnTo>
                  <a:lnTo>
                    <a:pt x="1542084" y="27360"/>
                  </a:lnTo>
                  <a:lnTo>
                    <a:pt x="1532481" y="13121"/>
                  </a:lnTo>
                  <a:lnTo>
                    <a:pt x="1518238" y="3520"/>
                  </a:lnTo>
                  <a:lnTo>
                    <a:pt x="1500796" y="0"/>
                  </a:lnTo>
                  <a:close/>
                </a:path>
              </a:pathLst>
            </a:custGeom>
            <a:solidFill>
              <a:srgbClr val="EB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8759" y="1943093"/>
              <a:ext cx="1546225" cy="269240"/>
            </a:xfrm>
            <a:custGeom>
              <a:avLst/>
              <a:gdLst/>
              <a:ahLst/>
              <a:cxnLst/>
              <a:rect l="l" t="t" r="r" b="b"/>
              <a:pathLst>
                <a:path w="1546225" h="269239">
                  <a:moveTo>
                    <a:pt x="0" y="44796"/>
                  </a:moveTo>
                  <a:lnTo>
                    <a:pt x="3521" y="27359"/>
                  </a:lnTo>
                  <a:lnTo>
                    <a:pt x="13124" y="13120"/>
                  </a:lnTo>
                  <a:lnTo>
                    <a:pt x="27367" y="3520"/>
                  </a:lnTo>
                  <a:lnTo>
                    <a:pt x="44809" y="0"/>
                  </a:lnTo>
                  <a:lnTo>
                    <a:pt x="1500796" y="0"/>
                  </a:lnTo>
                  <a:lnTo>
                    <a:pt x="1518238" y="3520"/>
                  </a:lnTo>
                  <a:lnTo>
                    <a:pt x="1532482" y="13120"/>
                  </a:lnTo>
                  <a:lnTo>
                    <a:pt x="1542085" y="27359"/>
                  </a:lnTo>
                  <a:lnTo>
                    <a:pt x="1545606" y="44796"/>
                  </a:lnTo>
                  <a:lnTo>
                    <a:pt x="1545606" y="223975"/>
                  </a:lnTo>
                  <a:lnTo>
                    <a:pt x="1542085" y="241412"/>
                  </a:lnTo>
                  <a:lnTo>
                    <a:pt x="1532482" y="255652"/>
                  </a:lnTo>
                  <a:lnTo>
                    <a:pt x="1518238" y="265252"/>
                  </a:lnTo>
                  <a:lnTo>
                    <a:pt x="1500796" y="268772"/>
                  </a:lnTo>
                  <a:lnTo>
                    <a:pt x="44809" y="268772"/>
                  </a:lnTo>
                  <a:lnTo>
                    <a:pt x="27367" y="265252"/>
                  </a:lnTo>
                  <a:lnTo>
                    <a:pt x="13124" y="255652"/>
                  </a:lnTo>
                  <a:lnTo>
                    <a:pt x="3521" y="241412"/>
                  </a:lnTo>
                  <a:lnTo>
                    <a:pt x="0" y="223975"/>
                  </a:lnTo>
                  <a:lnTo>
                    <a:pt x="0" y="447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187617" y="1978189"/>
            <a:ext cx="13493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Arial Narrow"/>
                <a:cs typeface="Arial Narrow"/>
              </a:rPr>
              <a:t>Beaufort</a:t>
            </a:r>
            <a:r>
              <a:rPr sz="1000" spc="-40" dirty="0">
                <a:latin typeface="Arial Narrow"/>
                <a:cs typeface="Arial Narrow"/>
              </a:rPr>
              <a:t> </a:t>
            </a:r>
            <a:r>
              <a:rPr sz="1000" dirty="0">
                <a:latin typeface="Arial Narrow"/>
                <a:cs typeface="Arial Narrow"/>
              </a:rPr>
              <a:t>Sea</a:t>
            </a:r>
            <a:r>
              <a:rPr sz="1000" spc="-45" dirty="0">
                <a:latin typeface="Arial Narrow"/>
                <a:cs typeface="Arial Narrow"/>
              </a:rPr>
              <a:t> </a:t>
            </a:r>
            <a:r>
              <a:rPr sz="1000" dirty="0">
                <a:latin typeface="Arial Narrow"/>
                <a:cs typeface="Arial Narrow"/>
              </a:rPr>
              <a:t>–</a:t>
            </a:r>
            <a:r>
              <a:rPr sz="1000" spc="-45" dirty="0">
                <a:latin typeface="Arial Narrow"/>
                <a:cs typeface="Arial Narrow"/>
              </a:rPr>
              <a:t> </a:t>
            </a:r>
            <a:r>
              <a:rPr sz="1000" dirty="0">
                <a:latin typeface="Arial Narrow"/>
                <a:cs typeface="Arial Narrow"/>
              </a:rPr>
              <a:t>Sea</a:t>
            </a:r>
            <a:r>
              <a:rPr sz="1000" spc="-40" dirty="0">
                <a:latin typeface="Arial Narrow"/>
                <a:cs typeface="Arial Narrow"/>
              </a:rPr>
              <a:t> </a:t>
            </a:r>
            <a:r>
              <a:rPr sz="1000" dirty="0">
                <a:latin typeface="Arial Narrow"/>
                <a:cs typeface="Arial Narrow"/>
              </a:rPr>
              <a:t>Ice</a:t>
            </a:r>
            <a:r>
              <a:rPr sz="1000" spc="-45" dirty="0">
                <a:latin typeface="Arial Narrow"/>
                <a:cs typeface="Arial Narrow"/>
              </a:rPr>
              <a:t> </a:t>
            </a:r>
            <a:r>
              <a:rPr sz="1000" spc="-20" dirty="0">
                <a:latin typeface="Arial Narrow"/>
                <a:cs typeface="Arial Narrow"/>
              </a:rPr>
              <a:t>Mode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926071" y="3571789"/>
            <a:ext cx="8547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SP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Single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Pol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926071" y="3730236"/>
            <a:ext cx="855980" cy="5435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sz="1100" dirty="0">
                <a:latin typeface="Calibri"/>
                <a:cs typeface="Calibri"/>
              </a:rPr>
              <a:t>DP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Dual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Pol </a:t>
            </a:r>
            <a:r>
              <a:rPr sz="1100" dirty="0">
                <a:latin typeface="Calibri"/>
                <a:cs typeface="Calibri"/>
              </a:rPr>
              <a:t>QP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Quad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Pol </a:t>
            </a:r>
            <a:r>
              <a:rPr sz="1100" dirty="0">
                <a:latin typeface="Calibri"/>
                <a:cs typeface="Calibri"/>
              </a:rPr>
              <a:t>CP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Cross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Pol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774574" y="3675923"/>
            <a:ext cx="1230630" cy="725805"/>
            <a:chOff x="894974" y="3675922"/>
            <a:chExt cx="1230630" cy="725805"/>
          </a:xfrm>
        </p:grpSpPr>
        <p:sp>
          <p:nvSpPr>
            <p:cNvPr id="69" name="object 69"/>
            <p:cNvSpPr/>
            <p:nvPr/>
          </p:nvSpPr>
          <p:spPr>
            <a:xfrm>
              <a:off x="901642" y="3682589"/>
              <a:ext cx="1217295" cy="712470"/>
            </a:xfrm>
            <a:custGeom>
              <a:avLst/>
              <a:gdLst/>
              <a:ahLst/>
              <a:cxnLst/>
              <a:rect l="l" t="t" r="r" b="b"/>
              <a:pathLst>
                <a:path w="1217295" h="712470">
                  <a:moveTo>
                    <a:pt x="1098301" y="0"/>
                  </a:moveTo>
                  <a:lnTo>
                    <a:pt x="118698" y="0"/>
                  </a:lnTo>
                  <a:lnTo>
                    <a:pt x="72495" y="9325"/>
                  </a:lnTo>
                  <a:lnTo>
                    <a:pt x="34766" y="34756"/>
                  </a:lnTo>
                  <a:lnTo>
                    <a:pt x="9327" y="72475"/>
                  </a:lnTo>
                  <a:lnTo>
                    <a:pt x="0" y="118664"/>
                  </a:lnTo>
                  <a:lnTo>
                    <a:pt x="0" y="593308"/>
                  </a:lnTo>
                  <a:lnTo>
                    <a:pt x="9327" y="639498"/>
                  </a:lnTo>
                  <a:lnTo>
                    <a:pt x="34766" y="677217"/>
                  </a:lnTo>
                  <a:lnTo>
                    <a:pt x="72495" y="702648"/>
                  </a:lnTo>
                  <a:lnTo>
                    <a:pt x="118698" y="711973"/>
                  </a:lnTo>
                  <a:lnTo>
                    <a:pt x="1098301" y="711973"/>
                  </a:lnTo>
                  <a:lnTo>
                    <a:pt x="1144504" y="702648"/>
                  </a:lnTo>
                  <a:lnTo>
                    <a:pt x="1182234" y="677217"/>
                  </a:lnTo>
                  <a:lnTo>
                    <a:pt x="1207673" y="639498"/>
                  </a:lnTo>
                  <a:lnTo>
                    <a:pt x="1217000" y="593308"/>
                  </a:lnTo>
                  <a:lnTo>
                    <a:pt x="1217000" y="118664"/>
                  </a:lnTo>
                  <a:lnTo>
                    <a:pt x="1207673" y="72475"/>
                  </a:lnTo>
                  <a:lnTo>
                    <a:pt x="1182234" y="34756"/>
                  </a:lnTo>
                  <a:lnTo>
                    <a:pt x="1144504" y="9325"/>
                  </a:lnTo>
                  <a:lnTo>
                    <a:pt x="1098301" y="0"/>
                  </a:lnTo>
                  <a:close/>
                </a:path>
              </a:pathLst>
            </a:custGeom>
            <a:solidFill>
              <a:srgbClr val="62FD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01642" y="3682589"/>
              <a:ext cx="1217295" cy="712470"/>
            </a:xfrm>
            <a:custGeom>
              <a:avLst/>
              <a:gdLst/>
              <a:ahLst/>
              <a:cxnLst/>
              <a:rect l="l" t="t" r="r" b="b"/>
              <a:pathLst>
                <a:path w="1217295" h="712470">
                  <a:moveTo>
                    <a:pt x="0" y="118664"/>
                  </a:moveTo>
                  <a:lnTo>
                    <a:pt x="9327" y="72475"/>
                  </a:lnTo>
                  <a:lnTo>
                    <a:pt x="34766" y="34756"/>
                  </a:lnTo>
                  <a:lnTo>
                    <a:pt x="72495" y="9325"/>
                  </a:lnTo>
                  <a:lnTo>
                    <a:pt x="118698" y="0"/>
                  </a:lnTo>
                  <a:lnTo>
                    <a:pt x="1098302" y="0"/>
                  </a:lnTo>
                  <a:lnTo>
                    <a:pt x="1144505" y="9325"/>
                  </a:lnTo>
                  <a:lnTo>
                    <a:pt x="1182234" y="34756"/>
                  </a:lnTo>
                  <a:lnTo>
                    <a:pt x="1207673" y="72475"/>
                  </a:lnTo>
                  <a:lnTo>
                    <a:pt x="1217001" y="118664"/>
                  </a:lnTo>
                  <a:lnTo>
                    <a:pt x="1217001" y="593309"/>
                  </a:lnTo>
                  <a:lnTo>
                    <a:pt x="1207673" y="639498"/>
                  </a:lnTo>
                  <a:lnTo>
                    <a:pt x="1182234" y="677217"/>
                  </a:lnTo>
                  <a:lnTo>
                    <a:pt x="1144505" y="702648"/>
                  </a:lnTo>
                  <a:lnTo>
                    <a:pt x="1098302" y="711973"/>
                  </a:lnTo>
                  <a:lnTo>
                    <a:pt x="118698" y="711973"/>
                  </a:lnTo>
                  <a:lnTo>
                    <a:pt x="72495" y="702648"/>
                  </a:lnTo>
                  <a:lnTo>
                    <a:pt x="34766" y="677217"/>
                  </a:lnTo>
                  <a:lnTo>
                    <a:pt x="9327" y="639498"/>
                  </a:lnTo>
                  <a:lnTo>
                    <a:pt x="0" y="593309"/>
                  </a:lnTo>
                  <a:lnTo>
                    <a:pt x="0" y="118664"/>
                  </a:lnTo>
                  <a:close/>
                </a:path>
              </a:pathLst>
            </a:custGeom>
            <a:ln w="12730">
              <a:solidFill>
                <a:srgbClr val="0647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877727" y="3718598"/>
            <a:ext cx="1026794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000" b="1" spc="-40" dirty="0">
                <a:solidFill>
                  <a:srgbClr val="0A3D91"/>
                </a:solidFill>
                <a:latin typeface="Calibri"/>
                <a:cs typeface="Calibri"/>
              </a:rPr>
              <a:t>SNWG-</a:t>
            </a: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2016</a:t>
            </a:r>
            <a:endParaRPr sz="1000">
              <a:latin typeface="Calibri"/>
              <a:cs typeface="Calibri"/>
            </a:endParaRPr>
          </a:p>
          <a:p>
            <a:pPr marL="12065" marR="5080" indent="-1270" algn="ctr">
              <a:lnSpc>
                <a:spcPct val="96000"/>
              </a:lnSpc>
              <a:spcBef>
                <a:spcPts val="45"/>
              </a:spcBef>
            </a:pP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enabled </a:t>
            </a:r>
            <a:r>
              <a:rPr sz="1000" b="1" spc="-10" dirty="0">
                <a:solidFill>
                  <a:srgbClr val="0A3D91"/>
                </a:solidFill>
                <a:latin typeface="Calibri"/>
                <a:cs typeface="Calibri"/>
              </a:rPr>
              <a:t>high- </a:t>
            </a:r>
            <a:r>
              <a:rPr sz="1000" b="1" spc="-25" dirty="0">
                <a:solidFill>
                  <a:srgbClr val="0A3D91"/>
                </a:solidFill>
                <a:latin typeface="Calibri"/>
                <a:cs typeface="Calibri"/>
              </a:rPr>
              <a:t>resolution</a:t>
            </a:r>
            <a:r>
              <a:rPr sz="1000" b="1" spc="40" dirty="0">
                <a:solidFill>
                  <a:srgbClr val="0A3D91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data</a:t>
            </a:r>
            <a:r>
              <a:rPr sz="1000" b="1" spc="500" dirty="0">
                <a:solidFill>
                  <a:srgbClr val="0A3D91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over</a:t>
            </a:r>
            <a:r>
              <a:rPr sz="1000" b="1" spc="-30" dirty="0">
                <a:solidFill>
                  <a:srgbClr val="0A3D91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North</a:t>
            </a:r>
            <a:r>
              <a:rPr sz="1000" b="1" spc="-25" dirty="0">
                <a:solidFill>
                  <a:srgbClr val="0A3D91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0A3D91"/>
                </a:solidFill>
                <a:latin typeface="Calibri"/>
                <a:cs typeface="Calibri"/>
              </a:rPr>
              <a:t>America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2439185" y="4458157"/>
            <a:ext cx="1472565" cy="458470"/>
            <a:chOff x="559584" y="4458157"/>
            <a:chExt cx="1472565" cy="458470"/>
          </a:xfrm>
        </p:grpSpPr>
        <p:sp>
          <p:nvSpPr>
            <p:cNvPr id="73" name="object 73"/>
            <p:cNvSpPr/>
            <p:nvPr/>
          </p:nvSpPr>
          <p:spPr>
            <a:xfrm>
              <a:off x="562130" y="4460703"/>
              <a:ext cx="1467485" cy="453390"/>
            </a:xfrm>
            <a:custGeom>
              <a:avLst/>
              <a:gdLst/>
              <a:ahLst/>
              <a:cxnLst/>
              <a:rect l="l" t="t" r="r" b="b"/>
              <a:pathLst>
                <a:path w="1467485" h="453389">
                  <a:moveTo>
                    <a:pt x="1391832" y="0"/>
                  </a:moveTo>
                  <a:lnTo>
                    <a:pt x="75485" y="0"/>
                  </a:lnTo>
                  <a:lnTo>
                    <a:pt x="46103" y="5930"/>
                  </a:lnTo>
                  <a:lnTo>
                    <a:pt x="22109" y="22102"/>
                  </a:lnTo>
                  <a:lnTo>
                    <a:pt x="5932" y="46090"/>
                  </a:lnTo>
                  <a:lnTo>
                    <a:pt x="0" y="75464"/>
                  </a:lnTo>
                  <a:lnTo>
                    <a:pt x="0" y="377309"/>
                  </a:lnTo>
                  <a:lnTo>
                    <a:pt x="5932" y="406683"/>
                  </a:lnTo>
                  <a:lnTo>
                    <a:pt x="22109" y="430670"/>
                  </a:lnTo>
                  <a:lnTo>
                    <a:pt x="46103" y="446843"/>
                  </a:lnTo>
                  <a:lnTo>
                    <a:pt x="75485" y="452774"/>
                  </a:lnTo>
                  <a:lnTo>
                    <a:pt x="1391832" y="452774"/>
                  </a:lnTo>
                  <a:lnTo>
                    <a:pt x="1421215" y="446843"/>
                  </a:lnTo>
                  <a:lnTo>
                    <a:pt x="1445209" y="430670"/>
                  </a:lnTo>
                  <a:lnTo>
                    <a:pt x="1461386" y="406683"/>
                  </a:lnTo>
                  <a:lnTo>
                    <a:pt x="1467318" y="377309"/>
                  </a:lnTo>
                  <a:lnTo>
                    <a:pt x="1467318" y="75464"/>
                  </a:lnTo>
                  <a:lnTo>
                    <a:pt x="1461386" y="46090"/>
                  </a:lnTo>
                  <a:lnTo>
                    <a:pt x="1445209" y="22102"/>
                  </a:lnTo>
                  <a:lnTo>
                    <a:pt x="1421215" y="5930"/>
                  </a:lnTo>
                  <a:lnTo>
                    <a:pt x="1391832" y="0"/>
                  </a:lnTo>
                  <a:close/>
                </a:path>
              </a:pathLst>
            </a:custGeom>
            <a:solidFill>
              <a:srgbClr val="BFBFB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2130" y="4460703"/>
              <a:ext cx="1467485" cy="453390"/>
            </a:xfrm>
            <a:custGeom>
              <a:avLst/>
              <a:gdLst/>
              <a:ahLst/>
              <a:cxnLst/>
              <a:rect l="l" t="t" r="r" b="b"/>
              <a:pathLst>
                <a:path w="1467485" h="453389">
                  <a:moveTo>
                    <a:pt x="0" y="75464"/>
                  </a:moveTo>
                  <a:lnTo>
                    <a:pt x="5932" y="46090"/>
                  </a:lnTo>
                  <a:lnTo>
                    <a:pt x="22109" y="22102"/>
                  </a:lnTo>
                  <a:lnTo>
                    <a:pt x="46103" y="5930"/>
                  </a:lnTo>
                  <a:lnTo>
                    <a:pt x="75485" y="0"/>
                  </a:lnTo>
                  <a:lnTo>
                    <a:pt x="1391832" y="0"/>
                  </a:lnTo>
                  <a:lnTo>
                    <a:pt x="1421215" y="5930"/>
                  </a:lnTo>
                  <a:lnTo>
                    <a:pt x="1445209" y="22102"/>
                  </a:lnTo>
                  <a:lnTo>
                    <a:pt x="1461386" y="46090"/>
                  </a:lnTo>
                  <a:lnTo>
                    <a:pt x="1467318" y="75464"/>
                  </a:lnTo>
                  <a:lnTo>
                    <a:pt x="1467318" y="377309"/>
                  </a:lnTo>
                  <a:lnTo>
                    <a:pt x="1461386" y="406683"/>
                  </a:lnTo>
                  <a:lnTo>
                    <a:pt x="1445209" y="430670"/>
                  </a:lnTo>
                  <a:lnTo>
                    <a:pt x="1421215" y="446843"/>
                  </a:lnTo>
                  <a:lnTo>
                    <a:pt x="1391832" y="452773"/>
                  </a:lnTo>
                  <a:lnTo>
                    <a:pt x="75485" y="452773"/>
                  </a:lnTo>
                  <a:lnTo>
                    <a:pt x="46103" y="446843"/>
                  </a:lnTo>
                  <a:lnTo>
                    <a:pt x="22109" y="430670"/>
                  </a:lnTo>
                  <a:lnTo>
                    <a:pt x="5932" y="406683"/>
                  </a:lnTo>
                  <a:lnTo>
                    <a:pt x="0" y="377309"/>
                  </a:lnTo>
                  <a:lnTo>
                    <a:pt x="0" y="75464"/>
                  </a:lnTo>
                  <a:close/>
                </a:path>
              </a:pathLst>
            </a:custGeom>
            <a:ln w="509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538769" y="4490749"/>
            <a:ext cx="1273175" cy="3886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Arial"/>
                <a:cs typeface="Arial"/>
              </a:rPr>
              <a:t>US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Coastal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Waters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MHz</a:t>
            </a:r>
            <a:r>
              <a:rPr sz="800" dirty="0">
                <a:latin typeface="Arial"/>
                <a:cs typeface="Arial"/>
              </a:rPr>
              <a:t> Gulf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Mexico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10"/>
              </a:lnSpc>
            </a:pPr>
            <a:r>
              <a:rPr sz="800" spc="-10" dirty="0">
                <a:latin typeface="Arial"/>
                <a:cs typeface="Arial"/>
              </a:rPr>
              <a:t>Caribbean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9243BE-95CD-DA66-814F-5BF56EA10F7E}"/>
              </a:ext>
            </a:extLst>
          </p:cNvPr>
          <p:cNvSpPr/>
          <p:nvPr/>
        </p:nvSpPr>
        <p:spPr>
          <a:xfrm>
            <a:off x="2032000" y="1901990"/>
            <a:ext cx="3359772" cy="16697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object 3">
            <a:extLst>
              <a:ext uri="{FF2B5EF4-FFF2-40B4-BE49-F238E27FC236}">
                <a16:creationId xmlns:a16="http://schemas.microsoft.com/office/drawing/2014/main" id="{3421A2FD-B010-DF89-436E-5FEA09A1A983}"/>
              </a:ext>
            </a:extLst>
          </p:cNvPr>
          <p:cNvPicPr/>
          <p:nvPr/>
        </p:nvPicPr>
        <p:blipFill rotWithShape="1">
          <a:blip r:embed="rId2" cstate="print"/>
          <a:srcRect t="9424" r="64033" b="63164"/>
          <a:stretch/>
        </p:blipFill>
        <p:spPr>
          <a:xfrm>
            <a:off x="5488258" y="2896905"/>
            <a:ext cx="6030950" cy="3376043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77E2F9B-BF43-06BF-1BE1-642508F8FDF6}"/>
              </a:ext>
            </a:extLst>
          </p:cNvPr>
          <p:cNvGrpSpPr/>
          <p:nvPr/>
        </p:nvGrpSpPr>
        <p:grpSpPr>
          <a:xfrm>
            <a:off x="5931901" y="4666624"/>
            <a:ext cx="927735" cy="466725"/>
            <a:chOff x="4052300" y="4666623"/>
            <a:chExt cx="927735" cy="466725"/>
          </a:xfrm>
        </p:grpSpPr>
        <p:grpSp>
          <p:nvGrpSpPr>
            <p:cNvPr id="78" name="object 22">
              <a:extLst>
                <a:ext uri="{FF2B5EF4-FFF2-40B4-BE49-F238E27FC236}">
                  <a16:creationId xmlns:a16="http://schemas.microsoft.com/office/drawing/2014/main" id="{5DCAEAFD-63D9-0481-AECA-9E84D08AF9EC}"/>
                </a:ext>
              </a:extLst>
            </p:cNvPr>
            <p:cNvGrpSpPr/>
            <p:nvPr/>
          </p:nvGrpSpPr>
          <p:grpSpPr>
            <a:xfrm>
              <a:off x="4052300" y="4666623"/>
              <a:ext cx="927735" cy="466725"/>
              <a:chOff x="208757" y="2894046"/>
              <a:chExt cx="927735" cy="466725"/>
            </a:xfrm>
          </p:grpSpPr>
          <p:sp>
            <p:nvSpPr>
              <p:cNvPr id="79" name="object 23">
                <a:extLst>
                  <a:ext uri="{FF2B5EF4-FFF2-40B4-BE49-F238E27FC236}">
                    <a16:creationId xmlns:a16="http://schemas.microsoft.com/office/drawing/2014/main" id="{95C28517-409E-C982-5F11-4EA7DE714704}"/>
                  </a:ext>
                </a:extLst>
              </p:cNvPr>
              <p:cNvSpPr/>
              <p:nvPr/>
            </p:nvSpPr>
            <p:spPr>
              <a:xfrm>
                <a:off x="211614" y="2896904"/>
                <a:ext cx="922019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922019" h="461010">
                    <a:moveTo>
                      <a:pt x="844836" y="0"/>
                    </a:moveTo>
                    <a:lnTo>
                      <a:pt x="76836" y="0"/>
                    </a:lnTo>
                    <a:lnTo>
                      <a:pt x="46928" y="6036"/>
                    </a:lnTo>
                    <a:lnTo>
                      <a:pt x="22504" y="22498"/>
                    </a:lnTo>
                    <a:lnTo>
                      <a:pt x="6038" y="46915"/>
                    </a:lnTo>
                    <a:lnTo>
                      <a:pt x="0" y="76814"/>
                    </a:lnTo>
                    <a:lnTo>
                      <a:pt x="0" y="384061"/>
                    </a:lnTo>
                    <a:lnTo>
                      <a:pt x="6038" y="413962"/>
                    </a:lnTo>
                    <a:lnTo>
                      <a:pt x="22504" y="438378"/>
                    </a:lnTo>
                    <a:lnTo>
                      <a:pt x="46928" y="454840"/>
                    </a:lnTo>
                    <a:lnTo>
                      <a:pt x="76836" y="460876"/>
                    </a:lnTo>
                    <a:lnTo>
                      <a:pt x="844836" y="460876"/>
                    </a:lnTo>
                    <a:lnTo>
                      <a:pt x="874744" y="454840"/>
                    </a:lnTo>
                    <a:lnTo>
                      <a:pt x="899167" y="438378"/>
                    </a:lnTo>
                    <a:lnTo>
                      <a:pt x="915634" y="413962"/>
                    </a:lnTo>
                    <a:lnTo>
                      <a:pt x="921672" y="384061"/>
                    </a:lnTo>
                    <a:lnTo>
                      <a:pt x="921672" y="76814"/>
                    </a:lnTo>
                    <a:lnTo>
                      <a:pt x="915634" y="46915"/>
                    </a:lnTo>
                    <a:lnTo>
                      <a:pt x="899167" y="22498"/>
                    </a:lnTo>
                    <a:lnTo>
                      <a:pt x="874744" y="6036"/>
                    </a:lnTo>
                    <a:lnTo>
                      <a:pt x="844836" y="0"/>
                    </a:lnTo>
                    <a:close/>
                  </a:path>
                </a:pathLst>
              </a:custGeom>
              <a:solidFill>
                <a:srgbClr val="57F0E1">
                  <a:alpha val="501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24">
                <a:extLst>
                  <a:ext uri="{FF2B5EF4-FFF2-40B4-BE49-F238E27FC236}">
                    <a16:creationId xmlns:a16="http://schemas.microsoft.com/office/drawing/2014/main" id="{8A8D700E-4489-2B2E-00CD-1FCBCCAC5C9D}"/>
                  </a:ext>
                </a:extLst>
              </p:cNvPr>
              <p:cNvSpPr/>
              <p:nvPr/>
            </p:nvSpPr>
            <p:spPr>
              <a:xfrm>
                <a:off x="211614" y="2896904"/>
                <a:ext cx="922019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922019" h="461010">
                    <a:moveTo>
                      <a:pt x="0" y="76814"/>
                    </a:moveTo>
                    <a:lnTo>
                      <a:pt x="6038" y="46914"/>
                    </a:lnTo>
                    <a:lnTo>
                      <a:pt x="22504" y="22498"/>
                    </a:lnTo>
                    <a:lnTo>
                      <a:pt x="46928" y="6036"/>
                    </a:lnTo>
                    <a:lnTo>
                      <a:pt x="76836" y="0"/>
                    </a:lnTo>
                    <a:lnTo>
                      <a:pt x="844836" y="0"/>
                    </a:lnTo>
                    <a:lnTo>
                      <a:pt x="874744" y="6036"/>
                    </a:lnTo>
                    <a:lnTo>
                      <a:pt x="899167" y="22498"/>
                    </a:lnTo>
                    <a:lnTo>
                      <a:pt x="915634" y="46914"/>
                    </a:lnTo>
                    <a:lnTo>
                      <a:pt x="921672" y="76814"/>
                    </a:lnTo>
                    <a:lnTo>
                      <a:pt x="921672" y="384062"/>
                    </a:lnTo>
                    <a:lnTo>
                      <a:pt x="915634" y="413961"/>
                    </a:lnTo>
                    <a:lnTo>
                      <a:pt x="899167" y="438377"/>
                    </a:lnTo>
                    <a:lnTo>
                      <a:pt x="874744" y="454839"/>
                    </a:lnTo>
                    <a:lnTo>
                      <a:pt x="844836" y="460876"/>
                    </a:lnTo>
                    <a:lnTo>
                      <a:pt x="76836" y="460876"/>
                    </a:lnTo>
                    <a:lnTo>
                      <a:pt x="46928" y="454839"/>
                    </a:lnTo>
                    <a:lnTo>
                      <a:pt x="22504" y="438377"/>
                    </a:lnTo>
                    <a:lnTo>
                      <a:pt x="6038" y="413961"/>
                    </a:lnTo>
                    <a:lnTo>
                      <a:pt x="0" y="384062"/>
                    </a:lnTo>
                    <a:lnTo>
                      <a:pt x="0" y="76814"/>
                    </a:lnTo>
                    <a:close/>
                  </a:path>
                </a:pathLst>
              </a:custGeom>
              <a:ln w="5092">
                <a:solidFill>
                  <a:srgbClr val="A6A6A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AC7D860F-8077-8A4E-83B1-488AF92A821A}"/>
                </a:ext>
              </a:extLst>
            </p:cNvPr>
            <p:cNvSpPr txBox="1"/>
            <p:nvPr/>
          </p:nvSpPr>
          <p:spPr>
            <a:xfrm>
              <a:off x="4138023" y="4670938"/>
              <a:ext cx="75628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0960" marR="5080" indent="-48895">
                <a:spcBef>
                  <a:spcPts val="100"/>
                </a:spcBef>
              </a:pPr>
              <a:r>
                <a:rPr sz="1000" spc="-20" dirty="0">
                  <a:latin typeface="Calibri"/>
                  <a:cs typeface="Calibri"/>
                </a:rPr>
                <a:t>North</a:t>
              </a:r>
              <a:r>
                <a:rPr sz="1000" spc="-30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America</a:t>
              </a:r>
              <a:r>
                <a:rPr sz="1000" spc="500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40MHz</a:t>
              </a:r>
              <a:r>
                <a:rPr sz="1000" spc="-35" dirty="0">
                  <a:latin typeface="Calibri"/>
                  <a:cs typeface="Calibri"/>
                </a:rPr>
                <a:t> </a:t>
              </a:r>
              <a:r>
                <a:rPr sz="1000" dirty="0">
                  <a:latin typeface="Calibri"/>
                  <a:cs typeface="Calibri"/>
                </a:rPr>
                <a:t>DP</a:t>
              </a:r>
              <a:r>
                <a:rPr sz="1000" spc="-45" dirty="0">
                  <a:latin typeface="Calibri"/>
                  <a:cs typeface="Calibri"/>
                </a:rPr>
                <a:t> </a:t>
              </a:r>
              <a:r>
                <a:rPr sz="1000" spc="-50" dirty="0">
                  <a:latin typeface="Calibri"/>
                  <a:cs typeface="Calibri"/>
                </a:rPr>
                <a:t>&amp;</a:t>
              </a:r>
              <a:endParaRPr sz="1000" dirty="0">
                <a:latin typeface="Calibri"/>
                <a:cs typeface="Calibri"/>
              </a:endParaRPr>
            </a:p>
          </p:txBody>
        </p:sp>
        <p:sp>
          <p:nvSpPr>
            <p:cNvPr id="85" name="object 26">
              <a:extLst>
                <a:ext uri="{FF2B5EF4-FFF2-40B4-BE49-F238E27FC236}">
                  <a16:creationId xmlns:a16="http://schemas.microsoft.com/office/drawing/2014/main" id="{279F8BE7-F13C-AD27-13C1-2A2EF6EC0DF5}"/>
                </a:ext>
              </a:extLst>
            </p:cNvPr>
            <p:cNvSpPr txBox="1"/>
            <p:nvPr/>
          </p:nvSpPr>
          <p:spPr>
            <a:xfrm>
              <a:off x="4269740" y="4970115"/>
              <a:ext cx="530860" cy="141064"/>
            </a:xfrm>
            <a:prstGeom prst="rect">
              <a:avLst/>
            </a:prstGeom>
            <a:solidFill>
              <a:srgbClr val="2A97DB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sz="1000" spc="-25" dirty="0">
                  <a:latin typeface="Calibri"/>
                  <a:cs typeface="Calibri"/>
                </a:rPr>
                <a:t>20MHz</a:t>
              </a:r>
              <a:r>
                <a:rPr sz="1000" spc="-30" dirty="0">
                  <a:latin typeface="Calibri"/>
                  <a:cs typeface="Calibri"/>
                </a:rPr>
                <a:t> </a:t>
              </a:r>
              <a:r>
                <a:rPr sz="1000" spc="-25" dirty="0">
                  <a:latin typeface="Calibri"/>
                  <a:cs typeface="Calibri"/>
                </a:rPr>
                <a:t>QP</a:t>
              </a:r>
              <a:endParaRPr sz="10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434" y="1155274"/>
            <a:ext cx="12266436" cy="563743"/>
          </a:xfrm>
          <a:prstGeom prst="rect">
            <a:avLst/>
          </a:prstGeom>
        </p:spPr>
        <p:txBody>
          <a:bodyPr vert="horz" wrap="square" lIns="0" tIns="223011" rIns="0" bIns="0" rtlCol="0">
            <a:spAutoFit/>
          </a:bodyPr>
          <a:lstStyle/>
          <a:p>
            <a:pPr marL="3130550">
              <a:spcBef>
                <a:spcPts val="100"/>
              </a:spcBef>
            </a:pPr>
            <a:r>
              <a:rPr spc="-10" dirty="0"/>
              <a:t>Science</a:t>
            </a:r>
            <a:r>
              <a:rPr spc="-114" dirty="0"/>
              <a:t> </a:t>
            </a:r>
            <a:r>
              <a:rPr dirty="0"/>
              <a:t>Data</a:t>
            </a:r>
            <a:r>
              <a:rPr spc="-110" dirty="0"/>
              <a:t> </a:t>
            </a:r>
            <a:r>
              <a:rPr dirty="0"/>
              <a:t>System</a:t>
            </a:r>
            <a:r>
              <a:rPr spc="-105" dirty="0"/>
              <a:t> </a:t>
            </a:r>
            <a:r>
              <a:rPr spc="-20" dirty="0"/>
              <a:t>Products</a:t>
            </a:r>
            <a:r>
              <a:rPr spc="-110" dirty="0"/>
              <a:t> </a:t>
            </a:r>
            <a:r>
              <a:rPr spc="-10" dirty="0"/>
              <a:t>Latency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21476" y="2412667"/>
          <a:ext cx="5924549" cy="2310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88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88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5"/>
                        </a:lnSpc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Best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8853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ts val="2195"/>
                        </a:lnSpc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Urgent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3594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E8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L0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Hours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Hours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Hours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5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L1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209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Days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Day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5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Hours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6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1900" spc="-25" dirty="0">
                          <a:latin typeface="Calibri"/>
                          <a:cs typeface="Calibri"/>
                        </a:rPr>
                        <a:t>L2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Days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Days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Hours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248419" y="4875346"/>
            <a:ext cx="716025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indent="-274955">
              <a:spcBef>
                <a:spcPts val="100"/>
              </a:spcBef>
              <a:buFont typeface="Arial"/>
              <a:buChar char="•"/>
              <a:tabLst>
                <a:tab pos="287655" algn="l"/>
              </a:tabLst>
            </a:pPr>
            <a:r>
              <a:rPr sz="1900" dirty="0">
                <a:latin typeface="Calibri"/>
                <a:cs typeface="Calibri"/>
              </a:rPr>
              <a:t>Science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System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sized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produce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this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within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day</a:t>
            </a:r>
            <a:r>
              <a:rPr sz="1900" spc="-10" dirty="0">
                <a:latin typeface="Calibri"/>
                <a:cs typeface="Calibri"/>
              </a:rPr>
              <a:t> latency</a:t>
            </a:r>
            <a:endParaRPr sz="1900">
              <a:latin typeface="Calibri"/>
              <a:cs typeface="Calibri"/>
            </a:endParaRPr>
          </a:p>
          <a:p>
            <a:pPr marL="287655" marR="683260" indent="-275590">
              <a:lnSpc>
                <a:spcPts val="2300"/>
              </a:lnSpc>
              <a:spcBef>
                <a:spcPts val="80"/>
              </a:spcBef>
              <a:buFont typeface="Arial"/>
              <a:buChar char="•"/>
              <a:tabLst>
                <a:tab pos="287655" algn="l"/>
              </a:tabLst>
            </a:pPr>
            <a:r>
              <a:rPr sz="1900" dirty="0">
                <a:latin typeface="Calibri"/>
                <a:cs typeface="Calibri"/>
              </a:rPr>
              <a:t>Limiting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factor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receiving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ancillary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files,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specifically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the </a:t>
            </a:r>
            <a:r>
              <a:rPr sz="1900" dirty="0">
                <a:latin typeface="Calibri"/>
                <a:cs typeface="Calibri"/>
              </a:rPr>
              <a:t>Medium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accuracy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Orbit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Ephemeris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from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GNSS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2555" y="2963629"/>
            <a:ext cx="867039" cy="11138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0146" y="2261178"/>
            <a:ext cx="559136" cy="125936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529813" y="4150657"/>
            <a:ext cx="2199005" cy="1507490"/>
            <a:chOff x="7650212" y="4150657"/>
            <a:chExt cx="2199005" cy="15074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0212" y="4150657"/>
              <a:ext cx="2198977" cy="7813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0212" y="4974150"/>
              <a:ext cx="2162122" cy="6836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74404" y="2019349"/>
            <a:ext cx="1412240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L0</a:t>
            </a:r>
            <a:r>
              <a:rPr sz="13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002060"/>
                </a:solidFill>
                <a:latin typeface="Calibri"/>
                <a:cs typeface="Calibri"/>
              </a:rPr>
              <a:t> Raw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spcBef>
                <a:spcPts val="445"/>
              </a:spcBef>
            </a:pPr>
            <a:endParaRPr sz="1300">
              <a:latin typeface="Calibri"/>
              <a:cs typeface="Calibri"/>
            </a:endParaRPr>
          </a:p>
          <a:p>
            <a:pPr marL="807085">
              <a:spcBef>
                <a:spcPts val="5"/>
              </a:spcBef>
            </a:pP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L1</a:t>
            </a:r>
            <a:r>
              <a:rPr sz="13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alibri"/>
                <a:cs typeface="Calibri"/>
              </a:rPr>
              <a:t>RSLC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7865" y="3887772"/>
            <a:ext cx="6337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L2</a:t>
            </a:r>
            <a:r>
              <a:rPr sz="13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3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Calibri"/>
                <a:cs typeface="Calibri"/>
              </a:rPr>
              <a:t>GSLC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064" y="1929443"/>
            <a:ext cx="4030345" cy="42443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44475">
              <a:lnSpc>
                <a:spcPct val="90400"/>
              </a:lnSpc>
              <a:spcBef>
                <a:spcPts val="280"/>
              </a:spcBef>
            </a:pP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Testing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analysis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identified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potential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for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reflector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 experience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higher-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than- 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previously-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anticipated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temperatures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1600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its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stowed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configuration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flight.</a:t>
            </a:r>
            <a:endParaRPr sz="1600" dirty="0">
              <a:latin typeface="Arial"/>
              <a:cs typeface="Arial"/>
            </a:endParaRPr>
          </a:p>
          <a:p>
            <a:pPr marL="12700" marR="10160">
              <a:lnSpc>
                <a:spcPct val="90400"/>
              </a:lnSpc>
              <a:spcBef>
                <a:spcPts val="1745"/>
              </a:spcBef>
            </a:pP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600" spc="-1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special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coating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being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added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will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limit</a:t>
            </a:r>
            <a:r>
              <a:rPr sz="1600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the 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temperature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by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reflecting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more</a:t>
            </a:r>
            <a:r>
              <a:rPr sz="1600" spc="-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solar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radiation 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off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reflector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hardware.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Due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reflector’s size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complexity,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it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being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shipped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from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ISRO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site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in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India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where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satellite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is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being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assembled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specialized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facility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California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application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coating.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91200"/>
              </a:lnSpc>
              <a:spcBef>
                <a:spcPts val="1730"/>
              </a:spcBef>
            </a:pP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Once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thermal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performance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70C0"/>
                </a:solidFill>
                <a:latin typeface="Arial"/>
                <a:cs typeface="Arial"/>
              </a:rPr>
              <a:t>coating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has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been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fully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verified,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launch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readiness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date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will</a:t>
            </a:r>
            <a:r>
              <a:rPr sz="1600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be</a:t>
            </a:r>
            <a:r>
              <a:rPr sz="1600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set.</a:t>
            </a:r>
            <a:endParaRPr sz="1600" dirty="0">
              <a:latin typeface="Arial"/>
              <a:cs typeface="Arial"/>
            </a:endParaRPr>
          </a:p>
          <a:p>
            <a:pPr marL="12700" marR="42545">
              <a:lnSpc>
                <a:spcPts val="1700"/>
              </a:lnSpc>
              <a:spcBef>
                <a:spcPts val="1825"/>
              </a:spcBef>
            </a:pP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When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reflector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returns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India,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teams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from 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NASA’s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70C0"/>
                </a:solidFill>
                <a:latin typeface="Arial"/>
                <a:cs typeface="Arial"/>
              </a:rPr>
              <a:t>Jet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Propulsion</a:t>
            </a:r>
            <a:r>
              <a:rPr sz="1600" spc="-6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Laboratory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ISRO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1064" y="6120443"/>
            <a:ext cx="29000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will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70C0"/>
                </a:solidFill>
                <a:latin typeface="Arial"/>
                <a:cs typeface="Arial"/>
              </a:rPr>
              <a:t>reintegrate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70C0"/>
                </a:solidFill>
                <a:latin typeface="Arial"/>
                <a:cs typeface="Arial"/>
              </a:rPr>
              <a:t>it</a:t>
            </a:r>
            <a:r>
              <a:rPr sz="1600" spc="-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70C0"/>
                </a:solidFill>
                <a:latin typeface="Arial"/>
                <a:cs typeface="Arial"/>
              </a:rPr>
              <a:t>onto</a:t>
            </a:r>
            <a:r>
              <a:rPr sz="1600" spc="-6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600" spc="-7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70C0"/>
                </a:solidFill>
                <a:latin typeface="Arial"/>
                <a:cs typeface="Arial"/>
              </a:rPr>
              <a:t>satellite.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59211" y="6482053"/>
            <a:ext cx="4635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800" spc="-5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48419" y="1939500"/>
            <a:ext cx="5657215" cy="4630420"/>
            <a:chOff x="4168818" y="1939500"/>
            <a:chExt cx="5657215" cy="4630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0848" y="1939500"/>
              <a:ext cx="5435048" cy="41985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4524" y="3047550"/>
              <a:ext cx="1961372" cy="35217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68818" y="6376443"/>
              <a:ext cx="2108200" cy="12700"/>
            </a:xfrm>
            <a:custGeom>
              <a:avLst/>
              <a:gdLst/>
              <a:ahLst/>
              <a:cxnLst/>
              <a:rect l="l" t="t" r="r" b="b"/>
              <a:pathLst>
                <a:path w="2108200" h="12700">
                  <a:moveTo>
                    <a:pt x="2108200" y="0"/>
                  </a:moveTo>
                  <a:lnTo>
                    <a:pt x="0" y="0"/>
                  </a:lnTo>
                  <a:lnTo>
                    <a:pt x="0" y="12696"/>
                  </a:lnTo>
                  <a:lnTo>
                    <a:pt x="2108200" y="12696"/>
                  </a:lnTo>
                  <a:lnTo>
                    <a:pt x="2108200" y="0"/>
                  </a:lnTo>
                  <a:close/>
                </a:path>
              </a:pathLst>
            </a:custGeom>
            <a:solidFill>
              <a:srgbClr val="6EA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79434" y="1155274"/>
            <a:ext cx="12266436" cy="637085"/>
          </a:xfrm>
          <a:prstGeom prst="rect">
            <a:avLst/>
          </a:prstGeom>
        </p:spPr>
        <p:txBody>
          <a:bodyPr vert="horz" wrap="square" lIns="0" tIns="72124" rIns="0" bIns="0" rtlCol="0">
            <a:spAutoFit/>
          </a:bodyPr>
          <a:lstStyle/>
          <a:p>
            <a:pPr marL="2899410">
              <a:lnSpc>
                <a:spcPts val="2230"/>
              </a:lnSpc>
              <a:spcBef>
                <a:spcPts val="100"/>
              </a:spcBef>
            </a:pPr>
            <a:r>
              <a:rPr sz="1900" dirty="0">
                <a:solidFill>
                  <a:srgbClr val="002060"/>
                </a:solidFill>
              </a:rPr>
              <a:t>NISAR’s</a:t>
            </a:r>
            <a:r>
              <a:rPr sz="1900" spc="5" dirty="0">
                <a:solidFill>
                  <a:srgbClr val="002060"/>
                </a:solidFill>
              </a:rPr>
              <a:t> </a:t>
            </a:r>
            <a:r>
              <a:rPr sz="1900" dirty="0">
                <a:solidFill>
                  <a:srgbClr val="002060"/>
                </a:solidFill>
              </a:rPr>
              <a:t>launch</a:t>
            </a:r>
            <a:r>
              <a:rPr sz="1900" spc="5" dirty="0">
                <a:solidFill>
                  <a:srgbClr val="002060"/>
                </a:solidFill>
              </a:rPr>
              <a:t> </a:t>
            </a:r>
            <a:r>
              <a:rPr sz="1900" dirty="0">
                <a:solidFill>
                  <a:srgbClr val="002060"/>
                </a:solidFill>
              </a:rPr>
              <a:t>readiness</a:t>
            </a:r>
            <a:r>
              <a:rPr sz="1900" spc="5" dirty="0">
                <a:solidFill>
                  <a:srgbClr val="002060"/>
                </a:solidFill>
              </a:rPr>
              <a:t> </a:t>
            </a:r>
            <a:r>
              <a:rPr sz="1900" dirty="0">
                <a:solidFill>
                  <a:srgbClr val="002060"/>
                </a:solidFill>
              </a:rPr>
              <a:t>date</a:t>
            </a:r>
            <a:r>
              <a:rPr sz="1900" spc="10" dirty="0">
                <a:solidFill>
                  <a:srgbClr val="002060"/>
                </a:solidFill>
              </a:rPr>
              <a:t> </a:t>
            </a:r>
            <a:r>
              <a:rPr sz="1900" dirty="0">
                <a:solidFill>
                  <a:srgbClr val="002060"/>
                </a:solidFill>
              </a:rPr>
              <a:t>has</a:t>
            </a:r>
            <a:r>
              <a:rPr sz="1900" spc="5" dirty="0">
                <a:solidFill>
                  <a:srgbClr val="002060"/>
                </a:solidFill>
              </a:rPr>
              <a:t> </a:t>
            </a:r>
            <a:r>
              <a:rPr sz="1900" dirty="0">
                <a:solidFill>
                  <a:srgbClr val="002060"/>
                </a:solidFill>
              </a:rPr>
              <a:t>been</a:t>
            </a:r>
            <a:r>
              <a:rPr sz="1900" spc="5" dirty="0">
                <a:solidFill>
                  <a:srgbClr val="002060"/>
                </a:solidFill>
              </a:rPr>
              <a:t> </a:t>
            </a:r>
            <a:r>
              <a:rPr sz="1900" spc="-10" dirty="0">
                <a:solidFill>
                  <a:srgbClr val="002060"/>
                </a:solidFill>
              </a:rPr>
              <a:t>delayed</a:t>
            </a:r>
            <a:endParaRPr sz="1900" dirty="0"/>
          </a:p>
          <a:p>
            <a:pPr marL="2899410">
              <a:lnSpc>
                <a:spcPts val="2230"/>
              </a:lnSpc>
            </a:pPr>
            <a:r>
              <a:rPr lang="en-US" sz="1900" b="0" dirty="0">
                <a:solidFill>
                  <a:srgbClr val="0070C0"/>
                </a:solidFill>
              </a:rPr>
              <a:t>N</a:t>
            </a:r>
            <a:r>
              <a:rPr sz="1900" b="0" dirty="0">
                <a:solidFill>
                  <a:srgbClr val="0070C0"/>
                </a:solidFill>
              </a:rPr>
              <a:t>ew</a:t>
            </a:r>
            <a:r>
              <a:rPr sz="1900" b="0" spc="20" dirty="0">
                <a:solidFill>
                  <a:srgbClr val="0070C0"/>
                </a:solidFill>
              </a:rPr>
              <a:t> </a:t>
            </a:r>
            <a:r>
              <a:rPr lang="en-US" sz="1900" b="0" spc="20" dirty="0">
                <a:solidFill>
                  <a:srgbClr val="0070C0"/>
                </a:solidFill>
              </a:rPr>
              <a:t>launch </a:t>
            </a:r>
            <a:r>
              <a:rPr sz="1900" b="0" dirty="0">
                <a:solidFill>
                  <a:srgbClr val="0070C0"/>
                </a:solidFill>
              </a:rPr>
              <a:t>date</a:t>
            </a:r>
            <a:r>
              <a:rPr sz="1900" b="0" spc="20" dirty="0">
                <a:solidFill>
                  <a:srgbClr val="0070C0"/>
                </a:solidFill>
              </a:rPr>
              <a:t> </a:t>
            </a:r>
            <a:r>
              <a:rPr lang="en-US" sz="1900" b="0" dirty="0">
                <a:solidFill>
                  <a:srgbClr val="0070C0"/>
                </a:solidFill>
              </a:rPr>
              <a:t>is in August </a:t>
            </a:r>
            <a:r>
              <a:rPr sz="1900" b="0" spc="-20" dirty="0">
                <a:solidFill>
                  <a:srgbClr val="0070C0"/>
                </a:solidFill>
              </a:rPr>
              <a:t>2024</a:t>
            </a:r>
            <a:endParaRPr sz="1900" dirty="0"/>
          </a:p>
        </p:txBody>
      </p:sp>
      <p:sp>
        <p:nvSpPr>
          <p:cNvPr id="10" name="object 10"/>
          <p:cNvSpPr txBox="1"/>
          <p:nvPr/>
        </p:nvSpPr>
        <p:spPr>
          <a:xfrm>
            <a:off x="6035718" y="6161075"/>
            <a:ext cx="21259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srgbClr val="6EAC1C"/>
                </a:solidFill>
                <a:latin typeface="Calibri"/>
                <a:cs typeface="Calibri"/>
              </a:rPr>
              <a:t>https://blogs.nasa.gov/nisar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0900" y="1331467"/>
            <a:ext cx="588264" cy="4632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29027" y="1261364"/>
            <a:ext cx="9429750" cy="648335"/>
            <a:chOff x="249427" y="1261363"/>
            <a:chExt cx="9429750" cy="648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427" y="1261363"/>
              <a:ext cx="658368" cy="5882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8990" y="1894064"/>
              <a:ext cx="9290050" cy="0"/>
            </a:xfrm>
            <a:custGeom>
              <a:avLst/>
              <a:gdLst/>
              <a:ahLst/>
              <a:cxnLst/>
              <a:rect l="l" t="t" r="r" b="b"/>
              <a:pathLst>
                <a:path w="9290050">
                  <a:moveTo>
                    <a:pt x="0" y="0"/>
                  </a:moveTo>
                  <a:lnTo>
                    <a:pt x="9290050" y="0"/>
                  </a:lnTo>
                </a:path>
              </a:pathLst>
            </a:custGeom>
            <a:ln w="30550">
              <a:solidFill>
                <a:srgbClr val="043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19300" y="6411472"/>
            <a:ext cx="9779000" cy="218440"/>
            <a:chOff x="139700" y="6411472"/>
            <a:chExt cx="9779000" cy="218440"/>
          </a:xfrm>
        </p:grpSpPr>
        <p:sp>
          <p:nvSpPr>
            <p:cNvPr id="7" name="object 7"/>
            <p:cNvSpPr/>
            <p:nvPr/>
          </p:nvSpPr>
          <p:spPr>
            <a:xfrm>
              <a:off x="139700" y="6478683"/>
              <a:ext cx="9779000" cy="151130"/>
            </a:xfrm>
            <a:custGeom>
              <a:avLst/>
              <a:gdLst/>
              <a:ahLst/>
              <a:cxnLst/>
              <a:rect l="l" t="t" r="r" b="b"/>
              <a:pathLst>
                <a:path w="9779000" h="151129">
                  <a:moveTo>
                    <a:pt x="0" y="0"/>
                  </a:moveTo>
                  <a:lnTo>
                    <a:pt x="9778999" y="0"/>
                  </a:lnTo>
                  <a:lnTo>
                    <a:pt x="9778999" y="150715"/>
                  </a:lnTo>
                  <a:lnTo>
                    <a:pt x="0" y="150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6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700" y="6411472"/>
              <a:ext cx="9779000" cy="61594"/>
            </a:xfrm>
            <a:custGeom>
              <a:avLst/>
              <a:gdLst/>
              <a:ahLst/>
              <a:cxnLst/>
              <a:rect l="l" t="t" r="r" b="b"/>
              <a:pathLst>
                <a:path w="9779000" h="61595">
                  <a:moveTo>
                    <a:pt x="9779000" y="0"/>
                  </a:moveTo>
                  <a:lnTo>
                    <a:pt x="0" y="0"/>
                  </a:lnTo>
                  <a:lnTo>
                    <a:pt x="0" y="61100"/>
                  </a:lnTo>
                  <a:lnTo>
                    <a:pt x="9779000" y="61100"/>
                  </a:lnTo>
                  <a:lnTo>
                    <a:pt x="9779000" y="0"/>
                  </a:lnTo>
                  <a:close/>
                </a:path>
              </a:pathLst>
            </a:custGeom>
            <a:solidFill>
              <a:srgbClr val="2CC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9592" y="1261667"/>
            <a:ext cx="921014" cy="4707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494292" y="6468902"/>
            <a:ext cx="717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87504" y="6461293"/>
            <a:ext cx="15335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i="1" spc="-10" dirty="0">
                <a:solidFill>
                  <a:srgbClr val="FFFFFF"/>
                </a:solidFill>
                <a:latin typeface="Calibri"/>
                <a:cs typeface="Calibri"/>
              </a:rPr>
              <a:t>https://nisar.jpl.nasa.gov/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879434" y="1155273"/>
            <a:ext cx="12266436" cy="576054"/>
          </a:xfrm>
          <a:prstGeom prst="rect">
            <a:avLst/>
          </a:prstGeom>
        </p:spPr>
        <p:txBody>
          <a:bodyPr vert="horz" wrap="square" lIns="0" tIns="235203" rIns="0" bIns="0" rtlCol="0">
            <a:spAutoFit/>
          </a:bodyPr>
          <a:lstStyle/>
          <a:p>
            <a:pPr marL="2297430"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  <a:latin typeface="Tahoma"/>
                <a:cs typeface="Tahoma"/>
              </a:rPr>
              <a:t>NISAR</a:t>
            </a:r>
            <a:r>
              <a:rPr spc="114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2060"/>
                </a:solidFill>
                <a:latin typeface="Tahoma"/>
                <a:cs typeface="Tahoma"/>
              </a:rPr>
              <a:t>is</a:t>
            </a:r>
            <a:r>
              <a:rPr spc="10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2060"/>
                </a:solidFill>
                <a:latin typeface="Tahoma"/>
                <a:cs typeface="Tahoma"/>
              </a:rPr>
              <a:t>99.99%</a:t>
            </a:r>
            <a:r>
              <a:rPr spc="14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2060"/>
                </a:solidFill>
                <a:latin typeface="Tahoma"/>
                <a:cs typeface="Tahoma"/>
              </a:rPr>
              <a:t>Completed</a:t>
            </a:r>
            <a:r>
              <a:rPr spc="114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002060"/>
                </a:solidFill>
                <a:latin typeface="Tahoma"/>
                <a:cs typeface="Tahoma"/>
              </a:rPr>
              <a:t>and</a:t>
            </a:r>
            <a:r>
              <a:rPr spc="11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002060"/>
                </a:solidFill>
                <a:latin typeface="Tahoma"/>
                <a:cs typeface="Tahoma"/>
              </a:rPr>
              <a:t>Tested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56939" y="1891355"/>
            <a:ext cx="5927090" cy="43313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35585" marR="17145" indent="-223520">
              <a:lnSpc>
                <a:spcPts val="1989"/>
              </a:lnSpc>
              <a:spcBef>
                <a:spcPts val="405"/>
              </a:spcBef>
              <a:buClr>
                <a:srgbClr val="0166AE"/>
              </a:buClr>
              <a:buSzPct val="131578"/>
              <a:buChar char="•"/>
              <a:tabLst>
                <a:tab pos="235585" algn="l"/>
              </a:tabLst>
            </a:pPr>
            <a:r>
              <a:rPr sz="1900" dirty="0">
                <a:latin typeface="Arial"/>
                <a:cs typeface="Arial"/>
              </a:rPr>
              <a:t>NISAR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was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completely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integrated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India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before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dirty="0">
                <a:latin typeface="Arial"/>
                <a:cs typeface="Arial"/>
              </a:rPr>
              <a:t>radar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reflector’s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thermal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risk</a:t>
            </a:r>
            <a:r>
              <a:rPr sz="1900" spc="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was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identified</a:t>
            </a:r>
            <a:endParaRPr sz="1900" dirty="0">
              <a:latin typeface="Arial"/>
              <a:cs typeface="Arial"/>
            </a:endParaRPr>
          </a:p>
          <a:p>
            <a:pPr marL="236220" indent="-223520">
              <a:spcBef>
                <a:spcPts val="415"/>
              </a:spcBef>
              <a:buClr>
                <a:srgbClr val="0166AE"/>
              </a:buClr>
              <a:buSzPct val="131578"/>
              <a:buChar char="•"/>
              <a:tabLst>
                <a:tab pos="236220" algn="l"/>
              </a:tabLst>
            </a:pPr>
            <a:r>
              <a:rPr sz="1900" dirty="0">
                <a:latin typeface="Arial"/>
                <a:cs typeface="Arial"/>
              </a:rPr>
              <a:t>Reflector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landed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Los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Angeles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lang="en-US" sz="1900" spc="-10" dirty="0">
                <a:latin typeface="Arial"/>
                <a:cs typeface="Arial"/>
              </a:rPr>
              <a:t>late March</a:t>
            </a:r>
            <a:endParaRPr sz="1900" dirty="0">
              <a:latin typeface="Arial"/>
              <a:cs typeface="Arial"/>
            </a:endParaRPr>
          </a:p>
          <a:p>
            <a:pPr marL="235585" marR="5080" indent="-223520">
              <a:lnSpc>
                <a:spcPts val="2020"/>
              </a:lnSpc>
              <a:spcBef>
                <a:spcPts val="695"/>
              </a:spcBef>
              <a:buClr>
                <a:srgbClr val="0166AE"/>
              </a:buClr>
              <a:buSzPct val="131578"/>
              <a:buChar char="•"/>
              <a:tabLst>
                <a:tab pos="235585" algn="l"/>
              </a:tabLst>
            </a:pPr>
            <a:r>
              <a:rPr sz="1900" dirty="0">
                <a:latin typeface="Arial"/>
                <a:cs typeface="Arial"/>
              </a:rPr>
              <a:t>Reflector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return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India,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reintegrated,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tested </a:t>
            </a:r>
            <a:r>
              <a:rPr sz="1900" dirty="0">
                <a:latin typeface="Arial"/>
                <a:cs typeface="Arial"/>
              </a:rPr>
              <a:t>before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launch.</a:t>
            </a:r>
            <a:endParaRPr sz="1900" dirty="0">
              <a:latin typeface="Arial"/>
              <a:cs typeface="Arial"/>
            </a:endParaRPr>
          </a:p>
          <a:p>
            <a:pPr marL="236220" indent="-223520">
              <a:spcBef>
                <a:spcPts val="380"/>
              </a:spcBef>
              <a:buClr>
                <a:srgbClr val="0166AE"/>
              </a:buClr>
              <a:buSzPct val="131578"/>
              <a:buChar char="•"/>
              <a:tabLst>
                <a:tab pos="236220" algn="l"/>
              </a:tabLst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First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light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images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2-3</a:t>
            </a:r>
            <a:r>
              <a:rPr sz="190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months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after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launch</a:t>
            </a:r>
            <a:endParaRPr sz="1900" dirty="0">
              <a:latin typeface="Arial"/>
              <a:cs typeface="Arial"/>
            </a:endParaRPr>
          </a:p>
          <a:p>
            <a:pPr marL="236220" indent="-223520">
              <a:spcBef>
                <a:spcPts val="405"/>
              </a:spcBef>
              <a:buClr>
                <a:srgbClr val="0166AE"/>
              </a:buClr>
              <a:buSzPct val="131578"/>
              <a:buChar char="•"/>
              <a:tabLst>
                <a:tab pos="236220" algn="l"/>
              </a:tabLst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Science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operations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3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months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after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launch</a:t>
            </a:r>
            <a:endParaRPr sz="1900" dirty="0">
              <a:latin typeface="Arial"/>
              <a:cs typeface="Arial"/>
            </a:endParaRPr>
          </a:p>
          <a:p>
            <a:pPr marL="235585" marR="327660" indent="-223520">
              <a:lnSpc>
                <a:spcPts val="1900"/>
              </a:lnSpc>
              <a:spcBef>
                <a:spcPts val="815"/>
              </a:spcBef>
              <a:buClr>
                <a:srgbClr val="0166AE"/>
              </a:buClr>
              <a:buSzPct val="131578"/>
              <a:buChar char="•"/>
              <a:tabLst>
                <a:tab pos="235585" algn="l"/>
              </a:tabLst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Global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products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Level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will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be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fully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openly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available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global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community</a:t>
            </a:r>
            <a:endParaRPr sz="1900" dirty="0">
              <a:latin typeface="Arial"/>
              <a:cs typeface="Arial"/>
            </a:endParaRPr>
          </a:p>
          <a:p>
            <a:pPr marL="236220" indent="-223520">
              <a:spcBef>
                <a:spcPts val="425"/>
              </a:spcBef>
              <a:buClr>
                <a:srgbClr val="0166AE"/>
              </a:buClr>
              <a:buSzPct val="131578"/>
              <a:buChar char="•"/>
              <a:tabLst>
                <a:tab pos="236220" algn="l"/>
              </a:tabLst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NISAR</a:t>
            </a:r>
            <a:r>
              <a:rPr sz="1900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data/products</a:t>
            </a:r>
            <a:r>
              <a:rPr sz="1900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@</a:t>
            </a:r>
            <a:r>
              <a:rPr sz="1900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Alaska</a:t>
            </a:r>
            <a:r>
              <a:rPr sz="1900" spc="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Satellite</a:t>
            </a:r>
            <a:r>
              <a:rPr sz="1900" spc="4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Facility</a:t>
            </a:r>
            <a:endParaRPr sz="1900" dirty="0">
              <a:latin typeface="Arial"/>
              <a:cs typeface="Arial"/>
            </a:endParaRPr>
          </a:p>
          <a:p>
            <a:pPr marL="235585" marR="1089660" indent="-223520">
              <a:lnSpc>
                <a:spcPts val="1989"/>
              </a:lnSpc>
              <a:spcBef>
                <a:spcPts val="720"/>
              </a:spcBef>
              <a:buClr>
                <a:srgbClr val="0166AE"/>
              </a:buClr>
              <a:buSzPct val="131578"/>
              <a:buChar char="•"/>
              <a:tabLst>
                <a:tab pos="235585" algn="l"/>
              </a:tabLst>
            </a:pP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Go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90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NISAR</a:t>
            </a:r>
            <a:r>
              <a:rPr sz="1900" spc="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1900" spc="-8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ASF</a:t>
            </a:r>
            <a:r>
              <a:rPr sz="190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webpages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70C0"/>
                </a:solidFill>
                <a:latin typeface="Arial"/>
                <a:cs typeface="Arial"/>
              </a:rPr>
              <a:t>more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information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how</a:t>
            </a:r>
            <a:r>
              <a:rPr sz="1900" spc="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900" spc="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get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ready</a:t>
            </a:r>
            <a:r>
              <a:rPr sz="1900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70C0"/>
                </a:solidFill>
                <a:latin typeface="Arial"/>
                <a:cs typeface="Arial"/>
              </a:rPr>
              <a:t>for</a:t>
            </a:r>
            <a:r>
              <a:rPr sz="1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70C0"/>
                </a:solidFill>
                <a:latin typeface="Arial"/>
                <a:cs typeface="Arial"/>
              </a:rPr>
              <a:t>NISAR</a:t>
            </a:r>
            <a:endParaRPr sz="1900" dirty="0">
              <a:latin typeface="Arial"/>
              <a:cs typeface="Arial"/>
            </a:endParaRPr>
          </a:p>
          <a:p>
            <a:pPr marL="525780" lvl="1" indent="-222885">
              <a:spcBef>
                <a:spcPts val="400"/>
              </a:spcBef>
              <a:buClr>
                <a:srgbClr val="0166AE"/>
              </a:buClr>
              <a:buSzPct val="131250"/>
              <a:buChar char="•"/>
              <a:tabLst>
                <a:tab pos="525780" algn="l"/>
              </a:tabLst>
            </a:pPr>
            <a:r>
              <a:rPr sz="16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https://nisar.jpl.nasa.gov/</a:t>
            </a:r>
            <a:endParaRPr sz="1600" dirty="0">
              <a:latin typeface="Arial"/>
              <a:cs typeface="Arial"/>
            </a:endParaRPr>
          </a:p>
          <a:p>
            <a:pPr marL="525780" lvl="1" indent="-222885">
              <a:spcBef>
                <a:spcPts val="480"/>
              </a:spcBef>
              <a:buClr>
                <a:srgbClr val="0166AE"/>
              </a:buClr>
              <a:buSzPct val="131250"/>
              <a:buChar char="•"/>
              <a:tabLst>
                <a:tab pos="525780" algn="l"/>
              </a:tabLst>
            </a:pPr>
            <a:r>
              <a:rPr sz="16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https://asf.alaska.edu/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66366" y="1891977"/>
            <a:ext cx="3331845" cy="4474845"/>
            <a:chOff x="186765" y="1891976"/>
            <a:chExt cx="3331845" cy="447484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604" y="4135316"/>
              <a:ext cx="3286011" cy="2231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765" y="1891976"/>
              <a:ext cx="3331850" cy="223024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227829" y="6461293"/>
            <a:ext cx="2622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www.isro.gov.in/NISARNASA.html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691" y="5248050"/>
            <a:ext cx="1050298" cy="875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917" y="4521941"/>
            <a:ext cx="3033361" cy="180375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85156" y="2399910"/>
            <a:ext cx="1861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i="1" dirty="0">
                <a:solidFill>
                  <a:srgbClr val="002060"/>
                </a:solidFill>
                <a:latin typeface="Times New Roman"/>
                <a:cs typeface="Times New Roman"/>
              </a:rPr>
              <a:t>Thank</a:t>
            </a:r>
            <a:r>
              <a:rPr sz="3200" i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i="1" spc="-95" dirty="0">
                <a:solidFill>
                  <a:srgbClr val="002060"/>
                </a:solidFill>
                <a:latin typeface="Times New Roman"/>
                <a:cs typeface="Times New Roman"/>
              </a:rPr>
              <a:t>You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49057" y="4417237"/>
            <a:ext cx="8956040" cy="0"/>
          </a:xfrm>
          <a:custGeom>
            <a:avLst/>
            <a:gdLst/>
            <a:ahLst/>
            <a:cxnLst/>
            <a:rect l="l" t="t" r="r" b="b"/>
            <a:pathLst>
              <a:path w="8956040">
                <a:moveTo>
                  <a:pt x="0" y="0"/>
                </a:moveTo>
                <a:lnTo>
                  <a:pt x="8955517" y="0"/>
                </a:lnTo>
              </a:path>
            </a:pathLst>
          </a:custGeom>
          <a:ln w="22912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508" y="5245100"/>
            <a:ext cx="1045463" cy="9845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29572" y="1343660"/>
            <a:ext cx="1975103" cy="19751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32204" y="3378778"/>
            <a:ext cx="227965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" algn="ctr">
              <a:spcBef>
                <a:spcPts val="100"/>
              </a:spcBef>
            </a:pPr>
            <a:r>
              <a:rPr sz="1900" spc="-10" dirty="0">
                <a:solidFill>
                  <a:srgbClr val="0066B3"/>
                </a:solidFill>
                <a:latin typeface="Calibri"/>
                <a:cs typeface="Calibri"/>
              </a:rPr>
              <a:t>NISAR</a:t>
            </a:r>
            <a:endParaRPr sz="1900">
              <a:latin typeface="Calibri"/>
              <a:cs typeface="Calibri"/>
            </a:endParaRPr>
          </a:p>
          <a:p>
            <a:pPr marL="12700" marR="5080" algn="ctr">
              <a:lnSpc>
                <a:spcPts val="2300"/>
              </a:lnSpc>
              <a:spcBef>
                <a:spcPts val="80"/>
              </a:spcBef>
            </a:pPr>
            <a:r>
              <a:rPr sz="1900" dirty="0">
                <a:solidFill>
                  <a:srgbClr val="0066B3"/>
                </a:solidFill>
                <a:latin typeface="Calibri"/>
                <a:cs typeface="Calibri"/>
              </a:rPr>
              <a:t>Community</a:t>
            </a:r>
            <a:r>
              <a:rPr sz="1900" spc="30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66B3"/>
                </a:solidFill>
                <a:latin typeface="Calibri"/>
                <a:cs typeface="Calibri"/>
              </a:rPr>
              <a:t>of</a:t>
            </a:r>
            <a:r>
              <a:rPr sz="1900" spc="30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66B3"/>
                </a:solidFill>
                <a:latin typeface="Calibri"/>
                <a:cs typeface="Calibri"/>
              </a:rPr>
              <a:t>Practice </a:t>
            </a:r>
            <a:r>
              <a:rPr sz="1900" dirty="0">
                <a:solidFill>
                  <a:srgbClr val="0066B3"/>
                </a:solidFill>
                <a:latin typeface="Calibri"/>
                <a:cs typeface="Calibri"/>
              </a:rPr>
              <a:t>&amp;</a:t>
            </a:r>
            <a:r>
              <a:rPr sz="1900" spc="-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66B3"/>
                </a:solidFill>
                <a:latin typeface="Calibri"/>
                <a:cs typeface="Calibri"/>
              </a:rPr>
              <a:t>Early</a:t>
            </a:r>
            <a:r>
              <a:rPr sz="1900" spc="-5" dirty="0">
                <a:solidFill>
                  <a:srgbClr val="0066B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66B3"/>
                </a:solidFill>
                <a:latin typeface="Calibri"/>
                <a:cs typeface="Calibri"/>
              </a:rPr>
              <a:t>Adopters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9285" y="1193562"/>
            <a:ext cx="2196219" cy="284134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20847" y="4100627"/>
            <a:ext cx="19005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srgbClr val="0070C0"/>
                </a:solidFill>
                <a:latin typeface="Arial"/>
                <a:cs typeface="Arial"/>
                <a:hlinkClick r:id="rId7"/>
              </a:rPr>
              <a:t>http://nisar.jpl.nasa.gov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58883" y="1130300"/>
            <a:ext cx="2328672" cy="22920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820353" y="4490097"/>
            <a:ext cx="2755265" cy="213039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48260" algn="ctr">
              <a:spcBef>
                <a:spcPts val="725"/>
              </a:spcBef>
            </a:pPr>
            <a:r>
              <a:rPr sz="2100" b="1" i="1" dirty="0">
                <a:solidFill>
                  <a:srgbClr val="0070C0"/>
                </a:solidFill>
                <a:latin typeface="Arial"/>
                <a:cs typeface="Arial"/>
              </a:rPr>
              <a:t>Dr.</a:t>
            </a:r>
            <a:r>
              <a:rPr sz="2100" b="1" i="1" spc="-1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00" b="1" i="1" dirty="0">
                <a:solidFill>
                  <a:srgbClr val="0070C0"/>
                </a:solidFill>
                <a:latin typeface="Arial"/>
                <a:cs typeface="Arial"/>
              </a:rPr>
              <a:t>Gerald</a:t>
            </a:r>
            <a:r>
              <a:rPr sz="2100" b="1" i="1" spc="-1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00" b="1" i="1" spc="-10" dirty="0">
                <a:solidFill>
                  <a:srgbClr val="0070C0"/>
                </a:solidFill>
                <a:latin typeface="Arial"/>
                <a:cs typeface="Arial"/>
              </a:rPr>
              <a:t>Bawden</a:t>
            </a:r>
            <a:endParaRPr sz="2100">
              <a:latin typeface="Arial"/>
              <a:cs typeface="Arial"/>
            </a:endParaRPr>
          </a:p>
          <a:p>
            <a:pPr marL="12065" marR="5080" indent="-58419" algn="ctr">
              <a:lnSpc>
                <a:spcPct val="121900"/>
              </a:lnSpc>
              <a:spcBef>
                <a:spcPts val="55"/>
              </a:spcBef>
            </a:pPr>
            <a:r>
              <a:rPr sz="1600" dirty="0">
                <a:solidFill>
                  <a:srgbClr val="002060"/>
                </a:solidFill>
                <a:latin typeface="Arial"/>
                <a:cs typeface="Arial"/>
              </a:rPr>
              <a:t>Program</a:t>
            </a:r>
            <a:r>
              <a:rPr sz="16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Arial"/>
                <a:cs typeface="Arial"/>
              </a:rPr>
              <a:t>Scientist/Manager NISAR/SDC/UAVSAR/OASIS/ OPERA/ASF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740"/>
              </a:spcBef>
            </a:pPr>
            <a:endParaRPr sz="1600">
              <a:latin typeface="Arial"/>
              <a:cs typeface="Arial"/>
            </a:endParaRPr>
          </a:p>
          <a:p>
            <a:pPr marR="48260" algn="ctr"/>
            <a:r>
              <a:rPr sz="1300" b="1" spc="-10" dirty="0">
                <a:latin typeface="Arial"/>
                <a:cs typeface="Arial"/>
              </a:rPr>
              <a:t>NASA</a:t>
            </a:r>
            <a:r>
              <a:rPr sz="1300" b="1" spc="-80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Headquarters</a:t>
            </a:r>
            <a:endParaRPr sz="1300">
              <a:latin typeface="Arial"/>
              <a:cs typeface="Arial"/>
            </a:endParaRPr>
          </a:p>
          <a:p>
            <a:pPr marR="50165" algn="ctr">
              <a:spcBef>
                <a:spcPts val="455"/>
              </a:spcBef>
            </a:pPr>
            <a:r>
              <a:rPr sz="1300" spc="-10" dirty="0">
                <a:latin typeface="Arial"/>
                <a:cs typeface="Arial"/>
                <a:hlinkClick r:id="rId9"/>
              </a:rPr>
              <a:t>Gerald.Bawden@NASA.gov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763</Words>
  <Application>Microsoft Office PowerPoint</Application>
  <PresentationFormat>Custom</PresentationFormat>
  <Paragraphs>135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Arial Black</vt:lpstr>
      <vt:lpstr>Arial Narrow</vt:lpstr>
      <vt:lpstr>Calibri</vt:lpstr>
      <vt:lpstr>Tahoma</vt:lpstr>
      <vt:lpstr>Times New Roman</vt:lpstr>
      <vt:lpstr>Office Theme</vt:lpstr>
      <vt:lpstr>1_Office Theme</vt:lpstr>
      <vt:lpstr>Overview and Status of ISRO-NASA Synthetic Aperture Radar  (NISAR)</vt:lpstr>
      <vt:lpstr>Status of NISAR &amp; SDC</vt:lpstr>
      <vt:lpstr>PowerPoint Presentation</vt:lpstr>
      <vt:lpstr>NISAR Will Enable New and Innovative Research Spanning the Earth Sciences: Climate, Carbon, and Catastrophes ++</vt:lpstr>
      <vt:lpstr>Oct. 2023 Observation Plan Revised every 6 months</vt:lpstr>
      <vt:lpstr>Science Data System Products Latency</vt:lpstr>
      <vt:lpstr>NISAR’s launch readiness date has been delayed New launch date is in August 2024</vt:lpstr>
      <vt:lpstr>NISAR is 99.99% Completed and Tested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202410327_NISAR_Townhall_Bawden_export_2</dc:title>
  <dc:creator>Bawden, Gerald W (HQ-DK000)[Affiliate]</dc:creator>
  <cp:lastModifiedBy>Nancy French</cp:lastModifiedBy>
  <cp:revision>8</cp:revision>
  <dcterms:created xsi:type="dcterms:W3CDTF">2024-04-29T14:13:21Z</dcterms:created>
  <dcterms:modified xsi:type="dcterms:W3CDTF">2024-05-06T16:47:48Z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2024-04-29T00:00:00Z</vt:filetime>
  </property>
  <property fmtid="{D5CDD505-2E9C-101B-9397-08002B2CF9AE}" pid="5" name="Producer">
    <vt:lpwstr>macOS Version 13.6.4 (Build 22G513) Quartz PDFContext</vt:lpwstr>
  </property>
</Properties>
</file>