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9" r:id="rId5"/>
    <p:sldId id="261" r:id="rId6"/>
    <p:sldId id="260" r:id="rId7"/>
    <p:sldId id="262" r:id="rId8"/>
    <p:sldId id="258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AB45"/>
    <a:srgbClr val="D4DE2B"/>
    <a:srgbClr val="DBDADD"/>
    <a:srgbClr val="595959"/>
    <a:srgbClr val="D2D3D4"/>
    <a:srgbClr val="D4DE2C"/>
    <a:srgbClr val="BABBBE"/>
    <a:srgbClr val="EBEBED"/>
    <a:srgbClr val="1991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5"/>
    <p:restoredTop sz="96405"/>
  </p:normalViewPr>
  <p:slideViewPr>
    <p:cSldViewPr snapToGrid="0" snapToObjects="1">
      <p:cViewPr varScale="1">
        <p:scale>
          <a:sx n="109" d="100"/>
          <a:sy n="109" d="100"/>
        </p:scale>
        <p:origin x="10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AA15F2-90B9-0E41-B017-DFB4C1A69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5324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B92E42-8CFB-7C41-B3DF-D19C95B17D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86809"/>
            <a:ext cx="10515600" cy="12430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139861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F49DAA-E2AA-0F4F-B767-EDF02A722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69" y="1471929"/>
            <a:ext cx="10962861" cy="78781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424E33-B8F7-5846-9882-C78BCE61461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4569" y="2538245"/>
            <a:ext cx="10962861" cy="39203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107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E04D88-B24E-F024-4639-0144C4DF2E6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0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49390-2B4C-244F-A656-F90069551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239" y="1965324"/>
            <a:ext cx="10794023" cy="1325563"/>
          </a:xfrm>
        </p:spPr>
        <p:txBody>
          <a:bodyPr/>
          <a:lstStyle/>
          <a:p>
            <a:r>
              <a:rPr lang="en-US" dirty="0"/>
              <a:t>Vegetation</a:t>
            </a:r>
            <a:br>
              <a:rPr lang="en-US" dirty="0"/>
            </a:br>
            <a:r>
              <a:rPr lang="en-US" dirty="0"/>
              <a:t>Dynamics, Composition, Structure and Function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A290A-9E97-4641-B3E9-9B18FEECC8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Matt Macander</a:t>
            </a:r>
          </a:p>
          <a:p>
            <a:r>
              <a:rPr lang="en-US" dirty="0"/>
              <a:t>Howie Epstein</a:t>
            </a:r>
          </a:p>
          <a:p>
            <a:r>
              <a:rPr lang="en-US" strike="sngStrike" dirty="0"/>
              <a:t>Brendan Rogers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9120F15-8780-EE42-0511-913026D383F5}"/>
              </a:ext>
            </a:extLst>
          </p:cNvPr>
          <p:cNvSpPr txBox="1">
            <a:spLocks/>
          </p:cNvSpPr>
          <p:nvPr/>
        </p:nvSpPr>
        <p:spPr>
          <a:xfrm>
            <a:off x="656492" y="5750169"/>
            <a:ext cx="10515600" cy="75969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36 attendees (3 remote)</a:t>
            </a:r>
          </a:p>
        </p:txBody>
      </p:sp>
    </p:spTree>
    <p:extLst>
      <p:ext uri="{BB962C8B-B14F-4D97-AF65-F5344CB8AC3E}">
        <p14:creationId xmlns:p14="http://schemas.microsoft.com/office/powerpoint/2010/main" val="229951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C23F0-049E-365A-9489-EFFA6E041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6C11FAE-2206-5C83-8300-E1AC9D579E08}"/>
              </a:ext>
            </a:extLst>
          </p:cNvPr>
          <p:cNvSpPr/>
          <p:nvPr/>
        </p:nvSpPr>
        <p:spPr>
          <a:xfrm>
            <a:off x="442547" y="2026717"/>
            <a:ext cx="2233246" cy="861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Disturbance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229CBB7-156F-B7C8-56C4-EDBAFA753066}"/>
              </a:ext>
            </a:extLst>
          </p:cNvPr>
          <p:cNvSpPr/>
          <p:nvPr/>
        </p:nvSpPr>
        <p:spPr>
          <a:xfrm>
            <a:off x="337042" y="3670833"/>
            <a:ext cx="2233246" cy="861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Hydrology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3CF733B-646F-FF19-5B60-3AD00F2D702E}"/>
              </a:ext>
            </a:extLst>
          </p:cNvPr>
          <p:cNvSpPr/>
          <p:nvPr/>
        </p:nvSpPr>
        <p:spPr>
          <a:xfrm>
            <a:off x="1113693" y="5314949"/>
            <a:ext cx="2233246" cy="861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Permafrost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A86BBFB-B0AC-9E8A-7D43-3AB7E3CE8B20}"/>
              </a:ext>
            </a:extLst>
          </p:cNvPr>
          <p:cNvSpPr/>
          <p:nvPr/>
        </p:nvSpPr>
        <p:spPr>
          <a:xfrm>
            <a:off x="9337430" y="1886742"/>
            <a:ext cx="2233246" cy="861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Carbon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E1779E6-E825-5A37-0051-DBAB1C720EF3}"/>
              </a:ext>
            </a:extLst>
          </p:cNvPr>
          <p:cNvSpPr/>
          <p:nvPr/>
        </p:nvSpPr>
        <p:spPr>
          <a:xfrm>
            <a:off x="9144000" y="5116450"/>
            <a:ext cx="2233246" cy="861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Ecosystem Services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DEFDAB7-D395-7053-37B0-D65D3B6BF9DE}"/>
              </a:ext>
            </a:extLst>
          </p:cNvPr>
          <p:cNvSpPr/>
          <p:nvPr/>
        </p:nvSpPr>
        <p:spPr>
          <a:xfrm>
            <a:off x="9659812" y="3516983"/>
            <a:ext cx="2233246" cy="8616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Wetlands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CFC92AF-68B3-D22B-14BB-F78233B01F6E}"/>
              </a:ext>
            </a:extLst>
          </p:cNvPr>
          <p:cNvSpPr/>
          <p:nvPr/>
        </p:nvSpPr>
        <p:spPr>
          <a:xfrm>
            <a:off x="1969477" y="1125415"/>
            <a:ext cx="8291146" cy="53721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Vegetation Dynamics, Composition, Structure, and Function</a:t>
            </a:r>
          </a:p>
        </p:txBody>
      </p:sp>
    </p:spTree>
    <p:extLst>
      <p:ext uri="{BB962C8B-B14F-4D97-AF65-F5344CB8AC3E}">
        <p14:creationId xmlns:p14="http://schemas.microsoft.com/office/powerpoint/2010/main" val="85919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AE82-96CB-C143-A97E-1E1BF79A4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and Near Completion Syntheses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80702-C811-284E-A8B0-438AFA1FBFB1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Multi-Disturbance synthesis (Foster et al.)</a:t>
            </a:r>
          </a:p>
          <a:p>
            <a:r>
              <a:rPr lang="en-US" dirty="0"/>
              <a:t>Gridded LVIS Vegetation Structure (</a:t>
            </a:r>
            <a:r>
              <a:rPr lang="en-US" dirty="0" err="1"/>
              <a:t>Montessano</a:t>
            </a:r>
            <a:r>
              <a:rPr lang="en-US" dirty="0"/>
              <a:t> and Macander)</a:t>
            </a:r>
          </a:p>
          <a:p>
            <a:r>
              <a:rPr lang="en-US" dirty="0"/>
              <a:t>Dynamic Vegetation Model comparison  (</a:t>
            </a:r>
            <a:r>
              <a:rPr lang="en-US" dirty="0" err="1"/>
              <a:t>Hefernan</a:t>
            </a:r>
            <a:r>
              <a:rPr lang="en-US" dirty="0"/>
              <a:t> and Epstein)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0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D651D-8148-8FE8-E01A-58B3F5887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Vegetation and PFT Classification Schemas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3EE1B-7245-9A4E-2F15-192CAB17272F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Ongoing discussion since before Phase 1</a:t>
            </a:r>
          </a:p>
          <a:p>
            <a:pPr lvl="1"/>
            <a:r>
              <a:rPr lang="en-US" dirty="0"/>
              <a:t>Now is the time window to have this discussion</a:t>
            </a:r>
          </a:p>
          <a:p>
            <a:pPr lvl="1"/>
            <a:r>
              <a:rPr lang="en-US" dirty="0"/>
              <a:t>Don’t expect agreement or a perfect solution</a:t>
            </a:r>
          </a:p>
          <a:p>
            <a:pPr lvl="1"/>
            <a:r>
              <a:rPr lang="en-US" dirty="0"/>
              <a:t>Local concepts generally best fit locally</a:t>
            </a:r>
          </a:p>
          <a:p>
            <a:pPr lvl="1"/>
            <a:r>
              <a:rPr lang="en-US" dirty="0"/>
              <a:t>Reference international , national (USNVC) standards and other groups (AGC Veg WG)</a:t>
            </a:r>
          </a:p>
        </p:txBody>
      </p:sp>
    </p:spTree>
    <p:extLst>
      <p:ext uri="{BB962C8B-B14F-4D97-AF65-F5344CB8AC3E}">
        <p14:creationId xmlns:p14="http://schemas.microsoft.com/office/powerpoint/2010/main" val="236440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EF21A-E453-F7DF-E55C-237A8C368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Vegetation Structure, Function, Traits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86655-3846-C1AD-AF07-120D5F441A9F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Guillermo suggests ‘Reverse engineer’ land cover from canopy height, canopy cover, leaf form and longevity (similar to AK-</a:t>
            </a:r>
            <a:r>
              <a:rPr lang="en-US" dirty="0" err="1"/>
              <a:t>VEGMap</a:t>
            </a:r>
            <a:r>
              <a:rPr lang="en-US" dirty="0"/>
              <a:t>)</a:t>
            </a:r>
          </a:p>
          <a:p>
            <a:r>
              <a:rPr lang="en-US" dirty="0"/>
              <a:t>Townsend acknowledges that from management perspective traits map alone are not very helpful</a:t>
            </a:r>
          </a:p>
          <a:p>
            <a:pPr lvl="1"/>
            <a:r>
              <a:rPr lang="en-US" dirty="0"/>
              <a:t>Combine with vegetation structure &amp; leaf form, phenology, inundation, land cover...</a:t>
            </a:r>
          </a:p>
          <a:p>
            <a:pPr lvl="1"/>
            <a:r>
              <a:rPr lang="en-US" dirty="0"/>
              <a:t>Traits as a practical method to characterize ecosystem function over large areas when accurate species mapping is impractical</a:t>
            </a:r>
          </a:p>
          <a:p>
            <a:pPr lvl="1"/>
            <a:r>
              <a:rPr lang="en-US" dirty="0"/>
              <a:t>Encourage modelers to include some traits directly, not just in PFT lookups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8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C139B-79B4-BE9C-8B75-C0A29673F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Vegetation Disturbance and Successional Trajectories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4CC1D-5FBA-455D-3EF5-990C08FA513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4569" y="2936631"/>
            <a:ext cx="10962861" cy="3521921"/>
          </a:xfrm>
        </p:spPr>
        <p:txBody>
          <a:bodyPr/>
          <a:lstStyle/>
          <a:p>
            <a:r>
              <a:rPr lang="en-US" dirty="0"/>
              <a:t>Multi-Disturbance Synthesis was broad but shallow (point-based)</a:t>
            </a:r>
          </a:p>
          <a:p>
            <a:pPr lvl="1"/>
            <a:r>
              <a:rPr lang="en-US" dirty="0"/>
              <a:t>Lake Drainage</a:t>
            </a:r>
          </a:p>
          <a:p>
            <a:pPr lvl="1"/>
            <a:r>
              <a:rPr lang="en-US" dirty="0"/>
              <a:t>Extreme Climate Events</a:t>
            </a:r>
          </a:p>
          <a:p>
            <a:pPr lvl="1"/>
            <a:r>
              <a:rPr lang="en-US" dirty="0"/>
              <a:t>Some new disturbances are emphasized in Phase 3</a:t>
            </a:r>
          </a:p>
          <a:p>
            <a:pPr lvl="2"/>
            <a:r>
              <a:rPr lang="en-US" dirty="0"/>
              <a:t>Beaver Engineering, Retrogressive Thaw Slumps</a:t>
            </a:r>
          </a:p>
          <a:p>
            <a:pPr lvl="1"/>
            <a:r>
              <a:rPr lang="en-US" dirty="0"/>
              <a:t>Utilize existing time-series products (land cover, PFT cover)</a:t>
            </a:r>
          </a:p>
          <a:p>
            <a:pPr lvl="2"/>
            <a:r>
              <a:rPr lang="en-US" dirty="0"/>
              <a:t>Also assess agreement among products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2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E83CD-9B11-6CD4-9AF5-F68D9B8C7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Vegetation Resilience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50295-2227-4831-0883-656CAEC3D8C6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Focus of Liu’s P3 project (and </a:t>
            </a:r>
            <a:r>
              <a:rPr lang="en-US" dirty="0" err="1"/>
              <a:t>ABoVE</a:t>
            </a:r>
            <a:r>
              <a:rPr lang="en-US" dirty="0"/>
              <a:t> overall)</a:t>
            </a:r>
          </a:p>
          <a:p>
            <a:pPr lvl="1"/>
            <a:r>
              <a:rPr lang="en-US" dirty="0"/>
              <a:t>Capacity to recover after disturbance</a:t>
            </a:r>
          </a:p>
          <a:p>
            <a:pPr lvl="1"/>
            <a:r>
              <a:rPr lang="en-US" dirty="0"/>
              <a:t>Measurables include vegetation index measurements</a:t>
            </a:r>
          </a:p>
          <a:p>
            <a:pPr lvl="2"/>
            <a:r>
              <a:rPr lang="en-US" dirty="0"/>
              <a:t>Recovery of land cover, plant cover, traits, AGB and carbon</a:t>
            </a:r>
          </a:p>
          <a:p>
            <a:pPr lvl="1"/>
            <a:r>
              <a:rPr lang="en-US" dirty="0"/>
              <a:t>Skepticism of some global resilience analyses (e.g. step change c. 2000)</a:t>
            </a:r>
          </a:p>
          <a:p>
            <a:pPr lvl="1"/>
            <a:r>
              <a:rPr lang="en-US" dirty="0" err="1"/>
              <a:t>ABoVE</a:t>
            </a:r>
            <a:r>
              <a:rPr lang="en-US" dirty="0"/>
              <a:t> is a good opportunity to refine and ground-truth resilience maps with a limited area and concentration of expertise</a:t>
            </a:r>
          </a:p>
        </p:txBody>
      </p:sp>
    </p:spTree>
    <p:extLst>
      <p:ext uri="{BB962C8B-B14F-4D97-AF65-F5344CB8AC3E}">
        <p14:creationId xmlns:p14="http://schemas.microsoft.com/office/powerpoint/2010/main" val="345286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A98E3-AC71-B090-EA82-8007A092B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438" y="1078022"/>
            <a:ext cx="10962861" cy="787814"/>
          </a:xfrm>
        </p:spPr>
        <p:txBody>
          <a:bodyPr/>
          <a:lstStyle/>
          <a:p>
            <a:r>
              <a:rPr lang="en-US" dirty="0"/>
              <a:t>New Synthesis (with Spectral Imaging)</a:t>
            </a:r>
            <a:br>
              <a:rPr lang="en-US" dirty="0"/>
            </a:br>
            <a:r>
              <a:rPr lang="en-US" dirty="0"/>
              <a:t> Vegetation Composition from AVIRIS-NG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41080-E3B8-B1B4-9206-6F9D9C64CAD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35437" y="2423945"/>
            <a:ext cx="10962861" cy="3920307"/>
          </a:xfrm>
        </p:spPr>
        <p:txBody>
          <a:bodyPr/>
          <a:lstStyle/>
          <a:p>
            <a:r>
              <a:rPr lang="en-US" dirty="0"/>
              <a:t>Latest/Best AVIRIS-NG surface reflectance from JPL (ISOFIT </a:t>
            </a:r>
            <a:r>
              <a:rPr lang="en-US" dirty="0" err="1"/>
              <a:t>Alg</a:t>
            </a:r>
            <a:r>
              <a:rPr lang="en-US" dirty="0"/>
              <a:t>)</a:t>
            </a:r>
          </a:p>
          <a:p>
            <a:r>
              <a:rPr lang="en-US" dirty="0"/>
              <a:t>University of Wisconsin to apply BRDF and Terrain Correction using best available DEM</a:t>
            </a:r>
          </a:p>
          <a:p>
            <a:pPr lvl="1"/>
            <a:r>
              <a:rPr lang="en-US" dirty="0"/>
              <a:t>Already used to develop trait maps (include traits as predictors)</a:t>
            </a:r>
          </a:p>
          <a:p>
            <a:r>
              <a:rPr lang="en-US" dirty="0"/>
              <a:t>Convert to ARD (standard north-up projection, scaled 16bit)</a:t>
            </a:r>
          </a:p>
          <a:p>
            <a:r>
              <a:rPr lang="en-US" dirty="0"/>
              <a:t>Make available on ASC, perhaps GEE Community Catalog</a:t>
            </a:r>
          </a:p>
          <a:p>
            <a:r>
              <a:rPr lang="en-US" dirty="0"/>
              <a:t>Intersect with domain-wide UAS PFT mapping, spectral and other field </a:t>
            </a:r>
            <a:r>
              <a:rPr lang="en-US" dirty="0" err="1"/>
              <a:t>mmts</a:t>
            </a:r>
            <a:r>
              <a:rPr lang="en-US" dirty="0"/>
              <a:t> (100+ AVIRIS strips, Yang/Lara/Nelson/</a:t>
            </a:r>
            <a:r>
              <a:rPr lang="en-US" dirty="0" err="1"/>
              <a:t>Belke</a:t>
            </a:r>
            <a:r>
              <a:rPr lang="en-US" dirty="0"/>
              <a:t>-Brea/Macander)</a:t>
            </a:r>
          </a:p>
          <a:p>
            <a:r>
              <a:rPr lang="en-US" dirty="0"/>
              <a:t>Used to support local/project efforts and AVIRIS collection-wide</a:t>
            </a:r>
          </a:p>
        </p:txBody>
      </p:sp>
    </p:spTree>
    <p:extLst>
      <p:ext uri="{BB962C8B-B14F-4D97-AF65-F5344CB8AC3E}">
        <p14:creationId xmlns:p14="http://schemas.microsoft.com/office/powerpoint/2010/main" val="199617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431F9-ED25-EC6D-4DE0-737F6BA57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57957-A5A0-A89E-32DD-57BE9DBF6C70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Strong support to resume monthly calls</a:t>
            </a:r>
          </a:p>
          <a:p>
            <a:pPr lvl="1"/>
            <a:r>
              <a:rPr lang="en-US" dirty="0"/>
              <a:t>Classification scheme discussion</a:t>
            </a:r>
          </a:p>
          <a:p>
            <a:pPr lvl="1"/>
            <a:r>
              <a:rPr lang="en-US" dirty="0"/>
              <a:t>Spectral/Vegetation Synthesis</a:t>
            </a:r>
          </a:p>
          <a:p>
            <a:pPr lvl="1"/>
            <a:r>
              <a:rPr lang="en-US" dirty="0"/>
              <a:t>Short presentations with time for other discussion</a:t>
            </a:r>
          </a:p>
          <a:p>
            <a:r>
              <a:rPr lang="en-US" dirty="0"/>
              <a:t>Potential additional syntheses</a:t>
            </a:r>
          </a:p>
          <a:p>
            <a:pPr lvl="1"/>
            <a:r>
              <a:rPr lang="en-US" dirty="0"/>
              <a:t>Disturbance &amp;</a:t>
            </a:r>
          </a:p>
          <a:p>
            <a:pPr lvl="1"/>
            <a:r>
              <a:rPr lang="en-US" dirty="0"/>
              <a:t>Resilience</a:t>
            </a:r>
          </a:p>
          <a:p>
            <a:r>
              <a:rPr lang="en-US"/>
              <a:t>Co-lead opportunity</a:t>
            </a:r>
          </a:p>
        </p:txBody>
      </p:sp>
    </p:spTree>
    <p:extLst>
      <p:ext uri="{BB962C8B-B14F-4D97-AF65-F5344CB8AC3E}">
        <p14:creationId xmlns:p14="http://schemas.microsoft.com/office/powerpoint/2010/main" val="379176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TM_8_Template_Master" id="{B2BD47E0-CCCF-6743-B10A-DF081A6F4804}" vid="{542B1A31-F45A-1D4D-AB3B-DC0A847061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10686</TotalTime>
  <Words>463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Vegetation Dynamics, Composition, Structure and Function</vt:lpstr>
      <vt:lpstr>PowerPoint Presentation</vt:lpstr>
      <vt:lpstr>Past and Near Completion Syntheses</vt:lpstr>
      <vt:lpstr>Vegetation and PFT Classification Schemas</vt:lpstr>
      <vt:lpstr>Vegetation Structure, Function, Traits</vt:lpstr>
      <vt:lpstr>Vegetation Disturbance and Successional Trajectories</vt:lpstr>
      <vt:lpstr>Vegetation Resilience</vt:lpstr>
      <vt:lpstr>New Synthesis (with Spectral Imaging)  Vegetation Composition from AVIRIS-NG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Stroud, David B. (GSFC-618.0)[SCIENCE SYSTEMS AND APPLICATIONS INC]</dc:creator>
  <cp:lastModifiedBy>Matt Macander</cp:lastModifiedBy>
  <cp:revision>65</cp:revision>
  <dcterms:created xsi:type="dcterms:W3CDTF">2020-11-03T15:27:10Z</dcterms:created>
  <dcterms:modified xsi:type="dcterms:W3CDTF">2023-01-26T17:36:06Z</dcterms:modified>
</cp:coreProperties>
</file>