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9" r:id="rId2"/>
    <p:sldId id="260" r:id="rId3"/>
    <p:sldId id="258" r:id="rId4"/>
    <p:sldId id="262"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D"/>
    <a:srgbClr val="68AB45"/>
    <a:srgbClr val="D4DE2B"/>
    <a:srgbClr val="DBDADD"/>
    <a:srgbClr val="595959"/>
    <a:srgbClr val="D2D3D4"/>
    <a:srgbClr val="D4DE2C"/>
    <a:srgbClr val="BABBBE"/>
    <a:srgbClr val="1991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17"/>
    <p:restoredTop sz="96405"/>
  </p:normalViewPr>
  <p:slideViewPr>
    <p:cSldViewPr snapToGrid="0" snapToObjects="1">
      <p:cViewPr varScale="1">
        <p:scale>
          <a:sx n="100" d="100"/>
          <a:sy n="100" d="100"/>
        </p:scale>
        <p:origin x="192"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11DD8-6243-4DEB-B9C4-87E562684438}" type="datetimeFigureOut">
              <a:rPr lang="en-US" smtClean="0"/>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8086F-0871-4ADE-BCB9-126498B87E06}" type="slidenum">
              <a:rPr lang="en-US" smtClean="0"/>
              <a:t>‹#›</a:t>
            </a:fld>
            <a:endParaRPr lang="en-US"/>
          </a:p>
        </p:txBody>
      </p:sp>
    </p:spTree>
    <p:extLst>
      <p:ext uri="{BB962C8B-B14F-4D97-AF65-F5344CB8AC3E}">
        <p14:creationId xmlns:p14="http://schemas.microsoft.com/office/powerpoint/2010/main" val="62014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AA15F2-90B9-0E41-B017-DFB4C1A694C2}"/>
              </a:ext>
            </a:extLst>
          </p:cNvPr>
          <p:cNvSpPr>
            <a:spLocks noGrp="1"/>
          </p:cNvSpPr>
          <p:nvPr>
            <p:ph type="title"/>
          </p:nvPr>
        </p:nvSpPr>
        <p:spPr>
          <a:xfrm>
            <a:off x="838200" y="1965324"/>
            <a:ext cx="10515600" cy="1325563"/>
          </a:xfrm>
          <a:prstGeom prst="rect">
            <a:avLst/>
          </a:prstGeom>
        </p:spPr>
        <p:txBody>
          <a:bodyPr/>
          <a:lstStyle>
            <a:lvl1pPr algn="ctr">
              <a:defRPr b="1"/>
            </a:lvl1pPr>
          </a:lstStyle>
          <a:p>
            <a:r>
              <a:rPr lang="en-US" dirty="0"/>
              <a:t>Click to edit Master title style</a:t>
            </a:r>
          </a:p>
        </p:txBody>
      </p:sp>
      <p:sp>
        <p:nvSpPr>
          <p:cNvPr id="7" name="Text Placeholder 6">
            <a:extLst>
              <a:ext uri="{FF2B5EF4-FFF2-40B4-BE49-F238E27FC236}">
                <a16:creationId xmlns:a16="http://schemas.microsoft.com/office/drawing/2014/main" id="{4EB92E42-8CFB-7C41-B3DF-D19C95B17D47}"/>
              </a:ext>
            </a:extLst>
          </p:cNvPr>
          <p:cNvSpPr>
            <a:spLocks noGrp="1"/>
          </p:cNvSpPr>
          <p:nvPr>
            <p:ph type="body" sz="quarter" idx="10" hasCustomPrompt="1"/>
          </p:nvPr>
        </p:nvSpPr>
        <p:spPr>
          <a:xfrm>
            <a:off x="838200" y="3786809"/>
            <a:ext cx="10515600" cy="1243013"/>
          </a:xfrm>
          <a:prstGeom prst="rect">
            <a:avLst/>
          </a:prstGeom>
        </p:spPr>
        <p:txBody>
          <a:bodyPr/>
          <a:lstStyle>
            <a:lvl1pPr marL="0" indent="0" algn="ctr">
              <a:buNone/>
              <a:defRPr/>
            </a:lvl1pPr>
          </a:lstStyle>
          <a:p>
            <a:pPr lvl="0"/>
            <a:r>
              <a:rPr lang="en-US" dirty="0"/>
              <a:t>Authors</a:t>
            </a:r>
          </a:p>
        </p:txBody>
      </p:sp>
    </p:spTree>
    <p:extLst>
      <p:ext uri="{BB962C8B-B14F-4D97-AF65-F5344CB8AC3E}">
        <p14:creationId xmlns:p14="http://schemas.microsoft.com/office/powerpoint/2010/main" val="1398615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49DAA-E2AA-0F4F-B767-EDF02A722238}"/>
              </a:ext>
            </a:extLst>
          </p:cNvPr>
          <p:cNvSpPr>
            <a:spLocks noGrp="1"/>
          </p:cNvSpPr>
          <p:nvPr>
            <p:ph type="title"/>
          </p:nvPr>
        </p:nvSpPr>
        <p:spPr>
          <a:xfrm>
            <a:off x="614569" y="1471929"/>
            <a:ext cx="10962861" cy="787814"/>
          </a:xfrm>
          <a:prstGeom prst="rect">
            <a:avLst/>
          </a:prstGeo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B8424E33-B8F7-5846-9882-C78BCE614614}"/>
              </a:ext>
            </a:extLst>
          </p:cNvPr>
          <p:cNvSpPr>
            <a:spLocks noGrp="1"/>
          </p:cNvSpPr>
          <p:nvPr>
            <p:ph type="body" idx="10"/>
          </p:nvPr>
        </p:nvSpPr>
        <p:spPr>
          <a:xfrm>
            <a:off x="614569" y="2538245"/>
            <a:ext cx="10962861" cy="392030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1070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E04D88-B24E-F024-4639-0144C4DF2E61}"/>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54105678"/>
      </p:ext>
    </p:extLst>
  </p:cSld>
  <p:clrMap bg1="lt1" tx1="dk1" bg2="lt2" tx2="dk2" accent1="accent1" accent2="accent2" accent3="accent3" accent4="accent4" accent5="accent5" accent6="accent6" hlink="hlink" folHlink="folHlink"/>
  <p:sldLayoutIdLst>
    <p:sldLayoutId id="2147483656" r:id="rId1"/>
    <p:sldLayoutId id="2147483655"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9390-2B4C-244F-A656-F90069551A37}"/>
              </a:ext>
            </a:extLst>
          </p:cNvPr>
          <p:cNvSpPr>
            <a:spLocks noGrp="1"/>
          </p:cNvSpPr>
          <p:nvPr>
            <p:ph type="title"/>
          </p:nvPr>
        </p:nvSpPr>
        <p:spPr>
          <a:xfrm>
            <a:off x="0" y="855715"/>
            <a:ext cx="11989942" cy="1325563"/>
          </a:xfrm>
        </p:spPr>
        <p:txBody>
          <a:bodyPr/>
          <a:lstStyle/>
          <a:p>
            <a:r>
              <a:rPr lang="en-US" dirty="0"/>
              <a:t>Spectral Imaging Working Group breakout report</a:t>
            </a:r>
            <a:br>
              <a:rPr lang="en-US" dirty="0"/>
            </a:br>
            <a:endParaRPr lang="en-US" dirty="0"/>
          </a:p>
        </p:txBody>
      </p:sp>
      <p:sp>
        <p:nvSpPr>
          <p:cNvPr id="3" name="Text Placeholder 2">
            <a:extLst>
              <a:ext uri="{FF2B5EF4-FFF2-40B4-BE49-F238E27FC236}">
                <a16:creationId xmlns:a16="http://schemas.microsoft.com/office/drawing/2014/main" id="{671A290A-9E97-4641-B3E9-9B18FEECC8B3}"/>
              </a:ext>
            </a:extLst>
          </p:cNvPr>
          <p:cNvSpPr>
            <a:spLocks noGrp="1"/>
          </p:cNvSpPr>
          <p:nvPr>
            <p:ph type="body" sz="quarter" idx="10"/>
          </p:nvPr>
        </p:nvSpPr>
        <p:spPr>
          <a:xfrm>
            <a:off x="70511" y="4307403"/>
            <a:ext cx="4585842" cy="738640"/>
          </a:xfrm>
        </p:spPr>
        <p:txBody>
          <a:bodyPr/>
          <a:lstStyle/>
          <a:p>
            <a:r>
              <a:rPr lang="en-US" b="1" dirty="0">
                <a:effectLst/>
                <a:latin typeface="Helvetica" pitchFamily="2" charset="0"/>
              </a:rPr>
              <a:t>16 Attendees (1 online)</a:t>
            </a:r>
            <a:r>
              <a:rPr lang="en-US" dirty="0">
                <a:effectLst/>
                <a:latin typeface="Helvetica" pitchFamily="2" charset="0"/>
              </a:rPr>
              <a:t> </a:t>
            </a:r>
          </a:p>
          <a:p>
            <a:endParaRPr lang="en-US" dirty="0"/>
          </a:p>
        </p:txBody>
      </p:sp>
      <p:pic>
        <p:nvPicPr>
          <p:cNvPr id="4" name="Picture 3" descr="A picture containing diagram&#10;&#10;Description automatically generated">
            <a:extLst>
              <a:ext uri="{FF2B5EF4-FFF2-40B4-BE49-F238E27FC236}">
                <a16:creationId xmlns:a16="http://schemas.microsoft.com/office/drawing/2014/main" id="{CB7EDD8D-46D3-EF0A-F6AC-C83B7A237F03}"/>
              </a:ext>
            </a:extLst>
          </p:cNvPr>
          <p:cNvPicPr>
            <a:picLocks noChangeAspect="1"/>
          </p:cNvPicPr>
          <p:nvPr/>
        </p:nvPicPr>
        <p:blipFill rotWithShape="1">
          <a:blip r:embed="rId2"/>
          <a:srcRect b="18703"/>
          <a:stretch/>
        </p:blipFill>
        <p:spPr>
          <a:xfrm>
            <a:off x="5647529" y="1518496"/>
            <a:ext cx="5702121" cy="4635614"/>
          </a:xfrm>
          <a:prstGeom prst="rect">
            <a:avLst/>
          </a:prstGeom>
        </p:spPr>
      </p:pic>
      <p:sp>
        <p:nvSpPr>
          <p:cNvPr id="5" name="TextBox 4">
            <a:extLst>
              <a:ext uri="{FF2B5EF4-FFF2-40B4-BE49-F238E27FC236}">
                <a16:creationId xmlns:a16="http://schemas.microsoft.com/office/drawing/2014/main" id="{EFB5683C-3F2E-AE27-F280-D9B5C21A8C4A}"/>
              </a:ext>
            </a:extLst>
          </p:cNvPr>
          <p:cNvSpPr txBox="1"/>
          <p:nvPr/>
        </p:nvSpPr>
        <p:spPr>
          <a:xfrm>
            <a:off x="5607498" y="6154110"/>
            <a:ext cx="5098602" cy="584775"/>
          </a:xfrm>
          <a:prstGeom prst="rect">
            <a:avLst/>
          </a:prstGeom>
          <a:noFill/>
        </p:spPr>
        <p:txBody>
          <a:bodyPr wrap="square" rtlCol="0">
            <a:spAutoFit/>
          </a:bodyPr>
          <a:lstStyle/>
          <a:p>
            <a:r>
              <a:rPr lang="en-US" sz="1600" b="1" dirty="0"/>
              <a:t>DALLE-2: cartoon of the NASA Arctic Boreal Vulnerability Experiment Spectral Imaging Working Group</a:t>
            </a:r>
          </a:p>
        </p:txBody>
      </p:sp>
      <p:sp>
        <p:nvSpPr>
          <p:cNvPr id="6" name="Text Placeholder 2">
            <a:extLst>
              <a:ext uri="{FF2B5EF4-FFF2-40B4-BE49-F238E27FC236}">
                <a16:creationId xmlns:a16="http://schemas.microsoft.com/office/drawing/2014/main" id="{D43FC0FC-1A5A-29E2-2DFD-7A9A964551AA}"/>
              </a:ext>
            </a:extLst>
          </p:cNvPr>
          <p:cNvSpPr txBox="1">
            <a:spLocks/>
          </p:cNvSpPr>
          <p:nvPr/>
        </p:nvSpPr>
        <p:spPr>
          <a:xfrm>
            <a:off x="0" y="2945947"/>
            <a:ext cx="4585842" cy="147728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pitchFamily="2" charset="0"/>
              </a:rPr>
              <a:t>Notes by Peter N. and Petya C.</a:t>
            </a:r>
          </a:p>
          <a:p>
            <a:endParaRPr lang="en-US" dirty="0">
              <a:latin typeface="Helvetica" pitchFamily="2" charset="0"/>
            </a:endParaRPr>
          </a:p>
          <a:p>
            <a:endParaRPr lang="en-US" dirty="0">
              <a:latin typeface="Helvetica" pitchFamily="2" charset="0"/>
            </a:endParaRPr>
          </a:p>
          <a:p>
            <a:endParaRPr lang="en-US" dirty="0"/>
          </a:p>
        </p:txBody>
      </p:sp>
      <p:sp>
        <p:nvSpPr>
          <p:cNvPr id="7" name="Text Placeholder 2">
            <a:extLst>
              <a:ext uri="{FF2B5EF4-FFF2-40B4-BE49-F238E27FC236}">
                <a16:creationId xmlns:a16="http://schemas.microsoft.com/office/drawing/2014/main" id="{CB2D3B0B-6A1B-506D-95D1-FD09736C3131}"/>
              </a:ext>
            </a:extLst>
          </p:cNvPr>
          <p:cNvSpPr txBox="1">
            <a:spLocks/>
          </p:cNvSpPr>
          <p:nvPr/>
        </p:nvSpPr>
        <p:spPr>
          <a:xfrm>
            <a:off x="218195" y="1845595"/>
            <a:ext cx="4585842" cy="84911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pitchFamily="2" charset="0"/>
              </a:rPr>
              <a:t>Co-leads Fred H. and Peter N.</a:t>
            </a:r>
          </a:p>
          <a:p>
            <a:endParaRPr lang="en-US" dirty="0">
              <a:latin typeface="Helvetica" pitchFamily="2" charset="0"/>
            </a:endParaRPr>
          </a:p>
          <a:p>
            <a:endParaRPr lang="en-US" dirty="0">
              <a:latin typeface="Helvetica" pitchFamily="2" charset="0"/>
            </a:endParaRPr>
          </a:p>
          <a:p>
            <a:endParaRPr lang="en-US" dirty="0"/>
          </a:p>
        </p:txBody>
      </p:sp>
    </p:spTree>
    <p:extLst>
      <p:ext uri="{BB962C8B-B14F-4D97-AF65-F5344CB8AC3E}">
        <p14:creationId xmlns:p14="http://schemas.microsoft.com/office/powerpoint/2010/main" val="32310796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9390-2B4C-244F-A656-F90069551A37}"/>
              </a:ext>
            </a:extLst>
          </p:cNvPr>
          <p:cNvSpPr>
            <a:spLocks noGrp="1"/>
          </p:cNvSpPr>
          <p:nvPr>
            <p:ph type="title"/>
          </p:nvPr>
        </p:nvSpPr>
        <p:spPr>
          <a:xfrm>
            <a:off x="0" y="743109"/>
            <a:ext cx="12192000" cy="1325563"/>
          </a:xfrm>
        </p:spPr>
        <p:txBody>
          <a:bodyPr/>
          <a:lstStyle/>
          <a:p>
            <a:r>
              <a:rPr lang="en-US" dirty="0"/>
              <a:t>Discuss Phase 3 projects in the context of the working group</a:t>
            </a:r>
          </a:p>
        </p:txBody>
      </p:sp>
      <p:sp>
        <p:nvSpPr>
          <p:cNvPr id="3" name="Text Placeholder 2">
            <a:extLst>
              <a:ext uri="{FF2B5EF4-FFF2-40B4-BE49-F238E27FC236}">
                <a16:creationId xmlns:a16="http://schemas.microsoft.com/office/drawing/2014/main" id="{671A290A-9E97-4641-B3E9-9B18FEECC8B3}"/>
              </a:ext>
            </a:extLst>
          </p:cNvPr>
          <p:cNvSpPr>
            <a:spLocks noGrp="1"/>
          </p:cNvSpPr>
          <p:nvPr>
            <p:ph type="body" sz="quarter" idx="10"/>
          </p:nvPr>
        </p:nvSpPr>
        <p:spPr>
          <a:xfrm>
            <a:off x="114300" y="2068672"/>
            <a:ext cx="7594600" cy="4700428"/>
          </a:xfrm>
        </p:spPr>
        <p:txBody>
          <a:bodyPr/>
          <a:lstStyle/>
          <a:p>
            <a:pPr marL="514350" indent="-514350" algn="l">
              <a:buFont typeface="+mj-lt"/>
              <a:buAutoNum type="arabicPeriod"/>
            </a:pPr>
            <a:r>
              <a:rPr lang="en-US" sz="2400" b="1" dirty="0"/>
              <a:t>Laura B.-C.: </a:t>
            </a:r>
            <a:r>
              <a:rPr lang="en-US" sz="2400" dirty="0"/>
              <a:t>Gap in knowing the different mosses. Going to use AVIRIS to map these to constrain the models. Sphagnum vs feather mosses. </a:t>
            </a:r>
          </a:p>
          <a:p>
            <a:pPr marL="514350" indent="-514350" algn="l">
              <a:buFont typeface="+mj-lt"/>
              <a:buAutoNum type="arabicPeriod"/>
            </a:pPr>
            <a:r>
              <a:rPr lang="en-US" sz="2400" b="1" dirty="0"/>
              <a:t>Mark L</a:t>
            </a:r>
            <a:r>
              <a:rPr lang="en-US" sz="2400" dirty="0"/>
              <a:t>: Hist project looks at interaction between spectra and dominant vegetation types. Use simulated hyperspectral data to improve mapping across larger spatial domains? How to characterize uncertainty using AVIRIS when ground data weren’t collected at the same time. </a:t>
            </a:r>
          </a:p>
          <a:p>
            <a:pPr marL="514350" indent="-514350" algn="l">
              <a:buFont typeface="+mj-lt"/>
              <a:buAutoNum type="arabicPeriod"/>
            </a:pPr>
            <a:r>
              <a:rPr lang="en-US" sz="2400" b="1" dirty="0"/>
              <a:t>Phil T</a:t>
            </a:r>
            <a:r>
              <a:rPr lang="en-US" sz="2400" dirty="0"/>
              <a:t>:  His project trying to connect to flux tower data to AVIRIS</a:t>
            </a:r>
          </a:p>
          <a:p>
            <a:pPr marL="514350" indent="-514350" algn="l">
              <a:buFont typeface="+mj-lt"/>
              <a:buAutoNum type="arabicPeriod"/>
            </a:pPr>
            <a:r>
              <a:rPr lang="en-US" sz="2400" b="1" dirty="0"/>
              <a:t>Peter N</a:t>
            </a:r>
            <a:r>
              <a:rPr lang="en-US" sz="2400" dirty="0"/>
              <a:t>: Refining PFT fractional cover under AVIRIS for refining wall-to-wall Landsat PFT mapping</a:t>
            </a:r>
          </a:p>
          <a:p>
            <a:endParaRPr lang="en-US" sz="2400" dirty="0"/>
          </a:p>
        </p:txBody>
      </p:sp>
      <p:pic>
        <p:nvPicPr>
          <p:cNvPr id="6" name="Picture 5" descr="A map of the world&#10;&#10;Description automatically generated with medium confidence">
            <a:extLst>
              <a:ext uri="{FF2B5EF4-FFF2-40B4-BE49-F238E27FC236}">
                <a16:creationId xmlns:a16="http://schemas.microsoft.com/office/drawing/2014/main" id="{E58348BD-9AA3-EBE8-390C-1C5129C85EE9}"/>
              </a:ext>
            </a:extLst>
          </p:cNvPr>
          <p:cNvPicPr>
            <a:picLocks noChangeAspect="1"/>
          </p:cNvPicPr>
          <p:nvPr/>
        </p:nvPicPr>
        <p:blipFill>
          <a:blip r:embed="rId2"/>
          <a:stretch>
            <a:fillRect/>
          </a:stretch>
        </p:blipFill>
        <p:spPr>
          <a:xfrm>
            <a:off x="7709488" y="2298700"/>
            <a:ext cx="4482512" cy="4482512"/>
          </a:xfrm>
          <a:prstGeom prst="rect">
            <a:avLst/>
          </a:prstGeom>
        </p:spPr>
      </p:pic>
      <p:sp>
        <p:nvSpPr>
          <p:cNvPr id="7" name="TextBox 6">
            <a:extLst>
              <a:ext uri="{FF2B5EF4-FFF2-40B4-BE49-F238E27FC236}">
                <a16:creationId xmlns:a16="http://schemas.microsoft.com/office/drawing/2014/main" id="{51F74950-070C-F208-3D98-B88E2FC7C038}"/>
              </a:ext>
            </a:extLst>
          </p:cNvPr>
          <p:cNvSpPr txBox="1"/>
          <p:nvPr/>
        </p:nvSpPr>
        <p:spPr>
          <a:xfrm>
            <a:off x="7823200" y="6519446"/>
            <a:ext cx="5661061" cy="338554"/>
          </a:xfrm>
          <a:prstGeom prst="rect">
            <a:avLst/>
          </a:prstGeom>
          <a:noFill/>
        </p:spPr>
        <p:txBody>
          <a:bodyPr wrap="square" rtlCol="0">
            <a:spAutoFit/>
          </a:bodyPr>
          <a:lstStyle/>
          <a:p>
            <a:r>
              <a:rPr lang="en-US" sz="1600" b="1" dirty="0">
                <a:highlight>
                  <a:srgbClr val="EBEBED"/>
                </a:highlight>
              </a:rPr>
              <a:t>DALLE-2: hyperspectral arctic boreal vulnerability</a:t>
            </a:r>
          </a:p>
        </p:txBody>
      </p:sp>
    </p:spTree>
    <p:extLst>
      <p:ext uri="{BB962C8B-B14F-4D97-AF65-F5344CB8AC3E}">
        <p14:creationId xmlns:p14="http://schemas.microsoft.com/office/powerpoint/2010/main" val="21129678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9390-2B4C-244F-A656-F90069551A37}"/>
              </a:ext>
            </a:extLst>
          </p:cNvPr>
          <p:cNvSpPr>
            <a:spLocks noGrp="1"/>
          </p:cNvSpPr>
          <p:nvPr>
            <p:ph type="title"/>
          </p:nvPr>
        </p:nvSpPr>
        <p:spPr>
          <a:xfrm>
            <a:off x="838200" y="917360"/>
            <a:ext cx="10515600" cy="1325563"/>
          </a:xfrm>
        </p:spPr>
        <p:txBody>
          <a:bodyPr/>
          <a:lstStyle/>
          <a:p>
            <a:r>
              <a:rPr lang="en-US" dirty="0"/>
              <a:t>Review on going synthesis and timeline</a:t>
            </a:r>
          </a:p>
        </p:txBody>
      </p:sp>
      <p:sp>
        <p:nvSpPr>
          <p:cNvPr id="3" name="Text Placeholder 2">
            <a:extLst>
              <a:ext uri="{FF2B5EF4-FFF2-40B4-BE49-F238E27FC236}">
                <a16:creationId xmlns:a16="http://schemas.microsoft.com/office/drawing/2014/main" id="{671A290A-9E97-4641-B3E9-9B18FEECC8B3}"/>
              </a:ext>
            </a:extLst>
          </p:cNvPr>
          <p:cNvSpPr>
            <a:spLocks noGrp="1"/>
          </p:cNvSpPr>
          <p:nvPr>
            <p:ph type="body" sz="quarter" idx="10"/>
          </p:nvPr>
        </p:nvSpPr>
        <p:spPr>
          <a:xfrm>
            <a:off x="88901" y="1783483"/>
            <a:ext cx="7647540" cy="4579217"/>
          </a:xfrm>
        </p:spPr>
        <p:txBody>
          <a:bodyPr/>
          <a:lstStyle/>
          <a:p>
            <a:pPr algn="l"/>
            <a:r>
              <a:rPr lang="en-US" dirty="0"/>
              <a:t>Based on our WG meetings, </a:t>
            </a:r>
          </a:p>
          <a:p>
            <a:pPr algn="l"/>
            <a:r>
              <a:rPr lang="en-US" b="1" dirty="0"/>
              <a:t>Notional synthesis papers in possible special issue </a:t>
            </a:r>
            <a:r>
              <a:rPr lang="en-US" dirty="0"/>
              <a:t>could include:</a:t>
            </a:r>
          </a:p>
          <a:p>
            <a:pPr marL="514350" indent="-514350" algn="l">
              <a:buFont typeface="+mj-lt"/>
              <a:buAutoNum type="arabicPeriod"/>
            </a:pPr>
            <a:r>
              <a:rPr lang="en-US" dirty="0"/>
              <a:t>Cross-component scaling interactions </a:t>
            </a:r>
          </a:p>
          <a:p>
            <a:pPr marL="514350" indent="-514350" algn="l">
              <a:buFont typeface="+mj-lt"/>
              <a:buAutoNum type="arabicPeriod"/>
            </a:pPr>
            <a:r>
              <a:rPr lang="en-US" dirty="0"/>
              <a:t>Spatial scaling (Info loss as pixel size changes?)</a:t>
            </a:r>
          </a:p>
          <a:p>
            <a:pPr marL="514350" indent="-514350" algn="l">
              <a:buFont typeface="+mj-lt"/>
              <a:buAutoNum type="arabicPeriod"/>
            </a:pPr>
            <a:r>
              <a:rPr lang="en-US" dirty="0"/>
              <a:t>Temporal Scaling (How frequently to measure?)</a:t>
            </a:r>
          </a:p>
          <a:p>
            <a:pPr marL="514350" indent="-514350" algn="l">
              <a:buFont typeface="+mj-lt"/>
              <a:buAutoNum type="arabicPeriod"/>
            </a:pPr>
            <a:r>
              <a:rPr lang="en-US" dirty="0"/>
              <a:t>Spectral scaling (Cross instrument corrections?)</a:t>
            </a:r>
          </a:p>
          <a:p>
            <a:pPr marL="514350" indent="-514350" algn="l">
              <a:buFont typeface="+mj-lt"/>
              <a:buAutoNum type="arabicPeriod"/>
            </a:pPr>
            <a:r>
              <a:rPr lang="en-US" dirty="0"/>
              <a:t>Taxonomic scaling (Which PFTs should we use?)</a:t>
            </a:r>
          </a:p>
          <a:p>
            <a:pPr marL="514350" indent="-514350" algn="l">
              <a:buFont typeface="+mj-lt"/>
              <a:buAutoNum type="arabicPeriod"/>
            </a:pPr>
            <a:r>
              <a:rPr lang="en-US" dirty="0"/>
              <a:t>Applications where scale features prominently</a:t>
            </a:r>
          </a:p>
        </p:txBody>
      </p:sp>
      <p:sp>
        <p:nvSpPr>
          <p:cNvPr id="4" name="TextBox 3">
            <a:extLst>
              <a:ext uri="{FF2B5EF4-FFF2-40B4-BE49-F238E27FC236}">
                <a16:creationId xmlns:a16="http://schemas.microsoft.com/office/drawing/2014/main" id="{CD43DE4E-B610-F469-DDB4-E36310D13C00}"/>
              </a:ext>
            </a:extLst>
          </p:cNvPr>
          <p:cNvSpPr txBox="1"/>
          <p:nvPr/>
        </p:nvSpPr>
        <p:spPr>
          <a:xfrm>
            <a:off x="7900969" y="2237946"/>
            <a:ext cx="4202130" cy="3970318"/>
          </a:xfrm>
          <a:prstGeom prst="rect">
            <a:avLst/>
          </a:prstGeom>
          <a:noFill/>
        </p:spPr>
        <p:txBody>
          <a:bodyPr wrap="square" rtlCol="0">
            <a:spAutoFit/>
          </a:bodyPr>
          <a:lstStyle/>
          <a:p>
            <a:r>
              <a:rPr lang="en-US" sz="2800" b="1" dirty="0"/>
              <a:t>Notional Timeline: </a:t>
            </a:r>
          </a:p>
          <a:p>
            <a:pPr marL="457200" indent="-457200">
              <a:buFont typeface="Arial" panose="020B0604020202020204" pitchFamily="34" charset="0"/>
              <a:buChar char="•"/>
            </a:pPr>
            <a:r>
              <a:rPr lang="en-US" sz="2800" dirty="0"/>
              <a:t>8-12 </a:t>
            </a:r>
            <a:r>
              <a:rPr lang="en-US" sz="2800" dirty="0" err="1"/>
              <a:t>mo</a:t>
            </a:r>
            <a:r>
              <a:rPr lang="en-US" sz="2800" dirty="0"/>
              <a:t> on paper after start</a:t>
            </a:r>
          </a:p>
          <a:p>
            <a:pPr marL="342900" indent="-342900">
              <a:buFont typeface="Arial" panose="020B0604020202020204" pitchFamily="34" charset="0"/>
              <a:buChar char="•"/>
            </a:pPr>
            <a:r>
              <a:rPr lang="en-US" sz="2800" dirty="0"/>
              <a:t>One monthly SIWG meeting per chapter</a:t>
            </a:r>
          </a:p>
          <a:p>
            <a:pPr marL="342900" indent="-342900">
              <a:buFont typeface="Arial" panose="020B0604020202020204" pitchFamily="34" charset="0"/>
              <a:buChar char="•"/>
            </a:pPr>
            <a:r>
              <a:rPr lang="en-US" sz="2800" dirty="0"/>
              <a:t>Sub-groups for each chapter will meet biweekly afterwards until paper submission</a:t>
            </a:r>
          </a:p>
        </p:txBody>
      </p:sp>
    </p:spTree>
    <p:extLst>
      <p:ext uri="{BB962C8B-B14F-4D97-AF65-F5344CB8AC3E}">
        <p14:creationId xmlns:p14="http://schemas.microsoft.com/office/powerpoint/2010/main" val="17952029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9390-2B4C-244F-A656-F90069551A37}"/>
              </a:ext>
            </a:extLst>
          </p:cNvPr>
          <p:cNvSpPr>
            <a:spLocks noGrp="1"/>
          </p:cNvSpPr>
          <p:nvPr>
            <p:ph type="title"/>
          </p:nvPr>
        </p:nvSpPr>
        <p:spPr>
          <a:xfrm>
            <a:off x="838200" y="843473"/>
            <a:ext cx="10515600" cy="1325563"/>
          </a:xfrm>
        </p:spPr>
        <p:txBody>
          <a:bodyPr/>
          <a:lstStyle/>
          <a:p>
            <a:r>
              <a:rPr lang="en-US" sz="4400" dirty="0"/>
              <a:t>Consider new syntheses</a:t>
            </a:r>
          </a:p>
        </p:txBody>
      </p:sp>
      <p:pic>
        <p:nvPicPr>
          <p:cNvPr id="12" name="Picture 11">
            <a:extLst>
              <a:ext uri="{FF2B5EF4-FFF2-40B4-BE49-F238E27FC236}">
                <a16:creationId xmlns:a16="http://schemas.microsoft.com/office/drawing/2014/main" id="{013199A5-7713-5C9C-6222-35188C8D3F90}"/>
              </a:ext>
            </a:extLst>
          </p:cNvPr>
          <p:cNvPicPr>
            <a:picLocks noChangeAspect="1"/>
          </p:cNvPicPr>
          <p:nvPr/>
        </p:nvPicPr>
        <p:blipFill>
          <a:blip r:embed="rId2"/>
          <a:stretch>
            <a:fillRect/>
          </a:stretch>
        </p:blipFill>
        <p:spPr>
          <a:xfrm>
            <a:off x="400877" y="1506254"/>
            <a:ext cx="10381423" cy="5656545"/>
          </a:xfrm>
          <a:prstGeom prst="rect">
            <a:avLst/>
          </a:prstGeom>
        </p:spPr>
      </p:pic>
    </p:spTree>
    <p:extLst>
      <p:ext uri="{BB962C8B-B14F-4D97-AF65-F5344CB8AC3E}">
        <p14:creationId xmlns:p14="http://schemas.microsoft.com/office/powerpoint/2010/main" val="14893920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9390-2B4C-244F-A656-F90069551A37}"/>
              </a:ext>
            </a:extLst>
          </p:cNvPr>
          <p:cNvSpPr>
            <a:spLocks noGrp="1"/>
          </p:cNvSpPr>
          <p:nvPr>
            <p:ph type="title"/>
          </p:nvPr>
        </p:nvSpPr>
        <p:spPr>
          <a:xfrm>
            <a:off x="838200" y="724327"/>
            <a:ext cx="10515600" cy="1325563"/>
          </a:xfrm>
        </p:spPr>
        <p:txBody>
          <a:bodyPr/>
          <a:lstStyle/>
          <a:p>
            <a:r>
              <a:rPr lang="en-US" dirty="0"/>
              <a:t>Additional discussion on:</a:t>
            </a:r>
          </a:p>
        </p:txBody>
      </p:sp>
      <p:sp>
        <p:nvSpPr>
          <p:cNvPr id="3" name="Text Placeholder 2">
            <a:extLst>
              <a:ext uri="{FF2B5EF4-FFF2-40B4-BE49-F238E27FC236}">
                <a16:creationId xmlns:a16="http://schemas.microsoft.com/office/drawing/2014/main" id="{671A290A-9E97-4641-B3E9-9B18FEECC8B3}"/>
              </a:ext>
            </a:extLst>
          </p:cNvPr>
          <p:cNvSpPr>
            <a:spLocks noGrp="1"/>
          </p:cNvSpPr>
          <p:nvPr>
            <p:ph type="body" sz="quarter" idx="10"/>
          </p:nvPr>
        </p:nvSpPr>
        <p:spPr>
          <a:xfrm>
            <a:off x="0" y="1662272"/>
            <a:ext cx="7429083" cy="2465227"/>
          </a:xfrm>
        </p:spPr>
        <p:txBody>
          <a:bodyPr/>
          <a:lstStyle/>
          <a:p>
            <a:pPr marL="571500" indent="-571500" algn="l">
              <a:buFont typeface="Arial" panose="020B0604020202020204" pitchFamily="34" charset="0"/>
              <a:buChar char="•"/>
            </a:pPr>
            <a:r>
              <a:rPr lang="en-US" dirty="0"/>
              <a:t>AVIRIS image format, location and update frequency (Chris N./Bruce W.)</a:t>
            </a:r>
          </a:p>
          <a:p>
            <a:pPr marL="571500" indent="-571500" algn="l">
              <a:buFont typeface="Arial" panose="020B0604020202020204" pitchFamily="34" charset="0"/>
              <a:buChar char="•"/>
            </a:pPr>
            <a:r>
              <a:rPr lang="en-US" dirty="0"/>
              <a:t>Need for more transferrable algorithms across scenes (Maria B.)</a:t>
            </a:r>
          </a:p>
        </p:txBody>
      </p:sp>
      <p:pic>
        <p:nvPicPr>
          <p:cNvPr id="6" name="Picture 5" descr="A plane flying over a field&#10;&#10;Description automatically generated with low confidence">
            <a:extLst>
              <a:ext uri="{FF2B5EF4-FFF2-40B4-BE49-F238E27FC236}">
                <a16:creationId xmlns:a16="http://schemas.microsoft.com/office/drawing/2014/main" id="{F693F0F6-F37D-8E1A-9A57-8C0F8C95C672}"/>
              </a:ext>
            </a:extLst>
          </p:cNvPr>
          <p:cNvPicPr>
            <a:picLocks noChangeAspect="1"/>
          </p:cNvPicPr>
          <p:nvPr/>
        </p:nvPicPr>
        <p:blipFill>
          <a:blip r:embed="rId2"/>
          <a:stretch>
            <a:fillRect/>
          </a:stretch>
        </p:blipFill>
        <p:spPr>
          <a:xfrm>
            <a:off x="7429084" y="1333227"/>
            <a:ext cx="4508915" cy="4508915"/>
          </a:xfrm>
          <a:prstGeom prst="rect">
            <a:avLst/>
          </a:prstGeom>
        </p:spPr>
      </p:pic>
      <p:sp>
        <p:nvSpPr>
          <p:cNvPr id="7" name="TextBox 6">
            <a:extLst>
              <a:ext uri="{FF2B5EF4-FFF2-40B4-BE49-F238E27FC236}">
                <a16:creationId xmlns:a16="http://schemas.microsoft.com/office/drawing/2014/main" id="{1189D6A9-C4D3-A473-FD27-F67C2BD5DCD8}"/>
              </a:ext>
            </a:extLst>
          </p:cNvPr>
          <p:cNvSpPr txBox="1"/>
          <p:nvPr/>
        </p:nvSpPr>
        <p:spPr>
          <a:xfrm>
            <a:off x="7429082" y="5921940"/>
            <a:ext cx="4270624" cy="830997"/>
          </a:xfrm>
          <a:prstGeom prst="rect">
            <a:avLst/>
          </a:prstGeom>
          <a:noFill/>
        </p:spPr>
        <p:txBody>
          <a:bodyPr wrap="square" rtlCol="0">
            <a:spAutoFit/>
          </a:bodyPr>
          <a:lstStyle/>
          <a:p>
            <a:r>
              <a:rPr lang="en-US" sz="1600" b="1" dirty="0">
                <a:highlight>
                  <a:srgbClr val="EBEBED"/>
                </a:highlight>
              </a:rPr>
              <a:t>DALLE-2: realistic photograph of someone measuring spectra on the tundra while a drone and airplane and satellite pass overhead</a:t>
            </a:r>
          </a:p>
        </p:txBody>
      </p:sp>
      <p:sp>
        <p:nvSpPr>
          <p:cNvPr id="8" name="Title 1">
            <a:extLst>
              <a:ext uri="{FF2B5EF4-FFF2-40B4-BE49-F238E27FC236}">
                <a16:creationId xmlns:a16="http://schemas.microsoft.com/office/drawing/2014/main" id="{7360F78A-8417-D002-1E0B-981077507409}"/>
              </a:ext>
            </a:extLst>
          </p:cNvPr>
          <p:cNvSpPr txBox="1">
            <a:spLocks/>
          </p:cNvSpPr>
          <p:nvPr/>
        </p:nvSpPr>
        <p:spPr>
          <a:xfrm>
            <a:off x="-1" y="4036431"/>
            <a:ext cx="7429083" cy="2743656"/>
          </a:xfrm>
          <a:prstGeom prst="rect">
            <a:avLst/>
          </a:prstGeom>
        </p:spPr>
        <p:txBody>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Please join our monthly meetings!</a:t>
            </a:r>
          </a:p>
          <a:p>
            <a:br>
              <a:rPr lang="en-US" dirty="0"/>
            </a:br>
            <a:r>
              <a:rPr lang="en-US" dirty="0"/>
              <a:t>Questions?</a:t>
            </a:r>
          </a:p>
        </p:txBody>
      </p:sp>
    </p:spTree>
    <p:extLst>
      <p:ext uri="{BB962C8B-B14F-4D97-AF65-F5344CB8AC3E}">
        <p14:creationId xmlns:p14="http://schemas.microsoft.com/office/powerpoint/2010/main" val="34979330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TM_8_Template_Master" id="{B2BD47E0-CCCF-6743-B10A-DF081A6F4804}" vid="{542B1A31-F45A-1D4D-AB3B-DC0A847061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12351</TotalTime>
  <Words>314</Words>
  <Application>Microsoft Macintosh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Helvetica</vt:lpstr>
      <vt:lpstr>Office Theme</vt:lpstr>
      <vt:lpstr>Spectral Imaging Working Group breakout report </vt:lpstr>
      <vt:lpstr>Discuss Phase 3 projects in the context of the working group</vt:lpstr>
      <vt:lpstr>Review on going synthesis and timeline</vt:lpstr>
      <vt:lpstr>Consider new syntheses</vt:lpstr>
      <vt:lpstr>Additional discussion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David B. (GSFC-618.0)[SCIENCE SYSTEMS AND APPLICATIONS INC]</dc:creator>
  <cp:lastModifiedBy>Peter R Nelson</cp:lastModifiedBy>
  <cp:revision>79</cp:revision>
  <dcterms:created xsi:type="dcterms:W3CDTF">2020-11-03T15:27:10Z</dcterms:created>
  <dcterms:modified xsi:type="dcterms:W3CDTF">2023-01-25T18:01:18Z</dcterms:modified>
</cp:coreProperties>
</file>