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6" r:id="rId2"/>
    <p:sldId id="791" r:id="rId3"/>
    <p:sldId id="786" r:id="rId4"/>
    <p:sldId id="787" r:id="rId5"/>
    <p:sldId id="784" r:id="rId6"/>
    <p:sldId id="789" r:id="rId7"/>
    <p:sldId id="788" r:id="rId8"/>
    <p:sldId id="785" r:id="rId9"/>
    <p:sldId id="790" r:id="rId10"/>
    <p:sldId id="783" r:id="rId11"/>
    <p:sldId id="257" r:id="rId12"/>
    <p:sldId id="258" r:id="rId13"/>
    <p:sldId id="259" r:id="rId14"/>
    <p:sldId id="2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3D3"/>
    <a:srgbClr val="68AB45"/>
    <a:srgbClr val="D4DE2B"/>
    <a:srgbClr val="DBDADD"/>
    <a:srgbClr val="595959"/>
    <a:srgbClr val="D2D3D4"/>
    <a:srgbClr val="D4DE2C"/>
    <a:srgbClr val="BABBBE"/>
    <a:srgbClr val="EBEBED"/>
    <a:srgbClr val="199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0"/>
    <p:restoredTop sz="96405"/>
  </p:normalViewPr>
  <p:slideViewPr>
    <p:cSldViewPr snapToGrid="0" snapToObjects="1">
      <p:cViewPr varScale="1">
        <p:scale>
          <a:sx n="148" d="100"/>
          <a:sy n="148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D7E5E-E40F-7640-BF98-7B1309CBC3D2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D029C-C9BF-5D4E-BD61-A4FF94064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4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98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AA15F2-90B9-0E41-B017-DFB4C1A6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324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B92E42-8CFB-7C41-B3DF-D19C95B17D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786809"/>
            <a:ext cx="10515600" cy="12430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13986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F49DAA-E2AA-0F4F-B767-EDF02A722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69" y="1471929"/>
            <a:ext cx="10962861" cy="7878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24E33-B8F7-5846-9882-C78BCE61461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4569" y="2538245"/>
            <a:ext cx="10962861" cy="39203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107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D4B83F-A169-9246-8809-47DED26A4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F2A36-C854-1940-994A-114221EAF953}" type="datetimeFigureOut">
              <a:rPr lang="en-US" smtClean="0"/>
              <a:t>1/25/23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13DA9-BB81-E74E-BB7C-5DCD81C5A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15063-B39F-B14A-B05E-71573CEFF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5156F-9085-0849-89ED-CF05DBE9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5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F8D91-1926-E748-8C2C-8210C6DE8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27C73-0297-F24C-B100-4D87483C6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37B09-1CBB-2049-8658-C724F8E94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3C501-744D-A342-AA9A-2C93A35949C2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2728B-968D-0E4E-89F8-3BCCD9BC0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C677E-7B48-5540-8660-71DD4CD6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B49D2-82AF-184E-A861-E8149268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2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04D88-B24E-F024-4639-0144C4DF2E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0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  <p:sldLayoutId id="2147483658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kappanonline.org%2Fgoal-setting-practices-support-learning-culture-nordengren%2F&amp;psig=AOvVaw0rKNZ1ZanJoKrkZhZcF7Oa&amp;ust=1674717494414000&amp;source=images&amp;cd=vfe&amp;ved=0CBAQjhxqFwoTCIDv2f2W4vwCFQAAAAAdAAAAABAE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sher et al 2014 - Modeling the terrestrial biosphere.pdf">
            <a:extLst>
              <a:ext uri="{FF2B5EF4-FFF2-40B4-BE49-F238E27FC236}">
                <a16:creationId xmlns:a16="http://schemas.microsoft.com/office/drawing/2014/main" id="{7E6D2531-8B8F-E771-97CA-5E57A1DDA7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2" t="6661" r="9212" b="40444"/>
          <a:stretch/>
        </p:blipFill>
        <p:spPr bwMode="auto">
          <a:xfrm>
            <a:off x="75438" y="735105"/>
            <a:ext cx="12056797" cy="6056422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B9315F-5AF8-EA44-84EE-825911081A45}"/>
              </a:ext>
            </a:extLst>
          </p:cNvPr>
          <p:cNvSpPr txBox="1">
            <a:spLocks/>
          </p:cNvSpPr>
          <p:nvPr/>
        </p:nvSpPr>
        <p:spPr>
          <a:xfrm>
            <a:off x="0" y="1212625"/>
            <a:ext cx="12192000" cy="1006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Avenir Next" charset="0"/>
                <a:ea typeface="Avenir Next" charset="0"/>
                <a:cs typeface="Avenir Next" charset="0"/>
              </a:rPr>
              <a:t>ABoVE</a:t>
            </a:r>
            <a:r>
              <a:rPr lang="en-US" dirty="0">
                <a:latin typeface="Avenir Next" charset="0"/>
                <a:ea typeface="Avenir Next" charset="0"/>
                <a:cs typeface="Avenir Next" charset="0"/>
              </a:rPr>
              <a:t> Modeling Working Group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4C250-14F5-DC46-823A-594692A710AA}"/>
              </a:ext>
            </a:extLst>
          </p:cNvPr>
          <p:cNvSpPr txBox="1">
            <a:spLocks/>
          </p:cNvSpPr>
          <p:nvPr/>
        </p:nvSpPr>
        <p:spPr>
          <a:xfrm>
            <a:off x="2707193" y="1855799"/>
            <a:ext cx="6569900" cy="49357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"/>
              </a:spcBef>
            </a:pPr>
            <a:r>
              <a:rPr lang="en-US" sz="800" b="1" kern="0" cap="all" spc="400" dirty="0">
                <a:latin typeface="Avenir Next Demi Bold" charset="0"/>
                <a:ea typeface="Avenir Next Demi Bold" charset="0"/>
                <a:cs typeface="Avenir Next Demi Bold" charset="0"/>
              </a:rPr>
              <a:t>Joshua B. Fisher </a:t>
            </a:r>
            <a:r>
              <a:rPr lang="en-US" sz="8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8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CHAPMAN U. </a:t>
            </a:r>
            <a:r>
              <a:rPr lang="en-US" sz="800" kern="0" cap="all" spc="400" dirty="0">
                <a:latin typeface="Avenir Next" charset="0"/>
                <a:ea typeface="Avenir Next" charset="0"/>
                <a:cs typeface="Avenir Next" charset="0"/>
              </a:rPr>
              <a:t>| </a:t>
            </a:r>
            <a:r>
              <a:rPr lang="en-US" sz="800" i="1" kern="0" cap="all" spc="400" dirty="0">
                <a:latin typeface="Avenir Next" charset="0"/>
                <a:ea typeface="Avenir Next" charset="0"/>
                <a:cs typeface="Avenir Next" charset="0"/>
              </a:rPr>
              <a:t>WG Lead</a:t>
            </a:r>
            <a:r>
              <a:rPr lang="en-US" sz="8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8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Deborah </a:t>
            </a:r>
            <a:r>
              <a:rPr lang="en-US" sz="800" kern="0" cap="all" spc="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Huntzinger</a:t>
            </a:r>
            <a:r>
              <a:rPr lang="en-US" sz="8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8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8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NAU </a:t>
            </a:r>
            <a:r>
              <a:rPr lang="en-US" sz="800" kern="0" cap="all" spc="400" dirty="0">
                <a:latin typeface="Avenir Next" charset="0"/>
                <a:ea typeface="Avenir Next" charset="0"/>
                <a:cs typeface="Avenir Next" charset="0"/>
              </a:rPr>
              <a:t>| </a:t>
            </a:r>
            <a:r>
              <a:rPr lang="en-US" sz="800" i="1" kern="0" cap="all" spc="400" dirty="0">
                <a:latin typeface="Avenir Next" charset="0"/>
                <a:ea typeface="Avenir Next" charset="0"/>
                <a:cs typeface="Avenir Next" charset="0"/>
              </a:rPr>
              <a:t>WG Co-Lead</a:t>
            </a:r>
            <a:r>
              <a:rPr lang="en-US" sz="8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Amanda </a:t>
            </a:r>
            <a:r>
              <a:rPr lang="en-US" sz="600" kern="0" cap="all" spc="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armstrong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U.Virginia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KAZEM BAKIAN DOGAHEH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USC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LEAH BIRCH 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</a:rPr>
              <a:t>WcRC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RENATO BRAGHIERE 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nasa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/J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PL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BRENDAN BYRNE 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nasa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/J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PL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ABHISHEK CHATTERJEE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NASA/GSFC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MIN CHEN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U.WISCONSIN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ROISIN COMMANE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COLUMBIA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U.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  <a:endParaRPr lang="en-US" sz="600" kern="0" cap="all" spc="400" dirty="0">
              <a:solidFill>
                <a:srgbClr val="C00000"/>
              </a:solidFill>
              <a:latin typeface="Avenir Next" charset="0"/>
            </a:endParaRP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ADRIANNA FOSTER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NAU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ANDY FOX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U.ARIZONA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ANNA GAGNE-LANDMANN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U. 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</a:rPr>
              <a:t>laval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JOHN GAMON 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U.Alberta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HéLÈNE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GENET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I.ARCTIC BIOLOGY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Scott Goetz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NAU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Daniel Hayes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U.Maine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JOHN HENDERSON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AER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Lei Hu 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</a:rPr>
              <a:t>noaa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Xueli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600" kern="0" cap="all" spc="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huo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U.ARIZONA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Elchin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600" kern="0" cap="all" spc="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Jafarov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LANL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 err="1">
                <a:latin typeface="Avenir Next" charset="0"/>
                <a:ea typeface="Avenir Next" charset="0"/>
                <a:cs typeface="Avenir Next" charset="0"/>
              </a:rPr>
              <a:t>Aleya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 Kaushik 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</a:rPr>
              <a:t>noaa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RALPH KEELING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SCRIPPS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John Kimball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U.Montana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ERIK LARSON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HARVARD U.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PHIL MARSH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WILFRID LAUERIER U.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ANNA MICHALAK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CARNEGIE INST.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Chip Miller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NASA/JPL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Dave </a:t>
            </a:r>
            <a:r>
              <a:rPr lang="en-US" sz="600" kern="0" cap="all" spc="400" dirty="0" err="1">
                <a:latin typeface="Avenir Next" charset="0"/>
                <a:ea typeface="Avenir Next" charset="0"/>
                <a:cs typeface="Avenir Next" charset="0"/>
              </a:rPr>
              <a:t>moore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 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</a:rPr>
              <a:t>u.arizona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BILL MUNGER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HARVARD U.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Walt </a:t>
            </a:r>
            <a:r>
              <a:rPr lang="en-US" sz="600" kern="0" cap="all" spc="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Oechel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SDSU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NICK PARAZOO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NASA/JPL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Mark Piper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U.Colorado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Chris Potter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NASA/Ames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BEN POULTER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NASA/GSFC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David Price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NoFC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Brendan Rogers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</a:rPr>
              <a:t>woodwell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Kevin Schaefer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NSIDC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LUKE SCHIFERL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HARVARD U.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Christopher </a:t>
            </a:r>
            <a:r>
              <a:rPr lang="en-US" sz="600" kern="0" cap="all" spc="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Schwalm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</a:rPr>
              <a:t>woodwell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Shawn </a:t>
            </a:r>
            <a:r>
              <a:rPr lang="en-US" sz="600" kern="0" cap="all" spc="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serbin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bnl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Hank Shugart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U.Virginia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Jackie Shuman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ncar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WU SUN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CARNEGIE INST.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PETER THORNTON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ORNL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PHIL TOWNSEND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U.WISCONSIN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Anna </a:t>
            </a:r>
            <a:r>
              <a:rPr lang="en-US" sz="600" kern="0" cap="all" spc="400" dirty="0" err="1">
                <a:latin typeface="Avenir Next" charset="0"/>
                <a:ea typeface="Avenir Next" charset="0"/>
                <a:cs typeface="Avenir Next" charset="0"/>
              </a:rPr>
              <a:t>virkkala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 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</a:rPr>
              <a:t>woodwell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JENNIFER WATTS (</a:t>
            </a:r>
            <a:r>
              <a:rPr lang="en-US" sz="600" kern="0" cap="all" spc="400" dirty="0" err="1">
                <a:solidFill>
                  <a:srgbClr val="C00000"/>
                </a:solidFill>
                <a:latin typeface="Avenir Next" charset="0"/>
              </a:rPr>
              <a:t>woodwell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Stan </a:t>
            </a:r>
            <a:r>
              <a:rPr lang="en-US" sz="600" kern="0" cap="all" spc="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Wullschleger</a:t>
            </a: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DOE/ORNL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Yu Zhang 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CCMEO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ZHEN ZHANG (</a:t>
            </a:r>
            <a:r>
              <a:rPr lang="en-US" sz="600" kern="0" cap="all" spc="400" dirty="0">
                <a:solidFill>
                  <a:srgbClr val="C00000"/>
                </a:solidFill>
                <a:latin typeface="Avenir Next" charset="0"/>
              </a:rPr>
              <a:t>U.MARYLAND</a:t>
            </a:r>
            <a:r>
              <a:rPr lang="en-US" sz="600" kern="0" cap="all" spc="400" dirty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321D8-142B-5940-8D12-144ECC0F2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766" y="2979604"/>
            <a:ext cx="4189956" cy="2094978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7F5199-F8D7-D349-AF69-5A34B101F811}"/>
              </a:ext>
            </a:extLst>
          </p:cNvPr>
          <p:cNvSpPr txBox="1"/>
          <p:nvPr/>
        </p:nvSpPr>
        <p:spPr>
          <a:xfrm>
            <a:off x="6595189" y="5039488"/>
            <a:ext cx="418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Avenir Next" charset="0"/>
                <a:ea typeface="Avenir Next" charset="0"/>
                <a:cs typeface="Avenir Next" charset="0"/>
              </a:rPr>
              <a:t>Above- modeling group working.</a:t>
            </a:r>
          </a:p>
          <a:p>
            <a:r>
              <a:rPr lang="en-US" sz="900" dirty="0">
                <a:solidFill>
                  <a:srgbClr val="002060"/>
                </a:solidFill>
                <a:latin typeface="Avenir Next" charset="0"/>
                <a:ea typeface="Avenir Next" charset="0"/>
                <a:cs typeface="Avenir Next" charset="0"/>
              </a:rPr>
              <a:t>(</a:t>
            </a:r>
            <a:r>
              <a:rPr lang="en-US" sz="900" u="sng" dirty="0">
                <a:solidFill>
                  <a:srgbClr val="002060"/>
                </a:solidFill>
                <a:latin typeface="Avenir Next" charset="0"/>
                <a:ea typeface="Avenir Next" charset="0"/>
                <a:cs typeface="Avenir Next" charset="0"/>
              </a:rPr>
              <a:t>not</a:t>
            </a:r>
            <a:r>
              <a:rPr lang="en-US" sz="900" dirty="0">
                <a:solidFill>
                  <a:srgbClr val="002060"/>
                </a:solidFill>
                <a:latin typeface="Avenir Next" charset="0"/>
                <a:ea typeface="Avenir Next" charset="0"/>
                <a:cs typeface="Avenir Next" charset="0"/>
              </a:rPr>
              <a:t> the </a:t>
            </a:r>
            <a:r>
              <a:rPr lang="en-US" sz="900" dirty="0" err="1">
                <a:solidFill>
                  <a:srgbClr val="002060"/>
                </a:solidFill>
                <a:latin typeface="Avenir Next" charset="0"/>
                <a:ea typeface="Avenir Next" charset="0"/>
                <a:cs typeface="Avenir Next" charset="0"/>
              </a:rPr>
              <a:t>ABoVE</a:t>
            </a:r>
            <a:r>
              <a:rPr lang="en-US" sz="900" dirty="0">
                <a:solidFill>
                  <a:srgbClr val="002060"/>
                </a:solidFill>
                <a:latin typeface="Avenir Next" charset="0"/>
                <a:ea typeface="Avenir Next" charset="0"/>
                <a:cs typeface="Avenir Next" charset="0"/>
              </a:rPr>
              <a:t> Modeling Working Group)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844C4-29A8-C47D-85A4-F330852236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06FE00"/>
              </a:clrFrom>
              <a:clrTo>
                <a:srgbClr val="06FE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920" y="3658787"/>
            <a:ext cx="769527" cy="883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5C2B74-E670-4CF4-4F27-150240032C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57" r="5564" b="9790"/>
          <a:stretch/>
        </p:blipFill>
        <p:spPr>
          <a:xfrm flipH="1">
            <a:off x="7572528" y="3189678"/>
            <a:ext cx="716360" cy="833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4C47C-5015-3C8E-3659-145C3361F4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170"/>
          <a:stretch/>
        </p:blipFill>
        <p:spPr>
          <a:xfrm flipH="1">
            <a:off x="9183566" y="3344962"/>
            <a:ext cx="602482" cy="6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6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CA1607-EB82-6341-8C87-4E2D75CB4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98" y="0"/>
            <a:ext cx="529936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394478-7C3B-3A48-8944-4FC7DA894F27}"/>
              </a:ext>
            </a:extLst>
          </p:cNvPr>
          <p:cNvSpPr txBox="1"/>
          <p:nvPr/>
        </p:nvSpPr>
        <p:spPr>
          <a:xfrm>
            <a:off x="1318689" y="688157"/>
            <a:ext cx="4237350" cy="200055"/>
          </a:xfrm>
          <a:prstGeom prst="rect">
            <a:avLst/>
          </a:prstGeom>
          <a:solidFill>
            <a:srgbClr val="2A2A2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spc="300" dirty="0">
                <a:solidFill>
                  <a:srgbClr val="CFA455"/>
                </a:solidFill>
                <a:latin typeface="Avenir Next Medium" panose="020B0503020202020204" pitchFamily="34" charset="0"/>
              </a:rPr>
              <a:t>6 COURSE SYNTHESIS TOPICS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1A5DC1-9579-2444-9E07-9959B06D2826}"/>
              </a:ext>
            </a:extLst>
          </p:cNvPr>
          <p:cNvSpPr/>
          <p:nvPr/>
        </p:nvSpPr>
        <p:spPr>
          <a:xfrm>
            <a:off x="1467079" y="1686128"/>
            <a:ext cx="3923489" cy="4597940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1D4284-180D-1F4D-965D-5B07C5754BC2}"/>
              </a:ext>
            </a:extLst>
          </p:cNvPr>
          <p:cNvGrpSpPr/>
          <p:nvPr/>
        </p:nvGrpSpPr>
        <p:grpSpPr>
          <a:xfrm>
            <a:off x="1614072" y="1657440"/>
            <a:ext cx="3646585" cy="4768760"/>
            <a:chOff x="2760491" y="1735259"/>
            <a:chExt cx="3646585" cy="48628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35F3AE-3CC1-4948-B314-92775471831D}"/>
                </a:ext>
              </a:extLst>
            </p:cNvPr>
            <p:cNvSpPr txBox="1"/>
            <p:nvPr/>
          </p:nvSpPr>
          <p:spPr>
            <a:xfrm>
              <a:off x="2760491" y="1735259"/>
              <a:ext cx="3646585" cy="4862870"/>
            </a:xfrm>
            <a:prstGeom prst="rect">
              <a:avLst/>
            </a:prstGeom>
            <a:solidFill>
              <a:srgbClr val="2A2A2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spc="300" dirty="0">
                  <a:solidFill>
                    <a:srgbClr val="CFA455"/>
                  </a:solidFill>
                  <a:latin typeface="Avenir Next Demi Bold" panose="020B0503020202020204" pitchFamily="34" charset="0"/>
                </a:rPr>
                <a:t>BOTTOM-UP AND TOP-DOWN MODELS</a:t>
              </a:r>
            </a:p>
            <a:p>
              <a:pPr algn="ctr"/>
              <a:endParaRPr lang="en-US" sz="12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is the carbon budget over the </a:t>
              </a:r>
              <a:r>
                <a:rPr lang="en-US" sz="800" i="1" spc="1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ABoVE</a:t>
              </a:r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domain? Can we </a:t>
              </a:r>
            </a:p>
            <a:p>
              <a:pPr algn="ctr">
                <a:lnSpc>
                  <a:spcPct val="150000"/>
                </a:lnSpc>
              </a:pPr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reconcile top-down and bottom-up estimates of C-budgets?</a:t>
              </a:r>
            </a:p>
            <a:p>
              <a:pPr algn="ctr"/>
              <a:endParaRPr lang="en-US" sz="800" i="1" spc="1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800" b="1" spc="100" dirty="0">
                  <a:solidFill>
                    <a:srgbClr val="F9F9F9"/>
                  </a:solidFill>
                  <a:latin typeface="Avenir Next Demi Bold" panose="020B0503020202020204" pitchFamily="34" charset="0"/>
                  <a:cs typeface="Times New Roman" panose="02020603050405020304" pitchFamily="18" charset="0"/>
                </a:rPr>
                <a:t>$ RESOLUTIONS &amp; DOMAINS $</a:t>
              </a:r>
            </a:p>
            <a:p>
              <a:pPr algn="ctr"/>
              <a:endParaRPr lang="en-US" sz="1000" i="1" spc="1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Abhishek Chatterjee, Brendan Byrne, Lei Hu,</a:t>
              </a:r>
            </a:p>
            <a:p>
              <a:pPr algn="ctr"/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Anna </a:t>
              </a:r>
              <a:r>
                <a:rPr lang="en-US" sz="800" i="1" spc="1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Virkkala</a:t>
              </a:r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Brendan Rogers, Jennifer Watts, Josh Fisher</a:t>
              </a:r>
            </a:p>
            <a:p>
              <a:pPr algn="ctr"/>
              <a:endParaRPr lang="en-US" sz="8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/>
              <a:endParaRPr lang="en-US" sz="8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/>
              <a:endParaRPr lang="en-US" sz="8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/>
              <a:r>
                <a:rPr lang="en-US" sz="800" b="1" spc="300" dirty="0">
                  <a:solidFill>
                    <a:srgbClr val="CFA455"/>
                  </a:solidFill>
                  <a:latin typeface="Avenir Next Demi Bold" panose="020B0503020202020204" pitchFamily="34" charset="0"/>
                </a:rPr>
                <a:t>STATE OF ABR ECOSYSTEM PROCESSES</a:t>
              </a:r>
            </a:p>
            <a:p>
              <a:pPr algn="ctr"/>
              <a:endParaRPr lang="en-US" sz="12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Some models have more “advanced” ABR process </a:t>
              </a:r>
            </a:p>
            <a:p>
              <a:pPr algn="ctr">
                <a:lnSpc>
                  <a:spcPct val="150000"/>
                </a:lnSpc>
              </a:pPr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representation than others. Differences?</a:t>
              </a:r>
            </a:p>
            <a:p>
              <a:pPr algn="ctr"/>
              <a:endParaRPr lang="en-US" sz="800" i="1" spc="1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800" b="1" spc="100" dirty="0">
                  <a:solidFill>
                    <a:srgbClr val="F9F9F9"/>
                  </a:solidFill>
                  <a:latin typeface="Avenir Next Demi Bold" panose="020B0503020202020204" pitchFamily="34" charset="0"/>
                  <a:cs typeface="Times New Roman" panose="02020603050405020304" pitchFamily="18" charset="0"/>
                </a:rPr>
                <a:t>$ REVIEW &amp; ROADMAP $</a:t>
              </a:r>
            </a:p>
            <a:p>
              <a:pPr algn="ctr"/>
              <a:endParaRPr lang="en-US" sz="1000" i="1" spc="1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Elise Heffernan, Howie Epstein, Amanda Armstrong,</a:t>
              </a:r>
            </a:p>
            <a:p>
              <a:pPr algn="ctr"/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Josh Fisher, Anna </a:t>
              </a:r>
              <a:r>
                <a:rPr lang="en-US" sz="800" i="1" spc="1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Virkkala</a:t>
              </a:r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Brendan Rogers, Jennifer Watts</a:t>
              </a:r>
            </a:p>
            <a:p>
              <a:pPr algn="ctr"/>
              <a:endParaRPr lang="en-US" sz="8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/>
              <a:endParaRPr lang="en-US" sz="8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/>
              <a:endParaRPr lang="en-US" sz="8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/>
              <a:r>
                <a:rPr lang="en-US" sz="800" b="1" spc="300" dirty="0">
                  <a:solidFill>
                    <a:srgbClr val="CFA455"/>
                  </a:solidFill>
                  <a:latin typeface="Avenir Next Demi Bold" panose="020B0503020202020204" pitchFamily="34" charset="0"/>
                </a:rPr>
                <a:t>SUB-GRID VARIABILITY</a:t>
              </a:r>
            </a:p>
            <a:p>
              <a:pPr algn="ctr"/>
              <a:endParaRPr lang="en-US" sz="12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Fine spatial resolution landscape features drive ecosystem functioning in the ABR. Approaches and impacts?</a:t>
              </a:r>
            </a:p>
            <a:p>
              <a:pPr algn="ctr"/>
              <a:endParaRPr lang="en-US" sz="800" i="1" spc="1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800" b="1" spc="100" dirty="0">
                  <a:solidFill>
                    <a:srgbClr val="F9F9F9"/>
                  </a:solidFill>
                  <a:latin typeface="Avenir Next Demi Bold" panose="020B0503020202020204" pitchFamily="34" charset="0"/>
                  <a:cs typeface="Times New Roman" panose="02020603050405020304" pitchFamily="18" charset="0"/>
                </a:rPr>
                <a:t>$ REMOTE SENSING </a:t>
              </a:r>
              <a:r>
                <a:rPr lang="en-US" sz="800" b="1" spc="100" dirty="0">
                  <a:solidFill>
                    <a:srgbClr val="F9F9F9"/>
                  </a:solidFill>
                  <a:latin typeface="Avenir Next Demi Bold" panose="020B0503020202020204" pitchFamily="34" charset="0"/>
                  <a:cs typeface="Times New Roman" panose="02020603050405020304" pitchFamily="18" charset="0"/>
                  <a:sym typeface="Wingdings" pitchFamily="2" charset="2"/>
                </a:rPr>
                <a:t> MODELING $</a:t>
              </a:r>
              <a:endParaRPr lang="en-US" sz="800" b="1" spc="100" dirty="0">
                <a:solidFill>
                  <a:srgbClr val="F9F9F9"/>
                </a:solidFill>
                <a:latin typeface="Avenir Next Demi Bold" panose="020B050302020202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n-US" sz="1000" i="1" spc="1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Jennifer Watts, Ben Poulter, Mary Farina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DD49DA-D1E9-6D4A-A385-5D74E83D7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9882" y="2697918"/>
              <a:ext cx="233464" cy="2918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25C1D7-FBDE-2848-8835-7BF229004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0525" y="4405559"/>
              <a:ext cx="233464" cy="29182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B29FCC-BB7C-F044-B212-FBCAC0285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6614" y="6190798"/>
              <a:ext cx="233464" cy="291829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B64FE4-99E1-B541-B200-84EA265B17C0}"/>
              </a:ext>
            </a:extLst>
          </p:cNvPr>
          <p:cNvSpPr txBox="1"/>
          <p:nvPr/>
        </p:nvSpPr>
        <p:spPr>
          <a:xfrm>
            <a:off x="5390568" y="6673334"/>
            <a:ext cx="69506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spc="80" dirty="0">
                <a:solidFill>
                  <a:srgbClr val="F9F9F9"/>
                </a:solidFill>
                <a:latin typeface="Avenir Next" panose="020B0503020202020204" pitchFamily="34" charset="0"/>
              </a:rPr>
              <a:t>page 1 of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6E162F-3F6C-374E-B9A7-2124A577D4B4}"/>
              </a:ext>
            </a:extLst>
          </p:cNvPr>
          <p:cNvSpPr txBox="1"/>
          <p:nvPr/>
        </p:nvSpPr>
        <p:spPr>
          <a:xfrm>
            <a:off x="731669" y="6673334"/>
            <a:ext cx="3706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i="1" dirty="0" err="1">
                <a:solidFill>
                  <a:schemeClr val="bg1">
                    <a:lumMod val="75000"/>
                  </a:schemeClr>
                </a:solidFill>
              </a:rPr>
              <a:t>canva</a:t>
            </a:r>
            <a:endParaRPr lang="en-US" sz="600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794399-0A3C-B72C-C381-976244A6D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2993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E95C8F-6FEF-258B-ACF9-873E8E32C170}"/>
              </a:ext>
            </a:extLst>
          </p:cNvPr>
          <p:cNvSpPr txBox="1"/>
          <p:nvPr/>
        </p:nvSpPr>
        <p:spPr>
          <a:xfrm>
            <a:off x="6638791" y="688157"/>
            <a:ext cx="4237350" cy="200055"/>
          </a:xfrm>
          <a:prstGeom prst="rect">
            <a:avLst/>
          </a:prstGeom>
          <a:solidFill>
            <a:srgbClr val="2A2A2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spc="300" dirty="0">
                <a:solidFill>
                  <a:srgbClr val="CFA455"/>
                </a:solidFill>
                <a:latin typeface="Avenir Next Medium" panose="020B0503020202020204" pitchFamily="34" charset="0"/>
              </a:rPr>
              <a:t>6 COURSE SYNTHESIS TOPICS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8A84D0-7AB7-5A70-9E13-34194CC09525}"/>
              </a:ext>
            </a:extLst>
          </p:cNvPr>
          <p:cNvSpPr/>
          <p:nvPr/>
        </p:nvSpPr>
        <p:spPr>
          <a:xfrm>
            <a:off x="6787181" y="1686128"/>
            <a:ext cx="3923489" cy="4597940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C4449-316F-0BE7-36EE-2A5036B4EEB1}"/>
              </a:ext>
            </a:extLst>
          </p:cNvPr>
          <p:cNvGrpSpPr/>
          <p:nvPr/>
        </p:nvGrpSpPr>
        <p:grpSpPr>
          <a:xfrm>
            <a:off x="6670449" y="1657440"/>
            <a:ext cx="4040221" cy="4616648"/>
            <a:chOff x="2496766" y="1735259"/>
            <a:chExt cx="4040221" cy="461664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A6CAD9-9D28-ABBA-4400-EA30C46140D4}"/>
                </a:ext>
              </a:extLst>
            </p:cNvPr>
            <p:cNvSpPr txBox="1"/>
            <p:nvPr/>
          </p:nvSpPr>
          <p:spPr>
            <a:xfrm>
              <a:off x="2613498" y="1735259"/>
              <a:ext cx="3923489" cy="4616648"/>
            </a:xfrm>
            <a:prstGeom prst="rect">
              <a:avLst/>
            </a:prstGeom>
            <a:solidFill>
              <a:srgbClr val="2A2A2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spc="300" dirty="0">
                  <a:solidFill>
                    <a:srgbClr val="CFA455"/>
                  </a:solidFill>
                  <a:latin typeface="Avenir Next Demi Bold" panose="020B0503020202020204" pitchFamily="34" charset="0"/>
                </a:rPr>
                <a:t>INDIVIDUAL-BASED AND PFT MODELS</a:t>
              </a:r>
            </a:p>
            <a:p>
              <a:pPr algn="ctr"/>
              <a:endParaRPr lang="en-US" sz="12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ABR ecosystem modeling is broadly grouped into two camps: individual-based models and PFT/trait-based models. </a:t>
              </a:r>
            </a:p>
            <a:p>
              <a:pPr algn="ctr">
                <a:lnSpc>
                  <a:spcPct val="150000"/>
                </a:lnSpc>
              </a:pPr>
              <a:endParaRPr lang="en-US" sz="800" i="1" spc="1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800" b="1" spc="100" dirty="0">
                  <a:solidFill>
                    <a:srgbClr val="F9F9F9"/>
                  </a:solidFill>
                  <a:latin typeface="Avenir Next Demi Bold" panose="020B0503020202020204" pitchFamily="34" charset="0"/>
                  <a:cs typeface="Times New Roman" panose="02020603050405020304" pitchFamily="18" charset="0"/>
                </a:rPr>
                <a:t>$ ED, UVAFME, CLM ⇿ CLM-FATES $</a:t>
              </a:r>
            </a:p>
            <a:p>
              <a:pPr algn="ctr"/>
              <a:endParaRPr lang="en-US" sz="1000" i="1" spc="1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Adrianna Foster, Jackie Shuman, Erik Larson, Shawn Serbin</a:t>
              </a:r>
            </a:p>
            <a:p>
              <a:pPr algn="ctr"/>
              <a:endParaRPr lang="en-US" sz="8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/>
              <a:endParaRPr lang="en-US" sz="8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/>
              <a:endParaRPr lang="en-US" sz="8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/>
              <a:r>
                <a:rPr lang="en-US" sz="800" b="1" spc="300" dirty="0">
                  <a:solidFill>
                    <a:srgbClr val="CFA455"/>
                  </a:solidFill>
                  <a:latin typeface="Avenir Next Demi Bold" panose="020B0503020202020204" pitchFamily="34" charset="0"/>
                </a:rPr>
                <a:t>DRIVERS AND RUN PROTOCOLS</a:t>
              </a:r>
            </a:p>
            <a:p>
              <a:pPr algn="ctr"/>
              <a:endParaRPr lang="en-US" sz="12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Specification paper needed on agreed-upon model drivers and run protocols for ABR model runs. </a:t>
              </a:r>
            </a:p>
            <a:p>
              <a:pPr algn="ctr"/>
              <a:endParaRPr lang="en-US" sz="800" i="1" spc="1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800" b="1" spc="100" dirty="0">
                  <a:solidFill>
                    <a:srgbClr val="F9F9F9"/>
                  </a:solidFill>
                  <a:latin typeface="Avenir Next Demi Bold" panose="020B0503020202020204" pitchFamily="34" charset="0"/>
                  <a:cs typeface="Times New Roman" panose="02020603050405020304" pitchFamily="18" charset="0"/>
                </a:rPr>
                <a:t>$ DAYMET, MESONET, CRU-NCEP, GSWP $</a:t>
              </a:r>
            </a:p>
            <a:p>
              <a:pPr algn="ctr"/>
              <a:endParaRPr lang="en-US" sz="1000" i="1" spc="1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Dave Moore, Min Chen, Erik Larson, Kevin Schaefer, Nick </a:t>
              </a:r>
              <a:r>
                <a:rPr lang="en-US" sz="800" i="1" spc="1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Parazoo</a:t>
              </a:r>
              <a:endParaRPr lang="en-US" sz="800" i="1" spc="1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/>
              <a:endParaRPr lang="en-US" sz="8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/>
              <a:endParaRPr lang="en-US" sz="8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/>
              <a:r>
                <a:rPr lang="en-US" sz="800" b="1" spc="300" dirty="0">
                  <a:solidFill>
                    <a:srgbClr val="CFA455"/>
                  </a:solidFill>
                  <a:latin typeface="Avenir Next Demi Bold" panose="020B0503020202020204" pitchFamily="34" charset="0"/>
                </a:rPr>
                <a:t>ABOVE DATA FOR MODELS</a:t>
              </a:r>
            </a:p>
            <a:p>
              <a:pPr algn="ctr"/>
              <a:endParaRPr lang="en-US" sz="12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 dive into entire </a:t>
              </a:r>
              <a:r>
                <a:rPr lang="en-US" sz="800" i="1" spc="1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ABoVE</a:t>
              </a:r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database. Extraction of functional relationships and benchmarks.</a:t>
              </a:r>
            </a:p>
            <a:p>
              <a:pPr algn="ctr"/>
              <a:endParaRPr lang="en-US" sz="1000" i="1" spc="1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800" b="1" spc="100" dirty="0">
                  <a:solidFill>
                    <a:srgbClr val="F9F9F9"/>
                  </a:solidFill>
                  <a:latin typeface="Avenir Next Demi Bold" panose="020B0503020202020204" pitchFamily="34" charset="0"/>
                  <a:cs typeface="Times New Roman" panose="02020603050405020304" pitchFamily="18" charset="0"/>
                </a:rPr>
                <a:t>$ UNCERTAINTY, INTEGRATION $</a:t>
              </a:r>
            </a:p>
            <a:p>
              <a:pPr algn="ctr"/>
              <a:endParaRPr lang="en-US" sz="800" i="1" spc="1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800" i="1" spc="1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Josh Fisher, Dan Hayes, Andy Fox, Shawn Serbin</a:t>
              </a:r>
              <a:endParaRPr lang="en-US" sz="800" b="1" spc="300" dirty="0">
                <a:solidFill>
                  <a:srgbClr val="CFA455"/>
                </a:solidFill>
                <a:latin typeface="Avenir Next Demi Bold" panose="020B0503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CF0893B-1CCD-9959-C09D-926D237C1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08800" y="2838670"/>
              <a:ext cx="233464" cy="29182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E28025-AAB5-AB5C-AD93-58FCA006A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96766" y="4390414"/>
              <a:ext cx="233464" cy="29182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1B453A-CED0-17B1-74B2-3370233288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7207" y="5943282"/>
              <a:ext cx="233464" cy="29182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2FA4D88-7489-A58D-BA24-360D6141A6D6}"/>
              </a:ext>
            </a:extLst>
          </p:cNvPr>
          <p:cNvSpPr txBox="1"/>
          <p:nvPr/>
        </p:nvSpPr>
        <p:spPr>
          <a:xfrm>
            <a:off x="10710670" y="6673334"/>
            <a:ext cx="69506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spc="80" dirty="0">
                <a:solidFill>
                  <a:srgbClr val="F9F9F9"/>
                </a:solidFill>
                <a:latin typeface="Avenir Next" panose="020B0503020202020204" pitchFamily="34" charset="0"/>
              </a:rPr>
              <a:t>page 2 of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C0668-FC90-BB92-D6D3-D79B8B72E41B}"/>
              </a:ext>
            </a:extLst>
          </p:cNvPr>
          <p:cNvSpPr txBox="1"/>
          <p:nvPr/>
        </p:nvSpPr>
        <p:spPr>
          <a:xfrm>
            <a:off x="6051771" y="6673334"/>
            <a:ext cx="3706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i="1" dirty="0" err="1">
                <a:solidFill>
                  <a:schemeClr val="bg1">
                    <a:lumMod val="75000"/>
                  </a:schemeClr>
                </a:solidFill>
              </a:rPr>
              <a:t>canva</a:t>
            </a:r>
            <a:endParaRPr lang="en-US" sz="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9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FF30331-9469-A040-9B56-78CFC3FA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8737"/>
            <a:ext cx="10515600" cy="521022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Charge to Thematic Breakout groups</a:t>
            </a:r>
            <a:endParaRPr lang="en-US" sz="3200" b="1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C996CB-F513-F448-8EC5-DD97B939E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930" y="1746609"/>
            <a:ext cx="11269980" cy="469529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Review &amp; update list of ongoing Synthesis Activities</a:t>
            </a:r>
          </a:p>
          <a:p>
            <a:pPr marL="1028700" lvl="1" indent="-342900"/>
            <a:r>
              <a:rPr lang="en-US" sz="2200" dirty="0">
                <a:solidFill>
                  <a:srgbClr val="000000"/>
                </a:solidFill>
              </a:rPr>
              <a:t>Include identification of leads &amp; titles</a:t>
            </a:r>
          </a:p>
          <a:p>
            <a:pPr marL="1028700" lvl="1" indent="-342900"/>
            <a:r>
              <a:rPr lang="en-US" sz="2200" dirty="0">
                <a:solidFill>
                  <a:srgbClr val="000000"/>
                </a:solidFill>
              </a:rPr>
              <a:t>Compile a list of syntheses completed (e.g. “boreal regeneration synthesis,” </a:t>
            </a:r>
            <a:r>
              <a:rPr lang="en-US" sz="2200" dirty="0" err="1">
                <a:solidFill>
                  <a:srgbClr val="000000"/>
                </a:solidFill>
              </a:rPr>
              <a:t>Baltzer</a:t>
            </a:r>
            <a:r>
              <a:rPr lang="en-US" sz="2200" dirty="0">
                <a:solidFill>
                  <a:srgbClr val="000000"/>
                </a:solidFill>
              </a:rPr>
              <a:t> et al. 2021 PNAS)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Discuss how &amp; reasonably when to bring the ongoing activities to fruition </a:t>
            </a:r>
          </a:p>
          <a:p>
            <a:pPr marL="1028700" lvl="1" indent="-342900"/>
            <a:r>
              <a:rPr lang="en-US" sz="2200" dirty="0">
                <a:solidFill>
                  <a:srgbClr val="000000"/>
                </a:solidFill>
              </a:rPr>
              <a:t>e.g. with publications as a working framework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Consider new Synthesis Activities </a:t>
            </a:r>
            <a:r>
              <a:rPr lang="en-US" sz="2000" dirty="0">
                <a:solidFill>
                  <a:srgbClr val="000000"/>
                </a:solidFill>
              </a:rPr>
              <a:t>(as makes sense).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Discuss how </a:t>
            </a:r>
            <a:r>
              <a:rPr lang="en-US" sz="2400" b="1" dirty="0">
                <a:solidFill>
                  <a:srgbClr val="000000"/>
                </a:solidFill>
              </a:rPr>
              <a:t>Phase 3 projects </a:t>
            </a:r>
            <a:r>
              <a:rPr lang="en-US" sz="2400" dirty="0">
                <a:solidFill>
                  <a:srgbClr val="000000"/>
                </a:solidFill>
              </a:rPr>
              <a:t>might best augment current WG efforts / cross-project activities</a:t>
            </a:r>
          </a:p>
          <a:p>
            <a:pPr marL="1028700" lvl="1" indent="-342900"/>
            <a:r>
              <a:rPr lang="en-US" sz="2200" dirty="0">
                <a:solidFill>
                  <a:srgbClr val="000000"/>
                </a:solidFill>
              </a:rPr>
              <a:t>If key projects / people were not re-selected, how to leverage &amp; maintain engagement?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Discuss WG Lead(s) – encourage early career scientists to co-lead (volunteers?)</a:t>
            </a:r>
          </a:p>
          <a:p>
            <a:pPr marL="800100" lvl="1" indent="-342900"/>
            <a:r>
              <a:rPr lang="en-US" sz="2200" dirty="0">
                <a:solidFill>
                  <a:srgbClr val="000000"/>
                </a:solidFill>
              </a:rPr>
              <a:t>Most changes are already resolved, so as needed..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3880B61-B07C-0B43-9D09-2BE4B06D1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799822"/>
            <a:ext cx="11360800" cy="45387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Example of current synthesis activities (C-dynamics focused)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513A938-CA8B-AB48-B74A-D09C9D3D8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643621"/>
              </p:ext>
            </p:extLst>
          </p:nvPr>
        </p:nvGraphicFramePr>
        <p:xfrm>
          <a:off x="0" y="1413157"/>
          <a:ext cx="12065330" cy="522092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798285">
                  <a:extLst>
                    <a:ext uri="{9D8B030D-6E8A-4147-A177-3AD203B41FA5}">
                      <a16:colId xmlns:a16="http://schemas.microsoft.com/office/drawing/2014/main" val="809390108"/>
                    </a:ext>
                  </a:extLst>
                </a:gridCol>
                <a:gridCol w="3034619">
                  <a:extLst>
                    <a:ext uri="{9D8B030D-6E8A-4147-A177-3AD203B41FA5}">
                      <a16:colId xmlns:a16="http://schemas.microsoft.com/office/drawing/2014/main" val="2004174454"/>
                    </a:ext>
                  </a:extLst>
                </a:gridCol>
                <a:gridCol w="1956874">
                  <a:extLst>
                    <a:ext uri="{9D8B030D-6E8A-4147-A177-3AD203B41FA5}">
                      <a16:colId xmlns:a16="http://schemas.microsoft.com/office/drawing/2014/main" val="2017084530"/>
                    </a:ext>
                  </a:extLst>
                </a:gridCol>
                <a:gridCol w="2059605">
                  <a:extLst>
                    <a:ext uri="{9D8B030D-6E8A-4147-A177-3AD203B41FA5}">
                      <a16:colId xmlns:a16="http://schemas.microsoft.com/office/drawing/2014/main" val="4043601062"/>
                    </a:ext>
                  </a:extLst>
                </a:gridCol>
                <a:gridCol w="1123421">
                  <a:extLst>
                    <a:ext uri="{9D8B030D-6E8A-4147-A177-3AD203B41FA5}">
                      <a16:colId xmlns:a16="http://schemas.microsoft.com/office/drawing/2014/main" val="1813796955"/>
                    </a:ext>
                  </a:extLst>
                </a:gridCol>
                <a:gridCol w="842564">
                  <a:extLst>
                    <a:ext uri="{9D8B030D-6E8A-4147-A177-3AD203B41FA5}">
                      <a16:colId xmlns:a16="http://schemas.microsoft.com/office/drawing/2014/main" val="838509296"/>
                    </a:ext>
                  </a:extLst>
                </a:gridCol>
                <a:gridCol w="2249962">
                  <a:extLst>
                    <a:ext uri="{9D8B030D-6E8A-4147-A177-3AD203B41FA5}">
                      <a16:colId xmlns:a16="http://schemas.microsoft.com/office/drawing/2014/main" val="1478276146"/>
                    </a:ext>
                  </a:extLst>
                </a:gridCol>
              </a:tblGrid>
              <a:tr h="4842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#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Synthesis Topic Name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Leads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Email Contact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Start Date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End Date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Status/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Progress Bar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extLst>
                  <a:ext uri="{0D108BD9-81ED-4DB2-BD59-A6C34878D82A}">
                    <a16:rowId xmlns:a16="http://schemas.microsoft.com/office/drawing/2014/main" val="2677271578"/>
                  </a:ext>
                </a:extLst>
              </a:tr>
              <a:tr h="216934"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/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/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/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/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/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/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/>
                </a:tc>
                <a:extLst>
                  <a:ext uri="{0D108BD9-81ED-4DB2-BD59-A6C34878D82A}">
                    <a16:rowId xmlns:a16="http://schemas.microsoft.com/office/drawing/2014/main" val="26495315"/>
                  </a:ext>
                </a:extLst>
              </a:tr>
              <a:tr h="433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Carbon Budget for the ABoVE domain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Abhishek Chatterjee,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Jon Wang, Dan Hayes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abhishek.chatterjee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@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jpl.nasa.gov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Abhishek’s paper draft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extLst>
                  <a:ext uri="{0D108BD9-81ED-4DB2-BD59-A6C34878D82A}">
                    <a16:rowId xmlns:a16="http://schemas.microsoft.com/office/drawing/2014/main" val="2558724836"/>
                  </a:ext>
                </a:extLst>
              </a:tr>
              <a:tr h="2169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extLst>
                  <a:ext uri="{0D108BD9-81ED-4DB2-BD59-A6C34878D82A}">
                    <a16:rowId xmlns:a16="http://schemas.microsoft.com/office/drawing/2014/main" val="4238436139"/>
                  </a:ext>
                </a:extLst>
              </a:tr>
              <a:tr h="28747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Impact of climate &amp; wildfire on Alaska’s GPP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Nick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Parazoo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nicholas.c.parazoo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@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jpl.nasa.gov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Madani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 et al. (2021), JGR-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Biogeosciences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extLst>
                  <a:ext uri="{0D108BD9-81ED-4DB2-BD59-A6C34878D82A}">
                    <a16:rowId xmlns:a16="http://schemas.microsoft.com/office/drawing/2014/main" val="3229156398"/>
                  </a:ext>
                </a:extLst>
              </a:tr>
              <a:tr h="216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Nima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Madani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32" marR="34532" marT="0" marB="0" anchor="ctr">
                    <a:lnL w="12700" cap="flat" cmpd="sng" algn="ctr">
                      <a:solidFill>
                        <a:srgbClr val="A0D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D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D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DD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915362"/>
                  </a:ext>
                </a:extLst>
              </a:tr>
              <a:tr h="2169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extLst>
                  <a:ext uri="{0D108BD9-81ED-4DB2-BD59-A6C34878D82A}">
                    <a16:rowId xmlns:a16="http://schemas.microsoft.com/office/drawing/2014/main" val="4144134753"/>
                  </a:ext>
                </a:extLst>
              </a:tr>
              <a:tr h="21693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Methane fluxes, model-data mismatch and knowledge gaps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Jennifer Watts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jwatts@woodwell.org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TBD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Luke’s paper draft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extLst>
                  <a:ext uri="{0D108BD9-81ED-4DB2-BD59-A6C34878D82A}">
                    <a16:rowId xmlns:a16="http://schemas.microsoft.com/office/drawing/2014/main" val="2947551273"/>
                  </a:ext>
                </a:extLst>
              </a:tr>
              <a:tr h="4338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Roisin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Commane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r.commane@columbia.edu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772610"/>
                  </a:ext>
                </a:extLst>
              </a:tr>
              <a:tr h="2169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extLst>
                  <a:ext uri="{0D108BD9-81ED-4DB2-BD59-A6C34878D82A}">
                    <a16:rowId xmlns:a16="http://schemas.microsoft.com/office/drawing/2014/main" val="2138194718"/>
                  </a:ext>
                </a:extLst>
              </a:tr>
              <a:tr h="21693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CO</a:t>
                      </a:r>
                      <a:r>
                        <a:rPr lang="en-US" sz="1600" b="1" baseline="-250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 amplitude synthesis - trends, drivers and projections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Brendan Rogers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brogers@woodwell.org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Mid-2020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TBD</a:t>
                      </a: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broken up into 4 WGs:  atmospheric, terrestrial remote sensing,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in situ measurements, process-based models;  conducting literature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review.s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extLst>
                  <a:ext uri="{0D108BD9-81ED-4DB2-BD59-A6C34878D82A}">
                    <a16:rowId xmlns:a16="http://schemas.microsoft.com/office/drawing/2014/main" val="3402256966"/>
                  </a:ext>
                </a:extLst>
              </a:tr>
              <a:tr h="14458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Manuel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Helbig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, Gretchen Keppel-Aleks,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</a:rPr>
                        <a:t>Zhihua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 Liu, Lei Hu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…</a:t>
                      </a: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810055"/>
                  </a:ext>
                </a:extLst>
              </a:tr>
              <a:tr h="2169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60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600" dirty="0">
                        <a:solidFill>
                          <a:srgbClr val="59595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043" marR="46043" marT="0" marB="0" anchor="ctr"/>
                </a:tc>
                <a:extLst>
                  <a:ext uri="{0D108BD9-81ED-4DB2-BD59-A6C34878D82A}">
                    <a16:rowId xmlns:a16="http://schemas.microsoft.com/office/drawing/2014/main" val="514611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4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8B485C-36DA-D24F-8FE2-86FAE568C6DC}"/>
              </a:ext>
            </a:extLst>
          </p:cNvPr>
          <p:cNvSpPr/>
          <p:nvPr/>
        </p:nvSpPr>
        <p:spPr>
          <a:xfrm>
            <a:off x="594360" y="1121502"/>
            <a:ext cx="113842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charset="2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(Tues 1/24)  5 breakout groups (chairs): Rooms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400" dirty="0"/>
              <a:t>Carbon Dynamics / Budgets (Chatterjee / J. Wang): </a:t>
            </a:r>
            <a:r>
              <a:rPr lang="en-US" sz="2400" b="1" dirty="0"/>
              <a:t>Room: 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Pacific A (plenary)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400" dirty="0"/>
              <a:t>Fire &amp; Insect Disturbance  (French / T. Chen): </a:t>
            </a:r>
            <a:r>
              <a:rPr lang="en-US" sz="2400" b="1" dirty="0"/>
              <a:t>Room: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Pacific B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400" dirty="0"/>
              <a:t>Wildlife &amp; Ecosystem Services  (</a:t>
            </a:r>
            <a:r>
              <a:rPr lang="en-US" sz="2400" dirty="0" err="1"/>
              <a:t>Boelman</a:t>
            </a:r>
            <a:r>
              <a:rPr lang="en-US" sz="2400" dirty="0"/>
              <a:t>): </a:t>
            </a:r>
            <a:r>
              <a:rPr lang="en-US" sz="2400" b="1" dirty="0"/>
              <a:t>Room: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Pacific C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400" dirty="0"/>
              <a:t>Spectral Imaging  (</a:t>
            </a:r>
            <a:r>
              <a:rPr lang="en-US" sz="2400" dirty="0" err="1"/>
              <a:t>Huemmrich</a:t>
            </a:r>
            <a:r>
              <a:rPr lang="en-US" sz="2400" dirty="0"/>
              <a:t> / P. Nelson): </a:t>
            </a:r>
            <a:r>
              <a:rPr lang="en-US" sz="2400" b="1" dirty="0"/>
              <a:t>Room: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East Coast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400" dirty="0"/>
              <a:t>*Modeling  (Fisher / </a:t>
            </a:r>
            <a:r>
              <a:rPr lang="en-US" sz="2400" dirty="0" err="1"/>
              <a:t>Huntzinger</a:t>
            </a:r>
            <a:r>
              <a:rPr lang="en-US" sz="2400" dirty="0"/>
              <a:t>): </a:t>
            </a:r>
            <a:r>
              <a:rPr lang="en-US" sz="2400" b="1" dirty="0"/>
              <a:t>Room: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West Coast 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9D1B7A-7DE7-314F-B309-364D76DE5608}"/>
              </a:ext>
            </a:extLst>
          </p:cNvPr>
          <p:cNvSpPr/>
          <p:nvPr/>
        </p:nvSpPr>
        <p:spPr>
          <a:xfrm>
            <a:off x="1691342" y="4436644"/>
            <a:ext cx="880931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Self-select to breakouts </a:t>
            </a:r>
          </a:p>
          <a:p>
            <a:pPr marL="971550" lvl="1" indent="-514350"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If you have multiple project participants, go to different WGs</a:t>
            </a:r>
          </a:p>
          <a:p>
            <a:pPr marL="971550" lvl="1" indent="-514350">
              <a:buFont typeface="Wingdings" charset="2"/>
              <a:buChar char="Ø"/>
            </a:pPr>
            <a:endParaRPr lang="en-US" sz="1200" dirty="0">
              <a:solidFill>
                <a:srgbClr val="000000"/>
              </a:solidFill>
            </a:endParaRPr>
          </a:p>
          <a:p>
            <a:r>
              <a:rPr lang="en-US" sz="2600" dirty="0">
                <a:solidFill>
                  <a:srgbClr val="000000"/>
                </a:solidFill>
              </a:rPr>
              <a:t>Assign / volunteer a rapporteur </a:t>
            </a:r>
            <a:r>
              <a:rPr lang="en-US" sz="2600" b="1" dirty="0">
                <a:solidFill>
                  <a:srgbClr val="000000"/>
                </a:solidFill>
              </a:rPr>
              <a:t>and</a:t>
            </a:r>
            <a:r>
              <a:rPr lang="en-US" sz="2600" dirty="0">
                <a:solidFill>
                  <a:srgbClr val="000000"/>
                </a:solidFill>
              </a:rPr>
              <a:t> someone to liaise with Zoom online participants (follow chat, raised hands, </a:t>
            </a:r>
            <a:r>
              <a:rPr lang="en-US" sz="2600" dirty="0" err="1">
                <a:solidFill>
                  <a:srgbClr val="000000"/>
                </a:solidFill>
              </a:rPr>
              <a:t>etc</a:t>
            </a:r>
            <a:r>
              <a:rPr lang="en-US" sz="2600" dirty="0">
                <a:solidFill>
                  <a:srgbClr val="00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283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18BA8E-F285-B045-8C82-CA51C03380F4}"/>
              </a:ext>
            </a:extLst>
          </p:cNvPr>
          <p:cNvSpPr/>
          <p:nvPr/>
        </p:nvSpPr>
        <p:spPr>
          <a:xfrm>
            <a:off x="141890" y="1192754"/>
            <a:ext cx="120501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charset="2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Weds (1/25)  4 (or 5?) breakout groups (chairs): Rooms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400" dirty="0"/>
              <a:t>Collaborations &amp; Engagement (Larson / Miner): </a:t>
            </a:r>
            <a:r>
              <a:rPr lang="en-US" sz="2400" b="1" dirty="0"/>
              <a:t>Room: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Pacific B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400" dirty="0"/>
              <a:t>Vegetation Dynamics &amp; Structure (Epstein / </a:t>
            </a:r>
            <a:r>
              <a:rPr lang="en-US" sz="2400" dirty="0" err="1"/>
              <a:t>Macander</a:t>
            </a:r>
            <a:r>
              <a:rPr lang="en-US" sz="2400" dirty="0"/>
              <a:t> / Montesano): </a:t>
            </a:r>
            <a:r>
              <a:rPr lang="en-US" sz="2000" b="1" dirty="0"/>
              <a:t>Room: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Pacific A </a:t>
            </a:r>
            <a:r>
              <a:rPr lang="en-US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(plenary)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400" dirty="0"/>
              <a:t>Permafrost and Hydrology (Kimball): </a:t>
            </a:r>
            <a:r>
              <a:rPr lang="en-US" sz="2400" b="1" dirty="0"/>
              <a:t>Room: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Pacific C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400" dirty="0"/>
              <a:t>Wetlands (</a:t>
            </a:r>
            <a:r>
              <a:rPr lang="en-US" sz="2400" dirty="0" err="1"/>
              <a:t>Butman</a:t>
            </a:r>
            <a:r>
              <a:rPr lang="en-US" sz="2400" dirty="0"/>
              <a:t> / </a:t>
            </a:r>
            <a:r>
              <a:rPr lang="en-US" sz="2400" dirty="0" err="1"/>
              <a:t>Bourgeau</a:t>
            </a:r>
            <a:r>
              <a:rPr lang="en-US" sz="2400" dirty="0"/>
              <a:t>-Chavez): </a:t>
            </a:r>
            <a:r>
              <a:rPr lang="en-US" sz="2400" b="1" dirty="0"/>
              <a:t>Room: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East Coast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400" i="1" dirty="0"/>
              <a:t>Ad hoc</a:t>
            </a:r>
            <a:r>
              <a:rPr lang="en-US" sz="2400" dirty="0"/>
              <a:t>: </a:t>
            </a:r>
            <a:r>
              <a:rPr lang="en-US" sz="2400" b="1" dirty="0"/>
              <a:t>Room: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West Coast 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017CE7-C74D-3241-9238-BA250642E300}"/>
              </a:ext>
            </a:extLst>
          </p:cNvPr>
          <p:cNvSpPr/>
          <p:nvPr/>
        </p:nvSpPr>
        <p:spPr>
          <a:xfrm>
            <a:off x="1691342" y="4507896"/>
            <a:ext cx="880931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</a:rPr>
              <a:t>Self-select to breakouts </a:t>
            </a:r>
          </a:p>
          <a:p>
            <a:pPr marL="971550" lvl="1" indent="-514350"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If you have multiple project participants, go to different WGs</a:t>
            </a:r>
          </a:p>
          <a:p>
            <a:pPr marL="971550" lvl="1" indent="-514350">
              <a:buFont typeface="Wingdings" charset="2"/>
              <a:buChar char="Ø"/>
            </a:pPr>
            <a:endParaRPr lang="en-US" sz="1200" dirty="0">
              <a:solidFill>
                <a:srgbClr val="000000"/>
              </a:solidFill>
            </a:endParaRPr>
          </a:p>
          <a:p>
            <a:r>
              <a:rPr lang="en-US" sz="2600" dirty="0">
                <a:solidFill>
                  <a:srgbClr val="000000"/>
                </a:solidFill>
              </a:rPr>
              <a:t>Assign / volunteer a rapporteur </a:t>
            </a:r>
            <a:r>
              <a:rPr lang="en-US" sz="2600" b="1" dirty="0">
                <a:solidFill>
                  <a:srgbClr val="000000"/>
                </a:solidFill>
              </a:rPr>
              <a:t>and</a:t>
            </a:r>
            <a:r>
              <a:rPr lang="en-US" sz="2600" dirty="0">
                <a:solidFill>
                  <a:srgbClr val="000000"/>
                </a:solidFill>
              </a:rPr>
              <a:t> someone to liaise with Zoom online participants (follow chat, raised hands, </a:t>
            </a:r>
            <a:r>
              <a:rPr lang="en-US" sz="2600" dirty="0" err="1">
                <a:solidFill>
                  <a:srgbClr val="000000"/>
                </a:solidFill>
              </a:rPr>
              <a:t>etc</a:t>
            </a:r>
            <a:r>
              <a:rPr lang="en-US" sz="2600" dirty="0">
                <a:solidFill>
                  <a:srgbClr val="00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449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9E906A-6B3B-4F78-AFA9-2445ED05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86" y="1131640"/>
            <a:ext cx="11133827" cy="4233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4143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g Picture Thinking in Business Course - Online Video Lessons | Study.com">
            <a:extLst>
              <a:ext uri="{FF2B5EF4-FFF2-40B4-BE49-F238E27FC236}">
                <a16:creationId xmlns:a16="http://schemas.microsoft.com/office/drawing/2014/main" id="{BC22E72E-0B74-BFAA-32A7-11BAA4879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06" y="1080458"/>
            <a:ext cx="10160000" cy="5715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B7532D-1E31-5CFB-A3D7-06C861D87BB4}"/>
              </a:ext>
            </a:extLst>
          </p:cNvPr>
          <p:cNvSpPr/>
          <p:nvPr/>
        </p:nvSpPr>
        <p:spPr>
          <a:xfrm>
            <a:off x="1964906" y="1080458"/>
            <a:ext cx="6602624" cy="5715000"/>
          </a:xfrm>
          <a:prstGeom prst="rect">
            <a:avLst/>
          </a:prstGeom>
          <a:gradFill>
            <a:gsLst>
              <a:gs pos="63000">
                <a:srgbClr val="E9E9E9">
                  <a:alpha val="75000"/>
                </a:srgbClr>
              </a:gs>
              <a:gs pos="0">
                <a:srgbClr val="D3D3D3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3A4CE-5E78-A87C-B812-253DBF7049B8}"/>
              </a:ext>
            </a:extLst>
          </p:cNvPr>
          <p:cNvSpPr txBox="1"/>
          <p:nvPr/>
        </p:nvSpPr>
        <p:spPr>
          <a:xfrm>
            <a:off x="2324345" y="1160894"/>
            <a:ext cx="6602448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1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inson Light" pitchFamily="2" charset="77"/>
              </a:rPr>
              <a:t>Objectives</a:t>
            </a:r>
          </a:p>
          <a:p>
            <a:endParaRPr lang="en-US" sz="3600" spc="1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" panose="020B0503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4800" spc="1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pace Grotesk" pitchFamily="2" charset="77"/>
                <a:cs typeface="Space Grotesk" pitchFamily="2" charset="77"/>
              </a:rPr>
              <a:t> Big picture</a:t>
            </a:r>
          </a:p>
          <a:p>
            <a:pPr marL="342900" indent="-342900">
              <a:buAutoNum type="arabicPeriod"/>
            </a:pPr>
            <a:r>
              <a:rPr lang="en-US" sz="4800" spc="1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pace Grotesk" pitchFamily="2" charset="77"/>
                <a:cs typeface="Space Grotesk" pitchFamily="2" charset="77"/>
              </a:rPr>
              <a:t> Establish team</a:t>
            </a:r>
          </a:p>
          <a:p>
            <a:pPr marL="342900" indent="-342900">
              <a:buAutoNum type="arabicPeriod"/>
            </a:pPr>
            <a:r>
              <a:rPr lang="en-US" sz="4800" spc="1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pace Grotesk" pitchFamily="2" charset="77"/>
                <a:cs typeface="Space Grotesk" pitchFamily="2" charset="77"/>
              </a:rPr>
              <a:t> Define team goals; </a:t>
            </a:r>
            <a:br>
              <a:rPr lang="en-US" sz="4800" spc="1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pace Grotesk" pitchFamily="2" charset="77"/>
                <a:cs typeface="Space Grotesk" pitchFamily="2" charset="77"/>
              </a:rPr>
            </a:br>
            <a:r>
              <a:rPr lang="en-US" sz="4800" spc="1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pace Grotesk" pitchFamily="2" charset="77"/>
                <a:cs typeface="Space Grotesk" pitchFamily="2" charset="77"/>
              </a:rPr>
              <a:t>outline plan forward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FE143-2951-886D-CA67-339A9F960715}"/>
              </a:ext>
            </a:extLst>
          </p:cNvPr>
          <p:cNvSpPr txBox="1"/>
          <p:nvPr/>
        </p:nvSpPr>
        <p:spPr>
          <a:xfrm>
            <a:off x="6027250" y="6549237"/>
            <a:ext cx="60976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i="0" dirty="0">
                <a:effectLst/>
                <a:latin typeface="Space Grotesk" pitchFamily="2" charset="77"/>
                <a:cs typeface="Space Grotesk" pitchFamily="2" charset="77"/>
              </a:rPr>
              <a:t>Credit: Sergey Nivens - Fotolia</a:t>
            </a:r>
            <a:endParaRPr lang="en-US" sz="1000" dirty="0">
              <a:latin typeface="Space Grotesk" pitchFamily="2" charset="77"/>
              <a:cs typeface="Space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48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o is on the Team?">
            <a:extLst>
              <a:ext uri="{FF2B5EF4-FFF2-40B4-BE49-F238E27FC236}">
                <a16:creationId xmlns:a16="http://schemas.microsoft.com/office/drawing/2014/main" id="{55909AD3-E959-4F59-71F8-017CD70C8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092" y="4234929"/>
            <a:ext cx="5206211" cy="273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DDBE6-51C9-0CCD-9B0A-8C956FE1CFB5}"/>
              </a:ext>
            </a:extLst>
          </p:cNvPr>
          <p:cNvSpPr txBox="1"/>
          <p:nvPr/>
        </p:nvSpPr>
        <p:spPr>
          <a:xfrm>
            <a:off x="929983" y="1271348"/>
            <a:ext cx="983507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Robinson Light" pitchFamily="2" charset="77"/>
              </a:rPr>
              <a:t>Why a Working Group?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4000" dirty="0">
                <a:solidFill>
                  <a:srgbClr val="C00000"/>
                </a:solidFill>
                <a:latin typeface="Space Mono" panose="02000509040000020004" pitchFamily="49" charset="77"/>
              </a:rPr>
              <a:t>Collective objectives are more readily achievable as a strong team than by individuals.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D2210-D0E9-C624-AD4F-747653C9EF55}"/>
              </a:ext>
            </a:extLst>
          </p:cNvPr>
          <p:cNvSpPr txBox="1"/>
          <p:nvPr/>
        </p:nvSpPr>
        <p:spPr>
          <a:xfrm>
            <a:off x="6034708" y="6526166"/>
            <a:ext cx="60976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0" i="0" dirty="0">
                <a:effectLst/>
                <a:latin typeface="Space Grotesk" pitchFamily="2" charset="77"/>
                <a:cs typeface="Space Grotesk" pitchFamily="2" charset="77"/>
              </a:rPr>
              <a:t>Getty Images/</a:t>
            </a:r>
            <a:r>
              <a:rPr lang="en-US" sz="1000" b="0" i="0" dirty="0" err="1">
                <a:effectLst/>
                <a:latin typeface="Space Grotesk" pitchFamily="2" charset="77"/>
                <a:cs typeface="Space Grotesk" pitchFamily="2" charset="77"/>
              </a:rPr>
              <a:t>iStockphoto</a:t>
            </a:r>
            <a:endParaRPr lang="en-US" sz="1000" dirty="0">
              <a:latin typeface="Space Grotesk" pitchFamily="2" charset="77"/>
              <a:cs typeface="Space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9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E06D3-66D9-ACED-A436-AE914D166CF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771525"/>
            <a:ext cx="12030075" cy="60864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</a:rPr>
              <a:t>Anna Gagne-</a:t>
            </a:r>
            <a:r>
              <a:rPr lang="en-US" sz="1600" dirty="0" err="1">
                <a:latin typeface="Avenir Next" panose="020B0503020202020204" pitchFamily="34" charset="0"/>
              </a:rPr>
              <a:t>Landmann</a:t>
            </a:r>
            <a:r>
              <a:rPr lang="en-US" sz="1600" dirty="0">
                <a:latin typeface="Avenir Next" panose="020B0503020202020204" pitchFamily="34" charset="0"/>
              </a:rPr>
              <a:t>: </a:t>
            </a:r>
            <a:r>
              <a:rPr lang="en-US" sz="1600" dirty="0" err="1">
                <a:latin typeface="Avenir Next" panose="020B0503020202020204" pitchFamily="34" charset="0"/>
              </a:rPr>
              <a:t>CliMA</a:t>
            </a:r>
            <a:r>
              <a:rPr lang="en-US" sz="1600" dirty="0">
                <a:latin typeface="Avenir Next" panose="020B0503020202020204" pitchFamily="34" charset="0"/>
              </a:rPr>
              <a:t>; plant hydraulics 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 carbon dynamics TBD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Wu Sun w/ Anna Michalak: TRENDY, GFDL LM3; GPP/Re-T sensitivity; 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topdown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 constraints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Jan 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Eitel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: ED2+snow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Kazem 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Bakian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 w/ 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Mahta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 Moghaddam: SOC w/ Radar; RS models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Kevin Schaefer: Hg permafrost, river routing, lakes, fire; 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SiB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-CASA; permafrost benchmarking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Debbie 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Huntzinger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 w/ Scott Miller, 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Jeralyn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 Poe: 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topdown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/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bottomup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 matching for CO2/CH4; TRENDY; GCP CH4; WARPMIP: permafrost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</a:rPr>
              <a:t>w/ </a:t>
            </a:r>
            <a:r>
              <a:rPr lang="en-US" sz="1600" dirty="0" err="1">
                <a:latin typeface="Avenir Next" panose="020B0503020202020204" pitchFamily="34" charset="0"/>
              </a:rPr>
              <a:t>Woodwell</a:t>
            </a:r>
            <a:r>
              <a:rPr lang="en-US" sz="1600" dirty="0">
                <a:latin typeface="Avenir Next" panose="020B0503020202020204" pitchFamily="34" charset="0"/>
              </a:rPr>
              <a:t> (w/ Brendan Rogers et al): state of permafrost; </a:t>
            </a:r>
            <a:r>
              <a:rPr lang="en-US" sz="1600" dirty="0" err="1">
                <a:latin typeface="Avenir Next" panose="020B0503020202020204" pitchFamily="34" charset="0"/>
              </a:rPr>
              <a:t>ABoVE</a:t>
            </a:r>
            <a:r>
              <a:rPr lang="en-US" sz="1600" dirty="0">
                <a:latin typeface="Avenir Next" panose="020B0503020202020204" pitchFamily="34" charset="0"/>
              </a:rPr>
              <a:t> benchmarks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</a:rPr>
              <a:t>Renato </a:t>
            </a:r>
            <a:r>
              <a:rPr lang="en-US" sz="1600" dirty="0" err="1">
                <a:latin typeface="Avenir Next" panose="020B0503020202020204" pitchFamily="34" charset="0"/>
              </a:rPr>
              <a:t>Braghiere</a:t>
            </a:r>
            <a:r>
              <a:rPr lang="en-US" sz="1600" dirty="0">
                <a:latin typeface="Avenir Next" panose="020B0503020202020204" pitchFamily="34" charset="0"/>
              </a:rPr>
              <a:t>: </a:t>
            </a:r>
            <a:r>
              <a:rPr lang="en-US" sz="1600" dirty="0" err="1">
                <a:latin typeface="Avenir Next" panose="020B0503020202020204" pitchFamily="34" charset="0"/>
              </a:rPr>
              <a:t>CLiMA</a:t>
            </a:r>
            <a:r>
              <a:rPr lang="en-US" sz="1600" dirty="0">
                <a:latin typeface="Avenir Next" panose="020B0503020202020204" pitchFamily="34" charset="0"/>
              </a:rPr>
              <a:t>; plant physiology, radiative transfer, soil C; uniqueness: uses EO to drive parameterization; also, CLM, ELM, nutrient cycling; </a:t>
            </a:r>
            <a:r>
              <a:rPr lang="en-US" sz="1600" dirty="0" err="1">
                <a:latin typeface="Avenir Next" panose="020B0503020202020204" pitchFamily="34" charset="0"/>
              </a:rPr>
              <a:t>ILaMB</a:t>
            </a:r>
            <a:r>
              <a:rPr lang="en-US" sz="1600" dirty="0">
                <a:latin typeface="Avenir Next" panose="020B0503020202020204" pitchFamily="34" charset="0"/>
              </a:rPr>
              <a:t> benchmarking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</a:rPr>
              <a:t>Brendan Rogers, Jenny Watts: DVM-DOS-TEM; CH4, fire, </a:t>
            </a:r>
            <a:r>
              <a:rPr lang="en-US" sz="1600" dirty="0" err="1">
                <a:latin typeface="Avenir Next" panose="020B0503020202020204" pitchFamily="34" charset="0"/>
              </a:rPr>
              <a:t>thermokarst</a:t>
            </a:r>
            <a:r>
              <a:rPr lang="en-US" sz="1600" dirty="0">
                <a:latin typeface="Avenir Next" panose="020B0503020202020204" pitchFamily="34" charset="0"/>
              </a:rPr>
              <a:t>, aquatic; data assimilation; radiative forcing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</a:rPr>
              <a:t>Colleen Iverson: ELM; hillslopes, inundation, snow, plant traits, veg dynamics (FATES), biogeochemistry; PFLOTRAN, ATS (Advanced Terrestrial Simulator)—3d belowground, subsidence, topo</a:t>
            </a:r>
          </a:p>
          <a:p>
            <a:pPr>
              <a:lnSpc>
                <a:spcPct val="100000"/>
              </a:lnSpc>
            </a:pPr>
            <a:r>
              <a:rPr lang="en-US" sz="1600" dirty="0" err="1">
                <a:latin typeface="Avenir Next" panose="020B0503020202020204" pitchFamily="34" charset="0"/>
              </a:rPr>
              <a:t>Aleya</a:t>
            </a:r>
            <a:r>
              <a:rPr lang="en-US" sz="1600" dirty="0">
                <a:latin typeface="Avenir Next" panose="020B0503020202020204" pitchFamily="34" charset="0"/>
              </a:rPr>
              <a:t> Kaushik: COS; polar VPRM (top-down); SiB-4 (C13 isotopes), Re, biomass; C turnover times; </a:t>
            </a:r>
            <a:r>
              <a:rPr lang="en-US" sz="1600" dirty="0" err="1">
                <a:latin typeface="Avenir Next" panose="020B0503020202020204" pitchFamily="34" charset="0"/>
              </a:rPr>
              <a:t>gs</a:t>
            </a:r>
            <a:r>
              <a:rPr lang="en-US" sz="1600" dirty="0">
                <a:latin typeface="Avenir Next" panose="020B0503020202020204" pitchFamily="34" charset="0"/>
              </a:rPr>
              <a:t>, drought, fire</a:t>
            </a:r>
          </a:p>
          <a:p>
            <a:pPr>
              <a:lnSpc>
                <a:spcPct val="100000"/>
              </a:lnSpc>
            </a:pPr>
            <a:r>
              <a:rPr lang="en-US" sz="1600" dirty="0" err="1">
                <a:latin typeface="Avenir Next" panose="020B0503020202020204" pitchFamily="34" charset="0"/>
              </a:rPr>
              <a:t>Yanlan</a:t>
            </a:r>
            <a:r>
              <a:rPr lang="en-US" sz="1600" dirty="0">
                <a:latin typeface="Avenir Next" panose="020B0503020202020204" pitchFamily="34" charset="0"/>
              </a:rPr>
              <a:t> Liu: veg resilience, demography (e.g., shrub expansion, veg </a:t>
            </a:r>
            <a:r>
              <a:rPr lang="en-US" sz="1600" dirty="0" err="1">
                <a:latin typeface="Avenir Next" panose="020B0503020202020204" pitchFamily="34" charset="0"/>
              </a:rPr>
              <a:t>distr</a:t>
            </a:r>
            <a:r>
              <a:rPr lang="en-US" sz="1600" dirty="0">
                <a:latin typeface="Avenir Next" panose="020B0503020202020204" pitchFamily="34" charset="0"/>
              </a:rPr>
              <a:t> shifts); ELM-FATES; freeze/thaw; plant stress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</a:rPr>
              <a:t>Howie Epstein: DGVM comparison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</a:rPr>
              <a:t>Anthony Bloom: CARDAMOM</a:t>
            </a:r>
          </a:p>
        </p:txBody>
      </p:sp>
    </p:spTree>
    <p:extLst>
      <p:ext uri="{BB962C8B-B14F-4D97-AF65-F5344CB8AC3E}">
        <p14:creationId xmlns:p14="http://schemas.microsoft.com/office/powerpoint/2010/main" val="31207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E06D3-66D9-ACED-A436-AE914D166CF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771525"/>
            <a:ext cx="12030075" cy="60864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</a:rPr>
              <a:t>Anna Gagne-</a:t>
            </a:r>
            <a:r>
              <a:rPr lang="en-US" sz="1600" dirty="0" err="1">
                <a:latin typeface="Avenir Next" panose="020B0503020202020204" pitchFamily="34" charset="0"/>
              </a:rPr>
              <a:t>Landmann</a:t>
            </a:r>
            <a:r>
              <a:rPr lang="en-US" sz="1600" dirty="0">
                <a:latin typeface="Avenir Next" panose="020B0503020202020204" pitchFamily="34" charset="0"/>
              </a:rPr>
              <a:t>: </a:t>
            </a:r>
            <a:r>
              <a:rPr lang="en-US" sz="1600" dirty="0" err="1">
                <a:highlight>
                  <a:srgbClr val="800080"/>
                </a:highlight>
                <a:latin typeface="Avenir Next" panose="020B0503020202020204" pitchFamily="34" charset="0"/>
              </a:rPr>
              <a:t>CliMA</a:t>
            </a:r>
            <a:r>
              <a:rPr lang="en-US" sz="1600" dirty="0">
                <a:latin typeface="Avenir Next" panose="020B0503020202020204" pitchFamily="34" charset="0"/>
              </a:rPr>
              <a:t>; plant hydraulics 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 carbon dynamics TBD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Wu Sun w/ Anna Michalak: </a:t>
            </a:r>
            <a:r>
              <a:rPr lang="en-US" sz="1600" dirty="0">
                <a:highlight>
                  <a:srgbClr val="FFFF00"/>
                </a:highlight>
                <a:latin typeface="Avenir Next" panose="020B0503020202020204" pitchFamily="34" charset="0"/>
                <a:sym typeface="Wingdings" panose="05000000000000000000" pitchFamily="2" charset="2"/>
              </a:rPr>
              <a:t>TRENDY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, GFDL LM3; GPP/Re-T sensitivity; </a:t>
            </a:r>
            <a:r>
              <a:rPr lang="en-US" sz="1600" dirty="0" err="1">
                <a:highlight>
                  <a:srgbClr val="FF00FF"/>
                </a:highlight>
                <a:latin typeface="Avenir Next" panose="020B0503020202020204" pitchFamily="34" charset="0"/>
                <a:sym typeface="Wingdings" panose="05000000000000000000" pitchFamily="2" charset="2"/>
              </a:rPr>
              <a:t>topdown</a:t>
            </a:r>
            <a:r>
              <a:rPr lang="en-US" sz="1600" dirty="0">
                <a:highlight>
                  <a:srgbClr val="FF00FF"/>
                </a:highlight>
                <a:latin typeface="Avenir Next" panose="020B0503020202020204" pitchFamily="34" charset="0"/>
                <a:sym typeface="Wingdings" panose="05000000000000000000" pitchFamily="2" charset="2"/>
              </a:rPr>
              <a:t> constraints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Jan 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Eitel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: </a:t>
            </a:r>
            <a:r>
              <a:rPr lang="en-US" sz="1600" dirty="0">
                <a:highlight>
                  <a:srgbClr val="00FFFF"/>
                </a:highlight>
                <a:latin typeface="Avenir Next" panose="020B0503020202020204" pitchFamily="34" charset="0"/>
                <a:sym typeface="Wingdings" panose="05000000000000000000" pitchFamily="2" charset="2"/>
              </a:rPr>
              <a:t>ED2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+snow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Kazem 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Bakian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 w/ 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Mahta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 Moghaddam: SOC w/ Radar; RS models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Kevin Schaefer: Hg permafrost, river routing, lakes, fire; </a:t>
            </a:r>
            <a:r>
              <a:rPr lang="en-US" sz="1600" dirty="0" err="1">
                <a:highlight>
                  <a:srgbClr val="808000"/>
                </a:highlight>
                <a:latin typeface="Avenir Next" panose="020B0503020202020204" pitchFamily="34" charset="0"/>
                <a:sym typeface="Wingdings" panose="05000000000000000000" pitchFamily="2" charset="2"/>
              </a:rPr>
              <a:t>SiB</a:t>
            </a:r>
            <a:r>
              <a:rPr lang="en-US" sz="1600" dirty="0">
                <a:highlight>
                  <a:srgbClr val="808000"/>
                </a:highlight>
                <a:latin typeface="Avenir Next" panose="020B0503020202020204" pitchFamily="34" charset="0"/>
                <a:sym typeface="Wingdings" panose="05000000000000000000" pitchFamily="2" charset="2"/>
              </a:rPr>
              <a:t>-CASA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; permafrost benchmarking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Debbie 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Huntzinger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 w/ Scott Miller, 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Jeralyn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 Poe: </a:t>
            </a:r>
            <a:r>
              <a:rPr lang="en-US" sz="1600" dirty="0" err="1">
                <a:highlight>
                  <a:srgbClr val="FF00FF"/>
                </a:highlight>
                <a:latin typeface="Avenir Next" panose="020B0503020202020204" pitchFamily="34" charset="0"/>
                <a:sym typeface="Wingdings" panose="05000000000000000000" pitchFamily="2" charset="2"/>
              </a:rPr>
              <a:t>topdown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/</a:t>
            </a:r>
            <a:r>
              <a:rPr lang="en-US" sz="1600" dirty="0" err="1">
                <a:latin typeface="Avenir Next" panose="020B0503020202020204" pitchFamily="34" charset="0"/>
                <a:sym typeface="Wingdings" panose="05000000000000000000" pitchFamily="2" charset="2"/>
              </a:rPr>
              <a:t>bottomup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 matching for CO2/CH4; </a:t>
            </a:r>
            <a:r>
              <a:rPr lang="en-US" sz="1600" dirty="0">
                <a:highlight>
                  <a:srgbClr val="FFFF00"/>
                </a:highlight>
                <a:latin typeface="Avenir Next" panose="020B0503020202020204" pitchFamily="34" charset="0"/>
                <a:sym typeface="Wingdings" panose="05000000000000000000" pitchFamily="2" charset="2"/>
              </a:rPr>
              <a:t>TRENDY</a:t>
            </a:r>
            <a:r>
              <a:rPr lang="en-US" sz="1600" dirty="0">
                <a:latin typeface="Avenir Next" panose="020B0503020202020204" pitchFamily="34" charset="0"/>
                <a:sym typeface="Wingdings" panose="05000000000000000000" pitchFamily="2" charset="2"/>
              </a:rPr>
              <a:t>; GCP CH4; WARPMIP: permafrost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</a:rPr>
              <a:t>w/ </a:t>
            </a:r>
            <a:r>
              <a:rPr lang="en-US" sz="1600" dirty="0" err="1">
                <a:latin typeface="Avenir Next" panose="020B0503020202020204" pitchFamily="34" charset="0"/>
              </a:rPr>
              <a:t>Woodwell</a:t>
            </a:r>
            <a:r>
              <a:rPr lang="en-US" sz="1600" dirty="0">
                <a:latin typeface="Avenir Next" panose="020B0503020202020204" pitchFamily="34" charset="0"/>
              </a:rPr>
              <a:t> (w/ Brendan Rogers et al): state of permafrost; </a:t>
            </a:r>
            <a:r>
              <a:rPr lang="en-US" sz="1600" dirty="0" err="1">
                <a:latin typeface="Avenir Next" panose="020B0503020202020204" pitchFamily="34" charset="0"/>
              </a:rPr>
              <a:t>ABoVE</a:t>
            </a:r>
            <a:r>
              <a:rPr lang="en-US" sz="1600" dirty="0">
                <a:latin typeface="Avenir Next" panose="020B0503020202020204" pitchFamily="34" charset="0"/>
              </a:rPr>
              <a:t> benchmarks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</a:rPr>
              <a:t>Renato </a:t>
            </a:r>
            <a:r>
              <a:rPr lang="en-US" sz="1600" dirty="0" err="1">
                <a:latin typeface="Avenir Next" panose="020B0503020202020204" pitchFamily="34" charset="0"/>
              </a:rPr>
              <a:t>Braghiere</a:t>
            </a:r>
            <a:r>
              <a:rPr lang="en-US" sz="1600" dirty="0">
                <a:latin typeface="Avenir Next" panose="020B0503020202020204" pitchFamily="34" charset="0"/>
              </a:rPr>
              <a:t>: </a:t>
            </a:r>
            <a:r>
              <a:rPr lang="en-US" sz="1600" dirty="0" err="1">
                <a:highlight>
                  <a:srgbClr val="800080"/>
                </a:highlight>
                <a:latin typeface="Avenir Next" panose="020B0503020202020204" pitchFamily="34" charset="0"/>
              </a:rPr>
              <a:t>CLiMA</a:t>
            </a:r>
            <a:r>
              <a:rPr lang="en-US" sz="1600" dirty="0">
                <a:latin typeface="Avenir Next" panose="020B0503020202020204" pitchFamily="34" charset="0"/>
              </a:rPr>
              <a:t>; plant physiology, </a:t>
            </a:r>
            <a:r>
              <a:rPr lang="en-US" sz="1600" dirty="0">
                <a:highlight>
                  <a:srgbClr val="FF0000"/>
                </a:highlight>
                <a:latin typeface="Avenir Next" panose="020B0503020202020204" pitchFamily="34" charset="0"/>
              </a:rPr>
              <a:t>radiative</a:t>
            </a:r>
            <a:r>
              <a:rPr lang="en-US" sz="1600" dirty="0">
                <a:latin typeface="Avenir Next" panose="020B0503020202020204" pitchFamily="34" charset="0"/>
              </a:rPr>
              <a:t> transfer, soil C; uniqueness: </a:t>
            </a:r>
            <a:r>
              <a:rPr lang="en-US" sz="1600" dirty="0">
                <a:highlight>
                  <a:srgbClr val="00FF00"/>
                </a:highlight>
                <a:latin typeface="Avenir Next" panose="020B0503020202020204" pitchFamily="34" charset="0"/>
              </a:rPr>
              <a:t>uses EO to drive parameterization</a:t>
            </a:r>
            <a:r>
              <a:rPr lang="en-US" sz="1600" dirty="0">
                <a:latin typeface="Avenir Next" panose="020B0503020202020204" pitchFamily="34" charset="0"/>
              </a:rPr>
              <a:t>; also, CLM, </a:t>
            </a:r>
            <a:r>
              <a:rPr lang="en-US" sz="1600" dirty="0">
                <a:highlight>
                  <a:srgbClr val="00FFFF"/>
                </a:highlight>
                <a:latin typeface="Avenir Next" panose="020B0503020202020204" pitchFamily="34" charset="0"/>
              </a:rPr>
              <a:t>ELM</a:t>
            </a:r>
            <a:r>
              <a:rPr lang="en-US" sz="1600" dirty="0">
                <a:latin typeface="Avenir Next" panose="020B0503020202020204" pitchFamily="34" charset="0"/>
              </a:rPr>
              <a:t>, nutrient cycling; </a:t>
            </a:r>
            <a:r>
              <a:rPr lang="en-US" sz="1600" dirty="0" err="1">
                <a:latin typeface="Avenir Next" panose="020B0503020202020204" pitchFamily="34" charset="0"/>
              </a:rPr>
              <a:t>ILaMB</a:t>
            </a:r>
            <a:r>
              <a:rPr lang="en-US" sz="1600" dirty="0">
                <a:latin typeface="Avenir Next" panose="020B0503020202020204" pitchFamily="34" charset="0"/>
              </a:rPr>
              <a:t> benchmarking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</a:rPr>
              <a:t>Brendan Rogers, Jenny Watts: DVM-DOS-TEM; CH4, fire, </a:t>
            </a:r>
            <a:r>
              <a:rPr lang="en-US" sz="1600" dirty="0" err="1">
                <a:latin typeface="Avenir Next" panose="020B0503020202020204" pitchFamily="34" charset="0"/>
              </a:rPr>
              <a:t>thermokarst</a:t>
            </a:r>
            <a:r>
              <a:rPr lang="en-US" sz="1600" dirty="0">
                <a:latin typeface="Avenir Next" panose="020B0503020202020204" pitchFamily="34" charset="0"/>
              </a:rPr>
              <a:t>, aquatic; </a:t>
            </a:r>
            <a:r>
              <a:rPr lang="en-US" sz="1600" dirty="0">
                <a:highlight>
                  <a:srgbClr val="00FF00"/>
                </a:highlight>
                <a:latin typeface="Avenir Next" panose="020B0503020202020204" pitchFamily="34" charset="0"/>
              </a:rPr>
              <a:t>data assimilation</a:t>
            </a:r>
            <a:r>
              <a:rPr lang="en-US" sz="1600" dirty="0">
                <a:latin typeface="Avenir Next" panose="020B0503020202020204" pitchFamily="34" charset="0"/>
              </a:rPr>
              <a:t>; </a:t>
            </a:r>
            <a:r>
              <a:rPr lang="en-US" sz="1600" dirty="0">
                <a:highlight>
                  <a:srgbClr val="FF0000"/>
                </a:highlight>
                <a:latin typeface="Avenir Next" panose="020B0503020202020204" pitchFamily="34" charset="0"/>
              </a:rPr>
              <a:t>radiative</a:t>
            </a:r>
            <a:r>
              <a:rPr lang="en-US" sz="1600" dirty="0">
                <a:latin typeface="Avenir Next" panose="020B0503020202020204" pitchFamily="34" charset="0"/>
              </a:rPr>
              <a:t> forcing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</a:rPr>
              <a:t>Colleen Iverson: ELM; hillslopes, inundation, snow, plant traits, veg dynamics (</a:t>
            </a:r>
            <a:r>
              <a:rPr lang="en-US" sz="1600" dirty="0">
                <a:highlight>
                  <a:srgbClr val="00FFFF"/>
                </a:highlight>
                <a:latin typeface="Avenir Next" panose="020B0503020202020204" pitchFamily="34" charset="0"/>
              </a:rPr>
              <a:t>FATES</a:t>
            </a:r>
            <a:r>
              <a:rPr lang="en-US" sz="1600" dirty="0">
                <a:latin typeface="Avenir Next" panose="020B0503020202020204" pitchFamily="34" charset="0"/>
              </a:rPr>
              <a:t>), biogeochemistry; PFLOTRAN, ATS (Advanced Terrestrial Simulator)—3d belowground, subsidence, topo</a:t>
            </a:r>
          </a:p>
          <a:p>
            <a:pPr>
              <a:lnSpc>
                <a:spcPct val="100000"/>
              </a:lnSpc>
            </a:pPr>
            <a:r>
              <a:rPr lang="en-US" sz="1600" dirty="0" err="1">
                <a:latin typeface="Avenir Next" panose="020B0503020202020204" pitchFamily="34" charset="0"/>
              </a:rPr>
              <a:t>Aleya</a:t>
            </a:r>
            <a:r>
              <a:rPr lang="en-US" sz="1600" dirty="0">
                <a:latin typeface="Avenir Next" panose="020B0503020202020204" pitchFamily="34" charset="0"/>
              </a:rPr>
              <a:t> Kaushik: COS; polar VPRM (top-down); </a:t>
            </a:r>
            <a:r>
              <a:rPr lang="en-US" sz="1600" dirty="0">
                <a:highlight>
                  <a:srgbClr val="808000"/>
                </a:highlight>
                <a:latin typeface="Avenir Next" panose="020B0503020202020204" pitchFamily="34" charset="0"/>
              </a:rPr>
              <a:t>SiB-4</a:t>
            </a:r>
            <a:r>
              <a:rPr lang="en-US" sz="1600" dirty="0">
                <a:latin typeface="Avenir Next" panose="020B0503020202020204" pitchFamily="34" charset="0"/>
              </a:rPr>
              <a:t> (C13 isotopes), Re, biomass; C turnover times; </a:t>
            </a:r>
            <a:r>
              <a:rPr lang="en-US" sz="1600" dirty="0" err="1">
                <a:latin typeface="Avenir Next" panose="020B0503020202020204" pitchFamily="34" charset="0"/>
              </a:rPr>
              <a:t>gs</a:t>
            </a:r>
            <a:r>
              <a:rPr lang="en-US" sz="1600" dirty="0">
                <a:latin typeface="Avenir Next" panose="020B0503020202020204" pitchFamily="34" charset="0"/>
              </a:rPr>
              <a:t>, drought, fire</a:t>
            </a:r>
          </a:p>
          <a:p>
            <a:pPr>
              <a:lnSpc>
                <a:spcPct val="100000"/>
              </a:lnSpc>
            </a:pPr>
            <a:r>
              <a:rPr lang="en-US" sz="1600" dirty="0" err="1">
                <a:latin typeface="Avenir Next" panose="020B0503020202020204" pitchFamily="34" charset="0"/>
              </a:rPr>
              <a:t>Yanlan</a:t>
            </a:r>
            <a:r>
              <a:rPr lang="en-US" sz="1600" dirty="0">
                <a:latin typeface="Avenir Next" panose="020B0503020202020204" pitchFamily="34" charset="0"/>
              </a:rPr>
              <a:t> Liu: veg resilience, </a:t>
            </a:r>
            <a:r>
              <a:rPr lang="en-US" sz="1600" dirty="0">
                <a:highlight>
                  <a:srgbClr val="00FFFF"/>
                </a:highlight>
                <a:latin typeface="Avenir Next" panose="020B0503020202020204" pitchFamily="34" charset="0"/>
              </a:rPr>
              <a:t>demography</a:t>
            </a:r>
            <a:r>
              <a:rPr lang="en-US" sz="1600" dirty="0">
                <a:latin typeface="Avenir Next" panose="020B0503020202020204" pitchFamily="34" charset="0"/>
              </a:rPr>
              <a:t> (e.g., shrub expansion, veg </a:t>
            </a:r>
            <a:r>
              <a:rPr lang="en-US" sz="1600" dirty="0" err="1">
                <a:latin typeface="Avenir Next" panose="020B0503020202020204" pitchFamily="34" charset="0"/>
              </a:rPr>
              <a:t>distr</a:t>
            </a:r>
            <a:r>
              <a:rPr lang="en-US" sz="1600" dirty="0">
                <a:latin typeface="Avenir Next" panose="020B0503020202020204" pitchFamily="34" charset="0"/>
              </a:rPr>
              <a:t> shifts); </a:t>
            </a:r>
            <a:r>
              <a:rPr lang="en-US" sz="1600" dirty="0">
                <a:highlight>
                  <a:srgbClr val="00FFFF"/>
                </a:highlight>
                <a:latin typeface="Avenir Next" panose="020B0503020202020204" pitchFamily="34" charset="0"/>
              </a:rPr>
              <a:t>ELM-FATES</a:t>
            </a:r>
            <a:r>
              <a:rPr lang="en-US" sz="1600" dirty="0">
                <a:latin typeface="Avenir Next" panose="020B0503020202020204" pitchFamily="34" charset="0"/>
              </a:rPr>
              <a:t>; freeze/thaw; plant stress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</a:rPr>
              <a:t>Howie Epstein: DGVM comparison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Next" panose="020B0503020202020204" pitchFamily="34" charset="0"/>
              </a:rPr>
              <a:t>Anthony Bloom: </a:t>
            </a:r>
            <a:r>
              <a:rPr lang="en-US" sz="1600" dirty="0">
                <a:highlight>
                  <a:srgbClr val="800080"/>
                </a:highlight>
                <a:latin typeface="Avenir Next" panose="020B0503020202020204" pitchFamily="34" charset="0"/>
              </a:rPr>
              <a:t>CARDAMOM</a:t>
            </a:r>
          </a:p>
        </p:txBody>
      </p:sp>
    </p:spTree>
    <p:extLst>
      <p:ext uri="{BB962C8B-B14F-4D97-AF65-F5344CB8AC3E}">
        <p14:creationId xmlns:p14="http://schemas.microsoft.com/office/powerpoint/2010/main" val="2622510265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9CB3AC-4EFF-582C-C2E6-5B2327890D9C}"/>
              </a:ext>
            </a:extLst>
          </p:cNvPr>
          <p:cNvSpPr txBox="1"/>
          <p:nvPr/>
        </p:nvSpPr>
        <p:spPr>
          <a:xfrm>
            <a:off x="365185" y="1207696"/>
            <a:ext cx="1182681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Robinson Light" pitchFamily="2" charset="77"/>
              </a:rPr>
              <a:t>Overarching Goal</a:t>
            </a:r>
          </a:p>
          <a:p>
            <a:endParaRPr lang="en-US" dirty="0"/>
          </a:p>
          <a:p>
            <a:r>
              <a:rPr lang="en-US" sz="4000" dirty="0">
                <a:solidFill>
                  <a:srgbClr val="C00000"/>
                </a:solidFill>
                <a:latin typeface="Space Mono" panose="02000509040000020004" pitchFamily="49" charset="77"/>
              </a:rPr>
              <a:t>Reduce model uncertainties in simulations/projections in the ABR across all </a:t>
            </a:r>
            <a:r>
              <a:rPr lang="en-US" sz="4000" dirty="0" err="1">
                <a:solidFill>
                  <a:srgbClr val="C00000"/>
                </a:solidFill>
                <a:latin typeface="Space Mono" panose="02000509040000020004" pitchFamily="49" charset="77"/>
              </a:rPr>
              <a:t>ABoVE</a:t>
            </a:r>
            <a:r>
              <a:rPr lang="en-US" sz="4000" dirty="0">
                <a:solidFill>
                  <a:srgbClr val="C00000"/>
                </a:solidFill>
                <a:latin typeface="Space Mono" panose="02000509040000020004" pitchFamily="49" charset="77"/>
              </a:rPr>
              <a:t> ecosystem indicators</a:t>
            </a:r>
          </a:p>
        </p:txBody>
      </p:sp>
      <p:pic>
        <p:nvPicPr>
          <p:cNvPr id="4098" name="Picture 2" descr="Goal-setting practices that support a learning culture - kappanonline.org">
            <a:extLst>
              <a:ext uri="{FF2B5EF4-FFF2-40B4-BE49-F238E27FC236}">
                <a16:creationId xmlns:a16="http://schemas.microsoft.com/office/drawing/2014/main" id="{AD1A0090-8A5C-3059-5789-827681C82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898" y="4513505"/>
            <a:ext cx="3601288" cy="227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967B6D-6CD9-0815-7902-3E12CDB3A935}"/>
              </a:ext>
            </a:extLst>
          </p:cNvPr>
          <p:cNvSpPr txBox="1"/>
          <p:nvPr/>
        </p:nvSpPr>
        <p:spPr>
          <a:xfrm>
            <a:off x="10896144" y="6588632"/>
            <a:ext cx="1261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0" i="0" dirty="0" err="1">
                <a:solidFill>
                  <a:srgbClr val="202124"/>
                </a:solidFill>
                <a:effectLst/>
                <a:latin typeface="Space Grotesk" pitchFamily="2" charset="77"/>
                <a:cs typeface="Space Grotesk" pitchFamily="2" charset="77"/>
              </a:rPr>
              <a:t>kappanonline.org</a:t>
            </a:r>
            <a:endParaRPr lang="en-US" sz="1000" b="0" i="0" dirty="0">
              <a:solidFill>
                <a:srgbClr val="202124"/>
              </a:solidFill>
              <a:effectLst/>
              <a:latin typeface="Space Grotesk" pitchFamily="2" charset="77"/>
              <a:cs typeface="Space Grotesk" pitchFamily="2" charset="77"/>
              <a:hlinkClick r:id="rId3" tooltip="Goal-setting practices that support a learning culture - kappanonline.org"/>
            </a:endParaRPr>
          </a:p>
          <a:p>
            <a:pPr algn="r"/>
            <a:endParaRPr lang="en-US" sz="1000" dirty="0">
              <a:latin typeface="Space Grotesk" pitchFamily="2" charset="77"/>
              <a:cs typeface="Space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30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B309E-418C-4477-FDAA-D2104444360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11756" y="820271"/>
            <a:ext cx="11877576" cy="6037729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Establish monthly seminar/workshop series.</a:t>
            </a:r>
            <a:r>
              <a:rPr lang="en-US" sz="1800" dirty="0">
                <a:latin typeface="Avenir Next" panose="020B0503020202020204" pitchFamily="34" charset="0"/>
                <a:cs typeface="Space Grotesk" pitchFamily="2" charset="77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[Josh Fisher, Debbie </a:t>
            </a:r>
            <a:r>
              <a:rPr lang="en-US" sz="1800" dirty="0" err="1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Huntzinger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]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Training on </a:t>
            </a:r>
            <a:r>
              <a:rPr lang="en-US" sz="1800" dirty="0" err="1">
                <a:latin typeface="Avenir Next Medium" panose="020B0503020202020204" pitchFamily="34" charset="0"/>
                <a:cs typeface="Space Grotesk" pitchFamily="2" charset="77"/>
              </a:rPr>
              <a:t>ILaMB</a:t>
            </a: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. Discussion of additional data, tests, uncertainties. 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[Renato </a:t>
            </a:r>
            <a:r>
              <a:rPr lang="en-US" sz="1800" dirty="0" err="1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Braghiere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, Forrest Hoffman, Nate Collier]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Modelers run models on </a:t>
            </a:r>
            <a:r>
              <a:rPr lang="en-US" sz="1800" dirty="0" err="1">
                <a:latin typeface="Avenir Next Medium" panose="020B0503020202020204" pitchFamily="34" charset="0"/>
                <a:cs typeface="Space Grotesk" pitchFamily="2" charset="77"/>
              </a:rPr>
              <a:t>ILaMB</a:t>
            </a: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 now. 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[All modelers]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Introduction to </a:t>
            </a:r>
            <a:r>
              <a:rPr lang="en-US" sz="1800" dirty="0" err="1">
                <a:latin typeface="Avenir Next Medium" panose="020B0503020202020204" pitchFamily="34" charset="0"/>
                <a:cs typeface="Space Grotesk" pitchFamily="2" charset="77"/>
              </a:rPr>
              <a:t>MsTMIP</a:t>
            </a: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 protocol. 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[Debbie </a:t>
            </a:r>
            <a:r>
              <a:rPr lang="en-US" sz="1800" dirty="0" err="1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Huntzinger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]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Identify Top-5 functional relationships that need data constraint in ABR. 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[All modelers]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Mine ASC for functional relationships. Determine points v. domain.</a:t>
            </a:r>
            <a:r>
              <a:rPr lang="en-US" sz="1800" dirty="0">
                <a:latin typeface="Avenir Next" panose="020B0503020202020204" pitchFamily="34" charset="0"/>
                <a:cs typeface="Space Grotesk" pitchFamily="2" charset="77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[Josh Fisher, Debbie </a:t>
            </a:r>
            <a:r>
              <a:rPr lang="en-US" sz="1800" dirty="0" err="1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Huntzinger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, Kevin Schaefer]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Integration of </a:t>
            </a:r>
            <a:r>
              <a:rPr lang="en-US" sz="1800" dirty="0" err="1">
                <a:latin typeface="Avenir Next Medium" panose="020B0503020202020204" pitchFamily="34" charset="0"/>
                <a:cs typeface="Space Grotesk" pitchFamily="2" charset="77"/>
              </a:rPr>
              <a:t>ABoVE</a:t>
            </a: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 functional relationships into </a:t>
            </a:r>
            <a:r>
              <a:rPr lang="en-US" sz="1800" dirty="0" err="1">
                <a:latin typeface="Avenir Next Medium" panose="020B0503020202020204" pitchFamily="34" charset="0"/>
                <a:cs typeface="Space Grotesk" pitchFamily="2" charset="77"/>
              </a:rPr>
              <a:t>ILaMB</a:t>
            </a: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.</a:t>
            </a:r>
            <a:r>
              <a:rPr lang="en-US" sz="1800" dirty="0">
                <a:latin typeface="Avenir Next" panose="020B0503020202020204" pitchFamily="34" charset="0"/>
                <a:cs typeface="Space Grotesk" pitchFamily="2" charset="77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[Josh Fisher, Debbie </a:t>
            </a:r>
            <a:r>
              <a:rPr lang="en-US" sz="1800" dirty="0" err="1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Huntzinger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, Kevin Schaefer, Forrest Hoffman]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WG consensus on </a:t>
            </a:r>
            <a:r>
              <a:rPr lang="en-US" sz="1800" dirty="0" err="1">
                <a:latin typeface="Avenir Next Medium" panose="020B0503020202020204" pitchFamily="34" charset="0"/>
                <a:cs typeface="Space Grotesk" pitchFamily="2" charset="77"/>
              </a:rPr>
              <a:t>ILaMB</a:t>
            </a: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 tests, weights. 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[All modelers]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Establish catalog of model developments throughout </a:t>
            </a:r>
            <a:r>
              <a:rPr lang="en-US" sz="1800" dirty="0" err="1">
                <a:latin typeface="Avenir Next Medium" panose="020B0503020202020204" pitchFamily="34" charset="0"/>
                <a:cs typeface="Space Grotesk" pitchFamily="2" charset="77"/>
              </a:rPr>
              <a:t>ABoVE</a:t>
            </a: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. </a:t>
            </a:r>
            <a:b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</a:b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Lightning presentations. 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[Josh Fisher, Debbie </a:t>
            </a:r>
            <a:r>
              <a:rPr lang="en-US" sz="1800" dirty="0" err="1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Huntzinger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, All modelers]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Model developments. 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[All modelers]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Re-run updated models on </a:t>
            </a:r>
            <a:r>
              <a:rPr lang="en-US" sz="1800" dirty="0" err="1">
                <a:latin typeface="Avenir Next Medium" panose="020B0503020202020204" pitchFamily="34" charset="0"/>
                <a:cs typeface="Space Grotesk" pitchFamily="2" charset="77"/>
              </a:rPr>
              <a:t>ILaMB</a:t>
            </a: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. 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[All modelers]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 dirty="0">
                <a:latin typeface="Avenir Next Medium" panose="020B0503020202020204" pitchFamily="34" charset="0"/>
                <a:cs typeface="Space Grotesk" pitchFamily="2" charset="77"/>
              </a:rPr>
              <a:t>Synthesize results. 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[Josh Fisher, Debbie </a:t>
            </a:r>
            <a:r>
              <a:rPr lang="en-US" sz="1800" dirty="0" err="1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Huntzinger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  <a:cs typeface="Space Grotesk" pitchFamily="2" charset="77"/>
              </a:rPr>
              <a:t>]</a:t>
            </a:r>
          </a:p>
        </p:txBody>
      </p:sp>
      <p:pic>
        <p:nvPicPr>
          <p:cNvPr id="5122" name="Picture 2" descr="New Normal or Next Normal - Tips on Managing an Ever-Changing Environment -  Have a Plan! - Aspyre">
            <a:extLst>
              <a:ext uri="{FF2B5EF4-FFF2-40B4-BE49-F238E27FC236}">
                <a16:creationId xmlns:a16="http://schemas.microsoft.com/office/drawing/2014/main" id="{D0D2E1E7-00EB-3684-430D-4621F21F6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949" y="4475747"/>
            <a:ext cx="3998882" cy="231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7FE0B0-B3EE-8355-3672-89B65B8E4F14}"/>
              </a:ext>
            </a:extLst>
          </p:cNvPr>
          <p:cNvSpPr txBox="1"/>
          <p:nvPr/>
        </p:nvSpPr>
        <p:spPr>
          <a:xfrm>
            <a:off x="6030227" y="6611779"/>
            <a:ext cx="60976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0" i="0" dirty="0" err="1">
                <a:effectLst/>
                <a:latin typeface="Space Grotesk" pitchFamily="2" charset="77"/>
                <a:cs typeface="Space Grotesk" pitchFamily="2" charset="77"/>
              </a:rPr>
              <a:t>ampcool</a:t>
            </a:r>
            <a:r>
              <a:rPr lang="en-US" sz="1000" b="0" i="0" dirty="0">
                <a:effectLst/>
                <a:latin typeface="Space Grotesk" pitchFamily="2" charset="77"/>
                <a:cs typeface="Space Grotesk" pitchFamily="2" charset="77"/>
              </a:rPr>
              <a:t> - </a:t>
            </a:r>
            <a:r>
              <a:rPr lang="en-US" sz="1000" b="0" i="0" dirty="0" err="1">
                <a:effectLst/>
                <a:latin typeface="Space Grotesk" pitchFamily="2" charset="77"/>
                <a:cs typeface="Space Grotesk" pitchFamily="2" charset="77"/>
              </a:rPr>
              <a:t>stock.adobe.com</a:t>
            </a:r>
            <a:endParaRPr lang="en-US" sz="1000" dirty="0">
              <a:latin typeface="Space Grotesk" pitchFamily="2" charset="77"/>
              <a:cs typeface="Space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312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3CF5-E02D-E473-D681-E51768AD0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69" y="868080"/>
            <a:ext cx="10962861" cy="787814"/>
          </a:xfrm>
        </p:spPr>
        <p:txBody>
          <a:bodyPr/>
          <a:lstStyle/>
          <a:p>
            <a:r>
              <a:rPr lang="en-US" dirty="0"/>
              <a:t>Monthly Seminar/Workshop Series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6287F-CAEB-9269-B129-208F7BD39BE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4569" y="1655895"/>
            <a:ext cx="10962861" cy="5098588"/>
          </a:xfrm>
        </p:spPr>
        <p:txBody>
          <a:bodyPr/>
          <a:lstStyle/>
          <a:p>
            <a:r>
              <a:rPr lang="en-US" sz="2000" dirty="0">
                <a:effectLst/>
                <a:latin typeface="Avenir Next" panose="020B0503020202020204" pitchFamily="34" charset="0"/>
              </a:rPr>
              <a:t>1 [FEB]. </a:t>
            </a:r>
            <a:r>
              <a:rPr lang="en-US" sz="2000" dirty="0">
                <a:effectLst/>
                <a:latin typeface="Avenir Next Medium" panose="020B0503020202020204" pitchFamily="34" charset="0"/>
              </a:rPr>
              <a:t>Overview + </a:t>
            </a:r>
            <a:r>
              <a:rPr lang="en-US" sz="2000" dirty="0" err="1">
                <a:effectLst/>
                <a:latin typeface="Avenir Next Medium" panose="020B0503020202020204" pitchFamily="34" charset="0"/>
              </a:rPr>
              <a:t>ILaMB</a:t>
            </a:r>
            <a:r>
              <a:rPr lang="en-US" sz="2000" dirty="0">
                <a:effectLst/>
                <a:latin typeface="Avenir Next Medium" panose="020B0503020202020204" pitchFamily="34" charset="0"/>
              </a:rPr>
              <a:t> training.</a:t>
            </a:r>
          </a:p>
          <a:p>
            <a:r>
              <a:rPr lang="en-US" sz="2000" dirty="0">
                <a:effectLst/>
                <a:latin typeface="Avenir Next" panose="020B0503020202020204" pitchFamily="34" charset="0"/>
              </a:rPr>
              <a:t>2 [MAR]. </a:t>
            </a:r>
            <a:r>
              <a:rPr lang="en-US" sz="2000" dirty="0" err="1">
                <a:latin typeface="Avenir Next Medium" panose="020B0503020202020204" pitchFamily="34" charset="0"/>
              </a:rPr>
              <a:t>ILaMB</a:t>
            </a:r>
            <a:r>
              <a:rPr lang="en-US" sz="2000" dirty="0">
                <a:latin typeface="Avenir Next Medium" panose="020B0503020202020204" pitchFamily="34" charset="0"/>
              </a:rPr>
              <a:t> results report-back #1.</a:t>
            </a:r>
          </a:p>
          <a:p>
            <a:r>
              <a:rPr lang="en-US" sz="2000" dirty="0">
                <a:effectLst/>
                <a:latin typeface="Avenir Next" panose="020B0503020202020204" pitchFamily="34" charset="0"/>
              </a:rPr>
              <a:t>3 [APR]. </a:t>
            </a:r>
            <a:r>
              <a:rPr lang="en-US" sz="2000" dirty="0" err="1">
                <a:latin typeface="Avenir Next Medium" panose="020B0503020202020204" pitchFamily="34" charset="0"/>
              </a:rPr>
              <a:t>MsTMIP</a:t>
            </a:r>
            <a:r>
              <a:rPr lang="en-US" sz="2000" dirty="0">
                <a:latin typeface="Avenir Next Medium" panose="020B0503020202020204" pitchFamily="34" charset="0"/>
              </a:rPr>
              <a:t> introduction + Functional relationships overview.</a:t>
            </a:r>
          </a:p>
          <a:p>
            <a:r>
              <a:rPr lang="en-US" sz="2000" dirty="0">
                <a:effectLst/>
                <a:latin typeface="Avenir Next" panose="020B0503020202020204" pitchFamily="34" charset="0"/>
              </a:rPr>
              <a:t>4 [MAY]. </a:t>
            </a:r>
            <a:r>
              <a:rPr lang="en-US" sz="2000" dirty="0">
                <a:latin typeface="Avenir Next Medium" panose="020B0503020202020204" pitchFamily="34" charset="0"/>
              </a:rPr>
              <a:t>Top-5 functional relationships report-back.</a:t>
            </a:r>
          </a:p>
          <a:p>
            <a:r>
              <a:rPr lang="en-US" sz="2000" dirty="0">
                <a:effectLst/>
                <a:latin typeface="Avenir Next" panose="020B0503020202020204" pitchFamily="34" charset="0"/>
              </a:rPr>
              <a:t>5 [JUN]. </a:t>
            </a:r>
            <a:r>
              <a:rPr lang="en-US" sz="2000" dirty="0">
                <a:latin typeface="Avenir Next Medium" panose="020B0503020202020204" pitchFamily="34" charset="0"/>
              </a:rPr>
              <a:t>Model developments lightning talks.</a:t>
            </a:r>
          </a:p>
          <a:p>
            <a:r>
              <a:rPr lang="en-US" sz="2000" dirty="0">
                <a:effectLst/>
                <a:latin typeface="Avenir Next" panose="020B0503020202020204" pitchFamily="34" charset="0"/>
              </a:rPr>
              <a:t>6 [JUL]. </a:t>
            </a:r>
            <a:r>
              <a:rPr lang="en-US" sz="2000" dirty="0">
                <a:latin typeface="Avenir Next Medium" panose="020B0503020202020204" pitchFamily="34" charset="0"/>
              </a:rPr>
              <a:t>Model synergies exercise.</a:t>
            </a:r>
          </a:p>
          <a:p>
            <a:r>
              <a:rPr lang="en-US" sz="2000" dirty="0">
                <a:effectLst/>
                <a:latin typeface="Avenir Next" panose="020B0503020202020204" pitchFamily="34" charset="0"/>
              </a:rPr>
              <a:t>7 [AUG]. TBD/buffer.</a:t>
            </a:r>
          </a:p>
          <a:p>
            <a:r>
              <a:rPr lang="en-US" sz="2000" dirty="0">
                <a:effectLst/>
                <a:latin typeface="Avenir Next" panose="020B0503020202020204" pitchFamily="34" charset="0"/>
              </a:rPr>
              <a:t>8 [SEP]. </a:t>
            </a:r>
            <a:r>
              <a:rPr lang="en-US" sz="2000" dirty="0" err="1">
                <a:latin typeface="Avenir Next Medium" panose="020B0503020202020204" pitchFamily="34" charset="0"/>
              </a:rPr>
              <a:t>ILaMB</a:t>
            </a:r>
            <a:r>
              <a:rPr lang="en-US" sz="2000" dirty="0">
                <a:latin typeface="Avenir Next Medium" panose="020B0503020202020204" pitchFamily="34" charset="0"/>
              </a:rPr>
              <a:t> data integration update. Discussion of tests, weights.</a:t>
            </a:r>
          </a:p>
          <a:p>
            <a:r>
              <a:rPr lang="en-US" sz="2000" dirty="0">
                <a:effectLst/>
                <a:latin typeface="Avenir Next" panose="020B0503020202020204" pitchFamily="34" charset="0"/>
              </a:rPr>
              <a:t>9 [OCT]. TBD/buffer.</a:t>
            </a:r>
          </a:p>
          <a:p>
            <a:r>
              <a:rPr lang="en-US" sz="2000" dirty="0">
                <a:effectLst/>
                <a:latin typeface="Avenir Next" panose="020B0503020202020204" pitchFamily="34" charset="0"/>
              </a:rPr>
              <a:t>10 [NOV]. </a:t>
            </a:r>
            <a:r>
              <a:rPr lang="en-US" sz="2000" dirty="0" err="1">
                <a:latin typeface="Avenir Next Medium" panose="020B0503020202020204" pitchFamily="34" charset="0"/>
              </a:rPr>
              <a:t>ILaMB</a:t>
            </a:r>
            <a:r>
              <a:rPr lang="en-US" sz="2000" dirty="0">
                <a:latin typeface="Avenir Next Medium" panose="020B0503020202020204" pitchFamily="34" charset="0"/>
              </a:rPr>
              <a:t> results report-back #2.</a:t>
            </a:r>
          </a:p>
          <a:p>
            <a:r>
              <a:rPr lang="en-US" sz="2000" dirty="0">
                <a:effectLst/>
                <a:latin typeface="Avenir Next" panose="020B0503020202020204" pitchFamily="34" charset="0"/>
              </a:rPr>
              <a:t>11 [DEC]. TBD/buffer.</a:t>
            </a:r>
          </a:p>
          <a:p>
            <a:r>
              <a:rPr lang="en-US" sz="2000" dirty="0">
                <a:effectLst/>
                <a:latin typeface="Avenir Next" panose="020B0503020202020204" pitchFamily="34" charset="0"/>
              </a:rPr>
              <a:t>12 [JAN]. </a:t>
            </a:r>
            <a:r>
              <a:rPr lang="en-US" sz="2000" dirty="0">
                <a:latin typeface="Avenir Next Medium" panose="020B0503020202020204" pitchFamily="34" charset="0"/>
              </a:rPr>
              <a:t>Synthesis.</a:t>
            </a:r>
          </a:p>
        </p:txBody>
      </p:sp>
      <p:pic>
        <p:nvPicPr>
          <p:cNvPr id="1026" name="Picture 2" descr="Getting the Most from Training Seminars ... Online or In Person | Winds of  Change">
            <a:extLst>
              <a:ext uri="{FF2B5EF4-FFF2-40B4-BE49-F238E27FC236}">
                <a16:creationId xmlns:a16="http://schemas.microsoft.com/office/drawing/2014/main" id="{388333FE-9C7F-3177-9F04-DBD11BF2F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340" y="4607583"/>
            <a:ext cx="3166134" cy="214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2686FF-909B-7AC9-3408-C42A3473E656}"/>
              </a:ext>
            </a:extLst>
          </p:cNvPr>
          <p:cNvSpPr txBox="1"/>
          <p:nvPr/>
        </p:nvSpPr>
        <p:spPr>
          <a:xfrm>
            <a:off x="6030227" y="6560023"/>
            <a:ext cx="60976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0" i="0" dirty="0">
                <a:effectLst/>
                <a:latin typeface="Space Grotesk" pitchFamily="2" charset="77"/>
                <a:cs typeface="Space Grotesk" pitchFamily="2" charset="77"/>
              </a:rPr>
              <a:t>AISES</a:t>
            </a:r>
            <a:endParaRPr lang="en-US" sz="1000" dirty="0">
              <a:latin typeface="Space Grotesk" pitchFamily="2" charset="77"/>
              <a:cs typeface="Space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495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TM_8_Template_Master" id="{B2BD47E0-CCCF-6743-B10A-DF081A6F4804}" vid="{542B1A31-F45A-1D4D-AB3B-DC0A847061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11631</TotalTime>
  <Words>2037</Words>
  <Application>Microsoft Macintosh PowerPoint</Application>
  <PresentationFormat>Widescreen</PresentationFormat>
  <Paragraphs>287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Avenir Next</vt:lpstr>
      <vt:lpstr>Avenir Next Demi Bold</vt:lpstr>
      <vt:lpstr>Avenir Next Medium</vt:lpstr>
      <vt:lpstr>Calibri</vt:lpstr>
      <vt:lpstr>Calibri Light</vt:lpstr>
      <vt:lpstr>Robinson Light</vt:lpstr>
      <vt:lpstr>Space Grotesk</vt:lpstr>
      <vt:lpstr>Space Mono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Monthly Seminar/Workshop Series</vt:lpstr>
      <vt:lpstr>PowerPoint Presentation</vt:lpstr>
      <vt:lpstr>Charge to Thematic Breakout groups</vt:lpstr>
      <vt:lpstr>Example of current synthesis activities (C-dynamics focused)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Stroud, David B. (GSFC-618.0)[SCIENCE SYSTEMS AND APPLICATIONS INC]</dc:creator>
  <cp:lastModifiedBy>Josh Fisher</cp:lastModifiedBy>
  <cp:revision>121</cp:revision>
  <dcterms:created xsi:type="dcterms:W3CDTF">2020-11-03T15:27:10Z</dcterms:created>
  <dcterms:modified xsi:type="dcterms:W3CDTF">2023-01-25T17:46:41Z</dcterms:modified>
</cp:coreProperties>
</file>