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65" r:id="rId4"/>
    <p:sldId id="267" r:id="rId5"/>
    <p:sldId id="266" r:id="rId6"/>
    <p:sldId id="263" r:id="rId7"/>
    <p:sldId id="260" r:id="rId8"/>
    <p:sldId id="261" r:id="rId9"/>
    <p:sldId id="35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296"/>
  </p:normalViewPr>
  <p:slideViewPr>
    <p:cSldViewPr snapToGrid="0">
      <p:cViewPr varScale="1">
        <p:scale>
          <a:sx n="90" d="100"/>
          <a:sy n="90" d="100"/>
        </p:scale>
        <p:origin x="232" y="7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D456F4-EB61-7A46-9838-9360B1595C93}" type="datetimeFigureOut">
              <a:rPr lang="en-US" smtClean="0"/>
              <a:t>1/25/23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F4963-0CAF-3147-A47E-6F92193FD72C}" type="slidenum">
              <a:rPr lang="en-US" smtClean="0"/>
              <a:t>‹#›</a:t>
            </a:fld>
            <a:endParaRPr lang="en-US"/>
          </a:p>
        </p:txBody>
      </p:sp>
    </p:spTree>
    <p:extLst>
      <p:ext uri="{BB962C8B-B14F-4D97-AF65-F5344CB8AC3E}">
        <p14:creationId xmlns:p14="http://schemas.microsoft.com/office/powerpoint/2010/main" val="3856111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endParaRPr lang="en-US" dirty="0"/>
          </a:p>
        </p:txBody>
      </p:sp>
      <p:sp>
        <p:nvSpPr>
          <p:cNvPr id="4" name="Slide Number Placeholder 3"/>
          <p:cNvSpPr>
            <a:spLocks noGrp="1"/>
          </p:cNvSpPr>
          <p:nvPr>
            <p:ph type="sldNum" sz="quarter" idx="5"/>
          </p:nvPr>
        </p:nvSpPr>
        <p:spPr/>
        <p:txBody>
          <a:bodyPr/>
          <a:lstStyle/>
          <a:p>
            <a:fld id="{BA645C12-BAB7-114D-98BC-E7C3D6899303}" type="slidenum">
              <a:rPr lang="en-US" smtClean="0"/>
              <a:t>9</a:t>
            </a:fld>
            <a:endParaRPr lang="en-US"/>
          </a:p>
        </p:txBody>
      </p:sp>
    </p:spTree>
    <p:extLst>
      <p:ext uri="{BB962C8B-B14F-4D97-AF65-F5344CB8AC3E}">
        <p14:creationId xmlns:p14="http://schemas.microsoft.com/office/powerpoint/2010/main" val="1028050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A3320-8025-475E-0B0E-EC706B2418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5454B3-28A1-0E50-AA4C-E6119C13D6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759CD8-7711-7178-4006-1966579A252A}"/>
              </a:ext>
            </a:extLst>
          </p:cNvPr>
          <p:cNvSpPr>
            <a:spLocks noGrp="1"/>
          </p:cNvSpPr>
          <p:nvPr>
            <p:ph type="dt" sz="half" idx="10"/>
          </p:nvPr>
        </p:nvSpPr>
        <p:spPr/>
        <p:txBody>
          <a:bodyPr/>
          <a:lstStyle/>
          <a:p>
            <a:fld id="{12E67BCC-0F51-DE4E-A961-E0115C382738}" type="datetimeFigureOut">
              <a:rPr lang="en-US" smtClean="0"/>
              <a:t>1/25/23</a:t>
            </a:fld>
            <a:endParaRPr lang="en-US"/>
          </a:p>
        </p:txBody>
      </p:sp>
      <p:sp>
        <p:nvSpPr>
          <p:cNvPr id="5" name="Footer Placeholder 4">
            <a:extLst>
              <a:ext uri="{FF2B5EF4-FFF2-40B4-BE49-F238E27FC236}">
                <a16:creationId xmlns:a16="http://schemas.microsoft.com/office/drawing/2014/main" id="{7EDD8F79-6E53-5EB4-CD61-AA8D16BBB4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64AE4B-301D-0BCA-892D-4EEE11517456}"/>
              </a:ext>
            </a:extLst>
          </p:cNvPr>
          <p:cNvSpPr>
            <a:spLocks noGrp="1"/>
          </p:cNvSpPr>
          <p:nvPr>
            <p:ph type="sldNum" sz="quarter" idx="12"/>
          </p:nvPr>
        </p:nvSpPr>
        <p:spPr/>
        <p:txBody>
          <a:bodyPr/>
          <a:lstStyle/>
          <a:p>
            <a:fld id="{BA31D182-5984-1F4D-8E16-32A465E43DF4}" type="slidenum">
              <a:rPr lang="en-US" smtClean="0"/>
              <a:t>‹#›</a:t>
            </a:fld>
            <a:endParaRPr lang="en-US"/>
          </a:p>
        </p:txBody>
      </p:sp>
    </p:spTree>
    <p:extLst>
      <p:ext uri="{BB962C8B-B14F-4D97-AF65-F5344CB8AC3E}">
        <p14:creationId xmlns:p14="http://schemas.microsoft.com/office/powerpoint/2010/main" val="215023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1832C-D2CB-C73C-2E81-AC2FD3554B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0A6DFF-4033-EEED-38A7-05838A9D63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C9B996-7B7C-9C40-A0E1-420280CE029F}"/>
              </a:ext>
            </a:extLst>
          </p:cNvPr>
          <p:cNvSpPr>
            <a:spLocks noGrp="1"/>
          </p:cNvSpPr>
          <p:nvPr>
            <p:ph type="dt" sz="half" idx="10"/>
          </p:nvPr>
        </p:nvSpPr>
        <p:spPr/>
        <p:txBody>
          <a:bodyPr/>
          <a:lstStyle/>
          <a:p>
            <a:fld id="{12E67BCC-0F51-DE4E-A961-E0115C382738}" type="datetimeFigureOut">
              <a:rPr lang="en-US" smtClean="0"/>
              <a:t>1/25/23</a:t>
            </a:fld>
            <a:endParaRPr lang="en-US"/>
          </a:p>
        </p:txBody>
      </p:sp>
      <p:sp>
        <p:nvSpPr>
          <p:cNvPr id="5" name="Footer Placeholder 4">
            <a:extLst>
              <a:ext uri="{FF2B5EF4-FFF2-40B4-BE49-F238E27FC236}">
                <a16:creationId xmlns:a16="http://schemas.microsoft.com/office/drawing/2014/main" id="{F2AE375B-7B6F-6AD5-D864-9448CF560B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58A356-CEBF-73D4-7252-8D7905FE43E2}"/>
              </a:ext>
            </a:extLst>
          </p:cNvPr>
          <p:cNvSpPr>
            <a:spLocks noGrp="1"/>
          </p:cNvSpPr>
          <p:nvPr>
            <p:ph type="sldNum" sz="quarter" idx="12"/>
          </p:nvPr>
        </p:nvSpPr>
        <p:spPr/>
        <p:txBody>
          <a:bodyPr/>
          <a:lstStyle/>
          <a:p>
            <a:fld id="{BA31D182-5984-1F4D-8E16-32A465E43DF4}" type="slidenum">
              <a:rPr lang="en-US" smtClean="0"/>
              <a:t>‹#›</a:t>
            </a:fld>
            <a:endParaRPr lang="en-US"/>
          </a:p>
        </p:txBody>
      </p:sp>
    </p:spTree>
    <p:extLst>
      <p:ext uri="{BB962C8B-B14F-4D97-AF65-F5344CB8AC3E}">
        <p14:creationId xmlns:p14="http://schemas.microsoft.com/office/powerpoint/2010/main" val="255832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C4BAF2-80FC-A440-93EB-C65BBED8D2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189F3F-8563-2C61-8221-A44E9D13E7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68C915-112D-1F4E-A4D4-BFD0CBDEBAF6}"/>
              </a:ext>
            </a:extLst>
          </p:cNvPr>
          <p:cNvSpPr>
            <a:spLocks noGrp="1"/>
          </p:cNvSpPr>
          <p:nvPr>
            <p:ph type="dt" sz="half" idx="10"/>
          </p:nvPr>
        </p:nvSpPr>
        <p:spPr/>
        <p:txBody>
          <a:bodyPr/>
          <a:lstStyle/>
          <a:p>
            <a:fld id="{12E67BCC-0F51-DE4E-A961-E0115C382738}" type="datetimeFigureOut">
              <a:rPr lang="en-US" smtClean="0"/>
              <a:t>1/25/23</a:t>
            </a:fld>
            <a:endParaRPr lang="en-US"/>
          </a:p>
        </p:txBody>
      </p:sp>
      <p:sp>
        <p:nvSpPr>
          <p:cNvPr id="5" name="Footer Placeholder 4">
            <a:extLst>
              <a:ext uri="{FF2B5EF4-FFF2-40B4-BE49-F238E27FC236}">
                <a16:creationId xmlns:a16="http://schemas.microsoft.com/office/drawing/2014/main" id="{81521314-39E6-DE5E-5E41-7C0FCA3BF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C648D5-59B6-6631-30D5-FEDB4351B1A2}"/>
              </a:ext>
            </a:extLst>
          </p:cNvPr>
          <p:cNvSpPr>
            <a:spLocks noGrp="1"/>
          </p:cNvSpPr>
          <p:nvPr>
            <p:ph type="sldNum" sz="quarter" idx="12"/>
          </p:nvPr>
        </p:nvSpPr>
        <p:spPr/>
        <p:txBody>
          <a:bodyPr/>
          <a:lstStyle/>
          <a:p>
            <a:fld id="{BA31D182-5984-1F4D-8E16-32A465E43DF4}" type="slidenum">
              <a:rPr lang="en-US" smtClean="0"/>
              <a:t>‹#›</a:t>
            </a:fld>
            <a:endParaRPr lang="en-US"/>
          </a:p>
        </p:txBody>
      </p:sp>
    </p:spTree>
    <p:extLst>
      <p:ext uri="{BB962C8B-B14F-4D97-AF65-F5344CB8AC3E}">
        <p14:creationId xmlns:p14="http://schemas.microsoft.com/office/powerpoint/2010/main" val="2136446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F49DAA-E2AA-0F4F-B767-EDF02A722238}"/>
              </a:ext>
            </a:extLst>
          </p:cNvPr>
          <p:cNvSpPr>
            <a:spLocks noGrp="1"/>
          </p:cNvSpPr>
          <p:nvPr>
            <p:ph type="title"/>
          </p:nvPr>
        </p:nvSpPr>
        <p:spPr>
          <a:xfrm>
            <a:off x="614569" y="1471929"/>
            <a:ext cx="10962861" cy="787814"/>
          </a:xfrm>
          <a:prstGeom prst="rect">
            <a:avLst/>
          </a:prstGeom>
        </p:spPr>
        <p:txBody>
          <a:bodyPr/>
          <a:lstStyle/>
          <a:p>
            <a:r>
              <a:rPr lang="en-US" dirty="0"/>
              <a:t>Click to edit Master title style</a:t>
            </a:r>
          </a:p>
        </p:txBody>
      </p:sp>
      <p:sp>
        <p:nvSpPr>
          <p:cNvPr id="5" name="Text Placeholder 4">
            <a:extLst>
              <a:ext uri="{FF2B5EF4-FFF2-40B4-BE49-F238E27FC236}">
                <a16:creationId xmlns:a16="http://schemas.microsoft.com/office/drawing/2014/main" id="{B8424E33-B8F7-5846-9882-C78BCE614614}"/>
              </a:ext>
            </a:extLst>
          </p:cNvPr>
          <p:cNvSpPr>
            <a:spLocks noGrp="1"/>
          </p:cNvSpPr>
          <p:nvPr>
            <p:ph type="body" idx="10"/>
          </p:nvPr>
        </p:nvSpPr>
        <p:spPr>
          <a:xfrm>
            <a:off x="614569" y="2538245"/>
            <a:ext cx="10962861" cy="392030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803083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370E7-198F-761F-6661-3BB7A43D95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8BE99B-E665-D75A-197C-098328D534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87383-C845-0E8A-C131-963AD9C8FCA6}"/>
              </a:ext>
            </a:extLst>
          </p:cNvPr>
          <p:cNvSpPr>
            <a:spLocks noGrp="1"/>
          </p:cNvSpPr>
          <p:nvPr>
            <p:ph type="dt" sz="half" idx="10"/>
          </p:nvPr>
        </p:nvSpPr>
        <p:spPr/>
        <p:txBody>
          <a:bodyPr/>
          <a:lstStyle/>
          <a:p>
            <a:fld id="{12E67BCC-0F51-DE4E-A961-E0115C382738}" type="datetimeFigureOut">
              <a:rPr lang="en-US" smtClean="0"/>
              <a:t>1/25/23</a:t>
            </a:fld>
            <a:endParaRPr lang="en-US"/>
          </a:p>
        </p:txBody>
      </p:sp>
      <p:sp>
        <p:nvSpPr>
          <p:cNvPr id="5" name="Footer Placeholder 4">
            <a:extLst>
              <a:ext uri="{FF2B5EF4-FFF2-40B4-BE49-F238E27FC236}">
                <a16:creationId xmlns:a16="http://schemas.microsoft.com/office/drawing/2014/main" id="{22AF719F-E35E-BC91-BCE4-E21A65FCD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788353-C89F-30B7-BAD9-3DF7AC19B75C}"/>
              </a:ext>
            </a:extLst>
          </p:cNvPr>
          <p:cNvSpPr>
            <a:spLocks noGrp="1"/>
          </p:cNvSpPr>
          <p:nvPr>
            <p:ph type="sldNum" sz="quarter" idx="12"/>
          </p:nvPr>
        </p:nvSpPr>
        <p:spPr/>
        <p:txBody>
          <a:bodyPr/>
          <a:lstStyle/>
          <a:p>
            <a:fld id="{BA31D182-5984-1F4D-8E16-32A465E43DF4}" type="slidenum">
              <a:rPr lang="en-US" smtClean="0"/>
              <a:t>‹#›</a:t>
            </a:fld>
            <a:endParaRPr lang="en-US"/>
          </a:p>
        </p:txBody>
      </p:sp>
    </p:spTree>
    <p:extLst>
      <p:ext uri="{BB962C8B-B14F-4D97-AF65-F5344CB8AC3E}">
        <p14:creationId xmlns:p14="http://schemas.microsoft.com/office/powerpoint/2010/main" val="717969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7952A-792F-6918-0726-8FD5F227DE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C2C0B8-0BDB-DE80-7611-1BEDFFC8F8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B524CE-D92D-4EF3-3F84-AA31FACDB3ED}"/>
              </a:ext>
            </a:extLst>
          </p:cNvPr>
          <p:cNvSpPr>
            <a:spLocks noGrp="1"/>
          </p:cNvSpPr>
          <p:nvPr>
            <p:ph type="dt" sz="half" idx="10"/>
          </p:nvPr>
        </p:nvSpPr>
        <p:spPr/>
        <p:txBody>
          <a:bodyPr/>
          <a:lstStyle/>
          <a:p>
            <a:fld id="{12E67BCC-0F51-DE4E-A961-E0115C382738}" type="datetimeFigureOut">
              <a:rPr lang="en-US" smtClean="0"/>
              <a:t>1/25/23</a:t>
            </a:fld>
            <a:endParaRPr lang="en-US"/>
          </a:p>
        </p:txBody>
      </p:sp>
      <p:sp>
        <p:nvSpPr>
          <p:cNvPr id="5" name="Footer Placeholder 4">
            <a:extLst>
              <a:ext uri="{FF2B5EF4-FFF2-40B4-BE49-F238E27FC236}">
                <a16:creationId xmlns:a16="http://schemas.microsoft.com/office/drawing/2014/main" id="{BAF6AF04-5F40-62DE-332E-056DEE6059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5E74FA-77D2-DB33-D87D-DAF28C410343}"/>
              </a:ext>
            </a:extLst>
          </p:cNvPr>
          <p:cNvSpPr>
            <a:spLocks noGrp="1"/>
          </p:cNvSpPr>
          <p:nvPr>
            <p:ph type="sldNum" sz="quarter" idx="12"/>
          </p:nvPr>
        </p:nvSpPr>
        <p:spPr/>
        <p:txBody>
          <a:bodyPr/>
          <a:lstStyle/>
          <a:p>
            <a:fld id="{BA31D182-5984-1F4D-8E16-32A465E43DF4}" type="slidenum">
              <a:rPr lang="en-US" smtClean="0"/>
              <a:t>‹#›</a:t>
            </a:fld>
            <a:endParaRPr lang="en-US"/>
          </a:p>
        </p:txBody>
      </p:sp>
    </p:spTree>
    <p:extLst>
      <p:ext uri="{BB962C8B-B14F-4D97-AF65-F5344CB8AC3E}">
        <p14:creationId xmlns:p14="http://schemas.microsoft.com/office/powerpoint/2010/main" val="3985251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7477A-7310-B4D5-C254-D7BAA6A033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C6B4C2-0EA3-4BF1-071C-8960BBEAC2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EC4637-BB3C-6D20-54BA-8BF04C2530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674199-3ED8-B8B3-AA18-1ECC0FE469BC}"/>
              </a:ext>
            </a:extLst>
          </p:cNvPr>
          <p:cNvSpPr>
            <a:spLocks noGrp="1"/>
          </p:cNvSpPr>
          <p:nvPr>
            <p:ph type="dt" sz="half" idx="10"/>
          </p:nvPr>
        </p:nvSpPr>
        <p:spPr/>
        <p:txBody>
          <a:bodyPr/>
          <a:lstStyle/>
          <a:p>
            <a:fld id="{12E67BCC-0F51-DE4E-A961-E0115C382738}" type="datetimeFigureOut">
              <a:rPr lang="en-US" smtClean="0"/>
              <a:t>1/25/23</a:t>
            </a:fld>
            <a:endParaRPr lang="en-US"/>
          </a:p>
        </p:txBody>
      </p:sp>
      <p:sp>
        <p:nvSpPr>
          <p:cNvPr id="6" name="Footer Placeholder 5">
            <a:extLst>
              <a:ext uri="{FF2B5EF4-FFF2-40B4-BE49-F238E27FC236}">
                <a16:creationId xmlns:a16="http://schemas.microsoft.com/office/drawing/2014/main" id="{BE065474-5602-A212-708F-DEDE3A30EB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73E839-CD7C-2E42-7235-B0FC9B86D5E0}"/>
              </a:ext>
            </a:extLst>
          </p:cNvPr>
          <p:cNvSpPr>
            <a:spLocks noGrp="1"/>
          </p:cNvSpPr>
          <p:nvPr>
            <p:ph type="sldNum" sz="quarter" idx="12"/>
          </p:nvPr>
        </p:nvSpPr>
        <p:spPr/>
        <p:txBody>
          <a:bodyPr/>
          <a:lstStyle/>
          <a:p>
            <a:fld id="{BA31D182-5984-1F4D-8E16-32A465E43DF4}" type="slidenum">
              <a:rPr lang="en-US" smtClean="0"/>
              <a:t>‹#›</a:t>
            </a:fld>
            <a:endParaRPr lang="en-US"/>
          </a:p>
        </p:txBody>
      </p:sp>
    </p:spTree>
    <p:extLst>
      <p:ext uri="{BB962C8B-B14F-4D97-AF65-F5344CB8AC3E}">
        <p14:creationId xmlns:p14="http://schemas.microsoft.com/office/powerpoint/2010/main" val="1301779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F9522-5470-AD4F-1BA9-958B24102B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064CE8-FE99-3AF1-51D8-0B916A6EB7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C01DE9-771B-A25B-3762-8E96B9BE4C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CC27C4-4628-C1E0-919D-E26AB69453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AF6570-D69A-6E8E-673E-BEC91655D4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4B6995-5314-74C3-B714-D646D3C87DAC}"/>
              </a:ext>
            </a:extLst>
          </p:cNvPr>
          <p:cNvSpPr>
            <a:spLocks noGrp="1"/>
          </p:cNvSpPr>
          <p:nvPr>
            <p:ph type="dt" sz="half" idx="10"/>
          </p:nvPr>
        </p:nvSpPr>
        <p:spPr/>
        <p:txBody>
          <a:bodyPr/>
          <a:lstStyle/>
          <a:p>
            <a:fld id="{12E67BCC-0F51-DE4E-A961-E0115C382738}" type="datetimeFigureOut">
              <a:rPr lang="en-US" smtClean="0"/>
              <a:t>1/25/23</a:t>
            </a:fld>
            <a:endParaRPr lang="en-US"/>
          </a:p>
        </p:txBody>
      </p:sp>
      <p:sp>
        <p:nvSpPr>
          <p:cNvPr id="8" name="Footer Placeholder 7">
            <a:extLst>
              <a:ext uri="{FF2B5EF4-FFF2-40B4-BE49-F238E27FC236}">
                <a16:creationId xmlns:a16="http://schemas.microsoft.com/office/drawing/2014/main" id="{D7A1A33D-2879-E822-E7C0-FBBA9D2E04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ED2F9B-75B6-A4C3-61CB-4F66C404BEE1}"/>
              </a:ext>
            </a:extLst>
          </p:cNvPr>
          <p:cNvSpPr>
            <a:spLocks noGrp="1"/>
          </p:cNvSpPr>
          <p:nvPr>
            <p:ph type="sldNum" sz="quarter" idx="12"/>
          </p:nvPr>
        </p:nvSpPr>
        <p:spPr/>
        <p:txBody>
          <a:bodyPr/>
          <a:lstStyle/>
          <a:p>
            <a:fld id="{BA31D182-5984-1F4D-8E16-32A465E43DF4}" type="slidenum">
              <a:rPr lang="en-US" smtClean="0"/>
              <a:t>‹#›</a:t>
            </a:fld>
            <a:endParaRPr lang="en-US"/>
          </a:p>
        </p:txBody>
      </p:sp>
    </p:spTree>
    <p:extLst>
      <p:ext uri="{BB962C8B-B14F-4D97-AF65-F5344CB8AC3E}">
        <p14:creationId xmlns:p14="http://schemas.microsoft.com/office/powerpoint/2010/main" val="241896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4494-7F89-E623-6D74-6C14E14F08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6310BD-079F-5DFD-4566-0D2DD875AFEA}"/>
              </a:ext>
            </a:extLst>
          </p:cNvPr>
          <p:cNvSpPr>
            <a:spLocks noGrp="1"/>
          </p:cNvSpPr>
          <p:nvPr>
            <p:ph type="dt" sz="half" idx="10"/>
          </p:nvPr>
        </p:nvSpPr>
        <p:spPr/>
        <p:txBody>
          <a:bodyPr/>
          <a:lstStyle/>
          <a:p>
            <a:fld id="{12E67BCC-0F51-DE4E-A961-E0115C382738}" type="datetimeFigureOut">
              <a:rPr lang="en-US" smtClean="0"/>
              <a:t>1/25/23</a:t>
            </a:fld>
            <a:endParaRPr lang="en-US"/>
          </a:p>
        </p:txBody>
      </p:sp>
      <p:sp>
        <p:nvSpPr>
          <p:cNvPr id="4" name="Footer Placeholder 3">
            <a:extLst>
              <a:ext uri="{FF2B5EF4-FFF2-40B4-BE49-F238E27FC236}">
                <a16:creationId xmlns:a16="http://schemas.microsoft.com/office/drawing/2014/main" id="{E398975F-5226-BAA6-1F81-20F78649BB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8EEC73-4A50-40FA-F839-401A9713B36A}"/>
              </a:ext>
            </a:extLst>
          </p:cNvPr>
          <p:cNvSpPr>
            <a:spLocks noGrp="1"/>
          </p:cNvSpPr>
          <p:nvPr>
            <p:ph type="sldNum" sz="quarter" idx="12"/>
          </p:nvPr>
        </p:nvSpPr>
        <p:spPr/>
        <p:txBody>
          <a:bodyPr/>
          <a:lstStyle/>
          <a:p>
            <a:fld id="{BA31D182-5984-1F4D-8E16-32A465E43DF4}" type="slidenum">
              <a:rPr lang="en-US" smtClean="0"/>
              <a:t>‹#›</a:t>
            </a:fld>
            <a:endParaRPr lang="en-US"/>
          </a:p>
        </p:txBody>
      </p:sp>
    </p:spTree>
    <p:extLst>
      <p:ext uri="{BB962C8B-B14F-4D97-AF65-F5344CB8AC3E}">
        <p14:creationId xmlns:p14="http://schemas.microsoft.com/office/powerpoint/2010/main" val="907715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F7B973-8E24-E34F-01B8-BBC63215F8A1}"/>
              </a:ext>
            </a:extLst>
          </p:cNvPr>
          <p:cNvSpPr>
            <a:spLocks noGrp="1"/>
          </p:cNvSpPr>
          <p:nvPr>
            <p:ph type="dt" sz="half" idx="10"/>
          </p:nvPr>
        </p:nvSpPr>
        <p:spPr/>
        <p:txBody>
          <a:bodyPr/>
          <a:lstStyle/>
          <a:p>
            <a:fld id="{12E67BCC-0F51-DE4E-A961-E0115C382738}" type="datetimeFigureOut">
              <a:rPr lang="en-US" smtClean="0"/>
              <a:t>1/25/23</a:t>
            </a:fld>
            <a:endParaRPr lang="en-US"/>
          </a:p>
        </p:txBody>
      </p:sp>
      <p:sp>
        <p:nvSpPr>
          <p:cNvPr id="3" name="Footer Placeholder 2">
            <a:extLst>
              <a:ext uri="{FF2B5EF4-FFF2-40B4-BE49-F238E27FC236}">
                <a16:creationId xmlns:a16="http://schemas.microsoft.com/office/drawing/2014/main" id="{E0398617-7953-7DB0-AEC5-C0A5686E6E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59682E-F90D-C280-13EA-9B365586048A}"/>
              </a:ext>
            </a:extLst>
          </p:cNvPr>
          <p:cNvSpPr>
            <a:spLocks noGrp="1"/>
          </p:cNvSpPr>
          <p:nvPr>
            <p:ph type="sldNum" sz="quarter" idx="12"/>
          </p:nvPr>
        </p:nvSpPr>
        <p:spPr/>
        <p:txBody>
          <a:bodyPr/>
          <a:lstStyle/>
          <a:p>
            <a:fld id="{BA31D182-5984-1F4D-8E16-32A465E43DF4}" type="slidenum">
              <a:rPr lang="en-US" smtClean="0"/>
              <a:t>‹#›</a:t>
            </a:fld>
            <a:endParaRPr lang="en-US"/>
          </a:p>
        </p:txBody>
      </p:sp>
    </p:spTree>
    <p:extLst>
      <p:ext uri="{BB962C8B-B14F-4D97-AF65-F5344CB8AC3E}">
        <p14:creationId xmlns:p14="http://schemas.microsoft.com/office/powerpoint/2010/main" val="2321800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5A308-A926-0651-E82C-4A80608FDC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39C6A3-CDE4-0109-0218-6C2EB8700E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4C6D51-902E-92BB-42F7-D0CB3C0D11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9EA1AD-96CA-E2E1-C4CE-23910E210C46}"/>
              </a:ext>
            </a:extLst>
          </p:cNvPr>
          <p:cNvSpPr>
            <a:spLocks noGrp="1"/>
          </p:cNvSpPr>
          <p:nvPr>
            <p:ph type="dt" sz="half" idx="10"/>
          </p:nvPr>
        </p:nvSpPr>
        <p:spPr/>
        <p:txBody>
          <a:bodyPr/>
          <a:lstStyle/>
          <a:p>
            <a:fld id="{12E67BCC-0F51-DE4E-A961-E0115C382738}" type="datetimeFigureOut">
              <a:rPr lang="en-US" smtClean="0"/>
              <a:t>1/25/23</a:t>
            </a:fld>
            <a:endParaRPr lang="en-US"/>
          </a:p>
        </p:txBody>
      </p:sp>
      <p:sp>
        <p:nvSpPr>
          <p:cNvPr id="6" name="Footer Placeholder 5">
            <a:extLst>
              <a:ext uri="{FF2B5EF4-FFF2-40B4-BE49-F238E27FC236}">
                <a16:creationId xmlns:a16="http://schemas.microsoft.com/office/drawing/2014/main" id="{25524A6F-BB5C-BA33-5719-3C9B6E6021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1A6E0E-5AA5-3D31-8741-2A52D493B9B0}"/>
              </a:ext>
            </a:extLst>
          </p:cNvPr>
          <p:cNvSpPr>
            <a:spLocks noGrp="1"/>
          </p:cNvSpPr>
          <p:nvPr>
            <p:ph type="sldNum" sz="quarter" idx="12"/>
          </p:nvPr>
        </p:nvSpPr>
        <p:spPr/>
        <p:txBody>
          <a:bodyPr/>
          <a:lstStyle/>
          <a:p>
            <a:fld id="{BA31D182-5984-1F4D-8E16-32A465E43DF4}" type="slidenum">
              <a:rPr lang="en-US" smtClean="0"/>
              <a:t>‹#›</a:t>
            </a:fld>
            <a:endParaRPr lang="en-US"/>
          </a:p>
        </p:txBody>
      </p:sp>
    </p:spTree>
    <p:extLst>
      <p:ext uri="{BB962C8B-B14F-4D97-AF65-F5344CB8AC3E}">
        <p14:creationId xmlns:p14="http://schemas.microsoft.com/office/powerpoint/2010/main" val="739518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67D46-C3B2-7949-46B4-786A0E8AC2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803A75-6014-03E0-E380-4173BDAFC5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962025-2D81-711B-0CB4-3C534E659F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403512-850B-4C6B-456B-D07212F1D53B}"/>
              </a:ext>
            </a:extLst>
          </p:cNvPr>
          <p:cNvSpPr>
            <a:spLocks noGrp="1"/>
          </p:cNvSpPr>
          <p:nvPr>
            <p:ph type="dt" sz="half" idx="10"/>
          </p:nvPr>
        </p:nvSpPr>
        <p:spPr/>
        <p:txBody>
          <a:bodyPr/>
          <a:lstStyle/>
          <a:p>
            <a:fld id="{12E67BCC-0F51-DE4E-A961-E0115C382738}" type="datetimeFigureOut">
              <a:rPr lang="en-US" smtClean="0"/>
              <a:t>1/25/23</a:t>
            </a:fld>
            <a:endParaRPr lang="en-US"/>
          </a:p>
        </p:txBody>
      </p:sp>
      <p:sp>
        <p:nvSpPr>
          <p:cNvPr id="6" name="Footer Placeholder 5">
            <a:extLst>
              <a:ext uri="{FF2B5EF4-FFF2-40B4-BE49-F238E27FC236}">
                <a16:creationId xmlns:a16="http://schemas.microsoft.com/office/drawing/2014/main" id="{4EBC6328-7447-533D-FA5A-1AD47BC88E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4D7E3E-40A6-07D4-DDF2-3FCDCC39FC6A}"/>
              </a:ext>
            </a:extLst>
          </p:cNvPr>
          <p:cNvSpPr>
            <a:spLocks noGrp="1"/>
          </p:cNvSpPr>
          <p:nvPr>
            <p:ph type="sldNum" sz="quarter" idx="12"/>
          </p:nvPr>
        </p:nvSpPr>
        <p:spPr/>
        <p:txBody>
          <a:bodyPr/>
          <a:lstStyle/>
          <a:p>
            <a:fld id="{BA31D182-5984-1F4D-8E16-32A465E43DF4}" type="slidenum">
              <a:rPr lang="en-US" smtClean="0"/>
              <a:t>‹#›</a:t>
            </a:fld>
            <a:endParaRPr lang="en-US"/>
          </a:p>
        </p:txBody>
      </p:sp>
    </p:spTree>
    <p:extLst>
      <p:ext uri="{BB962C8B-B14F-4D97-AF65-F5344CB8AC3E}">
        <p14:creationId xmlns:p14="http://schemas.microsoft.com/office/powerpoint/2010/main" val="2754061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39E304-D3A4-9409-E3F1-5823EF30AD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FE8194-00C2-88E3-E7EA-AB3581B0C1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FC317F-73B7-0C08-41B7-261BA361C6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67BCC-0F51-DE4E-A961-E0115C382738}" type="datetimeFigureOut">
              <a:rPr lang="en-US" smtClean="0"/>
              <a:t>1/25/23</a:t>
            </a:fld>
            <a:endParaRPr lang="en-US"/>
          </a:p>
        </p:txBody>
      </p:sp>
      <p:sp>
        <p:nvSpPr>
          <p:cNvPr id="5" name="Footer Placeholder 4">
            <a:extLst>
              <a:ext uri="{FF2B5EF4-FFF2-40B4-BE49-F238E27FC236}">
                <a16:creationId xmlns:a16="http://schemas.microsoft.com/office/drawing/2014/main" id="{AFE22AFF-05BB-47E1-5966-209A13BC27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9DE0C1-6027-5C99-F01F-F53849AFC6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1D182-5984-1F4D-8E16-32A465E43DF4}" type="slidenum">
              <a:rPr lang="en-US" smtClean="0"/>
              <a:t>‹#›</a:t>
            </a:fld>
            <a:endParaRPr lang="en-US"/>
          </a:p>
        </p:txBody>
      </p:sp>
    </p:spTree>
    <p:extLst>
      <p:ext uri="{BB962C8B-B14F-4D97-AF65-F5344CB8AC3E}">
        <p14:creationId xmlns:p14="http://schemas.microsoft.com/office/powerpoint/2010/main" val="748417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D2D63-8A08-9EA5-2EF6-21171837E482}"/>
              </a:ext>
            </a:extLst>
          </p:cNvPr>
          <p:cNvSpPr>
            <a:spLocks noGrp="1"/>
          </p:cNvSpPr>
          <p:nvPr>
            <p:ph type="ctrTitle"/>
          </p:nvPr>
        </p:nvSpPr>
        <p:spPr>
          <a:xfrm>
            <a:off x="1702419" y="-383050"/>
            <a:ext cx="9144000" cy="2387600"/>
          </a:xfrm>
        </p:spPr>
        <p:txBody>
          <a:bodyPr/>
          <a:lstStyle/>
          <a:p>
            <a:r>
              <a:rPr lang="en-US" b="1" dirty="0">
                <a:latin typeface="Calibri" panose="020F0502020204030204" pitchFamily="34" charset="0"/>
                <a:cs typeface="Calibri" panose="020F0502020204030204" pitchFamily="34" charset="0"/>
              </a:rPr>
              <a:t>Ecosystem Services WG</a:t>
            </a:r>
          </a:p>
        </p:txBody>
      </p:sp>
      <p:pic>
        <p:nvPicPr>
          <p:cNvPr id="6" name="Picture 5">
            <a:extLst>
              <a:ext uri="{FF2B5EF4-FFF2-40B4-BE49-F238E27FC236}">
                <a16:creationId xmlns:a16="http://schemas.microsoft.com/office/drawing/2014/main" id="{96068FBF-B576-5ABF-02CB-5812CE45DDCC}"/>
              </a:ext>
            </a:extLst>
          </p:cNvPr>
          <p:cNvPicPr>
            <a:picLocks noChangeAspect="1"/>
          </p:cNvPicPr>
          <p:nvPr/>
        </p:nvPicPr>
        <p:blipFill>
          <a:blip r:embed="rId2"/>
          <a:stretch>
            <a:fillRect/>
          </a:stretch>
        </p:blipFill>
        <p:spPr>
          <a:xfrm>
            <a:off x="2646381" y="2468229"/>
            <a:ext cx="3626586" cy="3591799"/>
          </a:xfrm>
          <a:prstGeom prst="rect">
            <a:avLst/>
          </a:prstGeom>
        </p:spPr>
      </p:pic>
      <p:pic>
        <p:nvPicPr>
          <p:cNvPr id="1026" name="Picture 2" descr="JPL Science: Abhishek Chatterjee">
            <a:extLst>
              <a:ext uri="{FF2B5EF4-FFF2-40B4-BE49-F238E27FC236}">
                <a16:creationId xmlns:a16="http://schemas.microsoft.com/office/drawing/2014/main" id="{C1C32173-936B-F454-4725-B37D27D2A5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13587" y="2567450"/>
            <a:ext cx="2930526" cy="4057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8389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93E3392-7C1B-B349-AA5B-56F549249509}"/>
              </a:ext>
            </a:extLst>
          </p:cNvPr>
          <p:cNvSpPr txBox="1"/>
          <p:nvPr/>
        </p:nvSpPr>
        <p:spPr>
          <a:xfrm>
            <a:off x="6466114" y="1499793"/>
            <a:ext cx="7015844" cy="2246769"/>
          </a:xfrm>
          <a:prstGeom prst="rect">
            <a:avLst/>
          </a:prstGeom>
          <a:noFill/>
        </p:spPr>
        <p:txBody>
          <a:bodyPr wrap="square">
            <a:spAutoFit/>
          </a:bodyPr>
          <a:lstStyle/>
          <a:p>
            <a:pPr algn="l"/>
            <a:r>
              <a:rPr lang="en-US" sz="2000" b="1" i="0" u="none" strike="noStrike" dirty="0">
                <a:solidFill>
                  <a:srgbClr val="000000"/>
                </a:solidFill>
                <a:effectLst/>
                <a:latin typeface="Helvetica" pitchFamily="2" charset="0"/>
              </a:rPr>
              <a:t>5. climate feedbacks / regulation  </a:t>
            </a:r>
          </a:p>
          <a:p>
            <a:pPr marL="342900" indent="-342900" algn="l">
              <a:buFontTx/>
              <a:buChar char="-"/>
            </a:pPr>
            <a:r>
              <a:rPr lang="en-US" sz="2000" dirty="0">
                <a:solidFill>
                  <a:srgbClr val="000000"/>
                </a:solidFill>
                <a:latin typeface="Helvetica" pitchFamily="2" charset="0"/>
              </a:rPr>
              <a:t>Which</a:t>
            </a:r>
            <a:r>
              <a:rPr lang="en-US" sz="2000" b="0" i="0" u="none" strike="noStrike" dirty="0">
                <a:solidFill>
                  <a:srgbClr val="000000"/>
                </a:solidFill>
                <a:effectLst/>
                <a:latin typeface="Helvetica" pitchFamily="2" charset="0"/>
              </a:rPr>
              <a:t> explicitly address this? </a:t>
            </a:r>
            <a:br>
              <a:rPr lang="en-US" sz="2000" b="0" i="0" u="none" strike="noStrike" dirty="0">
                <a:solidFill>
                  <a:srgbClr val="000000"/>
                </a:solidFill>
                <a:effectLst/>
                <a:latin typeface="Helvetica" pitchFamily="2" charset="0"/>
              </a:rPr>
            </a:br>
            <a:endParaRPr lang="en-US" sz="2000" b="0" i="0" u="none" strike="noStrike" dirty="0">
              <a:solidFill>
                <a:srgbClr val="000000"/>
              </a:solidFill>
              <a:effectLst/>
              <a:latin typeface="Helvetica" pitchFamily="2" charset="0"/>
            </a:endParaRPr>
          </a:p>
          <a:p>
            <a:pPr algn="l"/>
            <a:r>
              <a:rPr lang="en-US" sz="2000" b="1" i="0" u="none" strike="noStrike" dirty="0">
                <a:solidFill>
                  <a:srgbClr val="000000"/>
                </a:solidFill>
                <a:effectLst/>
                <a:latin typeface="Helvetica" pitchFamily="2" charset="0"/>
              </a:rPr>
              <a:t>6. interacting ecosystem services / feedbacks</a:t>
            </a:r>
          </a:p>
          <a:p>
            <a:pPr marL="342900" indent="-342900" algn="l">
              <a:buFontTx/>
              <a:buChar char="-"/>
            </a:pPr>
            <a:r>
              <a:rPr lang="en-US" sz="2000" dirty="0">
                <a:solidFill>
                  <a:srgbClr val="000000"/>
                </a:solidFill>
                <a:latin typeface="Helvetica" pitchFamily="2" charset="0"/>
              </a:rPr>
              <a:t>Which </a:t>
            </a:r>
            <a:r>
              <a:rPr lang="en-US" sz="2000" b="0" i="0" u="none" strike="noStrike" dirty="0">
                <a:solidFill>
                  <a:srgbClr val="000000"/>
                </a:solidFill>
                <a:effectLst/>
                <a:latin typeface="Helvetica" pitchFamily="2" charset="0"/>
              </a:rPr>
              <a:t>explicitly address this? </a:t>
            </a:r>
          </a:p>
          <a:p>
            <a:br>
              <a:rPr lang="en-US" sz="2000" dirty="0"/>
            </a:br>
            <a:endParaRPr lang="en-US" sz="2000" dirty="0"/>
          </a:p>
        </p:txBody>
      </p:sp>
      <p:sp>
        <p:nvSpPr>
          <p:cNvPr id="3" name="TextBox 2">
            <a:extLst>
              <a:ext uri="{FF2B5EF4-FFF2-40B4-BE49-F238E27FC236}">
                <a16:creationId xmlns:a16="http://schemas.microsoft.com/office/drawing/2014/main" id="{C7B58AD0-5CA9-C343-A02C-463C74AA2CEA}"/>
              </a:ext>
            </a:extLst>
          </p:cNvPr>
          <p:cNvSpPr txBox="1"/>
          <p:nvPr/>
        </p:nvSpPr>
        <p:spPr>
          <a:xfrm>
            <a:off x="468085" y="535044"/>
            <a:ext cx="9890354" cy="6124754"/>
          </a:xfrm>
          <a:prstGeom prst="rect">
            <a:avLst/>
          </a:prstGeom>
          <a:noFill/>
        </p:spPr>
        <p:txBody>
          <a:bodyPr wrap="square">
            <a:spAutoFit/>
          </a:bodyPr>
          <a:lstStyle/>
          <a:p>
            <a:pPr algn="r"/>
            <a:r>
              <a:rPr lang="en-US" sz="3200" b="1" i="0" strike="noStrike" dirty="0">
                <a:solidFill>
                  <a:srgbClr val="000000"/>
                </a:solidFill>
                <a:effectLst/>
                <a:latin typeface="Helvetica" pitchFamily="2" charset="0"/>
              </a:rPr>
              <a:t>Identify past and Phase-3 projects that address:</a:t>
            </a:r>
          </a:p>
          <a:p>
            <a:pPr algn="l"/>
            <a:endParaRPr lang="en-US" sz="2000" b="0" i="0" u="none" strike="noStrike" dirty="0">
              <a:solidFill>
                <a:srgbClr val="000000"/>
              </a:solidFill>
              <a:effectLst/>
              <a:latin typeface="Helvetica" pitchFamily="2" charset="0"/>
            </a:endParaRPr>
          </a:p>
          <a:p>
            <a:pPr algn="l"/>
            <a:r>
              <a:rPr lang="en-US" sz="2000" b="1" i="0" u="none" strike="noStrike" dirty="0">
                <a:solidFill>
                  <a:srgbClr val="000000"/>
                </a:solidFill>
                <a:effectLst/>
                <a:latin typeface="Helvetica" pitchFamily="2" charset="0"/>
              </a:rPr>
              <a:t>1. infrastructure &amp; transportation</a:t>
            </a:r>
          </a:p>
          <a:p>
            <a:pPr marL="342900" indent="-342900" algn="l">
              <a:buFontTx/>
              <a:buChar char="-"/>
            </a:pPr>
            <a:r>
              <a:rPr lang="en-US" sz="2000" b="0" i="0" u="none" strike="noStrike" dirty="0" err="1">
                <a:solidFill>
                  <a:srgbClr val="000000"/>
                </a:solidFill>
                <a:effectLst/>
                <a:latin typeface="Helvetica" pitchFamily="2" charset="0"/>
              </a:rPr>
              <a:t>Boelman</a:t>
            </a:r>
            <a:r>
              <a:rPr lang="en-US" sz="2000" b="0" i="0" u="none" strike="noStrike" dirty="0">
                <a:solidFill>
                  <a:srgbClr val="000000"/>
                </a:solidFill>
                <a:effectLst/>
                <a:latin typeface="Helvetica" pitchFamily="2" charset="0"/>
              </a:rPr>
              <a:t> (</a:t>
            </a:r>
            <a:r>
              <a:rPr lang="en-US" sz="2000" dirty="0">
                <a:solidFill>
                  <a:srgbClr val="000000"/>
                </a:solidFill>
                <a:latin typeface="Helvetica" pitchFamily="2" charset="0"/>
              </a:rPr>
              <a:t>phase-2 &amp; 3</a:t>
            </a:r>
            <a:r>
              <a:rPr lang="en-US" sz="2000" b="0" i="0" u="none" strike="noStrike" dirty="0">
                <a:solidFill>
                  <a:srgbClr val="000000"/>
                </a:solidFill>
                <a:effectLst/>
                <a:latin typeface="Helvetica" pitchFamily="2" charset="0"/>
              </a:rPr>
              <a:t>)</a:t>
            </a:r>
          </a:p>
          <a:p>
            <a:pPr marL="285750" indent="-285750" algn="l">
              <a:buFontTx/>
              <a:buChar char="-"/>
            </a:pPr>
            <a:endParaRPr lang="en-US" sz="2000" b="0" i="0" u="none" strike="noStrike" dirty="0">
              <a:solidFill>
                <a:srgbClr val="000000"/>
              </a:solidFill>
              <a:effectLst/>
              <a:latin typeface="Helvetica" pitchFamily="2" charset="0"/>
            </a:endParaRPr>
          </a:p>
          <a:p>
            <a:pPr algn="l"/>
            <a:r>
              <a:rPr lang="en-US" sz="2000" b="1" i="0" u="none" strike="noStrike" dirty="0">
                <a:solidFill>
                  <a:srgbClr val="000000"/>
                </a:solidFill>
                <a:effectLst/>
                <a:latin typeface="Helvetica" pitchFamily="2" charset="0"/>
              </a:rPr>
              <a:t>2. human health</a:t>
            </a:r>
          </a:p>
          <a:p>
            <a:pPr marL="342900" indent="-342900" algn="l">
              <a:buFontTx/>
              <a:buChar char="-"/>
            </a:pPr>
            <a:r>
              <a:rPr lang="en-US" sz="2000" b="0" i="0" u="none" strike="noStrike" dirty="0" err="1">
                <a:solidFill>
                  <a:srgbClr val="000000"/>
                </a:solidFill>
                <a:effectLst/>
                <a:latin typeface="Helvetica" pitchFamily="2" charset="0"/>
              </a:rPr>
              <a:t>Loboda</a:t>
            </a:r>
            <a:r>
              <a:rPr lang="en-US" sz="2000" b="0" i="0" u="none" strike="noStrike" dirty="0">
                <a:solidFill>
                  <a:srgbClr val="000000"/>
                </a:solidFill>
                <a:effectLst/>
                <a:latin typeface="Helvetica" pitchFamily="2" charset="0"/>
              </a:rPr>
              <a:t> (phase-2)</a:t>
            </a:r>
          </a:p>
          <a:p>
            <a:pPr marL="342900" indent="-342900" algn="l">
              <a:buFontTx/>
              <a:buChar char="-"/>
            </a:pPr>
            <a:r>
              <a:rPr lang="en-US" sz="2000" dirty="0">
                <a:solidFill>
                  <a:srgbClr val="000000"/>
                </a:solidFill>
                <a:latin typeface="Helvetica" pitchFamily="2" charset="0"/>
              </a:rPr>
              <a:t>Miner et al (phase-3)</a:t>
            </a:r>
            <a:br>
              <a:rPr lang="en-US" sz="2000" b="0" i="0" u="none" strike="noStrike" dirty="0">
                <a:solidFill>
                  <a:srgbClr val="000000"/>
                </a:solidFill>
                <a:effectLst/>
                <a:latin typeface="Helvetica" pitchFamily="2" charset="0"/>
              </a:rPr>
            </a:br>
            <a:endParaRPr lang="en-US" sz="2000" b="0" i="0" u="none" strike="noStrike" dirty="0">
              <a:solidFill>
                <a:srgbClr val="000000"/>
              </a:solidFill>
              <a:effectLst/>
              <a:latin typeface="Helvetica" pitchFamily="2" charset="0"/>
            </a:endParaRPr>
          </a:p>
          <a:p>
            <a:pPr algn="l"/>
            <a:r>
              <a:rPr lang="en-US" sz="2000" b="1" i="0" u="none" strike="noStrike" dirty="0">
                <a:solidFill>
                  <a:srgbClr val="000000"/>
                </a:solidFill>
                <a:effectLst/>
                <a:latin typeface="Helvetica" pitchFamily="2" charset="0"/>
              </a:rPr>
              <a:t>3. subsistence / provisioning  </a:t>
            </a:r>
          </a:p>
          <a:p>
            <a:pPr marL="342900" indent="-342900" algn="l">
              <a:buFontTx/>
              <a:buChar char="-"/>
            </a:pPr>
            <a:r>
              <a:rPr lang="en-US" sz="2000" b="0" i="0" u="none" strike="noStrike" dirty="0">
                <a:solidFill>
                  <a:srgbClr val="000000"/>
                </a:solidFill>
                <a:effectLst/>
                <a:latin typeface="Helvetica" pitchFamily="2" charset="0"/>
              </a:rPr>
              <a:t>Brinkman (phase-1)</a:t>
            </a:r>
            <a:br>
              <a:rPr lang="en-US" sz="2000" b="0" i="0" u="none" strike="noStrike" dirty="0">
                <a:solidFill>
                  <a:srgbClr val="000000"/>
                </a:solidFill>
                <a:effectLst/>
                <a:latin typeface="Helvetica" pitchFamily="2" charset="0"/>
              </a:rPr>
            </a:br>
            <a:endParaRPr lang="en-US" sz="2000" b="0" i="0" u="none" strike="noStrike" dirty="0">
              <a:solidFill>
                <a:srgbClr val="000000"/>
              </a:solidFill>
              <a:effectLst/>
              <a:latin typeface="Helvetica" pitchFamily="2" charset="0"/>
            </a:endParaRPr>
          </a:p>
          <a:p>
            <a:pPr algn="l"/>
            <a:r>
              <a:rPr lang="en-US" sz="2000" b="1" i="0" u="none" strike="noStrike" dirty="0">
                <a:solidFill>
                  <a:srgbClr val="000000"/>
                </a:solidFill>
                <a:effectLst/>
                <a:latin typeface="Helvetica" pitchFamily="2" charset="0"/>
              </a:rPr>
              <a:t>4a. impacts of change on local communities</a:t>
            </a:r>
          </a:p>
          <a:p>
            <a:pPr marL="342900" indent="-342900" algn="l">
              <a:buFontTx/>
              <a:buChar char="-"/>
            </a:pPr>
            <a:r>
              <a:rPr lang="en-US" sz="2000" b="0" i="0" u="none" strike="noStrike" dirty="0">
                <a:solidFill>
                  <a:srgbClr val="000000"/>
                </a:solidFill>
                <a:effectLst/>
                <a:latin typeface="Helvetica" pitchFamily="2" charset="0"/>
              </a:rPr>
              <a:t>Brinkman (phase-1)</a:t>
            </a:r>
            <a:br>
              <a:rPr lang="en-US" sz="2000" b="0" i="0" u="none" strike="noStrike" dirty="0">
                <a:solidFill>
                  <a:srgbClr val="000000"/>
                </a:solidFill>
                <a:effectLst/>
                <a:latin typeface="Helvetica" pitchFamily="2" charset="0"/>
              </a:rPr>
            </a:br>
            <a:endParaRPr lang="en-US" sz="2000" b="0" i="0" u="none" strike="noStrike" dirty="0">
              <a:solidFill>
                <a:srgbClr val="000000"/>
              </a:solidFill>
              <a:effectLst/>
              <a:latin typeface="Helvetica" pitchFamily="2" charset="0"/>
            </a:endParaRPr>
          </a:p>
          <a:p>
            <a:pPr algn="l"/>
            <a:r>
              <a:rPr lang="en-US" sz="2000" b="1" i="0" u="none" strike="noStrike" dirty="0">
                <a:solidFill>
                  <a:srgbClr val="000000"/>
                </a:solidFill>
                <a:effectLst/>
                <a:latin typeface="Helvetica" pitchFamily="2" charset="0"/>
              </a:rPr>
              <a:t>4b. impacts of change on resource management agencies</a:t>
            </a:r>
          </a:p>
          <a:p>
            <a:pPr marL="342900" indent="-342900" algn="l">
              <a:buFontTx/>
              <a:buChar char="-"/>
            </a:pPr>
            <a:r>
              <a:rPr lang="en-US" sz="2000" b="0" i="0" u="none" strike="noStrike" dirty="0">
                <a:solidFill>
                  <a:srgbClr val="000000"/>
                </a:solidFill>
                <a:effectLst/>
                <a:latin typeface="Helvetica" pitchFamily="2" charset="0"/>
              </a:rPr>
              <a:t>Lutz (phase-3)</a:t>
            </a:r>
          </a:p>
          <a:p>
            <a:pPr marL="342900" indent="-342900" algn="l">
              <a:buFontTx/>
              <a:buChar char="-"/>
            </a:pPr>
            <a:r>
              <a:rPr lang="en-US" sz="2000" dirty="0">
                <a:solidFill>
                  <a:srgbClr val="000000"/>
                </a:solidFill>
                <a:latin typeface="Helvetica" pitchFamily="2" charset="0"/>
              </a:rPr>
              <a:t>+ </a:t>
            </a:r>
            <a:r>
              <a:rPr lang="en-US" sz="2000" b="0" i="0" u="none" strike="noStrike" dirty="0">
                <a:solidFill>
                  <a:srgbClr val="000000"/>
                </a:solidFill>
                <a:effectLst/>
                <a:latin typeface="Helvetica" pitchFamily="2" charset="0"/>
              </a:rPr>
              <a:t>a number of other projects are collaborating with management agencies</a:t>
            </a:r>
            <a:br>
              <a:rPr lang="en-US" sz="2000" dirty="0"/>
            </a:br>
            <a:endParaRPr lang="en-US" sz="2000" dirty="0"/>
          </a:p>
        </p:txBody>
      </p:sp>
      <p:pic>
        <p:nvPicPr>
          <p:cNvPr id="2" name="Picture 1">
            <a:extLst>
              <a:ext uri="{FF2B5EF4-FFF2-40B4-BE49-F238E27FC236}">
                <a16:creationId xmlns:a16="http://schemas.microsoft.com/office/drawing/2014/main" id="{2332AD2E-5297-3A88-B6A2-6653698F3327}"/>
              </a:ext>
            </a:extLst>
          </p:cNvPr>
          <p:cNvPicPr>
            <a:picLocks noChangeAspect="1"/>
          </p:cNvPicPr>
          <p:nvPr/>
        </p:nvPicPr>
        <p:blipFill>
          <a:blip r:embed="rId2"/>
          <a:stretch>
            <a:fillRect/>
          </a:stretch>
        </p:blipFill>
        <p:spPr>
          <a:xfrm>
            <a:off x="10701339" y="110083"/>
            <a:ext cx="1383855" cy="1370581"/>
          </a:xfrm>
          <a:prstGeom prst="rect">
            <a:avLst/>
          </a:prstGeom>
        </p:spPr>
      </p:pic>
    </p:spTree>
    <p:extLst>
      <p:ext uri="{BB962C8B-B14F-4D97-AF65-F5344CB8AC3E}">
        <p14:creationId xmlns:p14="http://schemas.microsoft.com/office/powerpoint/2010/main" val="14320584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5BD5D-6166-9EFF-E792-03056C3FAB19}"/>
              </a:ext>
            </a:extLst>
          </p:cNvPr>
          <p:cNvSpPr>
            <a:spLocks noGrp="1"/>
          </p:cNvSpPr>
          <p:nvPr>
            <p:ph type="title"/>
          </p:nvPr>
        </p:nvSpPr>
        <p:spPr>
          <a:xfrm>
            <a:off x="291662" y="-139371"/>
            <a:ext cx="10515600" cy="1325563"/>
          </a:xfrm>
        </p:spPr>
        <p:txBody>
          <a:bodyPr/>
          <a:lstStyle/>
          <a:p>
            <a:r>
              <a:rPr lang="en-US" b="1" dirty="0"/>
              <a:t>In the room…</a:t>
            </a:r>
          </a:p>
        </p:txBody>
      </p:sp>
      <p:sp>
        <p:nvSpPr>
          <p:cNvPr id="3" name="Content Placeholder 2">
            <a:extLst>
              <a:ext uri="{FF2B5EF4-FFF2-40B4-BE49-F238E27FC236}">
                <a16:creationId xmlns:a16="http://schemas.microsoft.com/office/drawing/2014/main" id="{FF851D7B-CB5D-D145-C188-E7CB036CF572}"/>
              </a:ext>
            </a:extLst>
          </p:cNvPr>
          <p:cNvSpPr>
            <a:spLocks noGrp="1"/>
          </p:cNvSpPr>
          <p:nvPr>
            <p:ph idx="1"/>
          </p:nvPr>
        </p:nvSpPr>
        <p:spPr>
          <a:xfrm>
            <a:off x="2886549" y="2005999"/>
            <a:ext cx="3247697" cy="4915722"/>
          </a:xfrm>
        </p:spPr>
        <p:txBody>
          <a:bodyPr>
            <a:noAutofit/>
          </a:bodyPr>
          <a:lstStyle/>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Amanda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Koltz</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Ken Tape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John Kimball</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Sebastian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Voico</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David Lutz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Libby Larson </a:t>
            </a:r>
          </a:p>
          <a:p>
            <a:pPr marL="0" marR="0" indent="0">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D6FF0125-36BD-F121-0A19-C0D2A88E1A59}"/>
              </a:ext>
            </a:extLst>
          </p:cNvPr>
          <p:cNvSpPr txBox="1"/>
          <p:nvPr/>
        </p:nvSpPr>
        <p:spPr>
          <a:xfrm>
            <a:off x="5980386" y="2005999"/>
            <a:ext cx="2085507" cy="3139321"/>
          </a:xfrm>
          <a:prstGeom prst="rect">
            <a:avLst/>
          </a:prstGeom>
          <a:noFill/>
        </p:spPr>
        <p:txBody>
          <a:bodyPr wrap="none" rtlCol="0">
            <a:spAutoFit/>
          </a:bodyPr>
          <a:lstStyle/>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David Lutz </a:t>
            </a:r>
          </a:p>
          <a:p>
            <a:pPr marL="0" marR="0" indent="0">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Scott Goetz</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Hank Margolis</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Peter Griffith</a:t>
            </a:r>
          </a:p>
          <a:p>
            <a:pPr marL="0" marR="0" indent="0">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Natalie Boelman</a:t>
            </a:r>
          </a:p>
          <a:p>
            <a:endParaRPr lang="en-US" dirty="0"/>
          </a:p>
          <a:p>
            <a:r>
              <a:rPr lang="en-US" dirty="0"/>
              <a:t>Ryan Danby (virtual)</a:t>
            </a:r>
          </a:p>
        </p:txBody>
      </p:sp>
      <p:pic>
        <p:nvPicPr>
          <p:cNvPr id="6" name="Picture 5">
            <a:extLst>
              <a:ext uri="{FF2B5EF4-FFF2-40B4-BE49-F238E27FC236}">
                <a16:creationId xmlns:a16="http://schemas.microsoft.com/office/drawing/2014/main" id="{66F79A12-7B1F-E332-08A0-B317B06126D7}"/>
              </a:ext>
            </a:extLst>
          </p:cNvPr>
          <p:cNvPicPr>
            <a:picLocks noChangeAspect="1"/>
          </p:cNvPicPr>
          <p:nvPr/>
        </p:nvPicPr>
        <p:blipFill>
          <a:blip r:embed="rId2"/>
          <a:stretch>
            <a:fillRect/>
          </a:stretch>
        </p:blipFill>
        <p:spPr>
          <a:xfrm>
            <a:off x="10701339" y="110083"/>
            <a:ext cx="1383855" cy="1370581"/>
          </a:xfrm>
          <a:prstGeom prst="rect">
            <a:avLst/>
          </a:prstGeom>
        </p:spPr>
      </p:pic>
    </p:spTree>
    <p:extLst>
      <p:ext uri="{BB962C8B-B14F-4D97-AF65-F5344CB8AC3E}">
        <p14:creationId xmlns:p14="http://schemas.microsoft.com/office/powerpoint/2010/main" val="1238731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933C293-341E-AF35-01CA-6EB6613582F4}"/>
              </a:ext>
            </a:extLst>
          </p:cNvPr>
          <p:cNvSpPr txBox="1">
            <a:spLocks/>
          </p:cNvSpPr>
          <p:nvPr/>
        </p:nvSpPr>
        <p:spPr>
          <a:xfrm>
            <a:off x="838200" y="30004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Yay!</a:t>
            </a:r>
          </a:p>
        </p:txBody>
      </p:sp>
      <p:sp>
        <p:nvSpPr>
          <p:cNvPr id="5" name="Title 1">
            <a:extLst>
              <a:ext uri="{FF2B5EF4-FFF2-40B4-BE49-F238E27FC236}">
                <a16:creationId xmlns:a16="http://schemas.microsoft.com/office/drawing/2014/main" id="{80F41E85-0581-9A78-3088-D860A2C44454}"/>
              </a:ext>
            </a:extLst>
          </p:cNvPr>
          <p:cNvSpPr txBox="1">
            <a:spLocks/>
          </p:cNvSpPr>
          <p:nvPr/>
        </p:nvSpPr>
        <p:spPr>
          <a:xfrm>
            <a:off x="838200" y="4325993"/>
            <a:ext cx="10515600" cy="1325563"/>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But what else does the </a:t>
            </a:r>
            <a:r>
              <a:rPr lang="en-US" dirty="0" err="1"/>
              <a:t>ABoVE</a:t>
            </a:r>
            <a:r>
              <a:rPr lang="en-US" dirty="0"/>
              <a:t> Science Team have hiding in their pockets that could be used to inform the current &amp; future state of various Ecosystem Services?</a:t>
            </a:r>
          </a:p>
        </p:txBody>
      </p:sp>
      <p:sp>
        <p:nvSpPr>
          <p:cNvPr id="2" name="Title 1">
            <a:extLst>
              <a:ext uri="{FF2B5EF4-FFF2-40B4-BE49-F238E27FC236}">
                <a16:creationId xmlns:a16="http://schemas.microsoft.com/office/drawing/2014/main" id="{2F5887C9-5FD2-C630-1BBD-6537508211E7}"/>
              </a:ext>
            </a:extLst>
          </p:cNvPr>
          <p:cNvSpPr>
            <a:spLocks noGrp="1"/>
          </p:cNvSpPr>
          <p:nvPr>
            <p:ph type="title"/>
          </p:nvPr>
        </p:nvSpPr>
        <p:spPr>
          <a:xfrm>
            <a:off x="309555" y="1408113"/>
            <a:ext cx="10515600" cy="1325563"/>
          </a:xfrm>
        </p:spPr>
        <p:txBody>
          <a:bodyPr>
            <a:normAutofit fontScale="90000"/>
          </a:bodyPr>
          <a:lstStyle/>
          <a:p>
            <a:r>
              <a:rPr lang="en-US" dirty="0"/>
              <a:t>Several individual projects (Phases 1-3) have explicit objectives focused on Ecosystem Services</a:t>
            </a:r>
          </a:p>
        </p:txBody>
      </p:sp>
      <p:pic>
        <p:nvPicPr>
          <p:cNvPr id="7" name="Picture 6">
            <a:extLst>
              <a:ext uri="{FF2B5EF4-FFF2-40B4-BE49-F238E27FC236}">
                <a16:creationId xmlns:a16="http://schemas.microsoft.com/office/drawing/2014/main" id="{E5498075-2DA4-6844-199A-C3EA51834675}"/>
              </a:ext>
            </a:extLst>
          </p:cNvPr>
          <p:cNvPicPr>
            <a:picLocks noChangeAspect="1"/>
          </p:cNvPicPr>
          <p:nvPr/>
        </p:nvPicPr>
        <p:blipFill>
          <a:blip r:embed="rId2"/>
          <a:stretch>
            <a:fillRect/>
          </a:stretch>
        </p:blipFill>
        <p:spPr>
          <a:xfrm>
            <a:off x="10701339" y="110083"/>
            <a:ext cx="1383855" cy="1370581"/>
          </a:xfrm>
          <a:prstGeom prst="rect">
            <a:avLst/>
          </a:prstGeom>
        </p:spPr>
      </p:pic>
    </p:spTree>
    <p:extLst>
      <p:ext uri="{BB962C8B-B14F-4D97-AF65-F5344CB8AC3E}">
        <p14:creationId xmlns:p14="http://schemas.microsoft.com/office/powerpoint/2010/main" val="1321224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29308-AD78-D59F-FB31-446024CDE5F7}"/>
              </a:ext>
            </a:extLst>
          </p:cNvPr>
          <p:cNvSpPr>
            <a:spLocks noGrp="1"/>
          </p:cNvSpPr>
          <p:nvPr>
            <p:ph type="title"/>
          </p:nvPr>
        </p:nvSpPr>
        <p:spPr>
          <a:xfrm>
            <a:off x="57152" y="2751746"/>
            <a:ext cx="12286593" cy="1325563"/>
          </a:xfrm>
        </p:spPr>
        <p:txBody>
          <a:bodyPr>
            <a:noAutofit/>
          </a:bodyPr>
          <a:lstStyle/>
          <a:p>
            <a:br>
              <a:rPr lang="en-US" sz="3000" dirty="0"/>
            </a:br>
            <a:br>
              <a:rPr lang="en-US" sz="3000" dirty="0"/>
            </a:br>
            <a:r>
              <a:rPr lang="en-US" sz="3400" b="1" dirty="0">
                <a:latin typeface="Calibri" panose="020F0502020204030204" pitchFamily="34" charset="0"/>
                <a:cs typeface="Calibri" panose="020F0502020204030204" pitchFamily="34" charset="0"/>
              </a:rPr>
              <a:t>The trick is that we need to find the right balance between:</a:t>
            </a:r>
            <a:br>
              <a:rPr lang="en-US" sz="3400" b="1" dirty="0">
                <a:latin typeface="Calibri" panose="020F0502020204030204" pitchFamily="34" charset="0"/>
                <a:cs typeface="Calibri" panose="020F0502020204030204" pitchFamily="34" charset="0"/>
              </a:rPr>
            </a:br>
            <a:br>
              <a:rPr lang="en-US" sz="3000" dirty="0"/>
            </a:br>
            <a:r>
              <a:rPr lang="en-US" sz="3000" b="1" dirty="0"/>
              <a:t>	1.	What societies need most</a:t>
            </a:r>
            <a:r>
              <a:rPr lang="en-US" sz="3000" b="1" dirty="0">
                <a:solidFill>
                  <a:schemeClr val="bg1"/>
                </a:solidFill>
              </a:rPr>
              <a:t>:</a:t>
            </a:r>
            <a:br>
              <a:rPr lang="en-US" sz="3000" b="1" dirty="0">
                <a:solidFill>
                  <a:schemeClr val="bg1"/>
                </a:solidFill>
              </a:rPr>
            </a:br>
            <a:r>
              <a:rPr lang="en-US" sz="3000" dirty="0">
                <a:solidFill>
                  <a:schemeClr val="bg1"/>
                </a:solidFill>
              </a:rPr>
              <a:t>		- information identified by individual projects</a:t>
            </a:r>
            <a:br>
              <a:rPr lang="en-US" sz="3000" dirty="0">
                <a:solidFill>
                  <a:schemeClr val="bg1"/>
                </a:solidFill>
              </a:rPr>
            </a:br>
            <a:r>
              <a:rPr lang="en-US" sz="3000" dirty="0">
                <a:solidFill>
                  <a:schemeClr val="bg1"/>
                </a:solidFill>
              </a:rPr>
              <a:t>		- other information that we identify by talking to local communities</a:t>
            </a:r>
            <a:br>
              <a:rPr lang="en-US" sz="3000" dirty="0">
                <a:solidFill>
                  <a:schemeClr val="bg1"/>
                </a:solidFill>
              </a:rPr>
            </a:br>
            <a:r>
              <a:rPr lang="en-US" sz="2600" dirty="0">
                <a:solidFill>
                  <a:schemeClr val="bg1"/>
                </a:solidFill>
              </a:rPr>
              <a:t>			i.e.  Kimberly Miner’s list from communities in the Whitehorse area</a:t>
            </a:r>
            <a:br>
              <a:rPr lang="en-US" sz="2600" dirty="0">
                <a:solidFill>
                  <a:schemeClr val="bg1"/>
                </a:solidFill>
              </a:rPr>
            </a:br>
            <a:r>
              <a:rPr lang="en-US" sz="3000" dirty="0"/>
              <a:t>	&amp;</a:t>
            </a:r>
            <a:br>
              <a:rPr lang="en-US" sz="3000" dirty="0"/>
            </a:br>
            <a:br>
              <a:rPr lang="en-US" sz="3000" dirty="0"/>
            </a:br>
            <a:r>
              <a:rPr lang="en-US" sz="3000" b="1" dirty="0"/>
              <a:t>	2.	What products/information the </a:t>
            </a:r>
            <a:r>
              <a:rPr lang="en-US" sz="3000" b="1" dirty="0" err="1"/>
              <a:t>ABoVE</a:t>
            </a:r>
            <a:r>
              <a:rPr lang="en-US" sz="3000" b="1" dirty="0"/>
              <a:t> Science Team is (highly) 			qualified and able to provide</a:t>
            </a:r>
            <a:br>
              <a:rPr lang="en-US" sz="3000" b="1" dirty="0"/>
            </a:br>
            <a:br>
              <a:rPr lang="en-US" sz="3000" b="1" dirty="0"/>
            </a:br>
            <a:r>
              <a:rPr lang="en-US" sz="3000" b="1" dirty="0">
                <a:solidFill>
                  <a:schemeClr val="bg1"/>
                </a:solidFill>
              </a:rPr>
              <a:t>		- science-based products</a:t>
            </a:r>
          </a:p>
        </p:txBody>
      </p:sp>
      <p:pic>
        <p:nvPicPr>
          <p:cNvPr id="4" name="Picture 3">
            <a:extLst>
              <a:ext uri="{FF2B5EF4-FFF2-40B4-BE49-F238E27FC236}">
                <a16:creationId xmlns:a16="http://schemas.microsoft.com/office/drawing/2014/main" id="{103EADE2-60BB-CE2C-E6D8-AC650D9DD5C9}"/>
              </a:ext>
            </a:extLst>
          </p:cNvPr>
          <p:cNvPicPr>
            <a:picLocks noChangeAspect="1"/>
          </p:cNvPicPr>
          <p:nvPr/>
        </p:nvPicPr>
        <p:blipFill>
          <a:blip r:embed="rId2"/>
          <a:stretch>
            <a:fillRect/>
          </a:stretch>
        </p:blipFill>
        <p:spPr>
          <a:xfrm>
            <a:off x="10701339" y="110083"/>
            <a:ext cx="1383855" cy="1370581"/>
          </a:xfrm>
          <a:prstGeom prst="rect">
            <a:avLst/>
          </a:prstGeom>
        </p:spPr>
      </p:pic>
    </p:spTree>
    <p:extLst>
      <p:ext uri="{BB962C8B-B14F-4D97-AF65-F5344CB8AC3E}">
        <p14:creationId xmlns:p14="http://schemas.microsoft.com/office/powerpoint/2010/main" val="421997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29308-AD78-D59F-FB31-446024CDE5F7}"/>
              </a:ext>
            </a:extLst>
          </p:cNvPr>
          <p:cNvSpPr>
            <a:spLocks noGrp="1"/>
          </p:cNvSpPr>
          <p:nvPr>
            <p:ph type="title"/>
          </p:nvPr>
        </p:nvSpPr>
        <p:spPr>
          <a:xfrm>
            <a:off x="-14291" y="2734666"/>
            <a:ext cx="12286593" cy="1325563"/>
          </a:xfrm>
        </p:spPr>
        <p:txBody>
          <a:bodyPr>
            <a:noAutofit/>
          </a:bodyPr>
          <a:lstStyle/>
          <a:p>
            <a:br>
              <a:rPr lang="en-US" sz="3000" dirty="0"/>
            </a:br>
            <a:br>
              <a:rPr lang="en-US" sz="3000" dirty="0"/>
            </a:br>
            <a:r>
              <a:rPr lang="en-US" sz="3400" b="1" dirty="0">
                <a:latin typeface="Calibri" panose="020F0502020204030204" pitchFamily="34" charset="0"/>
                <a:cs typeface="Calibri" panose="020F0502020204030204" pitchFamily="34" charset="0"/>
              </a:rPr>
              <a:t>The trick is that we need to find the right balance between:</a:t>
            </a:r>
            <a:br>
              <a:rPr lang="en-US" sz="3400" b="1" dirty="0">
                <a:latin typeface="Calibri" panose="020F0502020204030204" pitchFamily="34" charset="0"/>
                <a:cs typeface="Calibri" panose="020F0502020204030204" pitchFamily="34" charset="0"/>
              </a:rPr>
            </a:br>
            <a:br>
              <a:rPr lang="en-US" sz="3000" dirty="0"/>
            </a:br>
            <a:r>
              <a:rPr lang="en-US" sz="3000" b="1" dirty="0"/>
              <a:t>	1.	What societies need most:</a:t>
            </a:r>
            <a:br>
              <a:rPr lang="en-US" sz="3000" b="1" dirty="0"/>
            </a:br>
            <a:r>
              <a:rPr lang="en-US" sz="3000" dirty="0"/>
              <a:t>		- information identified by individual projects</a:t>
            </a:r>
            <a:br>
              <a:rPr lang="en-US" sz="3000" dirty="0"/>
            </a:br>
            <a:r>
              <a:rPr lang="en-US" sz="3000" dirty="0"/>
              <a:t>		- other information that we identify by talking to local communities</a:t>
            </a:r>
            <a:br>
              <a:rPr lang="en-US" sz="3000" dirty="0"/>
            </a:br>
            <a:r>
              <a:rPr lang="en-US" sz="2600" dirty="0"/>
              <a:t>			i.e.  Kimberly Miner’s list from communities in the Whitehorse area, 				       and more to come</a:t>
            </a:r>
            <a:br>
              <a:rPr lang="en-US" sz="2600" dirty="0"/>
            </a:br>
            <a:r>
              <a:rPr lang="en-US" sz="3000" dirty="0"/>
              <a:t>	&amp;</a:t>
            </a:r>
            <a:br>
              <a:rPr lang="en-US" sz="3000" dirty="0"/>
            </a:br>
            <a:br>
              <a:rPr lang="en-US" sz="3000" dirty="0"/>
            </a:br>
            <a:r>
              <a:rPr lang="en-US" sz="3000" b="1" dirty="0"/>
              <a:t>	2.	What products/information the </a:t>
            </a:r>
            <a:r>
              <a:rPr lang="en-US" sz="3000" b="1" dirty="0" err="1"/>
              <a:t>ABoVE</a:t>
            </a:r>
            <a:r>
              <a:rPr lang="en-US" sz="3000" b="1" dirty="0"/>
              <a:t> Science Team is (highly) 			qualified and able to provide</a:t>
            </a:r>
            <a:br>
              <a:rPr lang="en-US" sz="3000" b="1" dirty="0"/>
            </a:br>
            <a:br>
              <a:rPr lang="en-US" sz="3000" b="1" dirty="0"/>
            </a:br>
            <a:r>
              <a:rPr lang="en-US" sz="3000" b="1" dirty="0"/>
              <a:t>		- science-based products</a:t>
            </a:r>
          </a:p>
        </p:txBody>
      </p:sp>
      <p:pic>
        <p:nvPicPr>
          <p:cNvPr id="3" name="Picture 2">
            <a:extLst>
              <a:ext uri="{FF2B5EF4-FFF2-40B4-BE49-F238E27FC236}">
                <a16:creationId xmlns:a16="http://schemas.microsoft.com/office/drawing/2014/main" id="{EEDFA2AE-A1D1-5DAD-B963-79B97D60452B}"/>
              </a:ext>
            </a:extLst>
          </p:cNvPr>
          <p:cNvPicPr>
            <a:picLocks noChangeAspect="1"/>
          </p:cNvPicPr>
          <p:nvPr/>
        </p:nvPicPr>
        <p:blipFill>
          <a:blip r:embed="rId2"/>
          <a:stretch>
            <a:fillRect/>
          </a:stretch>
        </p:blipFill>
        <p:spPr>
          <a:xfrm>
            <a:off x="10701339" y="110083"/>
            <a:ext cx="1383855" cy="1370581"/>
          </a:xfrm>
          <a:prstGeom prst="rect">
            <a:avLst/>
          </a:prstGeom>
        </p:spPr>
      </p:pic>
    </p:spTree>
    <p:extLst>
      <p:ext uri="{BB962C8B-B14F-4D97-AF65-F5344CB8AC3E}">
        <p14:creationId xmlns:p14="http://schemas.microsoft.com/office/powerpoint/2010/main" val="1268955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68654-CFF9-793D-380C-189D513A739B}"/>
              </a:ext>
            </a:extLst>
          </p:cNvPr>
          <p:cNvSpPr>
            <a:spLocks noGrp="1"/>
          </p:cNvSpPr>
          <p:nvPr>
            <p:ph type="title"/>
          </p:nvPr>
        </p:nvSpPr>
        <p:spPr>
          <a:xfrm>
            <a:off x="333704" y="3060718"/>
            <a:ext cx="11858296" cy="1325563"/>
          </a:xfrm>
        </p:spPr>
        <p:txBody>
          <a:bodyPr>
            <a:normAutofit fontScale="90000"/>
          </a:bodyPr>
          <a:lstStyle/>
          <a:p>
            <a:r>
              <a:rPr lang="en-US" b="1" dirty="0"/>
              <a:t>Goal: </a:t>
            </a:r>
            <a:r>
              <a:rPr lang="en-US" dirty="0"/>
              <a:t> To compile a user friendly collection of </a:t>
            </a:r>
            <a:r>
              <a:rPr lang="en-US" i="1" dirty="0"/>
              <a:t>ecosystem service support products </a:t>
            </a:r>
            <a:r>
              <a:rPr lang="en-US" sz="3600" dirty="0"/>
              <a:t>(with metadata)</a:t>
            </a:r>
            <a:r>
              <a:rPr lang="en-US" dirty="0"/>
              <a:t> generated by </a:t>
            </a:r>
            <a:r>
              <a:rPr lang="en-US" dirty="0" err="1"/>
              <a:t>ABoVE</a:t>
            </a:r>
            <a:r>
              <a:rPr lang="en-US" dirty="0"/>
              <a:t> projects that can be used by communities in whatever way(s) they need. </a:t>
            </a:r>
            <a:br>
              <a:rPr lang="en-US" dirty="0"/>
            </a:br>
            <a:br>
              <a:rPr lang="en-US" dirty="0"/>
            </a:br>
            <a:br>
              <a:rPr lang="en-US" dirty="0"/>
            </a:br>
            <a:br>
              <a:rPr lang="en-US" dirty="0"/>
            </a:br>
            <a:br>
              <a:rPr lang="en-US" dirty="0"/>
            </a:br>
            <a:r>
              <a:rPr lang="en-US" dirty="0"/>
              <a:t>Could give the collection to central agencies that are already contact points for indigenous communities </a:t>
            </a:r>
            <a:br>
              <a:rPr lang="en-US" dirty="0"/>
            </a:br>
            <a:r>
              <a:rPr lang="en-US" sz="2000" dirty="0"/>
              <a:t>	i.e. the Alaska Clearing House; </a:t>
            </a:r>
            <a:br>
              <a:rPr lang="en-US" sz="2000" dirty="0"/>
            </a:br>
            <a:r>
              <a:rPr lang="en-US" sz="2000" dirty="0"/>
              <a:t>	      Govt. of NWT</a:t>
            </a:r>
            <a:br>
              <a:rPr lang="en-US" sz="2000" dirty="0"/>
            </a:br>
            <a:r>
              <a:rPr lang="en-US" sz="2000" dirty="0"/>
              <a:t>	      Yukon Government (or Polar Knowledge Canada)</a:t>
            </a:r>
            <a:br>
              <a:rPr lang="en-US" sz="2000" dirty="0"/>
            </a:br>
            <a:endParaRPr lang="en-US" sz="2000" dirty="0"/>
          </a:p>
        </p:txBody>
      </p:sp>
      <p:sp>
        <p:nvSpPr>
          <p:cNvPr id="4" name="TextBox 3">
            <a:extLst>
              <a:ext uri="{FF2B5EF4-FFF2-40B4-BE49-F238E27FC236}">
                <a16:creationId xmlns:a16="http://schemas.microsoft.com/office/drawing/2014/main" id="{52014798-5148-75D4-20D0-B967EE6BF827}"/>
              </a:ext>
            </a:extLst>
          </p:cNvPr>
          <p:cNvSpPr txBox="1"/>
          <p:nvPr/>
        </p:nvSpPr>
        <p:spPr>
          <a:xfrm>
            <a:off x="1276678" y="2983609"/>
            <a:ext cx="11132614" cy="2031325"/>
          </a:xfrm>
          <a:prstGeom prst="rect">
            <a:avLst/>
          </a:prstGeom>
          <a:noFill/>
        </p:spPr>
        <p:txBody>
          <a:bodyPr wrap="square" rtlCol="0">
            <a:spAutoFit/>
          </a:bodyPr>
          <a:lstStyle/>
          <a:p>
            <a:r>
              <a:rPr lang="en-US" i="1" dirty="0"/>
              <a:t>Examples of ecosystem service support products requested:</a:t>
            </a:r>
          </a:p>
          <a:p>
            <a:r>
              <a:rPr lang="en-US" i="1" dirty="0"/>
              <a:t>	- maps of </a:t>
            </a:r>
            <a:r>
              <a:rPr lang="en-US" i="1" dirty="0" err="1"/>
              <a:t>dall</a:t>
            </a:r>
            <a:r>
              <a:rPr lang="en-US" i="1" dirty="0"/>
              <a:t> sheep locations (present &amp; future(?))</a:t>
            </a:r>
          </a:p>
          <a:p>
            <a:r>
              <a:rPr lang="en-US" i="1" dirty="0"/>
              <a:t>	- maps of snow cover (current &amp; future) </a:t>
            </a:r>
          </a:p>
          <a:p>
            <a:r>
              <a:rPr lang="en-US" i="1" dirty="0"/>
              <a:t>	- other straight forward products</a:t>
            </a:r>
          </a:p>
          <a:p>
            <a:r>
              <a:rPr lang="en-US" i="1" dirty="0"/>
              <a:t>Examples of products that are not ecosystem service support products</a:t>
            </a:r>
          </a:p>
          <a:p>
            <a:r>
              <a:rPr lang="en-US" i="1" dirty="0"/>
              <a:t>	- methane hotspot</a:t>
            </a:r>
          </a:p>
          <a:p>
            <a:endParaRPr lang="en-US" dirty="0"/>
          </a:p>
        </p:txBody>
      </p:sp>
    </p:spTree>
    <p:extLst>
      <p:ext uri="{BB962C8B-B14F-4D97-AF65-F5344CB8AC3E}">
        <p14:creationId xmlns:p14="http://schemas.microsoft.com/office/powerpoint/2010/main" val="14181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AFFE8-3600-232D-943A-CFE8EFF702AD}"/>
              </a:ext>
            </a:extLst>
          </p:cNvPr>
          <p:cNvSpPr>
            <a:spLocks noGrp="1"/>
          </p:cNvSpPr>
          <p:nvPr>
            <p:ph type="title"/>
          </p:nvPr>
        </p:nvSpPr>
        <p:spPr/>
        <p:txBody>
          <a:bodyPr/>
          <a:lstStyle/>
          <a:p>
            <a:r>
              <a:rPr lang="en-US" b="1" dirty="0"/>
              <a:t>How to build the compilation?</a:t>
            </a:r>
          </a:p>
        </p:txBody>
      </p:sp>
      <p:sp>
        <p:nvSpPr>
          <p:cNvPr id="3" name="Content Placeholder 2">
            <a:extLst>
              <a:ext uri="{FF2B5EF4-FFF2-40B4-BE49-F238E27FC236}">
                <a16:creationId xmlns:a16="http://schemas.microsoft.com/office/drawing/2014/main" id="{0B4DE06C-0F08-8558-A4EF-8EDD810832CE}"/>
              </a:ext>
            </a:extLst>
          </p:cNvPr>
          <p:cNvSpPr>
            <a:spLocks noGrp="1"/>
          </p:cNvSpPr>
          <p:nvPr>
            <p:ph idx="1"/>
          </p:nvPr>
        </p:nvSpPr>
        <p:spPr/>
        <p:txBody>
          <a:bodyPr/>
          <a:lstStyle/>
          <a:p>
            <a:r>
              <a:rPr lang="en-US" dirty="0"/>
              <a:t>Search for </a:t>
            </a:r>
            <a:r>
              <a:rPr lang="en-US" dirty="0" err="1"/>
              <a:t>exisiting</a:t>
            </a:r>
            <a:r>
              <a:rPr lang="en-US" dirty="0"/>
              <a:t>, easily </a:t>
            </a:r>
            <a:r>
              <a:rPr lang="en-US" dirty="0" err="1"/>
              <a:t>digestable</a:t>
            </a:r>
            <a:r>
              <a:rPr lang="en-US" dirty="0"/>
              <a:t>, societally applicable products on the ORNL DAAC, </a:t>
            </a:r>
            <a:r>
              <a:rPr lang="en-US" dirty="0" err="1"/>
              <a:t>ABoVE</a:t>
            </a:r>
            <a:r>
              <a:rPr lang="en-US" dirty="0"/>
              <a:t> website, and in the figure sets of </a:t>
            </a:r>
            <a:r>
              <a:rPr lang="en-US" dirty="0" err="1"/>
              <a:t>ABoVE</a:t>
            </a:r>
            <a:r>
              <a:rPr lang="en-US" dirty="0"/>
              <a:t> publications</a:t>
            </a:r>
          </a:p>
          <a:p>
            <a:r>
              <a:rPr lang="en-US" dirty="0"/>
              <a:t>Work with projects to tweak any products that are one step away from being a valuable ecosystem support product </a:t>
            </a:r>
          </a:p>
          <a:p>
            <a:r>
              <a:rPr lang="en-US" dirty="0"/>
              <a:t>a </a:t>
            </a:r>
            <a:r>
              <a:rPr lang="en-US" i="1" dirty="0"/>
              <a:t>living</a:t>
            </a:r>
            <a:r>
              <a:rPr lang="en-US" dirty="0"/>
              <a:t> compilation that is updated for the next few years as products role out</a:t>
            </a:r>
          </a:p>
        </p:txBody>
      </p:sp>
      <p:pic>
        <p:nvPicPr>
          <p:cNvPr id="4" name="Picture 3">
            <a:extLst>
              <a:ext uri="{FF2B5EF4-FFF2-40B4-BE49-F238E27FC236}">
                <a16:creationId xmlns:a16="http://schemas.microsoft.com/office/drawing/2014/main" id="{317B1716-357E-55FD-4828-7090F94F13B8}"/>
              </a:ext>
            </a:extLst>
          </p:cNvPr>
          <p:cNvPicPr>
            <a:picLocks noChangeAspect="1"/>
          </p:cNvPicPr>
          <p:nvPr/>
        </p:nvPicPr>
        <p:blipFill>
          <a:blip r:embed="rId2"/>
          <a:stretch>
            <a:fillRect/>
          </a:stretch>
        </p:blipFill>
        <p:spPr>
          <a:xfrm>
            <a:off x="10701339" y="110083"/>
            <a:ext cx="1383855" cy="1370581"/>
          </a:xfrm>
          <a:prstGeom prst="rect">
            <a:avLst/>
          </a:prstGeom>
        </p:spPr>
      </p:pic>
    </p:spTree>
    <p:extLst>
      <p:ext uri="{BB962C8B-B14F-4D97-AF65-F5344CB8AC3E}">
        <p14:creationId xmlns:p14="http://schemas.microsoft.com/office/powerpoint/2010/main" val="2699076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93E3392-7C1B-B349-AA5B-56F549249509}"/>
              </a:ext>
            </a:extLst>
          </p:cNvPr>
          <p:cNvSpPr txBox="1"/>
          <p:nvPr/>
        </p:nvSpPr>
        <p:spPr>
          <a:xfrm>
            <a:off x="702127" y="2223614"/>
            <a:ext cx="10787745" cy="1323439"/>
          </a:xfrm>
          <a:prstGeom prst="rect">
            <a:avLst/>
          </a:prstGeom>
          <a:noFill/>
        </p:spPr>
        <p:txBody>
          <a:bodyPr wrap="square">
            <a:spAutoFit/>
          </a:bodyPr>
          <a:lstStyle/>
          <a:p>
            <a:pPr algn="ctr"/>
            <a:r>
              <a:rPr lang="en-US" sz="2800" b="1" i="1" dirty="0">
                <a:solidFill>
                  <a:srgbClr val="000000"/>
                </a:solidFill>
                <a:latin typeface="Helvetica" pitchFamily="2" charset="0"/>
              </a:rPr>
              <a:t>Ecosystem Services </a:t>
            </a:r>
            <a:r>
              <a:rPr lang="en-US" sz="2800" b="1" dirty="0">
                <a:solidFill>
                  <a:srgbClr val="000000"/>
                </a:solidFill>
                <a:latin typeface="Helvetica" pitchFamily="2" charset="0"/>
              </a:rPr>
              <a:t>WG </a:t>
            </a:r>
            <a:r>
              <a:rPr lang="en-US" sz="2800" dirty="0">
                <a:solidFill>
                  <a:srgbClr val="000000"/>
                </a:solidFill>
                <a:latin typeface="Helvetica" pitchFamily="2" charset="0"/>
              </a:rPr>
              <a:t>(Societal Applications WG?) </a:t>
            </a:r>
            <a:r>
              <a:rPr lang="en-US" sz="2800" b="1" dirty="0">
                <a:solidFill>
                  <a:srgbClr val="000000"/>
                </a:solidFill>
                <a:latin typeface="Helvetica" pitchFamily="2" charset="0"/>
              </a:rPr>
              <a:t>is not the same as </a:t>
            </a:r>
            <a:r>
              <a:rPr lang="en-US" sz="2800" b="1" i="1" dirty="0">
                <a:solidFill>
                  <a:srgbClr val="000000"/>
                </a:solidFill>
                <a:latin typeface="Helvetica" pitchFamily="2" charset="0"/>
              </a:rPr>
              <a:t>Collaborations &amp; Engagement </a:t>
            </a:r>
            <a:r>
              <a:rPr lang="en-US" sz="2800" b="1" dirty="0">
                <a:solidFill>
                  <a:srgbClr val="000000"/>
                </a:solidFill>
                <a:latin typeface="Helvetica" pitchFamily="2" charset="0"/>
              </a:rPr>
              <a:t>WG</a:t>
            </a:r>
            <a:endParaRPr lang="en-US" sz="2800" b="1" i="0" dirty="0">
              <a:solidFill>
                <a:srgbClr val="000000"/>
              </a:solidFill>
              <a:effectLst/>
              <a:latin typeface="Helvetica" pitchFamily="2" charset="0"/>
            </a:endParaRPr>
          </a:p>
          <a:p>
            <a:pPr algn="l"/>
            <a:endParaRPr lang="en-US" sz="2400" b="0" i="0" dirty="0">
              <a:solidFill>
                <a:srgbClr val="000000"/>
              </a:solidFill>
              <a:effectLst/>
              <a:latin typeface="Helvetica" pitchFamily="2" charset="0"/>
            </a:endParaRPr>
          </a:p>
        </p:txBody>
      </p:sp>
      <p:pic>
        <p:nvPicPr>
          <p:cNvPr id="2" name="Picture 1">
            <a:extLst>
              <a:ext uri="{FF2B5EF4-FFF2-40B4-BE49-F238E27FC236}">
                <a16:creationId xmlns:a16="http://schemas.microsoft.com/office/drawing/2014/main" id="{469A2A35-FE36-1274-99A3-23361C51C6BF}"/>
              </a:ext>
            </a:extLst>
          </p:cNvPr>
          <p:cNvPicPr>
            <a:picLocks noChangeAspect="1"/>
          </p:cNvPicPr>
          <p:nvPr/>
        </p:nvPicPr>
        <p:blipFill>
          <a:blip r:embed="rId2"/>
          <a:stretch>
            <a:fillRect/>
          </a:stretch>
        </p:blipFill>
        <p:spPr>
          <a:xfrm>
            <a:off x="10701339" y="110083"/>
            <a:ext cx="1383855" cy="1370581"/>
          </a:xfrm>
          <a:prstGeom prst="rect">
            <a:avLst/>
          </a:prstGeom>
        </p:spPr>
      </p:pic>
    </p:spTree>
    <p:extLst>
      <p:ext uri="{BB962C8B-B14F-4D97-AF65-F5344CB8AC3E}">
        <p14:creationId xmlns:p14="http://schemas.microsoft.com/office/powerpoint/2010/main" val="20886046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ounded Rectangle 79">
            <a:extLst>
              <a:ext uri="{FF2B5EF4-FFF2-40B4-BE49-F238E27FC236}">
                <a16:creationId xmlns:a16="http://schemas.microsoft.com/office/drawing/2014/main" id="{31B2DF53-6EC9-9854-0BCD-1C0AE6583DB6}"/>
              </a:ext>
            </a:extLst>
          </p:cNvPr>
          <p:cNvSpPr/>
          <p:nvPr/>
        </p:nvSpPr>
        <p:spPr>
          <a:xfrm>
            <a:off x="4859863" y="4954594"/>
            <a:ext cx="7281338" cy="894510"/>
          </a:xfrm>
          <a:prstGeom prst="roundRect">
            <a:avLst>
              <a:gd name="adj" fmla="val 2367"/>
            </a:avLst>
          </a:prstGeom>
          <a:solidFill>
            <a:srgbClr val="FFC000">
              <a:alpha val="34363"/>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ounded Rectangle 81">
            <a:extLst>
              <a:ext uri="{FF2B5EF4-FFF2-40B4-BE49-F238E27FC236}">
                <a16:creationId xmlns:a16="http://schemas.microsoft.com/office/drawing/2014/main" id="{67F718CF-D39E-29D9-90D1-19C94440DE15}"/>
              </a:ext>
            </a:extLst>
          </p:cNvPr>
          <p:cNvSpPr/>
          <p:nvPr/>
        </p:nvSpPr>
        <p:spPr>
          <a:xfrm>
            <a:off x="4859863" y="5955960"/>
            <a:ext cx="7281338" cy="832348"/>
          </a:xfrm>
          <a:prstGeom prst="roundRect">
            <a:avLst>
              <a:gd name="adj" fmla="val 2367"/>
            </a:avLst>
          </a:prstGeom>
          <a:solidFill>
            <a:srgbClr val="FFC000">
              <a:alpha val="34363"/>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a:extLst>
              <a:ext uri="{FF2B5EF4-FFF2-40B4-BE49-F238E27FC236}">
                <a16:creationId xmlns:a16="http://schemas.microsoft.com/office/drawing/2014/main" id="{390117C1-A394-F119-1DAD-F934D97F2FF7}"/>
              </a:ext>
            </a:extLst>
          </p:cNvPr>
          <p:cNvSpPr/>
          <p:nvPr/>
        </p:nvSpPr>
        <p:spPr>
          <a:xfrm>
            <a:off x="4823759" y="1885301"/>
            <a:ext cx="7281338" cy="900794"/>
          </a:xfrm>
          <a:prstGeom prst="roundRect">
            <a:avLst>
              <a:gd name="adj" fmla="val 2367"/>
            </a:avLst>
          </a:prstGeom>
          <a:solidFill>
            <a:srgbClr val="FFC000">
              <a:alpha val="34363"/>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a:extLst>
              <a:ext uri="{FF2B5EF4-FFF2-40B4-BE49-F238E27FC236}">
                <a16:creationId xmlns:a16="http://schemas.microsoft.com/office/drawing/2014/main" id="{6D117E0D-FDBE-1E0F-B5BF-0CE3C61B4884}"/>
              </a:ext>
            </a:extLst>
          </p:cNvPr>
          <p:cNvSpPr/>
          <p:nvPr/>
        </p:nvSpPr>
        <p:spPr>
          <a:xfrm>
            <a:off x="4834219" y="2908535"/>
            <a:ext cx="7281338" cy="691979"/>
          </a:xfrm>
          <a:prstGeom prst="roundRect">
            <a:avLst>
              <a:gd name="adj" fmla="val 2367"/>
            </a:avLst>
          </a:prstGeom>
          <a:solidFill>
            <a:srgbClr val="FFC000">
              <a:alpha val="34363"/>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a:extLst>
              <a:ext uri="{FF2B5EF4-FFF2-40B4-BE49-F238E27FC236}">
                <a16:creationId xmlns:a16="http://schemas.microsoft.com/office/drawing/2014/main" id="{EC01C60B-2CED-CBEE-1C51-08C01C747969}"/>
              </a:ext>
            </a:extLst>
          </p:cNvPr>
          <p:cNvSpPr/>
          <p:nvPr/>
        </p:nvSpPr>
        <p:spPr>
          <a:xfrm>
            <a:off x="4823759" y="3854933"/>
            <a:ext cx="7281338" cy="899167"/>
          </a:xfrm>
          <a:prstGeom prst="roundRect">
            <a:avLst>
              <a:gd name="adj" fmla="val 2367"/>
            </a:avLst>
          </a:prstGeom>
          <a:solidFill>
            <a:srgbClr val="FFC000">
              <a:alpha val="34363"/>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a:extLst>
              <a:ext uri="{FF2B5EF4-FFF2-40B4-BE49-F238E27FC236}">
                <a16:creationId xmlns:a16="http://schemas.microsoft.com/office/drawing/2014/main" id="{2074F1FC-B255-3A40-4934-B4A9367202E1}"/>
              </a:ext>
            </a:extLst>
          </p:cNvPr>
          <p:cNvSpPr/>
          <p:nvPr/>
        </p:nvSpPr>
        <p:spPr>
          <a:xfrm>
            <a:off x="4825996" y="938481"/>
            <a:ext cx="7281338" cy="829737"/>
          </a:xfrm>
          <a:prstGeom prst="roundRect">
            <a:avLst>
              <a:gd name="adj" fmla="val 2367"/>
            </a:avLst>
          </a:prstGeom>
          <a:solidFill>
            <a:srgbClr val="FFC000">
              <a:alpha val="34363"/>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7852DE0-74D9-A5B8-76AC-E82E778C352A}"/>
              </a:ext>
            </a:extLst>
          </p:cNvPr>
          <p:cNvSpPr txBox="1"/>
          <p:nvPr/>
        </p:nvSpPr>
        <p:spPr>
          <a:xfrm>
            <a:off x="5029201" y="1031450"/>
            <a:ext cx="7078133" cy="5909310"/>
          </a:xfrm>
          <a:prstGeom prst="rect">
            <a:avLst/>
          </a:prstGeom>
          <a:noFill/>
        </p:spPr>
        <p:txBody>
          <a:bodyPr wrap="square">
            <a:spAutoFit/>
          </a:bodyPr>
          <a:lstStyle/>
          <a:p>
            <a:r>
              <a:rPr lang="en-US" b="0" i="0" u="none" strike="noStrike" dirty="0">
                <a:solidFill>
                  <a:srgbClr val="2B3E52"/>
                </a:solidFill>
                <a:effectLst/>
                <a:latin typeface="Calibri" panose="020F0502020204030204" pitchFamily="34" charset="0"/>
                <a:cs typeface="Calibri" panose="020F0502020204030204" pitchFamily="34" charset="0"/>
              </a:rPr>
              <a:t>[</a:t>
            </a:r>
            <a:r>
              <a:rPr lang="en-US" b="1" i="0" u="none" strike="noStrike" dirty="0">
                <a:solidFill>
                  <a:srgbClr val="2B3E52"/>
                </a:solidFill>
                <a:effectLst/>
                <a:latin typeface="Calibri" panose="020F0502020204030204" pitchFamily="34" charset="0"/>
                <a:cs typeface="Calibri" panose="020F0502020204030204" pitchFamily="34" charset="0"/>
              </a:rPr>
              <a:t>Transportation &amp; Infrastructure</a:t>
            </a:r>
            <a:r>
              <a:rPr lang="en-US" b="0" i="0" u="none" strike="noStrike" dirty="0">
                <a:solidFill>
                  <a:srgbClr val="2B3E52"/>
                </a:solidFill>
                <a:effectLst/>
                <a:latin typeface="Calibri" panose="020F0502020204030204" pitchFamily="34" charset="0"/>
                <a:cs typeface="Calibri" panose="020F0502020204030204" pitchFamily="34" charset="0"/>
              </a:rPr>
              <a:t>] Assess how future climate warming is likely to affect infrastructure &amp; transportation networks. </a:t>
            </a:r>
            <a:br>
              <a:rPr lang="en-US" dirty="0">
                <a:latin typeface="Calibri" panose="020F0502020204030204" pitchFamily="34" charset="0"/>
                <a:cs typeface="Calibri" panose="020F0502020204030204" pitchFamily="34" charset="0"/>
              </a:rPr>
            </a:br>
            <a:br>
              <a:rPr lang="en-US" dirty="0">
                <a:latin typeface="Calibri" panose="020F0502020204030204" pitchFamily="34" charset="0"/>
                <a:cs typeface="Calibri" panose="020F0502020204030204" pitchFamily="34" charset="0"/>
              </a:rPr>
            </a:br>
            <a:r>
              <a:rPr lang="en-US" b="0" i="0" u="none" strike="noStrike" dirty="0">
                <a:solidFill>
                  <a:srgbClr val="2B3E52"/>
                </a:solidFill>
                <a:effectLst/>
                <a:latin typeface="Calibri" panose="020F0502020204030204" pitchFamily="34" charset="0"/>
                <a:cs typeface="Calibri" panose="020F0502020204030204" pitchFamily="34" charset="0"/>
              </a:rPr>
              <a:t>[</a:t>
            </a:r>
            <a:r>
              <a:rPr lang="en-US" b="1" i="0" u="none" strike="noStrike" dirty="0">
                <a:solidFill>
                  <a:srgbClr val="2B3E52"/>
                </a:solidFill>
                <a:effectLst/>
                <a:latin typeface="Calibri" panose="020F0502020204030204" pitchFamily="34" charset="0"/>
                <a:cs typeface="Calibri" panose="020F0502020204030204" pitchFamily="34" charset="0"/>
              </a:rPr>
              <a:t>Human Health</a:t>
            </a:r>
            <a:r>
              <a:rPr lang="en-US" b="0" i="0" u="none" strike="noStrike" dirty="0">
                <a:solidFill>
                  <a:srgbClr val="2B3E52"/>
                </a:solidFill>
                <a:effectLst/>
                <a:latin typeface="Calibri" panose="020F0502020204030204" pitchFamily="34" charset="0"/>
                <a:cs typeface="Calibri" panose="020F0502020204030204" pitchFamily="34" charset="0"/>
              </a:rPr>
              <a:t>] Determine how changes to disturbance regimes, flora &amp; fauna, permafrost conditions, and/or hydrology influence human health outcomes in the ABR. </a:t>
            </a:r>
            <a:br>
              <a:rPr lang="en-US" dirty="0">
                <a:latin typeface="Calibri" panose="020F0502020204030204" pitchFamily="34" charset="0"/>
                <a:cs typeface="Calibri" panose="020F0502020204030204" pitchFamily="34" charset="0"/>
              </a:rPr>
            </a:br>
            <a:br>
              <a:rPr lang="en-US" dirty="0">
                <a:latin typeface="Calibri" panose="020F0502020204030204" pitchFamily="34" charset="0"/>
                <a:cs typeface="Calibri" panose="020F0502020204030204" pitchFamily="34" charset="0"/>
              </a:rPr>
            </a:br>
            <a:r>
              <a:rPr lang="en-US" b="0" i="0" u="none" strike="noStrike" dirty="0">
                <a:solidFill>
                  <a:srgbClr val="2B3E52"/>
                </a:solidFill>
                <a:effectLst/>
                <a:latin typeface="Calibri" panose="020F0502020204030204" pitchFamily="34" charset="0"/>
                <a:cs typeface="Calibri" panose="020F0502020204030204" pitchFamily="34" charset="0"/>
              </a:rPr>
              <a:t>[</a:t>
            </a:r>
            <a:r>
              <a:rPr lang="en-US" b="1" i="0" u="none" strike="noStrike" dirty="0">
                <a:solidFill>
                  <a:srgbClr val="2B3E52"/>
                </a:solidFill>
                <a:effectLst/>
                <a:latin typeface="Calibri" panose="020F0502020204030204" pitchFamily="34" charset="0"/>
                <a:cs typeface="Calibri" panose="020F0502020204030204" pitchFamily="34" charset="0"/>
              </a:rPr>
              <a:t>Subsistence</a:t>
            </a:r>
            <a:r>
              <a:rPr lang="en-US" b="0" i="0" u="none" strike="noStrike" dirty="0">
                <a:solidFill>
                  <a:srgbClr val="2B3E52"/>
                </a:solidFill>
                <a:effectLst/>
                <a:latin typeface="Calibri" panose="020F0502020204030204" pitchFamily="34" charset="0"/>
                <a:cs typeface="Calibri" panose="020F0502020204030204" pitchFamily="34" charset="0"/>
              </a:rPr>
              <a:t>] Evaluate how changes to ecosystems will influence subsistence opportunities.</a:t>
            </a:r>
            <a:br>
              <a:rPr lang="en-US" dirty="0">
                <a:latin typeface="Calibri" panose="020F0502020204030204" pitchFamily="34" charset="0"/>
                <a:cs typeface="Calibri" panose="020F0502020204030204" pitchFamily="34" charset="0"/>
              </a:rPr>
            </a:br>
            <a:br>
              <a:rPr lang="en-US" sz="2400" dirty="0">
                <a:latin typeface="Calibri" panose="020F0502020204030204" pitchFamily="34" charset="0"/>
                <a:cs typeface="Calibri" panose="020F0502020204030204" pitchFamily="34" charset="0"/>
              </a:rPr>
            </a:br>
            <a:r>
              <a:rPr lang="en-US" b="0" i="0" u="none" strike="noStrike" dirty="0">
                <a:solidFill>
                  <a:srgbClr val="2B3E52"/>
                </a:solidFill>
                <a:effectLst/>
                <a:latin typeface="Calibri" panose="020F0502020204030204" pitchFamily="34" charset="0"/>
                <a:cs typeface="Calibri" panose="020F0502020204030204" pitchFamily="34" charset="0"/>
              </a:rPr>
              <a:t>[</a:t>
            </a:r>
            <a:r>
              <a:rPr lang="en-US" b="1" i="0" u="none" strike="noStrike" dirty="0">
                <a:solidFill>
                  <a:srgbClr val="2B3E52"/>
                </a:solidFill>
                <a:effectLst/>
                <a:latin typeface="Calibri" panose="020F0502020204030204" pitchFamily="34" charset="0"/>
                <a:cs typeface="Calibri" panose="020F0502020204030204" pitchFamily="34" charset="0"/>
              </a:rPr>
              <a:t>Resource Management</a:t>
            </a:r>
            <a:r>
              <a:rPr lang="en-US" b="0" i="0" u="none" strike="noStrike" dirty="0">
                <a:solidFill>
                  <a:srgbClr val="2B3E52"/>
                </a:solidFill>
                <a:effectLst/>
                <a:latin typeface="Calibri" panose="020F0502020204030204" pitchFamily="34" charset="0"/>
                <a:cs typeface="Calibri" panose="020F0502020204030204" pitchFamily="34" charset="0"/>
              </a:rPr>
              <a:t>] Analyze how changes to natural &amp; cultural resources will impact local communities as well as influence land management policies and practices. </a:t>
            </a:r>
            <a:endParaRPr lang="en-US"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br>
              <a:rPr lang="en-US" sz="600" dirty="0">
                <a:latin typeface="Calibri" panose="020F0502020204030204" pitchFamily="34" charset="0"/>
                <a:cs typeface="Calibri" panose="020F0502020204030204" pitchFamily="34" charset="0"/>
              </a:rPr>
            </a:br>
            <a:r>
              <a:rPr lang="en-US" b="0" i="0" u="none" strike="noStrike" dirty="0">
                <a:solidFill>
                  <a:srgbClr val="2B3E52"/>
                </a:solidFill>
                <a:effectLst/>
                <a:latin typeface="Calibri" panose="020F0502020204030204" pitchFamily="34" charset="0"/>
                <a:cs typeface="Calibri" panose="020F0502020204030204" pitchFamily="34" charset="0"/>
              </a:rPr>
              <a:t>[</a:t>
            </a:r>
            <a:r>
              <a:rPr lang="en-US" b="1" i="0" u="none" strike="noStrike" dirty="0">
                <a:solidFill>
                  <a:srgbClr val="2B3E52"/>
                </a:solidFill>
                <a:effectLst/>
                <a:latin typeface="Calibri" panose="020F0502020204030204" pitchFamily="34" charset="0"/>
                <a:cs typeface="Calibri" panose="020F0502020204030204" pitchFamily="34" charset="0"/>
              </a:rPr>
              <a:t>Climate Regulation</a:t>
            </a:r>
            <a:r>
              <a:rPr lang="en-US" b="0" i="0" u="none" strike="noStrike" dirty="0">
                <a:solidFill>
                  <a:srgbClr val="2B3E52"/>
                </a:solidFill>
                <a:effectLst/>
                <a:latin typeface="Calibri" panose="020F0502020204030204" pitchFamily="34" charset="0"/>
                <a:cs typeface="Calibri" panose="020F0502020204030204" pitchFamily="34" charset="0"/>
              </a:rPr>
              <a:t>] Determine the sources of variations in climate feedbacks from Arctic &amp; boreal ecosystems, and assess the potential for future changes to climate regulating services at regional to global scales. </a:t>
            </a:r>
            <a:br>
              <a:rPr lang="en-US" dirty="0">
                <a:latin typeface="Calibri" panose="020F0502020204030204" pitchFamily="34" charset="0"/>
                <a:cs typeface="Calibri" panose="020F0502020204030204" pitchFamily="34" charset="0"/>
              </a:rPr>
            </a:br>
            <a:endParaRPr lang="en-US" sz="1000" dirty="0">
              <a:latin typeface="Calibri" panose="020F0502020204030204" pitchFamily="34" charset="0"/>
              <a:cs typeface="Calibri" panose="020F0502020204030204" pitchFamily="34" charset="0"/>
            </a:endParaRPr>
          </a:p>
          <a:p>
            <a:r>
              <a:rPr lang="en-US" b="0" i="0" u="none" strike="noStrike" dirty="0">
                <a:solidFill>
                  <a:srgbClr val="2B3E52"/>
                </a:solidFill>
                <a:effectLst/>
                <a:latin typeface="Calibri" panose="020F0502020204030204" pitchFamily="34" charset="0"/>
                <a:cs typeface="Calibri" panose="020F0502020204030204" pitchFamily="34" charset="0"/>
              </a:rPr>
              <a:t>[</a:t>
            </a:r>
            <a:r>
              <a:rPr lang="en-US" b="1" i="0" u="none" strike="noStrike" dirty="0">
                <a:solidFill>
                  <a:srgbClr val="2B3E52"/>
                </a:solidFill>
                <a:effectLst/>
                <a:latin typeface="Calibri" panose="020F0502020204030204" pitchFamily="34" charset="0"/>
                <a:cs typeface="Calibri" panose="020F0502020204030204" pitchFamily="34" charset="0"/>
              </a:rPr>
              <a:t>Ecosystem Services Interactions</a:t>
            </a:r>
            <a:r>
              <a:rPr lang="en-US" b="0" i="0" u="none" strike="noStrike" dirty="0">
                <a:solidFill>
                  <a:srgbClr val="2B3E52"/>
                </a:solidFill>
                <a:effectLst/>
                <a:latin typeface="Calibri" panose="020F0502020204030204" pitchFamily="34" charset="0"/>
                <a:cs typeface="Calibri" panose="020F0502020204030204" pitchFamily="34" charset="0"/>
              </a:rPr>
              <a:t>] Determine the degree to which changing environment &amp; altered human activities result in synergistic or antagonistic changes in ecosystem services.</a:t>
            </a:r>
            <a:endParaRPr lang="en-US" dirty="0">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F9BFD415-A995-8600-ED08-482A962B2CBF}"/>
              </a:ext>
            </a:extLst>
          </p:cNvPr>
          <p:cNvSpPr txBox="1"/>
          <p:nvPr/>
        </p:nvSpPr>
        <p:spPr>
          <a:xfrm rot="16200000">
            <a:off x="3300799" y="3450349"/>
            <a:ext cx="2588722" cy="461665"/>
          </a:xfrm>
          <a:prstGeom prst="rect">
            <a:avLst/>
          </a:prstGeom>
          <a:noFill/>
        </p:spPr>
        <p:txBody>
          <a:bodyPr wrap="none" rtlCol="0">
            <a:spAutoFit/>
          </a:bodyPr>
          <a:lstStyle/>
          <a:p>
            <a:r>
              <a:rPr lang="en-US" sz="2400" b="1" i="1" dirty="0">
                <a:solidFill>
                  <a:schemeClr val="accent2"/>
                </a:solidFill>
              </a:rPr>
              <a:t>Ecosystem Services</a:t>
            </a:r>
          </a:p>
        </p:txBody>
      </p:sp>
      <p:grpSp>
        <p:nvGrpSpPr>
          <p:cNvPr id="3" name="Group 2">
            <a:extLst>
              <a:ext uri="{FF2B5EF4-FFF2-40B4-BE49-F238E27FC236}">
                <a16:creationId xmlns:a16="http://schemas.microsoft.com/office/drawing/2014/main" id="{2EE65BA8-980E-8D14-EA9D-418A6A59F0ED}"/>
              </a:ext>
            </a:extLst>
          </p:cNvPr>
          <p:cNvGrpSpPr/>
          <p:nvPr/>
        </p:nvGrpSpPr>
        <p:grpSpPr>
          <a:xfrm>
            <a:off x="50799" y="1411928"/>
            <a:ext cx="3308466" cy="5016639"/>
            <a:chOff x="50799" y="1398994"/>
            <a:chExt cx="3308466" cy="5016639"/>
          </a:xfrm>
        </p:grpSpPr>
        <p:sp>
          <p:nvSpPr>
            <p:cNvPr id="6" name="Rounded Rectangle 5">
              <a:extLst>
                <a:ext uri="{FF2B5EF4-FFF2-40B4-BE49-F238E27FC236}">
                  <a16:creationId xmlns:a16="http://schemas.microsoft.com/office/drawing/2014/main" id="{84D045FA-969B-DDF0-2461-1260F2A2D39E}"/>
                </a:ext>
              </a:extLst>
            </p:cNvPr>
            <p:cNvSpPr/>
            <p:nvPr/>
          </p:nvSpPr>
          <p:spPr>
            <a:xfrm>
              <a:off x="490825" y="3682211"/>
              <a:ext cx="2861731" cy="444972"/>
            </a:xfrm>
            <a:prstGeom prst="roundRect">
              <a:avLst>
                <a:gd name="adj" fmla="val 7440"/>
              </a:avLst>
            </a:prstGeom>
            <a:solidFill>
              <a:schemeClr val="bg2">
                <a:alpha val="34363"/>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E18BFC8D-085F-3B5F-2152-155E88D41A57}"/>
                </a:ext>
              </a:extLst>
            </p:cNvPr>
            <p:cNvSpPr/>
            <p:nvPr/>
          </p:nvSpPr>
          <p:spPr>
            <a:xfrm>
              <a:off x="482602" y="4267431"/>
              <a:ext cx="2861731" cy="654760"/>
            </a:xfrm>
            <a:prstGeom prst="roundRect">
              <a:avLst>
                <a:gd name="adj" fmla="val 7440"/>
              </a:avLst>
            </a:prstGeom>
            <a:solidFill>
              <a:schemeClr val="bg2">
                <a:alpha val="34363"/>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55C83115-99BC-D5F1-6F38-E8920710A42C}"/>
                </a:ext>
              </a:extLst>
            </p:cNvPr>
            <p:cNvSpPr/>
            <p:nvPr/>
          </p:nvSpPr>
          <p:spPr>
            <a:xfrm>
              <a:off x="482602" y="5103316"/>
              <a:ext cx="2861731" cy="575761"/>
            </a:xfrm>
            <a:prstGeom prst="roundRect">
              <a:avLst>
                <a:gd name="adj" fmla="val 7440"/>
              </a:avLst>
            </a:prstGeom>
            <a:solidFill>
              <a:schemeClr val="bg2">
                <a:alpha val="34363"/>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a:extLst>
                <a:ext uri="{FF2B5EF4-FFF2-40B4-BE49-F238E27FC236}">
                  <a16:creationId xmlns:a16="http://schemas.microsoft.com/office/drawing/2014/main" id="{C524DB5C-1694-4B61-BC47-0ABE282174B9}"/>
                </a:ext>
              </a:extLst>
            </p:cNvPr>
            <p:cNvSpPr/>
            <p:nvPr/>
          </p:nvSpPr>
          <p:spPr>
            <a:xfrm>
              <a:off x="482602" y="2948803"/>
              <a:ext cx="2861731" cy="611007"/>
            </a:xfrm>
            <a:prstGeom prst="roundRect">
              <a:avLst>
                <a:gd name="adj" fmla="val 7440"/>
              </a:avLst>
            </a:prstGeom>
            <a:solidFill>
              <a:schemeClr val="bg2">
                <a:alpha val="34363"/>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a:extLst>
                <a:ext uri="{FF2B5EF4-FFF2-40B4-BE49-F238E27FC236}">
                  <a16:creationId xmlns:a16="http://schemas.microsoft.com/office/drawing/2014/main" id="{B98DFA15-90B0-E0BF-1736-A4F706125707}"/>
                </a:ext>
              </a:extLst>
            </p:cNvPr>
            <p:cNvSpPr/>
            <p:nvPr/>
          </p:nvSpPr>
          <p:spPr>
            <a:xfrm>
              <a:off x="497534" y="2201830"/>
              <a:ext cx="2861731" cy="611007"/>
            </a:xfrm>
            <a:prstGeom prst="roundRect">
              <a:avLst>
                <a:gd name="adj" fmla="val 7440"/>
              </a:avLst>
            </a:prstGeom>
            <a:solidFill>
              <a:schemeClr val="bg2">
                <a:alpha val="34363"/>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0D26E526-DD82-1240-C7F2-EE0001163046}"/>
                </a:ext>
              </a:extLst>
            </p:cNvPr>
            <p:cNvSpPr/>
            <p:nvPr/>
          </p:nvSpPr>
          <p:spPr>
            <a:xfrm>
              <a:off x="482602" y="1398994"/>
              <a:ext cx="2861731" cy="679053"/>
            </a:xfrm>
            <a:prstGeom prst="roundRect">
              <a:avLst>
                <a:gd name="adj" fmla="val 7440"/>
              </a:avLst>
            </a:prstGeom>
            <a:solidFill>
              <a:schemeClr val="bg2">
                <a:alpha val="34363"/>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CFCD4F4-4799-BD05-0CA3-4883E8797DC3}"/>
                </a:ext>
              </a:extLst>
            </p:cNvPr>
            <p:cNvSpPr txBox="1"/>
            <p:nvPr/>
          </p:nvSpPr>
          <p:spPr>
            <a:xfrm>
              <a:off x="565264" y="1458446"/>
              <a:ext cx="2726267" cy="646331"/>
            </a:xfrm>
            <a:prstGeom prst="rect">
              <a:avLst/>
            </a:prstGeom>
            <a:noFill/>
          </p:spPr>
          <p:txBody>
            <a:bodyPr wrap="square">
              <a:spAutoFit/>
            </a:bodyPr>
            <a:lstStyle/>
            <a:p>
              <a:pPr algn="ctr"/>
              <a:r>
                <a:rPr lang="en-US" b="1" i="0" u="none" strike="noStrike" dirty="0">
                  <a:solidFill>
                    <a:srgbClr val="2B3E52"/>
                  </a:solidFill>
                  <a:effectLst/>
                  <a:latin typeface="Calibri" panose="020F0502020204030204" pitchFamily="34" charset="0"/>
                  <a:cs typeface="Calibri" panose="020F0502020204030204" pitchFamily="34" charset="0"/>
                </a:rPr>
                <a:t>Permafrost Vulnerability Resilience</a:t>
              </a:r>
              <a:endParaRPr lang="en-US" dirty="0">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9CB7784D-918C-2953-6AD8-3EDEDEB78852}"/>
                </a:ext>
              </a:extLst>
            </p:cNvPr>
            <p:cNvSpPr txBox="1"/>
            <p:nvPr/>
          </p:nvSpPr>
          <p:spPr>
            <a:xfrm rot="16200000">
              <a:off x="-1127632" y="3401364"/>
              <a:ext cx="2818528" cy="461665"/>
            </a:xfrm>
            <a:prstGeom prst="rect">
              <a:avLst/>
            </a:prstGeom>
            <a:noFill/>
          </p:spPr>
          <p:txBody>
            <a:bodyPr wrap="none" rtlCol="0">
              <a:spAutoFit/>
            </a:bodyPr>
            <a:lstStyle/>
            <a:p>
              <a:r>
                <a:rPr lang="en-US" sz="2400" b="1" i="1" dirty="0">
                  <a:solidFill>
                    <a:schemeClr val="accent1">
                      <a:lumMod val="50000"/>
                    </a:schemeClr>
                  </a:solidFill>
                </a:rPr>
                <a:t>Ecosystem Dynamics</a:t>
              </a:r>
            </a:p>
          </p:txBody>
        </p:sp>
        <p:sp>
          <p:nvSpPr>
            <p:cNvPr id="21" name="TextBox 20">
              <a:extLst>
                <a:ext uri="{FF2B5EF4-FFF2-40B4-BE49-F238E27FC236}">
                  <a16:creationId xmlns:a16="http://schemas.microsoft.com/office/drawing/2014/main" id="{5F4296EB-2323-A1F2-3B37-4E80CB1C6EEE}"/>
                </a:ext>
              </a:extLst>
            </p:cNvPr>
            <p:cNvSpPr txBox="1"/>
            <p:nvPr/>
          </p:nvSpPr>
          <p:spPr>
            <a:xfrm>
              <a:off x="563033" y="2941249"/>
              <a:ext cx="2726267" cy="646331"/>
            </a:xfrm>
            <a:prstGeom prst="rect">
              <a:avLst/>
            </a:prstGeom>
            <a:noFill/>
          </p:spPr>
          <p:txBody>
            <a:bodyPr wrap="square">
              <a:spAutoFit/>
            </a:bodyPr>
            <a:lstStyle/>
            <a:p>
              <a:pPr algn="ctr"/>
              <a:r>
                <a:rPr lang="en-US" b="1" i="0" u="none" strike="noStrike" dirty="0">
                  <a:solidFill>
                    <a:srgbClr val="2B3E52"/>
                  </a:solidFill>
                  <a:effectLst/>
                  <a:latin typeface="Calibri" panose="020F0502020204030204" pitchFamily="34" charset="0"/>
                  <a:cs typeface="Calibri" panose="020F0502020204030204" pitchFamily="34" charset="0"/>
                </a:rPr>
                <a:t>Vegetation, Hydrology, </a:t>
              </a:r>
              <a:r>
                <a:rPr lang="en-US" b="1" dirty="0">
                  <a:solidFill>
                    <a:srgbClr val="2B3E52"/>
                  </a:solidFill>
                  <a:latin typeface="Calibri" panose="020F0502020204030204" pitchFamily="34" charset="0"/>
                  <a:cs typeface="Calibri" panose="020F0502020204030204" pitchFamily="34" charset="0"/>
                </a:rPr>
                <a:t>D</a:t>
              </a:r>
              <a:r>
                <a:rPr lang="en-US" b="1" i="0" u="none" strike="noStrike" dirty="0">
                  <a:solidFill>
                    <a:srgbClr val="2B3E52"/>
                  </a:solidFill>
                  <a:effectLst/>
                  <a:latin typeface="Calibri" panose="020F0502020204030204" pitchFamily="34" charset="0"/>
                  <a:cs typeface="Calibri" panose="020F0502020204030204" pitchFamily="34" charset="0"/>
                </a:rPr>
                <a:t>isturbance </a:t>
              </a:r>
              <a:r>
                <a:rPr lang="en-US" b="1" dirty="0">
                  <a:solidFill>
                    <a:srgbClr val="2B3E52"/>
                  </a:solidFill>
                  <a:latin typeface="Calibri" panose="020F0502020204030204" pitchFamily="34" charset="0"/>
                  <a:cs typeface="Calibri" panose="020F0502020204030204" pitchFamily="34" charset="0"/>
                </a:rPr>
                <a:t>I</a:t>
              </a:r>
              <a:r>
                <a:rPr lang="en-US" b="1" i="0" u="none" strike="noStrike" dirty="0">
                  <a:solidFill>
                    <a:srgbClr val="2B3E52"/>
                  </a:solidFill>
                  <a:effectLst/>
                  <a:latin typeface="Calibri" panose="020F0502020204030204" pitchFamily="34" charset="0"/>
                  <a:cs typeface="Calibri" panose="020F0502020204030204" pitchFamily="34" charset="0"/>
                </a:rPr>
                <a:t>nteractions</a:t>
              </a:r>
              <a:endParaRPr lang="en-US" b="0" i="0" u="none" strike="noStrike" dirty="0">
                <a:solidFill>
                  <a:srgbClr val="2B3E52"/>
                </a:solidFill>
                <a:effectLst/>
                <a:latin typeface="Calibri" panose="020F0502020204030204" pitchFamily="34" charset="0"/>
                <a:cs typeface="Calibri" panose="020F0502020204030204" pitchFamily="34" charset="0"/>
              </a:endParaRPr>
            </a:p>
          </p:txBody>
        </p:sp>
        <p:sp>
          <p:nvSpPr>
            <p:cNvPr id="22" name="TextBox 21">
              <a:extLst>
                <a:ext uri="{FF2B5EF4-FFF2-40B4-BE49-F238E27FC236}">
                  <a16:creationId xmlns:a16="http://schemas.microsoft.com/office/drawing/2014/main" id="{7D657C0F-09B8-7F3E-C40C-7F2ED7A2AEE0}"/>
                </a:ext>
              </a:extLst>
            </p:cNvPr>
            <p:cNvSpPr txBox="1"/>
            <p:nvPr/>
          </p:nvSpPr>
          <p:spPr>
            <a:xfrm>
              <a:off x="524694" y="3716077"/>
              <a:ext cx="2726267" cy="369332"/>
            </a:xfrm>
            <a:prstGeom prst="rect">
              <a:avLst/>
            </a:prstGeom>
            <a:noFill/>
          </p:spPr>
          <p:txBody>
            <a:bodyPr wrap="square">
              <a:spAutoFit/>
            </a:bodyPr>
            <a:lstStyle/>
            <a:p>
              <a:pPr algn="ctr"/>
              <a:r>
                <a:rPr lang="en-US" b="1" i="0" u="none" strike="noStrike" dirty="0">
                  <a:solidFill>
                    <a:srgbClr val="2B3E52"/>
                  </a:solidFill>
                  <a:effectLst/>
                  <a:latin typeface="Calibri" panose="020F0502020204030204" pitchFamily="34" charset="0"/>
                  <a:cs typeface="Calibri" panose="020F0502020204030204" pitchFamily="34" charset="0"/>
                </a:rPr>
                <a:t>Snow Impacts</a:t>
              </a:r>
            </a:p>
          </p:txBody>
        </p:sp>
        <p:sp>
          <p:nvSpPr>
            <p:cNvPr id="23" name="TextBox 22">
              <a:extLst>
                <a:ext uri="{FF2B5EF4-FFF2-40B4-BE49-F238E27FC236}">
                  <a16:creationId xmlns:a16="http://schemas.microsoft.com/office/drawing/2014/main" id="{C416DEB6-9709-FE1D-237F-993476BB1385}"/>
                </a:ext>
              </a:extLst>
            </p:cNvPr>
            <p:cNvSpPr txBox="1"/>
            <p:nvPr/>
          </p:nvSpPr>
          <p:spPr>
            <a:xfrm>
              <a:off x="565265" y="4281597"/>
              <a:ext cx="2726267" cy="646331"/>
            </a:xfrm>
            <a:prstGeom prst="rect">
              <a:avLst/>
            </a:prstGeom>
            <a:noFill/>
          </p:spPr>
          <p:txBody>
            <a:bodyPr wrap="square">
              <a:spAutoFit/>
            </a:bodyPr>
            <a:lstStyle/>
            <a:p>
              <a:pPr algn="ctr"/>
              <a:r>
                <a:rPr lang="en-US" b="1" i="0" u="none" strike="noStrike" dirty="0">
                  <a:solidFill>
                    <a:srgbClr val="2B3E52"/>
                  </a:solidFill>
                  <a:effectLst/>
                  <a:latin typeface="Calibri" panose="020F0502020204030204" pitchFamily="34" charset="0"/>
                  <a:cs typeface="Calibri" panose="020F0502020204030204" pitchFamily="34" charset="0"/>
                </a:rPr>
                <a:t>Vegetation Greening </a:t>
              </a:r>
            </a:p>
            <a:p>
              <a:pPr algn="ctr"/>
              <a:r>
                <a:rPr lang="en-US" b="1" i="0" u="none" strike="noStrike" dirty="0">
                  <a:solidFill>
                    <a:srgbClr val="2B3E52"/>
                  </a:solidFill>
                  <a:effectLst/>
                  <a:latin typeface="Calibri" panose="020F0502020204030204" pitchFamily="34" charset="0"/>
                  <a:cs typeface="Calibri" panose="020F0502020204030204" pitchFamily="34" charset="0"/>
                </a:rPr>
                <a:t>&amp; Browning</a:t>
              </a:r>
              <a:endParaRPr lang="en-US" dirty="0">
                <a:latin typeface="Calibri" panose="020F0502020204030204" pitchFamily="34" charset="0"/>
                <a:cs typeface="Calibri" panose="020F0502020204030204" pitchFamily="34" charset="0"/>
              </a:endParaRPr>
            </a:p>
          </p:txBody>
        </p:sp>
        <p:sp>
          <p:nvSpPr>
            <p:cNvPr id="24" name="TextBox 23">
              <a:extLst>
                <a:ext uri="{FF2B5EF4-FFF2-40B4-BE49-F238E27FC236}">
                  <a16:creationId xmlns:a16="http://schemas.microsoft.com/office/drawing/2014/main" id="{1BAD43FB-02AD-AE75-8C27-1A012D9DAC2C}"/>
                </a:ext>
              </a:extLst>
            </p:cNvPr>
            <p:cNvSpPr txBox="1"/>
            <p:nvPr/>
          </p:nvSpPr>
          <p:spPr>
            <a:xfrm>
              <a:off x="546098" y="5060735"/>
              <a:ext cx="2726267" cy="646331"/>
            </a:xfrm>
            <a:prstGeom prst="rect">
              <a:avLst/>
            </a:prstGeom>
            <a:noFill/>
          </p:spPr>
          <p:txBody>
            <a:bodyPr wrap="square">
              <a:spAutoFit/>
            </a:bodyPr>
            <a:lstStyle/>
            <a:p>
              <a:pPr algn="ctr"/>
              <a:r>
                <a:rPr lang="en-US" b="1" i="0" u="none" strike="noStrike" dirty="0">
                  <a:solidFill>
                    <a:srgbClr val="2B3E52"/>
                  </a:solidFill>
                  <a:effectLst/>
                  <a:latin typeface="Calibri" panose="020F0502020204030204" pitchFamily="34" charset="0"/>
                  <a:cs typeface="Calibri" panose="020F0502020204030204" pitchFamily="34" charset="0"/>
                </a:rPr>
                <a:t>Controls on C Biogeochemistry</a:t>
              </a:r>
              <a:endParaRPr lang="en-US" dirty="0">
                <a:latin typeface="Calibri" panose="020F0502020204030204" pitchFamily="34" charset="0"/>
                <a:cs typeface="Calibri" panose="020F0502020204030204" pitchFamily="34" charset="0"/>
              </a:endParaRPr>
            </a:p>
          </p:txBody>
        </p:sp>
        <p:sp>
          <p:nvSpPr>
            <p:cNvPr id="26" name="TextBox 25">
              <a:extLst>
                <a:ext uri="{FF2B5EF4-FFF2-40B4-BE49-F238E27FC236}">
                  <a16:creationId xmlns:a16="http://schemas.microsoft.com/office/drawing/2014/main" id="{5FACC5E5-E685-B594-C1E3-81B6DEE04AEE}"/>
                </a:ext>
              </a:extLst>
            </p:cNvPr>
            <p:cNvSpPr txBox="1"/>
            <p:nvPr/>
          </p:nvSpPr>
          <p:spPr>
            <a:xfrm>
              <a:off x="563264" y="2195340"/>
              <a:ext cx="2726267" cy="646331"/>
            </a:xfrm>
            <a:prstGeom prst="rect">
              <a:avLst/>
            </a:prstGeom>
            <a:noFill/>
          </p:spPr>
          <p:txBody>
            <a:bodyPr wrap="square">
              <a:spAutoFit/>
            </a:bodyPr>
            <a:lstStyle/>
            <a:p>
              <a:pPr algn="ctr"/>
              <a:r>
                <a:rPr lang="en-US" b="1" i="0" u="none" strike="noStrike" dirty="0">
                  <a:solidFill>
                    <a:srgbClr val="2B3E52"/>
                  </a:solidFill>
                  <a:effectLst/>
                  <a:latin typeface="Calibri" panose="020F0502020204030204" pitchFamily="34" charset="0"/>
                  <a:cs typeface="Calibri" panose="020F0502020204030204" pitchFamily="34" charset="0"/>
                </a:rPr>
                <a:t>Microbes, Plants, Animal Interactions</a:t>
              </a:r>
              <a:endParaRPr lang="en-US" dirty="0">
                <a:latin typeface="Calibri" panose="020F0502020204030204" pitchFamily="34" charset="0"/>
                <a:cs typeface="Calibri" panose="020F0502020204030204" pitchFamily="34" charset="0"/>
              </a:endParaRPr>
            </a:p>
          </p:txBody>
        </p:sp>
        <p:sp>
          <p:nvSpPr>
            <p:cNvPr id="15" name="Rounded Rectangle 14">
              <a:extLst>
                <a:ext uri="{FF2B5EF4-FFF2-40B4-BE49-F238E27FC236}">
                  <a16:creationId xmlns:a16="http://schemas.microsoft.com/office/drawing/2014/main" id="{E9A5223C-2D91-28EC-F9EC-84149AA6C761}"/>
                </a:ext>
              </a:extLst>
            </p:cNvPr>
            <p:cNvSpPr/>
            <p:nvPr/>
          </p:nvSpPr>
          <p:spPr>
            <a:xfrm>
              <a:off x="482602" y="5791802"/>
              <a:ext cx="2861731" cy="623831"/>
            </a:xfrm>
            <a:prstGeom prst="roundRect">
              <a:avLst>
                <a:gd name="adj" fmla="val 7440"/>
              </a:avLst>
            </a:prstGeom>
            <a:solidFill>
              <a:schemeClr val="bg2">
                <a:alpha val="34363"/>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3578089C-0FE4-0E69-B8B4-C4C1D8FD1D11}"/>
                </a:ext>
              </a:extLst>
            </p:cNvPr>
            <p:cNvSpPr txBox="1"/>
            <p:nvPr/>
          </p:nvSpPr>
          <p:spPr>
            <a:xfrm>
              <a:off x="546099" y="5763813"/>
              <a:ext cx="2726267" cy="646331"/>
            </a:xfrm>
            <a:prstGeom prst="rect">
              <a:avLst/>
            </a:prstGeom>
            <a:noFill/>
          </p:spPr>
          <p:txBody>
            <a:bodyPr wrap="square">
              <a:spAutoFit/>
            </a:bodyPr>
            <a:lstStyle/>
            <a:p>
              <a:pPr algn="ctr"/>
              <a:r>
                <a:rPr lang="en-US" b="1" i="0" u="none" strike="noStrike" dirty="0">
                  <a:solidFill>
                    <a:srgbClr val="2B3E52"/>
                  </a:solidFill>
                  <a:effectLst/>
                  <a:latin typeface="Calibri" panose="020F0502020204030204" pitchFamily="34" charset="0"/>
                  <a:cs typeface="Calibri" panose="020F0502020204030204" pitchFamily="34" charset="0"/>
                </a:rPr>
                <a:t>Changes to Fish </a:t>
              </a:r>
            </a:p>
            <a:p>
              <a:pPr algn="ctr"/>
              <a:r>
                <a:rPr lang="en-US" b="1" i="0" u="none" strike="noStrike" dirty="0">
                  <a:solidFill>
                    <a:srgbClr val="2B3E52"/>
                  </a:solidFill>
                  <a:effectLst/>
                  <a:latin typeface="Calibri" panose="020F0502020204030204" pitchFamily="34" charset="0"/>
                  <a:cs typeface="Calibri" panose="020F0502020204030204" pitchFamily="34" charset="0"/>
                </a:rPr>
                <a:t>&amp; Wildlife Habitat</a:t>
              </a:r>
              <a:endParaRPr lang="en-US" dirty="0">
                <a:latin typeface="Calibri" panose="020F0502020204030204" pitchFamily="34" charset="0"/>
                <a:cs typeface="Calibri" panose="020F0502020204030204" pitchFamily="34" charset="0"/>
              </a:endParaRPr>
            </a:p>
          </p:txBody>
        </p:sp>
      </p:grpSp>
      <p:cxnSp>
        <p:nvCxnSpPr>
          <p:cNvPr id="50" name="Curved Connector 49">
            <a:extLst>
              <a:ext uri="{FF2B5EF4-FFF2-40B4-BE49-F238E27FC236}">
                <a16:creationId xmlns:a16="http://schemas.microsoft.com/office/drawing/2014/main" id="{B42475E4-867B-D3D9-4C7E-CEA87CC9F6AC}"/>
              </a:ext>
            </a:extLst>
          </p:cNvPr>
          <p:cNvCxnSpPr>
            <a:cxnSpLocks/>
            <a:stCxn id="16" idx="3"/>
            <a:endCxn id="53" idx="1"/>
          </p:cNvCxnSpPr>
          <p:nvPr/>
        </p:nvCxnSpPr>
        <p:spPr>
          <a:xfrm flipV="1">
            <a:off x="3344333" y="2335698"/>
            <a:ext cx="1479426" cy="931543"/>
          </a:xfrm>
          <a:prstGeom prst="curvedConnector3">
            <a:avLst>
              <a:gd name="adj1" fmla="val 50000"/>
            </a:avLst>
          </a:prstGeom>
          <a:ln w="38100">
            <a:solidFill>
              <a:schemeClr val="accent2">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90" name="Group 89">
            <a:extLst>
              <a:ext uri="{FF2B5EF4-FFF2-40B4-BE49-F238E27FC236}">
                <a16:creationId xmlns:a16="http://schemas.microsoft.com/office/drawing/2014/main" id="{540F61DA-1B77-0F1B-58C5-BE1E273EBD3B}"/>
              </a:ext>
            </a:extLst>
          </p:cNvPr>
          <p:cNvGrpSpPr/>
          <p:nvPr/>
        </p:nvGrpSpPr>
        <p:grpSpPr>
          <a:xfrm>
            <a:off x="3289300" y="1353350"/>
            <a:ext cx="1536696" cy="2564281"/>
            <a:chOff x="3289300" y="1304363"/>
            <a:chExt cx="1536696" cy="2564281"/>
          </a:xfrm>
        </p:grpSpPr>
        <p:cxnSp>
          <p:nvCxnSpPr>
            <p:cNvPr id="28" name="Curved Connector 27">
              <a:extLst>
                <a:ext uri="{FF2B5EF4-FFF2-40B4-BE49-F238E27FC236}">
                  <a16:creationId xmlns:a16="http://schemas.microsoft.com/office/drawing/2014/main" id="{56AEAA22-2CE9-FAFC-7EFC-11FDE01E2194}"/>
                </a:ext>
              </a:extLst>
            </p:cNvPr>
            <p:cNvCxnSpPr>
              <a:cxnSpLocks/>
              <a:stCxn id="6" idx="3"/>
              <a:endCxn id="8" idx="1"/>
            </p:cNvCxnSpPr>
            <p:nvPr/>
          </p:nvCxnSpPr>
          <p:spPr>
            <a:xfrm flipV="1">
              <a:off x="3352556" y="1304363"/>
              <a:ext cx="1473440" cy="2564281"/>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urved Connector 54">
              <a:extLst>
                <a:ext uri="{FF2B5EF4-FFF2-40B4-BE49-F238E27FC236}">
                  <a16:creationId xmlns:a16="http://schemas.microsoft.com/office/drawing/2014/main" id="{C90783B2-6F0C-D1D5-83A0-E77056CF7D54}"/>
                </a:ext>
              </a:extLst>
            </p:cNvPr>
            <p:cNvCxnSpPr>
              <a:cxnSpLocks/>
              <a:stCxn id="21" idx="3"/>
              <a:endCxn id="8" idx="1"/>
            </p:cNvCxnSpPr>
            <p:nvPr/>
          </p:nvCxnSpPr>
          <p:spPr>
            <a:xfrm flipV="1">
              <a:off x="3289300" y="1304363"/>
              <a:ext cx="1536696" cy="1923999"/>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71" name="Curved Connector 70">
            <a:extLst>
              <a:ext uri="{FF2B5EF4-FFF2-40B4-BE49-F238E27FC236}">
                <a16:creationId xmlns:a16="http://schemas.microsoft.com/office/drawing/2014/main" id="{C6C39D2F-01A4-CB7E-27F6-BD82D224FB8B}"/>
              </a:ext>
            </a:extLst>
          </p:cNvPr>
          <p:cNvCxnSpPr>
            <a:cxnSpLocks/>
            <a:stCxn id="18" idx="3"/>
            <a:endCxn id="80" idx="1"/>
          </p:cNvCxnSpPr>
          <p:nvPr/>
        </p:nvCxnSpPr>
        <p:spPr>
          <a:xfrm>
            <a:off x="3344333" y="1751455"/>
            <a:ext cx="1515530" cy="3650394"/>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nvGrpSpPr>
          <p:cNvPr id="91" name="Group 90">
            <a:extLst>
              <a:ext uri="{FF2B5EF4-FFF2-40B4-BE49-F238E27FC236}">
                <a16:creationId xmlns:a16="http://schemas.microsoft.com/office/drawing/2014/main" id="{A4B5C54A-4C00-CE7B-9C32-97DAC1AAA231}"/>
              </a:ext>
            </a:extLst>
          </p:cNvPr>
          <p:cNvGrpSpPr/>
          <p:nvPr/>
        </p:nvGrpSpPr>
        <p:grpSpPr>
          <a:xfrm>
            <a:off x="3344333" y="3254525"/>
            <a:ext cx="1489886" cy="2862127"/>
            <a:chOff x="3344333" y="3205538"/>
            <a:chExt cx="1489886" cy="2862127"/>
          </a:xfrm>
        </p:grpSpPr>
        <p:cxnSp>
          <p:nvCxnSpPr>
            <p:cNvPr id="30" name="Curved Connector 29">
              <a:extLst>
                <a:ext uri="{FF2B5EF4-FFF2-40B4-BE49-F238E27FC236}">
                  <a16:creationId xmlns:a16="http://schemas.microsoft.com/office/drawing/2014/main" id="{9AB6B634-0286-F5B2-3510-49CDD0C267D0}"/>
                </a:ext>
              </a:extLst>
            </p:cNvPr>
            <p:cNvCxnSpPr>
              <a:cxnSpLocks/>
              <a:stCxn id="15" idx="3"/>
              <a:endCxn id="32" idx="1"/>
            </p:cNvCxnSpPr>
            <p:nvPr/>
          </p:nvCxnSpPr>
          <p:spPr>
            <a:xfrm flipV="1">
              <a:off x="3344333" y="3205538"/>
              <a:ext cx="1489886" cy="2862127"/>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Curved Connector 73">
              <a:extLst>
                <a:ext uri="{FF2B5EF4-FFF2-40B4-BE49-F238E27FC236}">
                  <a16:creationId xmlns:a16="http://schemas.microsoft.com/office/drawing/2014/main" id="{43143E38-46E8-E1D5-B32E-B3914D56B348}"/>
                </a:ext>
              </a:extLst>
            </p:cNvPr>
            <p:cNvCxnSpPr>
              <a:cxnSpLocks/>
              <a:stCxn id="16" idx="3"/>
              <a:endCxn id="32" idx="1"/>
            </p:cNvCxnSpPr>
            <p:nvPr/>
          </p:nvCxnSpPr>
          <p:spPr>
            <a:xfrm flipV="1">
              <a:off x="3344333" y="3205538"/>
              <a:ext cx="1489886" cy="12716"/>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2" name="Group 91">
            <a:extLst>
              <a:ext uri="{FF2B5EF4-FFF2-40B4-BE49-F238E27FC236}">
                <a16:creationId xmlns:a16="http://schemas.microsoft.com/office/drawing/2014/main" id="{1CA3DFB9-7D3E-B0BC-2F7D-3FD1B6034803}"/>
              </a:ext>
            </a:extLst>
          </p:cNvPr>
          <p:cNvGrpSpPr/>
          <p:nvPr/>
        </p:nvGrpSpPr>
        <p:grpSpPr>
          <a:xfrm>
            <a:off x="3344333" y="3267241"/>
            <a:ext cx="1479426" cy="2849411"/>
            <a:chOff x="3344333" y="3218254"/>
            <a:chExt cx="1479426" cy="2849411"/>
          </a:xfrm>
        </p:grpSpPr>
        <p:cxnSp>
          <p:nvCxnSpPr>
            <p:cNvPr id="35" name="Curved Connector 34">
              <a:extLst>
                <a:ext uri="{FF2B5EF4-FFF2-40B4-BE49-F238E27FC236}">
                  <a16:creationId xmlns:a16="http://schemas.microsoft.com/office/drawing/2014/main" id="{5854AEC7-FD82-7444-E39E-B6D266B19B92}"/>
                </a:ext>
              </a:extLst>
            </p:cNvPr>
            <p:cNvCxnSpPr>
              <a:cxnSpLocks/>
              <a:stCxn id="6" idx="3"/>
              <a:endCxn id="38" idx="1"/>
            </p:cNvCxnSpPr>
            <p:nvPr/>
          </p:nvCxnSpPr>
          <p:spPr>
            <a:xfrm>
              <a:off x="3352556" y="3868644"/>
              <a:ext cx="1471203" cy="386886"/>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urved Connector 42">
              <a:extLst>
                <a:ext uri="{FF2B5EF4-FFF2-40B4-BE49-F238E27FC236}">
                  <a16:creationId xmlns:a16="http://schemas.microsoft.com/office/drawing/2014/main" id="{7488E4E1-E169-5525-C757-E3C08D2A80FD}"/>
                </a:ext>
              </a:extLst>
            </p:cNvPr>
            <p:cNvCxnSpPr>
              <a:cxnSpLocks/>
              <a:stCxn id="15" idx="3"/>
              <a:endCxn id="38" idx="1"/>
            </p:cNvCxnSpPr>
            <p:nvPr/>
          </p:nvCxnSpPr>
          <p:spPr>
            <a:xfrm flipV="1">
              <a:off x="3344333" y="4255530"/>
              <a:ext cx="1479426" cy="1812135"/>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urved Connector 76">
              <a:extLst>
                <a:ext uri="{FF2B5EF4-FFF2-40B4-BE49-F238E27FC236}">
                  <a16:creationId xmlns:a16="http://schemas.microsoft.com/office/drawing/2014/main" id="{600BD6E9-4458-6B4D-75A9-D490EFEAA17C}"/>
                </a:ext>
              </a:extLst>
            </p:cNvPr>
            <p:cNvCxnSpPr>
              <a:cxnSpLocks/>
              <a:stCxn id="16" idx="3"/>
              <a:endCxn id="38" idx="1"/>
            </p:cNvCxnSpPr>
            <p:nvPr/>
          </p:nvCxnSpPr>
          <p:spPr>
            <a:xfrm>
              <a:off x="3344333" y="3218254"/>
              <a:ext cx="1479426" cy="1037276"/>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59" name="Curved Connector 58">
            <a:extLst>
              <a:ext uri="{FF2B5EF4-FFF2-40B4-BE49-F238E27FC236}">
                <a16:creationId xmlns:a16="http://schemas.microsoft.com/office/drawing/2014/main" id="{A69B40A1-82C4-2149-695D-DD282147668B}"/>
              </a:ext>
            </a:extLst>
          </p:cNvPr>
          <p:cNvCxnSpPr>
            <a:cxnSpLocks/>
            <a:stCxn id="16" idx="3"/>
            <a:endCxn id="53" idx="1"/>
          </p:cNvCxnSpPr>
          <p:nvPr/>
        </p:nvCxnSpPr>
        <p:spPr>
          <a:xfrm flipV="1">
            <a:off x="3344333" y="2335698"/>
            <a:ext cx="1479426" cy="931543"/>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Curved Connector 53">
            <a:extLst>
              <a:ext uri="{FF2B5EF4-FFF2-40B4-BE49-F238E27FC236}">
                <a16:creationId xmlns:a16="http://schemas.microsoft.com/office/drawing/2014/main" id="{5866B842-CDBF-F86C-C0F8-B55294EFA80F}"/>
              </a:ext>
            </a:extLst>
          </p:cNvPr>
          <p:cNvCxnSpPr>
            <a:cxnSpLocks/>
            <a:stCxn id="14" idx="3"/>
            <a:endCxn id="80" idx="1"/>
          </p:cNvCxnSpPr>
          <p:nvPr/>
        </p:nvCxnSpPr>
        <p:spPr>
          <a:xfrm flipV="1">
            <a:off x="3344333" y="5401849"/>
            <a:ext cx="1515530" cy="2282"/>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urved Connector 39">
            <a:extLst>
              <a:ext uri="{FF2B5EF4-FFF2-40B4-BE49-F238E27FC236}">
                <a16:creationId xmlns:a16="http://schemas.microsoft.com/office/drawing/2014/main" id="{3A1FC650-0887-4335-36BD-7ECAEE403C8D}"/>
              </a:ext>
            </a:extLst>
          </p:cNvPr>
          <p:cNvCxnSpPr>
            <a:cxnSpLocks/>
            <a:stCxn id="15" idx="3"/>
            <a:endCxn id="8" idx="1"/>
          </p:cNvCxnSpPr>
          <p:nvPr/>
        </p:nvCxnSpPr>
        <p:spPr>
          <a:xfrm flipV="1">
            <a:off x="3344333" y="1353350"/>
            <a:ext cx="1481663" cy="4763302"/>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529A4E3-75DF-23F1-ED17-FFABEFD8F12D}"/>
              </a:ext>
            </a:extLst>
          </p:cNvPr>
          <p:cNvSpPr txBox="1"/>
          <p:nvPr/>
        </p:nvSpPr>
        <p:spPr>
          <a:xfrm>
            <a:off x="329659" y="181651"/>
            <a:ext cx="11775438" cy="954107"/>
          </a:xfrm>
          <a:prstGeom prst="rect">
            <a:avLst/>
          </a:prstGeom>
          <a:noFill/>
        </p:spPr>
        <p:txBody>
          <a:bodyPr wrap="square">
            <a:spAutoFit/>
          </a:bodyPr>
          <a:lstStyle/>
          <a:p>
            <a:pPr algn="l"/>
            <a:r>
              <a:rPr lang="en-US" sz="2800" b="1" i="0" dirty="0">
                <a:solidFill>
                  <a:srgbClr val="000000"/>
                </a:solidFill>
                <a:effectLst/>
                <a:latin typeface="Helvetica" pitchFamily="2" charset="0"/>
              </a:rPr>
              <a:t>Can we crosswalk projects with types of societal applications </a:t>
            </a:r>
          </a:p>
          <a:p>
            <a:pPr algn="l"/>
            <a:r>
              <a:rPr lang="en-US" sz="2800" b="1" i="0" dirty="0">
                <a:solidFill>
                  <a:srgbClr val="000000"/>
                </a:solidFill>
                <a:effectLst/>
                <a:latin typeface="Helvetica" pitchFamily="2" charset="0"/>
              </a:rPr>
              <a:t>they address</a:t>
            </a:r>
            <a:r>
              <a:rPr lang="en-US" sz="2800" b="1" dirty="0">
                <a:solidFill>
                  <a:srgbClr val="000000"/>
                </a:solidFill>
                <a:latin typeface="Helvetica" pitchFamily="2" charset="0"/>
              </a:rPr>
              <a:t>?</a:t>
            </a:r>
          </a:p>
        </p:txBody>
      </p:sp>
    </p:spTree>
    <p:extLst>
      <p:ext uri="{BB962C8B-B14F-4D97-AF65-F5344CB8AC3E}">
        <p14:creationId xmlns:p14="http://schemas.microsoft.com/office/powerpoint/2010/main" val="1307141313"/>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696</TotalTime>
  <Words>827</Words>
  <Application>Microsoft Macintosh PowerPoint</Application>
  <PresentationFormat>Widescreen</PresentationFormat>
  <Paragraphs>79</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Helvetica</vt:lpstr>
      <vt:lpstr>Office Theme 2013 - 2022</vt:lpstr>
      <vt:lpstr>Ecosystem Services WG</vt:lpstr>
      <vt:lpstr>In the room…</vt:lpstr>
      <vt:lpstr>Several individual projects (Phases 1-3) have explicit objectives focused on Ecosystem Services</vt:lpstr>
      <vt:lpstr>  The trick is that we need to find the right balance between:   1. What societies need most:   - information identified by individual projects   - other information that we identify by talking to local communities    i.e.  Kimberly Miner’s list from communities in the Whitehorse area  &amp;   2. What products/information the ABoVE Science Team is (highly)    qualified and able to provide    - science-based products</vt:lpstr>
      <vt:lpstr>  The trick is that we need to find the right balance between:   1. What societies need most:   - information identified by individual projects   - other information that we identify by talking to local communities    i.e.  Kimberly Miner’s list from communities in the Whitehorse area,            and more to come  &amp;   2. What products/information the ABoVE Science Team is (highly)    qualified and able to provide    - science-based products</vt:lpstr>
      <vt:lpstr>Goal:  To compile a user friendly collection of ecosystem service support products (with metadata) generated by ABoVE projects that can be used by communities in whatever way(s) they need.      Could give the collection to central agencies that are already contact points for indigenous communities   i.e. the Alaska Clearing House;         Govt. of NWT        Yukon Government (or Polar Knowledge Canada) </vt:lpstr>
      <vt:lpstr>How to build the compilation?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Ecosystem Services WG</dc:title>
  <dc:creator>Natalie Boelman</dc:creator>
  <cp:lastModifiedBy>Natalie Boelman</cp:lastModifiedBy>
  <cp:revision>26</cp:revision>
  <dcterms:created xsi:type="dcterms:W3CDTF">2023-01-25T05:24:40Z</dcterms:created>
  <dcterms:modified xsi:type="dcterms:W3CDTF">2023-01-25T17:01:06Z</dcterms:modified>
</cp:coreProperties>
</file>