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AB45"/>
    <a:srgbClr val="D4DE2B"/>
    <a:srgbClr val="DBDADD"/>
    <a:srgbClr val="595959"/>
    <a:srgbClr val="D2D3D4"/>
    <a:srgbClr val="D4DE2C"/>
    <a:srgbClr val="BABBBE"/>
    <a:srgbClr val="EBEBED"/>
    <a:srgbClr val="199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26"/>
    <p:restoredTop sz="96405"/>
  </p:normalViewPr>
  <p:slideViewPr>
    <p:cSldViewPr snapToGrid="0" snapToObjects="1">
      <p:cViewPr varScale="1">
        <p:scale>
          <a:sx n="81" d="100"/>
          <a:sy n="81" d="100"/>
        </p:scale>
        <p:origin x="2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AA15F2-90B9-0E41-B017-DFB4C1A69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5324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EB92E42-8CFB-7C41-B3DF-D19C95B17D4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786809"/>
            <a:ext cx="10515600" cy="12430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13986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0F49DAA-E2AA-0F4F-B767-EDF02A722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569" y="1471929"/>
            <a:ext cx="10962861" cy="78781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424E33-B8F7-5846-9882-C78BCE614614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4569" y="2538245"/>
            <a:ext cx="10962861" cy="3920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107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E04D88-B24E-F024-4639-0144C4DF2E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10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FF30331-9469-A040-9B56-78CFC3FA4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737"/>
            <a:ext cx="10515600" cy="521022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0000"/>
                </a:solidFill>
              </a:rPr>
              <a:t>Charge to Thematic Breakout groups</a:t>
            </a:r>
            <a:endParaRPr lang="en-US" sz="3200" b="1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9C996CB-F513-F448-8EC5-DD97B939E4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" y="1746609"/>
            <a:ext cx="11269980" cy="469529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Review &amp; update list of ongoing Synthesis Activities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Include identification of leads &amp; titles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Compile a list of syntheses completed (e.g. “boreal regeneration synthesis,” </a:t>
            </a:r>
            <a:r>
              <a:rPr lang="en-US" sz="2200" dirty="0" err="1">
                <a:solidFill>
                  <a:srgbClr val="000000"/>
                </a:solidFill>
              </a:rPr>
              <a:t>Baltzer</a:t>
            </a:r>
            <a:r>
              <a:rPr lang="en-US" sz="2200" dirty="0">
                <a:solidFill>
                  <a:srgbClr val="000000"/>
                </a:solidFill>
              </a:rPr>
              <a:t> et al. 2021 PNAS)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how &amp; reasonably when to bring the ongoing activities to fruition 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e.g. with publications as a working framework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Consider new Synthesis Activities </a:t>
            </a:r>
            <a:r>
              <a:rPr lang="en-US" sz="2000" dirty="0">
                <a:solidFill>
                  <a:srgbClr val="000000"/>
                </a:solidFill>
              </a:rPr>
              <a:t>(as makes sense).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how </a:t>
            </a:r>
            <a:r>
              <a:rPr lang="en-US" sz="2400" b="1" dirty="0">
                <a:solidFill>
                  <a:srgbClr val="000000"/>
                </a:solidFill>
              </a:rPr>
              <a:t>Phase 3 projects </a:t>
            </a:r>
            <a:r>
              <a:rPr lang="en-US" sz="2400" dirty="0">
                <a:solidFill>
                  <a:srgbClr val="000000"/>
                </a:solidFill>
              </a:rPr>
              <a:t>might best augment current WG efforts / cross-project activities</a:t>
            </a:r>
          </a:p>
          <a:p>
            <a:pPr marL="1028700" lvl="1" indent="-342900"/>
            <a:r>
              <a:rPr lang="en-US" sz="2200" dirty="0">
                <a:solidFill>
                  <a:srgbClr val="000000"/>
                </a:solidFill>
              </a:rPr>
              <a:t>If key projects / people were not re-selected, how to leverage &amp; maintain engagement?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Discuss WG Lead(s) – encourage early career scientists to co-lead (volunteers?)</a:t>
            </a:r>
          </a:p>
          <a:p>
            <a:pPr marL="800100" lvl="1" indent="-342900"/>
            <a:r>
              <a:rPr lang="en-US" sz="2200" dirty="0">
                <a:solidFill>
                  <a:srgbClr val="000000"/>
                </a:solidFill>
              </a:rPr>
              <a:t>Most changes are already resolved, so as needed..</a:t>
            </a:r>
          </a:p>
          <a:p>
            <a:pPr marL="457200" lvl="1" indent="0">
              <a:buNone/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50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3880B61-B07C-0B43-9D09-2BE4B06D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799822"/>
            <a:ext cx="11360800" cy="45387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Example of current synthesis activities (C-dynamics focused)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D513A938-CA8B-AB48-B74A-D09C9D3D84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643621"/>
              </p:ext>
            </p:extLst>
          </p:nvPr>
        </p:nvGraphicFramePr>
        <p:xfrm>
          <a:off x="0" y="1413157"/>
          <a:ext cx="12065330" cy="5220984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798285">
                  <a:extLst>
                    <a:ext uri="{9D8B030D-6E8A-4147-A177-3AD203B41FA5}">
                      <a16:colId xmlns:a16="http://schemas.microsoft.com/office/drawing/2014/main" val="809390108"/>
                    </a:ext>
                  </a:extLst>
                </a:gridCol>
                <a:gridCol w="3034619">
                  <a:extLst>
                    <a:ext uri="{9D8B030D-6E8A-4147-A177-3AD203B41FA5}">
                      <a16:colId xmlns:a16="http://schemas.microsoft.com/office/drawing/2014/main" val="2004174454"/>
                    </a:ext>
                  </a:extLst>
                </a:gridCol>
                <a:gridCol w="1956874">
                  <a:extLst>
                    <a:ext uri="{9D8B030D-6E8A-4147-A177-3AD203B41FA5}">
                      <a16:colId xmlns:a16="http://schemas.microsoft.com/office/drawing/2014/main" val="2017084530"/>
                    </a:ext>
                  </a:extLst>
                </a:gridCol>
                <a:gridCol w="2059605">
                  <a:extLst>
                    <a:ext uri="{9D8B030D-6E8A-4147-A177-3AD203B41FA5}">
                      <a16:colId xmlns:a16="http://schemas.microsoft.com/office/drawing/2014/main" val="4043601062"/>
                    </a:ext>
                  </a:extLst>
                </a:gridCol>
                <a:gridCol w="1123421">
                  <a:extLst>
                    <a:ext uri="{9D8B030D-6E8A-4147-A177-3AD203B41FA5}">
                      <a16:colId xmlns:a16="http://schemas.microsoft.com/office/drawing/2014/main" val="1813796955"/>
                    </a:ext>
                  </a:extLst>
                </a:gridCol>
                <a:gridCol w="842564">
                  <a:extLst>
                    <a:ext uri="{9D8B030D-6E8A-4147-A177-3AD203B41FA5}">
                      <a16:colId xmlns:a16="http://schemas.microsoft.com/office/drawing/2014/main" val="838509296"/>
                    </a:ext>
                  </a:extLst>
                </a:gridCol>
                <a:gridCol w="2249962">
                  <a:extLst>
                    <a:ext uri="{9D8B030D-6E8A-4147-A177-3AD203B41FA5}">
                      <a16:colId xmlns:a16="http://schemas.microsoft.com/office/drawing/2014/main" val="1478276146"/>
                    </a:ext>
                  </a:extLst>
                </a:gridCol>
              </a:tblGrid>
              <a:tr h="4842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#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Synthesis Topic Name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Leads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Email Contact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Start Date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End Date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Status/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Progress Bar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2677271578"/>
                  </a:ext>
                </a:extLst>
              </a:tr>
              <a:tr h="216934"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/>
                </a:tc>
                <a:extLst>
                  <a:ext uri="{0D108BD9-81ED-4DB2-BD59-A6C34878D82A}">
                    <a16:rowId xmlns:a16="http://schemas.microsoft.com/office/drawing/2014/main" val="26495315"/>
                  </a:ext>
                </a:extLst>
              </a:tr>
              <a:tr h="4338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Carbon Budget for the ABoVE domain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Abhishek Chatterjee,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Jon Wang, Dan Hayes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abhishek.chatterjee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@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jpl.nasa.gov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Abhishek’s paper draft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2558724836"/>
                  </a:ext>
                </a:extLst>
              </a:tr>
              <a:tr h="216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4238436139"/>
                  </a:ext>
                </a:extLst>
              </a:tr>
              <a:tr h="287478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Impact of climate &amp; wildfire on Alaska’s GPP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Nick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Parazoo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nicholas.c.parazoo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@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jpl.nasa.gov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2021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Madani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et al. (2021), JGR-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Biogeosciences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3229156398"/>
                  </a:ext>
                </a:extLst>
              </a:tr>
              <a:tr h="2169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Nima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Madani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532" marR="34532" marT="0" marB="0" anchor="ctr">
                    <a:lnL w="12700" cap="flat" cmpd="sng" algn="ctr">
                      <a:solidFill>
                        <a:srgbClr val="A0D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D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D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D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2915362"/>
                  </a:ext>
                </a:extLst>
              </a:tr>
              <a:tr h="216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4144134753"/>
                  </a:ext>
                </a:extLst>
              </a:tr>
              <a:tr h="21693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Methane fluxes, model-data mismatch and knowledge gaps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Jennifer Watts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jwatts@woodwell.org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TBD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Luke’s paper draft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2947551273"/>
                  </a:ext>
                </a:extLst>
              </a:tr>
              <a:tr h="4338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Roisin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Commane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r.commane@columbia.edu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772610"/>
                  </a:ext>
                </a:extLst>
              </a:tr>
              <a:tr h="216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2138194718"/>
                  </a:ext>
                </a:extLst>
              </a:tr>
              <a:tr h="21693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CO</a:t>
                      </a:r>
                      <a:r>
                        <a:rPr lang="en-US" sz="1600" b="1" baseline="-250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</a:rPr>
                        <a:t> amplitude synthesis - trends, drivers and projections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Brendan Rogers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brogers@woodwell.org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Mid-2020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</a:rPr>
                        <a:t>TBD</a:t>
                      </a: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broken up into 4 WGs:  atmospheric, terrestrial remote sensing,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in situ measurements, process-based models;  conducting literature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review.s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3402256966"/>
                  </a:ext>
                </a:extLst>
              </a:tr>
              <a:tr h="14458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Manuel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Helbig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, Gretchen Keppel-Aleks, </a:t>
                      </a:r>
                      <a:r>
                        <a:rPr lang="en-US" sz="1600" dirty="0" err="1">
                          <a:solidFill>
                            <a:srgbClr val="000000"/>
                          </a:solidFill>
                          <a:effectLst/>
                        </a:rPr>
                        <a:t>Zhihua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 Liu, Lei Hu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</a:rPr>
                        <a:t>…</a:t>
                      </a: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810055"/>
                  </a:ext>
                </a:extLst>
              </a:tr>
              <a:tr h="2169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600" dirty="0">
                        <a:solidFill>
                          <a:srgbClr val="595959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6043" marR="46043" marT="0" marB="0" anchor="ctr"/>
                </a:tc>
                <a:extLst>
                  <a:ext uri="{0D108BD9-81ED-4DB2-BD59-A6C34878D82A}">
                    <a16:rowId xmlns:a16="http://schemas.microsoft.com/office/drawing/2014/main" val="514611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38B485C-36DA-D24F-8FE2-86FAE568C6DC}"/>
              </a:ext>
            </a:extLst>
          </p:cNvPr>
          <p:cNvSpPr/>
          <p:nvPr/>
        </p:nvSpPr>
        <p:spPr>
          <a:xfrm>
            <a:off x="594360" y="1121502"/>
            <a:ext cx="113842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800" dirty="0">
                <a:solidFill>
                  <a:srgbClr val="000000"/>
                </a:solidFill>
              </a:rPr>
              <a:t>(Tues 1/24)  5 breakout groups (chairs): Rooms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Carbon Dynamics / Budgets (Chatterjee / J. Wang): </a:t>
            </a:r>
            <a:r>
              <a:rPr lang="en-US" sz="2400" b="1" dirty="0"/>
              <a:t>Room: 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Pacific A (plenary)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Fire &amp; Insect Disturbance  (French / T. Chen):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Pacific B 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Wildlife &amp; Ecosystem Services  (</a:t>
            </a:r>
            <a:r>
              <a:rPr lang="en-US" sz="2400" dirty="0" err="1"/>
              <a:t>Boelman</a:t>
            </a:r>
            <a:r>
              <a:rPr lang="en-US" sz="2400" dirty="0"/>
              <a:t>):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Pacific C 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Spectral Imaging  (</a:t>
            </a:r>
            <a:r>
              <a:rPr lang="en-US" sz="2400" dirty="0" err="1"/>
              <a:t>Huemmrich</a:t>
            </a:r>
            <a:r>
              <a:rPr lang="en-US" sz="2400" dirty="0"/>
              <a:t> / P. Nelson):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East Coast 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*Modeling  (Fisher / </a:t>
            </a:r>
            <a:r>
              <a:rPr lang="en-US" sz="2400" dirty="0" err="1"/>
              <a:t>Huntzinger</a:t>
            </a:r>
            <a:r>
              <a:rPr lang="en-US" sz="2400" dirty="0"/>
              <a:t>):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West Coast 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9D1B7A-7DE7-314F-B309-364D76DE5608}"/>
              </a:ext>
            </a:extLst>
          </p:cNvPr>
          <p:cNvSpPr/>
          <p:nvPr/>
        </p:nvSpPr>
        <p:spPr>
          <a:xfrm>
            <a:off x="1691342" y="4436644"/>
            <a:ext cx="880931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Self-select to breakouts </a:t>
            </a:r>
          </a:p>
          <a:p>
            <a:pPr marL="971550" lvl="1" indent="-514350"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If you have multiple project participants, go to different WGs</a:t>
            </a:r>
          </a:p>
          <a:p>
            <a:pPr marL="971550" lvl="1" indent="-514350">
              <a:buFont typeface="Wingdings" charset="2"/>
              <a:buChar char="Ø"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Assign / volunteer a rapporteur </a:t>
            </a:r>
            <a:r>
              <a:rPr lang="en-US" sz="2600" b="1" dirty="0">
                <a:solidFill>
                  <a:srgbClr val="000000"/>
                </a:solidFill>
              </a:rPr>
              <a:t>and</a:t>
            </a:r>
            <a:r>
              <a:rPr lang="en-US" sz="2600" dirty="0">
                <a:solidFill>
                  <a:srgbClr val="000000"/>
                </a:solidFill>
              </a:rPr>
              <a:t> someone to liaise with Zoom online participants (follow chat, raised hands, </a:t>
            </a:r>
            <a:r>
              <a:rPr lang="en-US" sz="2600" dirty="0" err="1">
                <a:solidFill>
                  <a:srgbClr val="000000"/>
                </a:solidFill>
              </a:rPr>
              <a:t>etc</a:t>
            </a:r>
            <a:r>
              <a:rPr lang="en-US" sz="2600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2833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18BA8E-F285-B045-8C82-CA51C03380F4}"/>
              </a:ext>
            </a:extLst>
          </p:cNvPr>
          <p:cNvSpPr/>
          <p:nvPr/>
        </p:nvSpPr>
        <p:spPr>
          <a:xfrm>
            <a:off x="141890" y="1192754"/>
            <a:ext cx="1205011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800" dirty="0">
                <a:solidFill>
                  <a:srgbClr val="000000"/>
                </a:solidFill>
              </a:rPr>
              <a:t>Weds (1/25)  4 (or 5?) breakout groups (chairs): Rooms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Collaborations &amp; Engagement (Larson / Miner):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Pacific B 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Vegetation Dynamics &amp; Structure (Epstein / </a:t>
            </a:r>
            <a:r>
              <a:rPr lang="en-US" sz="2400" dirty="0" err="1"/>
              <a:t>Macander</a:t>
            </a:r>
            <a:r>
              <a:rPr lang="en-US" sz="2400" dirty="0"/>
              <a:t> / Montesano): </a:t>
            </a:r>
            <a:r>
              <a:rPr lang="en-US" sz="2000" b="1" dirty="0"/>
              <a:t>Room: </a:t>
            </a:r>
            <a:r>
              <a:rPr lang="en-US" sz="20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Pacific A </a:t>
            </a:r>
            <a:r>
              <a:rPr lang="en-US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(plenary)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Permafrost and Hydrology (Kimball):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Pacific C 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dirty="0"/>
              <a:t>Wetlands (</a:t>
            </a:r>
            <a:r>
              <a:rPr lang="en-US" sz="2400" dirty="0" err="1"/>
              <a:t>Butman</a:t>
            </a:r>
            <a:r>
              <a:rPr lang="en-US" sz="2400" dirty="0"/>
              <a:t> / </a:t>
            </a:r>
            <a:r>
              <a:rPr lang="en-US" sz="2400" dirty="0" err="1"/>
              <a:t>Bourgeau</a:t>
            </a:r>
            <a:r>
              <a:rPr lang="en-US" sz="2400" dirty="0"/>
              <a:t>-Chavez):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East Coast 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en-US" sz="2400" i="1" dirty="0"/>
              <a:t>Ad hoc</a:t>
            </a:r>
            <a:r>
              <a:rPr lang="en-US" sz="2400" dirty="0"/>
              <a:t>: </a:t>
            </a:r>
            <a:r>
              <a:rPr lang="en-US" sz="2400" b="1" dirty="0"/>
              <a:t>Room: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West Coast 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017CE7-C74D-3241-9238-BA250642E300}"/>
              </a:ext>
            </a:extLst>
          </p:cNvPr>
          <p:cNvSpPr/>
          <p:nvPr/>
        </p:nvSpPr>
        <p:spPr>
          <a:xfrm>
            <a:off x="1691342" y="4507896"/>
            <a:ext cx="880931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rgbClr val="000000"/>
                </a:solidFill>
              </a:rPr>
              <a:t>Self-select to breakouts </a:t>
            </a:r>
          </a:p>
          <a:p>
            <a:pPr marL="971550" lvl="1" indent="-514350">
              <a:buFont typeface="Wingdings" charset="2"/>
              <a:buChar char="Ø"/>
            </a:pPr>
            <a:r>
              <a:rPr lang="en-US" sz="2400" dirty="0">
                <a:solidFill>
                  <a:srgbClr val="000000"/>
                </a:solidFill>
              </a:rPr>
              <a:t>If you have multiple project participants, go to different WGs</a:t>
            </a:r>
          </a:p>
          <a:p>
            <a:pPr marL="971550" lvl="1" indent="-514350">
              <a:buFont typeface="Wingdings" charset="2"/>
              <a:buChar char="Ø"/>
            </a:pPr>
            <a:endParaRPr lang="en-US" sz="1200" dirty="0">
              <a:solidFill>
                <a:srgbClr val="000000"/>
              </a:solidFill>
            </a:endParaRPr>
          </a:p>
          <a:p>
            <a:r>
              <a:rPr lang="en-US" sz="2600" dirty="0">
                <a:solidFill>
                  <a:srgbClr val="000000"/>
                </a:solidFill>
              </a:rPr>
              <a:t>Assign / volunteer a rapporteur </a:t>
            </a:r>
            <a:r>
              <a:rPr lang="en-US" sz="2600" b="1" dirty="0">
                <a:solidFill>
                  <a:srgbClr val="000000"/>
                </a:solidFill>
              </a:rPr>
              <a:t>and</a:t>
            </a:r>
            <a:r>
              <a:rPr lang="en-US" sz="2600" dirty="0">
                <a:solidFill>
                  <a:srgbClr val="000000"/>
                </a:solidFill>
              </a:rPr>
              <a:t> someone to liaise with Zoom online participants (follow chat, raised hands, </a:t>
            </a:r>
            <a:r>
              <a:rPr lang="en-US" sz="2600" dirty="0" err="1">
                <a:solidFill>
                  <a:srgbClr val="000000"/>
                </a:solidFill>
              </a:rPr>
              <a:t>etc</a:t>
            </a:r>
            <a:r>
              <a:rPr lang="en-US" sz="2600" dirty="0">
                <a:solidFill>
                  <a:srgbClr val="00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449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TM_8_Template_Master" id="{B2BD47E0-CCCF-6743-B10A-DF081A6F4804}" vid="{542B1A31-F45A-1D4D-AB3B-DC0A847061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11117</TotalTime>
  <Words>545</Words>
  <Application>Microsoft Macintosh PowerPoint</Application>
  <PresentationFormat>Widescreen</PresentationFormat>
  <Paragraphs>98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Charge to Thematic Breakout groups</vt:lpstr>
      <vt:lpstr>Example of current synthesis activities (C-dynamics focused)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Kendig, Leanne (GSFC-618.0)[GLOBAL SCIENCE &amp; TECHNOLOGY INC]</cp:lastModifiedBy>
  <cp:revision>98</cp:revision>
  <dcterms:created xsi:type="dcterms:W3CDTF">2020-11-03T15:27:10Z</dcterms:created>
  <dcterms:modified xsi:type="dcterms:W3CDTF">2023-01-23T23:49:47Z</dcterms:modified>
</cp:coreProperties>
</file>