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0" r:id="rId2"/>
    <p:sldId id="262" r:id="rId3"/>
    <p:sldId id="257" r:id="rId4"/>
    <p:sldId id="265" r:id="rId5"/>
    <p:sldId id="259" r:id="rId6"/>
    <p:sldId id="261" r:id="rId7"/>
    <p:sldId id="267" r:id="rId8"/>
    <p:sldId id="258" r:id="rId9"/>
    <p:sldId id="269" r:id="rId10"/>
    <p:sldId id="264" r:id="rId11"/>
    <p:sldId id="263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26"/>
    <p:restoredTop sz="96405"/>
  </p:normalViewPr>
  <p:slideViewPr>
    <p:cSldViewPr snapToGrid="0" snapToObjects="1">
      <p:cViewPr varScale="1">
        <p:scale>
          <a:sx n="66" d="100"/>
          <a:sy n="66" d="100"/>
        </p:scale>
        <p:origin x="298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4BFE5-EA8C-4CD0-A96A-6813371A96B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EAE2-E25F-448A-BD2B-91542BE34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3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33" name="Google Shape;133;p1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5F2-90B9-0E41-B017-DFB4C1A6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4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B92E42-8CFB-7C41-B3DF-D19C95B17D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86809"/>
            <a:ext cx="10515600" cy="124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3986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49DAA-E2AA-0F4F-B767-EDF02A72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1471929"/>
            <a:ext cx="10962861" cy="7878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24E33-B8F7-5846-9882-C78BCE6146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538245"/>
            <a:ext cx="10962861" cy="3920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1188720" y="729373"/>
            <a:ext cx="9966960" cy="81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1188720" y="1554721"/>
            <a:ext cx="9966960" cy="431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Font typeface="Noto Sans Symbols"/>
              <a:buChar char="▪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04D88-B24E-F024-4639-0144C4DF2E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29/2010JG00150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38/s41558-020-00920-8" TargetMode="External"/><Relationship Id="rId2" Type="http://schemas.openxmlformats.org/officeDocument/2006/relationships/hyperlink" Target="https://doi.org/10.3334/ORNLDAAC/174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x.doi.org/10.1073/pnas.202487211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x.doi.org/10.1088/1748-9326/ac98d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/>
          <p:cNvPicPr preferRelativeResize="0"/>
          <p:nvPr/>
        </p:nvPicPr>
        <p:blipFill rotWithShape="1">
          <a:blip r:embed="rId3">
            <a:alphaModFix/>
          </a:blip>
          <a:srcRect t="11724" b="-1"/>
          <a:stretch/>
        </p:blipFill>
        <p:spPr>
          <a:xfrm>
            <a:off x="0" y="740663"/>
            <a:ext cx="12192000" cy="609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 descr="https://above.nasa.gov/newsletterBuild_ABoVE/images/spring_2018/ABoVE_newsHeader_Spring20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2156" y="2837895"/>
            <a:ext cx="1967688" cy="1715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1128888" y="987060"/>
            <a:ext cx="9934223" cy="1108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Fire &amp; Insect Disturbance Working Group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666666"/>
                </a:solidFill>
                <a:latin typeface="Calibri"/>
                <a:cs typeface="Calibri"/>
                <a:sym typeface="Calibri"/>
              </a:rPr>
              <a:t>Breakout Session Report</a:t>
            </a:r>
            <a:endParaRPr sz="2400" dirty="0">
              <a:solidFill>
                <a:srgbClr val="666666"/>
              </a:solidFill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10330144" y="6463817"/>
            <a:ext cx="18618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Photo by L </a:t>
            </a:r>
            <a:r>
              <a:rPr lang="en-US" sz="1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Kendig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2209050" y="4753254"/>
            <a:ext cx="7773900" cy="1422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Dong Chen, Nancy French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With notes from Tyler </a:t>
            </a:r>
            <a:r>
              <a:rPr lang="en-US" sz="33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Albrethsen</a:t>
            </a:r>
            <a:endParaRPr lang="en-US" sz="33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/>
            <a:r>
              <a:rPr lang="en-US" sz="3200" b="1" i="1" dirty="0">
                <a:solidFill>
                  <a:srgbClr val="000000"/>
                </a:solidFill>
              </a:rPr>
              <a:t>Discuss how Phase 3 projects might best augment current WG efforts / cross-project activities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Phase 3 fire projects are active in WG already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Much interest in fire and other disturbance in connection with MANY (ALL?) projects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Looking for a new WG deputy lead to work with Tony</a:t>
            </a:r>
          </a:p>
          <a:p>
            <a:pPr lvl="1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1028700" lvl="1" indent="-342900"/>
            <a:endParaRPr lang="en-US" sz="2800" dirty="0">
              <a:solidFill>
                <a:srgbClr val="000000"/>
              </a:solidFill>
            </a:endParaRPr>
          </a:p>
          <a:p>
            <a:pPr lvl="1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lvl="1" indent="0">
              <a:buNone/>
            </a:pPr>
            <a:r>
              <a:rPr lang="en-US" sz="2800" i="1" dirty="0">
                <a:solidFill>
                  <a:srgbClr val="000000"/>
                </a:solidFill>
              </a:rPr>
              <a:t>If key projects / people were not re-selected, how to leverage &amp; maintain engagement? (Not discussed)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9D9F-878A-BCA9-3825-A56F3985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26" y="763456"/>
            <a:ext cx="10962861" cy="787814"/>
          </a:xfrm>
        </p:spPr>
        <p:txBody>
          <a:bodyPr/>
          <a:lstStyle/>
          <a:p>
            <a:r>
              <a:rPr lang="en-US" dirty="0"/>
              <a:t>Future of the WG: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29C6D0-F6A5-F0EB-EECE-9D594D50669A}"/>
              </a:ext>
            </a:extLst>
          </p:cNvPr>
          <p:cNvSpPr/>
          <p:nvPr/>
        </p:nvSpPr>
        <p:spPr>
          <a:xfrm>
            <a:off x="4209453" y="1529602"/>
            <a:ext cx="4182036" cy="2965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Disturbance</a:t>
            </a:r>
          </a:p>
          <a:p>
            <a:pPr algn="ctr"/>
            <a:r>
              <a:rPr lang="en-US" sz="2400" dirty="0"/>
              <a:t>Fire, Insects, </a:t>
            </a:r>
            <a:r>
              <a:rPr lang="en-US" sz="2400" dirty="0" err="1"/>
              <a:t>Thermokarst</a:t>
            </a:r>
            <a:r>
              <a:rPr lang="en-US" sz="2400" dirty="0"/>
              <a:t>, Herbivory, Climate (temp/</a:t>
            </a:r>
            <a:r>
              <a:rPr lang="en-US" sz="2400" dirty="0" err="1"/>
              <a:t>precip</a:t>
            </a:r>
            <a:r>
              <a:rPr lang="en-US" sz="2400" dirty="0"/>
              <a:t>), Beaver engineering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5298FA-D900-8D02-B030-47E9BA750A00}"/>
              </a:ext>
            </a:extLst>
          </p:cNvPr>
          <p:cNvSpPr/>
          <p:nvPr/>
        </p:nvSpPr>
        <p:spPr>
          <a:xfrm>
            <a:off x="9309920" y="1418665"/>
            <a:ext cx="2407023" cy="1519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Vegetation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57FD9F-EB33-8E61-0F9D-DD76A8121E04}"/>
              </a:ext>
            </a:extLst>
          </p:cNvPr>
          <p:cNvSpPr/>
          <p:nvPr/>
        </p:nvSpPr>
        <p:spPr>
          <a:xfrm>
            <a:off x="6488206" y="4881283"/>
            <a:ext cx="2407023" cy="1519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Permafrost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1ABF5-3D4C-1ADF-0D8C-B41770BD3B1A}"/>
              </a:ext>
            </a:extLst>
          </p:cNvPr>
          <p:cNvSpPr/>
          <p:nvPr/>
        </p:nvSpPr>
        <p:spPr>
          <a:xfrm>
            <a:off x="2322628" y="4562709"/>
            <a:ext cx="2407023" cy="1519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Carbon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92AE0B-F319-2105-434D-B0BDCAC185C6}"/>
              </a:ext>
            </a:extLst>
          </p:cNvPr>
          <p:cNvSpPr/>
          <p:nvPr/>
        </p:nvSpPr>
        <p:spPr>
          <a:xfrm>
            <a:off x="1190064" y="2540936"/>
            <a:ext cx="2407023" cy="1519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Ecosystem Services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97826F-10A3-D27F-6F3B-16D194C745F5}"/>
              </a:ext>
            </a:extLst>
          </p:cNvPr>
          <p:cNvSpPr/>
          <p:nvPr/>
        </p:nvSpPr>
        <p:spPr>
          <a:xfrm>
            <a:off x="9158495" y="3482788"/>
            <a:ext cx="2407023" cy="1519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Hydrology/Wetlands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EA101C-451A-75F2-A91B-315A68235567}"/>
              </a:ext>
            </a:extLst>
          </p:cNvPr>
          <p:cNvCxnSpPr>
            <a:cxnSpLocks/>
            <a:stCxn id="7" idx="7"/>
            <a:endCxn id="4" idx="3"/>
          </p:cNvCxnSpPr>
          <p:nvPr/>
        </p:nvCxnSpPr>
        <p:spPr>
          <a:xfrm flipV="1">
            <a:off x="4377151" y="4060454"/>
            <a:ext cx="444747" cy="72478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216D7E-72E8-EEDB-649D-2B83C589F22E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8085267" y="2178424"/>
            <a:ext cx="1224653" cy="138435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0B2B42-0905-F5B9-B882-41533A2E3410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597087" y="3012141"/>
            <a:ext cx="612366" cy="288554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0352F7-0B46-DA71-D695-5DAD5453B06F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370104" y="4264304"/>
            <a:ext cx="321614" cy="616979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C0D5CD-FB85-732D-E360-A8D812A17348}"/>
              </a:ext>
            </a:extLst>
          </p:cNvPr>
          <p:cNvCxnSpPr>
            <a:cxnSpLocks/>
            <a:stCxn id="9" idx="1"/>
            <a:endCxn id="4" idx="6"/>
          </p:cNvCxnSpPr>
          <p:nvPr/>
        </p:nvCxnSpPr>
        <p:spPr>
          <a:xfrm flipH="1" flipV="1">
            <a:off x="8391489" y="3012141"/>
            <a:ext cx="1119506" cy="693175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53B04B9-B2BA-F1F2-A7D7-1B9F68CF2B4A}"/>
              </a:ext>
            </a:extLst>
          </p:cNvPr>
          <p:cNvCxnSpPr>
            <a:stCxn id="7" idx="0"/>
            <a:endCxn id="8" idx="5"/>
          </p:cNvCxnSpPr>
          <p:nvPr/>
        </p:nvCxnSpPr>
        <p:spPr>
          <a:xfrm flipH="1" flipV="1">
            <a:off x="3244587" y="3837926"/>
            <a:ext cx="281553" cy="72478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B3F7B1-B7EA-9C66-DDA0-F7BDE1B6CB30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4729651" y="5322468"/>
            <a:ext cx="1758555" cy="49577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870555-AEAA-21D2-7D9A-029991A2417C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10362007" y="2938183"/>
            <a:ext cx="151425" cy="54460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DBCD9D-E179-398F-2F53-116B5E950AEB}"/>
              </a:ext>
            </a:extLst>
          </p:cNvPr>
          <p:cNvCxnSpPr>
            <a:cxnSpLocks/>
            <a:stCxn id="6" idx="6"/>
            <a:endCxn id="9" idx="4"/>
          </p:cNvCxnSpPr>
          <p:nvPr/>
        </p:nvCxnSpPr>
        <p:spPr>
          <a:xfrm flipV="1">
            <a:off x="8895229" y="5002306"/>
            <a:ext cx="1466778" cy="63873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AE5B73-3B8A-2761-ABCF-4780AE83D74D}"/>
              </a:ext>
            </a:extLst>
          </p:cNvPr>
          <p:cNvCxnSpPr>
            <a:cxnSpLocks/>
            <a:stCxn id="5" idx="1"/>
            <a:endCxn id="8" idx="7"/>
          </p:cNvCxnSpPr>
          <p:nvPr/>
        </p:nvCxnSpPr>
        <p:spPr>
          <a:xfrm flipH="1">
            <a:off x="3244587" y="1641193"/>
            <a:ext cx="6417833" cy="112227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5B62BAB-FE8F-6DFD-90F6-548A9D15950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308215" y="4242547"/>
            <a:ext cx="4850280" cy="152110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BFCC60F-81CA-074D-006B-0C02F878BDC8}"/>
              </a:ext>
            </a:extLst>
          </p:cNvPr>
          <p:cNvCxnSpPr>
            <a:cxnSpLocks/>
          </p:cNvCxnSpPr>
          <p:nvPr/>
        </p:nvCxnSpPr>
        <p:spPr>
          <a:xfrm flipH="1" flipV="1">
            <a:off x="3597087" y="3482788"/>
            <a:ext cx="5561408" cy="54965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D28EBD9-9AA0-795A-6078-7141AC196A19}"/>
              </a:ext>
            </a:extLst>
          </p:cNvPr>
          <p:cNvCxnSpPr>
            <a:cxnSpLocks/>
          </p:cNvCxnSpPr>
          <p:nvPr/>
        </p:nvCxnSpPr>
        <p:spPr>
          <a:xfrm flipH="1">
            <a:off x="4649174" y="2504372"/>
            <a:ext cx="4861821" cy="254219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20FE30-8386-F120-E78A-A93034B888D6}"/>
              </a:ext>
            </a:extLst>
          </p:cNvPr>
          <p:cNvSpPr txBox="1"/>
          <p:nvPr/>
        </p:nvSpPr>
        <p:spPr>
          <a:xfrm>
            <a:off x="196770" y="6138941"/>
            <a:ext cx="8194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Grosse, G. et al. 2011  </a:t>
            </a:r>
            <a:r>
              <a:rPr lang="en-US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Vulnerability of high-latitude soil organic carbon in North America to disturbance </a:t>
            </a:r>
            <a:r>
              <a:rPr lang="en-US" i="0" u="none" strike="noStrike" dirty="0"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2"/>
              </a:rPr>
              <a:t>https://doi.org/10.1029/2010JG001507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9D9F-878A-BCA9-3825-A56F3985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26" y="763456"/>
            <a:ext cx="10962861" cy="787814"/>
          </a:xfrm>
        </p:spPr>
        <p:txBody>
          <a:bodyPr/>
          <a:lstStyle/>
          <a:p>
            <a:r>
              <a:rPr lang="en-US" dirty="0"/>
              <a:t>Future of the WG: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29C6D0-F6A5-F0EB-EECE-9D594D50669A}"/>
              </a:ext>
            </a:extLst>
          </p:cNvPr>
          <p:cNvSpPr/>
          <p:nvPr/>
        </p:nvSpPr>
        <p:spPr>
          <a:xfrm>
            <a:off x="4209453" y="1529602"/>
            <a:ext cx="4182036" cy="2965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Disturbance</a:t>
            </a:r>
          </a:p>
          <a:p>
            <a:pPr algn="ctr"/>
            <a:r>
              <a:rPr lang="en-US" sz="2400" dirty="0"/>
              <a:t>Fire, Insects, </a:t>
            </a:r>
            <a:r>
              <a:rPr lang="en-US" sz="2400" dirty="0" err="1"/>
              <a:t>Thermokarst</a:t>
            </a:r>
            <a:r>
              <a:rPr lang="en-US" sz="2400" dirty="0"/>
              <a:t>, Herbivory, Climate (temp/</a:t>
            </a:r>
            <a:r>
              <a:rPr lang="en-US" sz="2400" dirty="0" err="1"/>
              <a:t>precip</a:t>
            </a:r>
            <a:r>
              <a:rPr lang="en-US" sz="2400" dirty="0"/>
              <a:t>), Beaver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5F145-E2DE-F0FB-3D39-9434AC51A2B6}"/>
              </a:ext>
            </a:extLst>
          </p:cNvPr>
          <p:cNvSpPr txBox="1"/>
          <p:nvPr/>
        </p:nvSpPr>
        <p:spPr>
          <a:xfrm>
            <a:off x="961465" y="2712377"/>
            <a:ext cx="52376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Proposal:</a:t>
            </a:r>
            <a:br>
              <a:rPr lang="en-US" sz="2800" dirty="0"/>
            </a:br>
            <a:r>
              <a:rPr lang="en-US" sz="2800" dirty="0"/>
              <a:t>Broaden the </a:t>
            </a:r>
            <a:br>
              <a:rPr lang="en-US" sz="2800" dirty="0"/>
            </a:br>
            <a:r>
              <a:rPr lang="en-US" sz="2800" dirty="0"/>
              <a:t>“Fire &amp; Insect” WG to “Disturbance” WG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/>
              <a:t>We have been conducting the WG in this manner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/>
              <a:t>Much of the fire synthesis activities are successfully completed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DB89E-A4EA-2D90-0D69-CE45621AFD22}"/>
              </a:ext>
            </a:extLst>
          </p:cNvPr>
          <p:cNvSpPr txBox="1"/>
          <p:nvPr/>
        </p:nvSpPr>
        <p:spPr>
          <a:xfrm>
            <a:off x="8595399" y="3917269"/>
            <a:ext cx="32861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Monthly meeting topic: A review of the Multi-disturbance study and publication by Adriana Foster</a:t>
            </a:r>
          </a:p>
        </p:txBody>
      </p:sp>
    </p:spTree>
    <p:extLst>
      <p:ext uri="{BB962C8B-B14F-4D97-AF65-F5344CB8AC3E}">
        <p14:creationId xmlns:p14="http://schemas.microsoft.com/office/powerpoint/2010/main" val="13333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9D9F-878A-BCA9-3825-A56F3985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26" y="763456"/>
            <a:ext cx="10962861" cy="787814"/>
          </a:xfrm>
        </p:spPr>
        <p:txBody>
          <a:bodyPr/>
          <a:lstStyle/>
          <a:p>
            <a:r>
              <a:rPr lang="en-US" dirty="0"/>
              <a:t>Future of the WG: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29C6D0-F6A5-F0EB-EECE-9D594D50669A}"/>
              </a:ext>
            </a:extLst>
          </p:cNvPr>
          <p:cNvSpPr/>
          <p:nvPr/>
        </p:nvSpPr>
        <p:spPr>
          <a:xfrm>
            <a:off x="4209453" y="1529602"/>
            <a:ext cx="4182036" cy="2965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Disturbance</a:t>
            </a:r>
          </a:p>
          <a:p>
            <a:pPr algn="ctr"/>
            <a:r>
              <a:rPr lang="en-US" sz="2400" dirty="0"/>
              <a:t>Fire, Insects, </a:t>
            </a:r>
            <a:r>
              <a:rPr lang="en-US" sz="2400" dirty="0" err="1"/>
              <a:t>Thermokarst</a:t>
            </a:r>
            <a:r>
              <a:rPr lang="en-US" sz="2400" dirty="0"/>
              <a:t>, Herbivory, Climate (temp/</a:t>
            </a:r>
            <a:r>
              <a:rPr lang="en-US" sz="2400" dirty="0" err="1"/>
              <a:t>precip</a:t>
            </a:r>
            <a:r>
              <a:rPr lang="en-US" sz="2400" dirty="0"/>
              <a:t>), Beaver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5F145-E2DE-F0FB-3D39-9434AC51A2B6}"/>
              </a:ext>
            </a:extLst>
          </p:cNvPr>
          <p:cNvSpPr txBox="1"/>
          <p:nvPr/>
        </p:nvSpPr>
        <p:spPr>
          <a:xfrm>
            <a:off x="961465" y="4205013"/>
            <a:ext cx="10475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Next meeting March 2nd: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Review tundra field data synthesis database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Presentation from the group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Tony will be contacting people for this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Please step 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EBF52-9671-3817-466A-FEBE806D3C0A}"/>
              </a:ext>
            </a:extLst>
          </p:cNvPr>
          <p:cNvSpPr txBox="1"/>
          <p:nvPr/>
        </p:nvSpPr>
        <p:spPr>
          <a:xfrm>
            <a:off x="961465" y="1960489"/>
            <a:ext cx="29633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Monthly meetings: 1:00 to 2:00 PM ET 1</a:t>
            </a:r>
            <a:r>
              <a:rPr lang="en-US" sz="2800" baseline="30000" dirty="0"/>
              <a:t>st</a:t>
            </a:r>
            <a:r>
              <a:rPr lang="en-US" sz="2800" dirty="0"/>
              <a:t> Thursdays of each 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1DCA76-0E8B-BB99-D9E9-75FCE39AADBE}"/>
              </a:ext>
            </a:extLst>
          </p:cNvPr>
          <p:cNvSpPr txBox="1"/>
          <p:nvPr/>
        </p:nvSpPr>
        <p:spPr>
          <a:xfrm>
            <a:off x="8595399" y="3917269"/>
            <a:ext cx="32861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Monthly meeting topic: A review of the Multi-disturbance study and publication by Adriana Foster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26687-48B5-07CC-73D4-DAEC388875FA}"/>
              </a:ext>
            </a:extLst>
          </p:cNvPr>
          <p:cNvSpPr txBox="1"/>
          <p:nvPr/>
        </p:nvSpPr>
        <p:spPr>
          <a:xfrm>
            <a:off x="8676081" y="1826328"/>
            <a:ext cx="26690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800" dirty="0">
                <a:solidFill>
                  <a:srgbClr val="000000"/>
                </a:solidFill>
              </a:rPr>
              <a:t>Looking for a new WG deputy lead to work with Tony</a:t>
            </a:r>
          </a:p>
        </p:txBody>
      </p:sp>
    </p:spTree>
    <p:extLst>
      <p:ext uri="{BB962C8B-B14F-4D97-AF65-F5344CB8AC3E}">
        <p14:creationId xmlns:p14="http://schemas.microsoft.com/office/powerpoint/2010/main" val="32276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4749-96D6-1688-89E9-AB5B146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Participants: (±22)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93273-3E5E-3076-B94F-02B0B252929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538245"/>
            <a:ext cx="10962861" cy="3098626"/>
          </a:xfrm>
        </p:spPr>
        <p:txBody>
          <a:bodyPr numCol="3"/>
          <a:lstStyle/>
          <a:p>
            <a:r>
              <a:rPr lang="en-US" dirty="0"/>
              <a:t>Nancy French</a:t>
            </a:r>
          </a:p>
          <a:p>
            <a:r>
              <a:rPr lang="en-US" dirty="0"/>
              <a:t>Dong “Tony” Chen (virtual)</a:t>
            </a:r>
          </a:p>
          <a:p>
            <a:r>
              <a:rPr lang="en-US" dirty="0"/>
              <a:t>Chris Potter</a:t>
            </a:r>
          </a:p>
          <a:p>
            <a:r>
              <a:rPr lang="en-US" dirty="0"/>
              <a:t>Randi </a:t>
            </a:r>
            <a:r>
              <a:rPr lang="en-US" dirty="0" err="1"/>
              <a:t>Jandt</a:t>
            </a:r>
            <a:endParaRPr lang="en-US" dirty="0"/>
          </a:p>
          <a:p>
            <a:r>
              <a:rPr lang="en-US" dirty="0"/>
              <a:t>Tammy Walker</a:t>
            </a:r>
          </a:p>
          <a:p>
            <a:r>
              <a:rPr lang="en-US" dirty="0"/>
              <a:t>Tyler </a:t>
            </a:r>
            <a:r>
              <a:rPr lang="en-US" dirty="0" err="1"/>
              <a:t>Albrethsen</a:t>
            </a:r>
            <a:endParaRPr lang="en-US" dirty="0"/>
          </a:p>
          <a:p>
            <a:r>
              <a:rPr lang="en-US" dirty="0"/>
              <a:t>Bob Bolton</a:t>
            </a:r>
          </a:p>
          <a:p>
            <a:endParaRPr lang="en-US" dirty="0"/>
          </a:p>
          <a:p>
            <a:r>
              <a:rPr lang="en-US" dirty="0"/>
              <a:t>Peter Griffith</a:t>
            </a:r>
          </a:p>
          <a:p>
            <a:r>
              <a:rPr lang="en-US" dirty="0" err="1"/>
              <a:t>Jinyang</a:t>
            </a:r>
            <a:r>
              <a:rPr lang="en-US" dirty="0"/>
              <a:t> Du</a:t>
            </a:r>
          </a:p>
          <a:p>
            <a:r>
              <a:rPr lang="en-US" dirty="0"/>
              <a:t>Jackie Dean</a:t>
            </a:r>
          </a:p>
          <a:p>
            <a:r>
              <a:rPr lang="en-US" dirty="0"/>
              <a:t>Kai-Ting Hu</a:t>
            </a:r>
          </a:p>
          <a:p>
            <a:r>
              <a:rPr lang="en-US" dirty="0" err="1"/>
              <a:t>Yingtong</a:t>
            </a:r>
            <a:r>
              <a:rPr lang="en-US" dirty="0"/>
              <a:t> Zhang</a:t>
            </a:r>
          </a:p>
          <a:p>
            <a:r>
              <a:rPr lang="en-US" dirty="0" err="1"/>
              <a:t>Seamore</a:t>
            </a:r>
            <a:r>
              <a:rPr lang="en-US" dirty="0"/>
              <a:t> Zhu</a:t>
            </a:r>
          </a:p>
          <a:p>
            <a:r>
              <a:rPr lang="en-US" dirty="0"/>
              <a:t>Arden Burrell</a:t>
            </a:r>
          </a:p>
          <a:p>
            <a:r>
              <a:rPr lang="en-US" dirty="0" err="1"/>
              <a:t>Jinhyuk</a:t>
            </a:r>
            <a:r>
              <a:rPr lang="en-US" dirty="0"/>
              <a:t> Kim</a:t>
            </a:r>
          </a:p>
          <a:p>
            <a:endParaRPr lang="en-US" dirty="0"/>
          </a:p>
          <a:p>
            <a:r>
              <a:rPr lang="en-US" dirty="0"/>
              <a:t>Matt </a:t>
            </a:r>
            <a:r>
              <a:rPr lang="en-US" dirty="0" err="1"/>
              <a:t>Macander</a:t>
            </a:r>
            <a:endParaRPr lang="en-US" dirty="0"/>
          </a:p>
          <a:p>
            <a:r>
              <a:rPr lang="en-US" dirty="0"/>
              <a:t>Max van </a:t>
            </a:r>
            <a:r>
              <a:rPr lang="en-US" dirty="0" err="1"/>
              <a:t>Gerrevink</a:t>
            </a:r>
            <a:endParaRPr lang="en-US" dirty="0"/>
          </a:p>
          <a:p>
            <a:r>
              <a:rPr lang="en-US" dirty="0"/>
              <a:t>Elizabeth Hoy</a:t>
            </a:r>
          </a:p>
          <a:p>
            <a:r>
              <a:rPr lang="en-US" dirty="0"/>
              <a:t>JJ Frost</a:t>
            </a:r>
          </a:p>
          <a:p>
            <a:r>
              <a:rPr lang="en-US" dirty="0"/>
              <a:t>Hank Margolis</a:t>
            </a:r>
          </a:p>
          <a:p>
            <a:r>
              <a:rPr lang="en-US" dirty="0"/>
              <a:t>Sandra </a:t>
            </a:r>
            <a:r>
              <a:rPr lang="en-US" dirty="0" err="1"/>
              <a:t>Yaccoub</a:t>
            </a:r>
            <a:r>
              <a:rPr lang="en-US" dirty="0"/>
              <a:t> (virtual)</a:t>
            </a:r>
          </a:p>
          <a:p>
            <a:r>
              <a:rPr lang="en-US" dirty="0"/>
              <a:t>Michael Young (virtual)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0000"/>
                </a:solidFill>
              </a:rPr>
              <a:t>Review &amp; update list of Synthesis Activities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Previously documented:</a:t>
            </a:r>
          </a:p>
          <a:p>
            <a:pPr marL="914400" lvl="2" indent="-342900"/>
            <a:r>
              <a:rPr lang="en-US" sz="2800" dirty="0"/>
              <a:t>Walker, X.J., et al. 2020. </a:t>
            </a:r>
            <a:r>
              <a:rPr lang="en-US" sz="2800" dirty="0" err="1"/>
              <a:t>ABoVE</a:t>
            </a:r>
            <a:r>
              <a:rPr lang="en-US" sz="2800" dirty="0"/>
              <a:t>: Synthesis of Burned and Unburned Forest Site Data, AK and Canada, 1983-2016. ORNL DAAC, Oak Ridge, Tennessee, USA. Doi: </a:t>
            </a:r>
            <a:r>
              <a:rPr lang="en-US" sz="2800" dirty="0">
                <a:hlinkClick r:id="rId2"/>
              </a:rPr>
              <a:t>10.3334/ORNLDAAC/1744</a:t>
            </a:r>
            <a:r>
              <a:rPr lang="en-US" sz="2800" dirty="0"/>
              <a:t> </a:t>
            </a:r>
          </a:p>
          <a:p>
            <a:pPr marL="914400" lvl="2" indent="-342900"/>
            <a:r>
              <a:rPr lang="en-US" sz="2800" dirty="0"/>
              <a:t>Walker, X. J., et al. 2020. Fuel availability not fire weather controls boreal wildfire severity and carbon emissions. </a:t>
            </a:r>
            <a:r>
              <a:rPr lang="en-US" sz="2800" i="1" dirty="0"/>
              <a:t>Nature Climate Change</a:t>
            </a:r>
            <a:r>
              <a:rPr lang="en-US" sz="2800" dirty="0"/>
              <a:t>. 10(12), 1130-1136. </a:t>
            </a:r>
            <a:r>
              <a:rPr lang="en-US" sz="2800" dirty="0" err="1"/>
              <a:t>doi</a:t>
            </a:r>
            <a:r>
              <a:rPr lang="en-US" sz="2800" dirty="0"/>
              <a:t>: </a:t>
            </a:r>
            <a:r>
              <a:rPr lang="en-US" sz="2800" dirty="0">
                <a:hlinkClick r:id="rId3"/>
              </a:rPr>
              <a:t>10.1038/s41558-020-00920-8</a:t>
            </a:r>
            <a:r>
              <a:rPr lang="en-US" sz="2800" i="1" dirty="0"/>
              <a:t> </a:t>
            </a:r>
          </a:p>
          <a:p>
            <a:pPr marL="914400" lvl="2" indent="-342900"/>
            <a:r>
              <a:rPr lang="en-US" sz="2800" dirty="0" err="1"/>
              <a:t>Baltzer</a:t>
            </a:r>
            <a:r>
              <a:rPr lang="en-US" sz="2800" dirty="0"/>
              <a:t>, J. L., et al. 2021. Increasing fire and the decline of fire adapted black spruce in the boreal forest. </a:t>
            </a:r>
            <a:r>
              <a:rPr lang="en-US" sz="2800" i="1" dirty="0"/>
              <a:t>Proceedings of the National Academy of Sciences</a:t>
            </a:r>
            <a:r>
              <a:rPr lang="en-US" sz="2800" dirty="0"/>
              <a:t>. 118(45). </a:t>
            </a:r>
            <a:r>
              <a:rPr lang="en-US" sz="2800" dirty="0" err="1"/>
              <a:t>doi</a:t>
            </a:r>
            <a:r>
              <a:rPr lang="en-US" sz="2800" dirty="0"/>
              <a:t>: </a:t>
            </a:r>
            <a:r>
              <a:rPr lang="en-US" sz="2800" dirty="0">
                <a:hlinkClick r:id="rId4"/>
              </a:rPr>
              <a:t>10.1073/pnas.2024872118</a:t>
            </a:r>
            <a:r>
              <a:rPr lang="en-US" sz="2800" i="1" dirty="0"/>
              <a:t>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75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0000"/>
                </a:solidFill>
              </a:rPr>
              <a:t>Review &amp; update list of Synthesis Activities (</a:t>
            </a:r>
            <a:r>
              <a:rPr lang="en-US" sz="3200" b="1" i="1" dirty="0" err="1">
                <a:solidFill>
                  <a:srgbClr val="000000"/>
                </a:solidFill>
              </a:rPr>
              <a:t>Cont</a:t>
            </a:r>
            <a:r>
              <a:rPr lang="en-US" sz="3200" b="1" i="1" dirty="0">
                <a:solidFill>
                  <a:srgbClr val="000000"/>
                </a:solidFill>
              </a:rPr>
              <a:t>)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Completed: </a:t>
            </a:r>
          </a:p>
          <a:p>
            <a:pPr marL="1257300" lvl="2" indent="-342900"/>
            <a:r>
              <a:rPr lang="en-US" sz="2800" dirty="0"/>
              <a:t>Multi-disturbance: Foster, A. C., et al. 2022. Disturbances in North American boreal forest and Arctic tundra: impacts, interactions, and responses. </a:t>
            </a:r>
            <a:r>
              <a:rPr lang="en-US" sz="2800" i="1" dirty="0"/>
              <a:t>Environmental Research Letters</a:t>
            </a:r>
            <a:r>
              <a:rPr lang="en-US" sz="2800" dirty="0"/>
              <a:t>. 17(11), 113001. </a:t>
            </a:r>
            <a:r>
              <a:rPr lang="en-US" sz="2800" dirty="0" err="1"/>
              <a:t>doi</a:t>
            </a:r>
            <a:r>
              <a:rPr lang="en-US" sz="2800" dirty="0"/>
              <a:t>: </a:t>
            </a:r>
            <a:r>
              <a:rPr lang="en-US" sz="2800" dirty="0">
                <a:hlinkClick r:id="rId2"/>
              </a:rPr>
              <a:t>10.1088/1748-9326/ac98d7</a:t>
            </a:r>
            <a:r>
              <a:rPr lang="en-US" sz="2800" dirty="0"/>
              <a:t>.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Ongoing:</a:t>
            </a:r>
          </a:p>
          <a:p>
            <a:pPr marL="1257300" lvl="2" indent="-342900">
              <a:spcBef>
                <a:spcPts val="0"/>
              </a:spcBef>
            </a:pPr>
            <a:r>
              <a:rPr lang="en-US" sz="2800" dirty="0"/>
              <a:t>Tundra field data synthesis (led by Dong Chen)</a:t>
            </a:r>
          </a:p>
          <a:p>
            <a:pPr marL="1714500" lvl="3" indent="-342900">
              <a:spcBef>
                <a:spcPts val="0"/>
              </a:spcBef>
            </a:pPr>
            <a:r>
              <a:rPr lang="en-US" sz="2800" dirty="0"/>
              <a:t>Constructing a database of field data to support the study of </a:t>
            </a:r>
            <a:r>
              <a:rPr lang="en-US" sz="2800" dirty="0" err="1"/>
              <a:t>ABoVE</a:t>
            </a:r>
            <a:r>
              <a:rPr lang="en-US" sz="2800" dirty="0"/>
              <a:t>-domain Tundra fire dynamics</a:t>
            </a:r>
          </a:p>
          <a:p>
            <a:pPr marL="1714500" lvl="3" indent="-342900">
              <a:spcBef>
                <a:spcPts val="0"/>
              </a:spcBef>
            </a:pPr>
            <a:r>
              <a:rPr lang="en-US" sz="2800" dirty="0"/>
              <a:t>The compiled database is suitable for research activities that focus on various tundra processes (not just wildfire)</a:t>
            </a:r>
          </a:p>
        </p:txBody>
      </p:sp>
    </p:spTree>
    <p:extLst>
      <p:ext uri="{BB962C8B-B14F-4D97-AF65-F5344CB8AC3E}">
        <p14:creationId xmlns:p14="http://schemas.microsoft.com/office/powerpoint/2010/main" val="24567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1188720" y="729373"/>
            <a:ext cx="9966960" cy="81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dirty="0"/>
              <a:t>Tundra Fire Synthesis</a:t>
            </a:r>
            <a:endParaRPr dirty="0"/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1"/>
          </p:nvPr>
        </p:nvSpPr>
        <p:spPr>
          <a:xfrm>
            <a:off x="1188725" y="1543875"/>
            <a:ext cx="99669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en-US" sz="2400" b="0" i="1" u="none" strike="noStrike" dirty="0">
                <a:effectLst/>
                <a:latin typeface="Helvetica" pitchFamily="2" charset="0"/>
              </a:rPr>
              <a:t>Constructing a Database to Support the Study of </a:t>
            </a:r>
            <a:r>
              <a:rPr lang="en-US" sz="2400" b="0" i="1" u="none" strike="noStrike" dirty="0" err="1">
                <a:effectLst/>
                <a:latin typeface="Helvetica" pitchFamily="2" charset="0"/>
              </a:rPr>
              <a:t>ABoVE</a:t>
            </a:r>
            <a:r>
              <a:rPr lang="en-US" sz="2400" b="0" i="1" u="none" strike="noStrike" dirty="0">
                <a:effectLst/>
                <a:latin typeface="Helvetica" pitchFamily="2" charset="0"/>
              </a:rPr>
              <a:t>-domain Tundra Fire Dynamics</a:t>
            </a:r>
            <a:endParaRPr lang="en-US" sz="2400" dirty="0"/>
          </a:p>
        </p:txBody>
      </p:sp>
      <p:grpSp>
        <p:nvGrpSpPr>
          <p:cNvPr id="2" name="Google Shape;162;p17">
            <a:extLst>
              <a:ext uri="{FF2B5EF4-FFF2-40B4-BE49-F238E27FC236}">
                <a16:creationId xmlns:a16="http://schemas.microsoft.com/office/drawing/2014/main" id="{F0F0FE60-8DAE-F05B-1B90-629BCBD18008}"/>
              </a:ext>
            </a:extLst>
          </p:cNvPr>
          <p:cNvGrpSpPr/>
          <p:nvPr/>
        </p:nvGrpSpPr>
        <p:grpSpPr>
          <a:xfrm>
            <a:off x="489851" y="2653067"/>
            <a:ext cx="5147520" cy="3475560"/>
            <a:chOff x="7382165" y="3063734"/>
            <a:chExt cx="4430642" cy="3015932"/>
          </a:xfrm>
        </p:grpSpPr>
        <p:pic>
          <p:nvPicPr>
            <p:cNvPr id="3" name="Google Shape;163;p17">
              <a:extLst>
                <a:ext uri="{FF2B5EF4-FFF2-40B4-BE49-F238E27FC236}">
                  <a16:creationId xmlns:a16="http://schemas.microsoft.com/office/drawing/2014/main" id="{39A4B444-D371-57D0-059B-CCF34B30ABF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-1"/>
            <a:stretch/>
          </p:blipFill>
          <p:spPr>
            <a:xfrm>
              <a:off x="7382165" y="3063734"/>
              <a:ext cx="4430642" cy="30159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64;p17">
              <a:extLst>
                <a:ext uri="{FF2B5EF4-FFF2-40B4-BE49-F238E27FC236}">
                  <a16:creationId xmlns:a16="http://schemas.microsoft.com/office/drawing/2014/main" id="{8B1D5CF6-EF82-635F-2241-62319DB63776}"/>
                </a:ext>
              </a:extLst>
            </p:cNvPr>
            <p:cNvSpPr txBox="1"/>
            <p:nvPr/>
          </p:nvSpPr>
          <p:spPr>
            <a:xfrm>
              <a:off x="7435613" y="3111502"/>
              <a:ext cx="43284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2007 Anaktuvuk River tundra fire, North Slope, Alaska </a:t>
              </a:r>
              <a:br>
                <a:rPr lang="en-US" sz="14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05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(Photo: U.S. Bureau of Land Management) </a:t>
              </a:r>
              <a:endParaRPr sz="1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 descr="Timeline, qr code&#10;&#10;Description automatically generated">
            <a:extLst>
              <a:ext uri="{FF2B5EF4-FFF2-40B4-BE49-F238E27FC236}">
                <a16:creationId xmlns:a16="http://schemas.microsoft.com/office/drawing/2014/main" id="{2316EC89-4291-4CB9-76F2-C8F14C7BD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467" y="2708115"/>
            <a:ext cx="6365190" cy="342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50E96-7FE2-470F-47C3-F8B4ADA1A7BE}"/>
              </a:ext>
            </a:extLst>
          </p:cNvPr>
          <p:cNvSpPr txBox="1"/>
          <p:nvPr/>
        </p:nvSpPr>
        <p:spPr>
          <a:xfrm>
            <a:off x="6762044" y="989873"/>
            <a:ext cx="3672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Dong Chen, </a:t>
            </a:r>
            <a:r>
              <a:rPr lang="en-US" sz="2000" dirty="0" err="1"/>
              <a:t>Seamore</a:t>
            </a:r>
            <a:r>
              <a:rPr lang="en-US" sz="2000" dirty="0"/>
              <a:t> Zhu, Liz Hoy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37FCA-76F1-7764-3CE2-781D2BA716C2}"/>
              </a:ext>
            </a:extLst>
          </p:cNvPr>
          <p:cNvSpPr txBox="1"/>
          <p:nvPr/>
        </p:nvSpPr>
        <p:spPr>
          <a:xfrm>
            <a:off x="649787" y="6190769"/>
            <a:ext cx="4987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See Poster presented by </a:t>
            </a:r>
            <a:r>
              <a:rPr lang="en-US" sz="2000" dirty="0" err="1"/>
              <a:t>Seamore</a:t>
            </a:r>
            <a:r>
              <a:rPr lang="en-US" sz="2000" dirty="0"/>
              <a:t> Zhu, Liz Hoy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0000"/>
                </a:solidFill>
              </a:rPr>
              <a:t>Discuss how &amp; when to bring the ongoing activities to fruition 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Tundra field database is expected to be submitted to the ORNL DAAC in a few weeks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A manuscript documenting the database will be submitted to </a:t>
            </a:r>
            <a:r>
              <a:rPr lang="en-US" sz="2800" i="1" dirty="0">
                <a:solidFill>
                  <a:srgbClr val="000000"/>
                </a:solidFill>
              </a:rPr>
              <a:t>Earth System Science</a:t>
            </a:r>
            <a:r>
              <a:rPr lang="en-US" sz="2800" dirty="0">
                <a:solidFill>
                  <a:srgbClr val="000000"/>
                </a:solidFill>
              </a:rPr>
              <a:t> Data by June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We will make an effort to publish the database via Google Earth Engine (to reach broader audience)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Dong Chen will do a walk-through of the database and database assessments completed for the publication in an upcoming monthly WG meeting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Dong Chen will reach out to other WG leads to promote the database &amp; discuss cross-cutting opportunities (e.g., modeling, permafrost, vegetation)</a:t>
            </a:r>
          </a:p>
        </p:txBody>
      </p:sp>
    </p:spTree>
    <p:extLst>
      <p:ext uri="{BB962C8B-B14F-4D97-AF65-F5344CB8AC3E}">
        <p14:creationId xmlns:p14="http://schemas.microsoft.com/office/powerpoint/2010/main" val="465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/>
            <a:r>
              <a:rPr lang="en-US" sz="3200" b="1" i="1" dirty="0">
                <a:solidFill>
                  <a:srgbClr val="000000"/>
                </a:solidFill>
              </a:rPr>
              <a:t>Discuss how &amp; when to bring the ongoing activities to fruition </a:t>
            </a:r>
            <a:r>
              <a:rPr lang="en-US" sz="3200" b="1" dirty="0">
                <a:solidFill>
                  <a:srgbClr val="000000"/>
                </a:solidFill>
              </a:rPr>
              <a:t>Discussion Comments: </a:t>
            </a:r>
            <a:endParaRPr lang="en-US" sz="3200" b="1" i="1" dirty="0">
              <a:solidFill>
                <a:srgbClr val="000000"/>
              </a:solidFill>
            </a:endParaRP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Having data compiled is very helpful and has great value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Need to be sure there is a way to query the data for users: Location/time should allow for this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Not all sites are in burn sites despite being a “fire synthesis” much of the data are pre-burn or adjacent to the fire site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The data files are not large, so easy to work with</a:t>
            </a:r>
          </a:p>
          <a:p>
            <a:pPr marL="1028700" lvl="1" indent="-342900"/>
            <a:r>
              <a:rPr lang="en-US" sz="2800" dirty="0">
                <a:solidFill>
                  <a:srgbClr val="000000"/>
                </a:solidFill>
              </a:rPr>
              <a:t>Pre-</a:t>
            </a:r>
            <a:r>
              <a:rPr lang="en-US" sz="2800" dirty="0" err="1">
                <a:solidFill>
                  <a:srgbClr val="000000"/>
                </a:solidFill>
              </a:rPr>
              <a:t>ABoVE</a:t>
            </a:r>
            <a:r>
              <a:rPr lang="en-US" sz="2800" dirty="0">
                <a:solidFill>
                  <a:srgbClr val="000000"/>
                </a:solidFill>
              </a:rPr>
              <a:t> plot data – there is data, was it all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captured, Liz in double checking,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there will always be “more”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F285CC-F873-D688-A10D-1FDD9386A7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096" y="4349209"/>
            <a:ext cx="2887334" cy="21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0000"/>
                </a:solidFill>
              </a:rPr>
              <a:t>Consider new Synthesis Activities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Work with this Tundra field database and identified model benchmark assessment, to gauge data utility and gaps for model needs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Look at 2022 fires that are in the airborne swaths (that have pre-fire acquisition) 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consider for other disturbances, too</a:t>
            </a:r>
            <a:endParaRPr lang="en-US" sz="2800" dirty="0">
              <a:solidFill>
                <a:srgbClr val="000000"/>
              </a:solidFill>
            </a:endParaRP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NASA ES will have summer interns FREE!!!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Have a list from our earlier survey</a:t>
            </a:r>
          </a:p>
          <a:p>
            <a:pPr marL="0" indent="0">
              <a:buNone/>
            </a:pPr>
            <a:endParaRPr lang="en-US" sz="3200" i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Google Shape;135;p15" descr="https://lh6.googleusercontent.com/J5JnpYEoFq3r06tFJ9L46VDI04X87SOFECyhA_LZtTCh0flL8KNMemM8FHXluCw-ExIjVDHW1SwD_n8OKwuGWrkH__MAHnZnEuXRYSWWvgvu1XUJrr6ZQlrsic-3oDwyc4xoMCgZ">
            <a:extLst>
              <a:ext uri="{FF2B5EF4-FFF2-40B4-BE49-F238E27FC236}">
                <a16:creationId xmlns:a16="http://schemas.microsoft.com/office/drawing/2014/main" id="{6CF4F6B7-1D98-3BD7-6611-FCF1D45532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717" y="3547469"/>
            <a:ext cx="5435605" cy="3217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1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938784"/>
            <a:ext cx="11269980" cy="5503115"/>
          </a:xfrm>
        </p:spPr>
        <p:txBody>
          <a:bodyPr/>
          <a:lstStyle/>
          <a:p>
            <a:pPr marL="342900" indent="-342900"/>
            <a:r>
              <a:rPr lang="en-US" sz="3200" b="1" i="1" dirty="0">
                <a:solidFill>
                  <a:srgbClr val="000000"/>
                </a:solidFill>
              </a:rPr>
              <a:t>Discuss how to bridge across working groups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Have more </a:t>
            </a:r>
            <a:r>
              <a:rPr lang="en-US" sz="2800" dirty="0" err="1">
                <a:solidFill>
                  <a:srgbClr val="000000"/>
                </a:solidFill>
              </a:rPr>
              <a:t>ABoVE</a:t>
            </a:r>
            <a:r>
              <a:rPr lang="en-US" sz="2800" dirty="0">
                <a:solidFill>
                  <a:srgbClr val="000000"/>
                </a:solidFill>
              </a:rPr>
              <a:t> project-level web meetings</a:t>
            </a:r>
          </a:p>
          <a:p>
            <a:pPr marL="1257300" lvl="2" indent="-342900"/>
            <a:r>
              <a:rPr lang="en-US" sz="2400" dirty="0">
                <a:solidFill>
                  <a:srgbClr val="000000"/>
                </a:solidFill>
              </a:rPr>
              <a:t>Monthly webinars presenting results</a:t>
            </a:r>
          </a:p>
          <a:p>
            <a:pPr marL="800100" lvl="1" indent="-342900"/>
            <a:r>
              <a:rPr lang="en-US" sz="2800" dirty="0">
                <a:solidFill>
                  <a:srgbClr val="000000"/>
                </a:solidFill>
              </a:rPr>
              <a:t>Cross-WG “smackdown” driven by narrow topic</a:t>
            </a:r>
          </a:p>
          <a:p>
            <a:pPr marL="1257300" lvl="2" indent="-342900"/>
            <a:r>
              <a:rPr lang="en-US" sz="2400" dirty="0" err="1">
                <a:solidFill>
                  <a:srgbClr val="000000"/>
                </a:solidFill>
              </a:rPr>
              <a:t>Thermokarst</a:t>
            </a:r>
            <a:r>
              <a:rPr lang="en-US" sz="2400" dirty="0">
                <a:solidFill>
                  <a:srgbClr val="000000"/>
                </a:solidFill>
              </a:rPr>
              <a:t>: disturbance &amp; hydro/permafrost WGs</a:t>
            </a:r>
          </a:p>
          <a:p>
            <a:pPr marL="1257300" lvl="2" indent="-342900"/>
            <a:r>
              <a:rPr lang="en-US" sz="2400" dirty="0">
                <a:solidFill>
                  <a:srgbClr val="000000"/>
                </a:solidFill>
              </a:rPr>
              <a:t>Insect infestations: disturbance &amp; vegetation WGs</a:t>
            </a:r>
          </a:p>
          <a:p>
            <a:pPr marL="1257300" lvl="2" indent="-342900"/>
            <a:r>
              <a:rPr lang="en-US" sz="2400" dirty="0">
                <a:solidFill>
                  <a:srgbClr val="000000"/>
                </a:solidFill>
              </a:rPr>
              <a:t>Build a list of topic-driven “hybrid” WG meetings that combine WGs</a:t>
            </a:r>
          </a:p>
          <a:p>
            <a:pPr marL="914400" lvl="2" indent="0">
              <a:buNone/>
            </a:pP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               </a:t>
            </a:r>
          </a:p>
          <a:p>
            <a:pPr marL="914400" lvl="2" indent="0">
              <a:buNone/>
            </a:pP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       </a:t>
            </a:r>
            <a:r>
              <a:rPr lang="en-US" sz="2800" dirty="0">
                <a:solidFill>
                  <a:srgbClr val="000000"/>
                </a:solidFill>
              </a:rPr>
              <a:t>BEAVER Engineering 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</a:t>
            </a:r>
          </a:p>
          <a:p>
            <a:pPr marL="115888" lvl="2" indent="0">
              <a:buNone/>
            </a:pPr>
            <a:endParaRPr lang="en-US" sz="28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15888" lvl="2" indent="0">
              <a:buNone/>
            </a:pP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Methane = Carbon &amp; disturbance </a:t>
            </a:r>
            <a:b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              (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e.g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thermokarst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pPr marL="800100" lvl="1" indent="-342900"/>
            <a:endParaRPr lang="en-US" sz="2800" dirty="0">
              <a:solidFill>
                <a:srgbClr val="000000"/>
              </a:solidFill>
            </a:endParaRPr>
          </a:p>
          <a:p>
            <a:pPr marL="914400" lvl="2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/>
            <a:endParaRPr lang="en-US" sz="2800" dirty="0">
              <a:solidFill>
                <a:srgbClr val="000000"/>
              </a:solidFill>
            </a:endParaRPr>
          </a:p>
          <a:p>
            <a:pPr marL="800100" lvl="1" indent="-342900"/>
            <a:endParaRPr lang="en-US" sz="2800" dirty="0">
              <a:solidFill>
                <a:srgbClr val="000000"/>
              </a:solidFill>
            </a:endParaRPr>
          </a:p>
          <a:p>
            <a:pPr marL="800100" lvl="1" indent="-342900"/>
            <a:endParaRPr lang="en-US" sz="12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D70A9-819A-BFA8-13C3-A8D20FB3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957" y="3952432"/>
            <a:ext cx="3959024" cy="263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TM_8_Template_Master" id="{B2BD47E0-CCCF-6743-B10A-DF081A6F4804}" vid="{542B1A31-F45A-1D4D-AB3B-DC0A847061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11751</TotalTime>
  <Words>1018</Words>
  <Application>Microsoft Office PowerPoint</Application>
  <PresentationFormat>Widescreen</PresentationFormat>
  <Paragraphs>115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Noto Sans Symbols</vt:lpstr>
      <vt:lpstr>Open Sans</vt:lpstr>
      <vt:lpstr>Wingdings</vt:lpstr>
      <vt:lpstr>Office Theme</vt:lpstr>
      <vt:lpstr>PowerPoint Presentation</vt:lpstr>
      <vt:lpstr>Participants: (±22)</vt:lpstr>
      <vt:lpstr>PowerPoint Presentation</vt:lpstr>
      <vt:lpstr>PowerPoint Presentation</vt:lpstr>
      <vt:lpstr>Tundra Fire 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of the WG:</vt:lpstr>
      <vt:lpstr>Future of the WG:</vt:lpstr>
      <vt:lpstr>Future of the WG: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Nancy French</cp:lastModifiedBy>
  <cp:revision>122</cp:revision>
  <dcterms:created xsi:type="dcterms:W3CDTF">2020-11-03T15:27:10Z</dcterms:created>
  <dcterms:modified xsi:type="dcterms:W3CDTF">2023-01-25T16:18:36Z</dcterms:modified>
</cp:coreProperties>
</file>