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9" r:id="rId3"/>
    <p:sldId id="263" r:id="rId4"/>
    <p:sldId id="264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AB45"/>
    <a:srgbClr val="D4DE2B"/>
    <a:srgbClr val="DBDADD"/>
    <a:srgbClr val="595959"/>
    <a:srgbClr val="D2D3D4"/>
    <a:srgbClr val="D4DE2C"/>
    <a:srgbClr val="BABBBE"/>
    <a:srgbClr val="EBEBED"/>
    <a:srgbClr val="1991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26"/>
    <p:restoredTop sz="96405"/>
  </p:normalViewPr>
  <p:slideViewPr>
    <p:cSldViewPr snapToGrid="0" snapToObjects="1">
      <p:cViewPr varScale="1">
        <p:scale>
          <a:sx n="102" d="100"/>
          <a:sy n="102" d="100"/>
        </p:scale>
        <p:origin x="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AA15F2-90B9-0E41-B017-DFB4C1A69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5324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B92E42-8CFB-7C41-B3DF-D19C95B17D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786809"/>
            <a:ext cx="10515600" cy="12430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139861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F49DAA-E2AA-0F4F-B767-EDF02A722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569" y="1471929"/>
            <a:ext cx="10962861" cy="78781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424E33-B8F7-5846-9882-C78BCE61461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4569" y="2538245"/>
            <a:ext cx="10962861" cy="39203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107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E04D88-B24E-F024-4639-0144C4DF2E6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10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9FBFC-88F6-CF0B-C262-54E66193D65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42564" y="5251938"/>
            <a:ext cx="10906870" cy="149078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New Leads: Jenny Watts and Jon Wang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15 Participants (3 online)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Interested in joining? Email support@cce.nasa.gov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January 25, 2023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1FB7996-1B35-668F-663A-3FCC94758390}"/>
              </a:ext>
            </a:extLst>
          </p:cNvPr>
          <p:cNvSpPr txBox="1">
            <a:spLocks/>
          </p:cNvSpPr>
          <p:nvPr/>
        </p:nvSpPr>
        <p:spPr>
          <a:xfrm>
            <a:off x="614569" y="979559"/>
            <a:ext cx="10962861" cy="7878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000000"/>
                </a:solidFill>
              </a:rPr>
              <a:t>Carbon Dynamics Working Group</a:t>
            </a:r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4D95F43-DC17-0567-2608-84AC21FD4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458" y="1829479"/>
            <a:ext cx="4797082" cy="319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75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DE0AD-29BE-B4DB-974B-6E10A2A73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569" y="979559"/>
            <a:ext cx="10962861" cy="787814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rgbClr val="000000"/>
                </a:solidFill>
              </a:rPr>
              <a:t>Carbon Dynamics Working Group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AD967-892A-4EF7-3868-0A320283B8D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4568" y="1633224"/>
            <a:ext cx="10962861" cy="46755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Current Synthesis Projects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AC2F85-6204-D7A0-3C43-8C7A8D81C704}"/>
              </a:ext>
            </a:extLst>
          </p:cNvPr>
          <p:cNvSpPr/>
          <p:nvPr/>
        </p:nvSpPr>
        <p:spPr>
          <a:xfrm>
            <a:off x="1524000" y="3072396"/>
            <a:ext cx="3854502" cy="1583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/>
              <a:t>ABoVE</a:t>
            </a:r>
            <a:r>
              <a:rPr lang="en-US" sz="1600" b="1" dirty="0"/>
              <a:t> Carbon Budget (2009-2018) Trends and Variability</a:t>
            </a:r>
            <a:endParaRPr lang="en-US" sz="1600" dirty="0"/>
          </a:p>
          <a:p>
            <a:pPr algn="ctr"/>
            <a:r>
              <a:rPr lang="en-US" sz="1600" i="1" dirty="0"/>
              <a:t>Lead: Abhishek Chatterjee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Status: Writing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1997DE-E3B7-9D7C-FEE9-1FEF42EDDE2B}"/>
              </a:ext>
            </a:extLst>
          </p:cNvPr>
          <p:cNvSpPr/>
          <p:nvPr/>
        </p:nvSpPr>
        <p:spPr>
          <a:xfrm>
            <a:off x="6916615" y="3132406"/>
            <a:ext cx="3854502" cy="1583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Impacts of fire and climate on GPP in Alaska</a:t>
            </a:r>
            <a:endParaRPr lang="en-US" sz="1600" dirty="0"/>
          </a:p>
          <a:p>
            <a:pPr algn="ctr"/>
            <a:r>
              <a:rPr lang="en-US" sz="1600" i="1" dirty="0"/>
              <a:t>Lead: </a:t>
            </a:r>
            <a:r>
              <a:rPr lang="en-US" sz="1600" i="1" dirty="0" err="1"/>
              <a:t>Nima</a:t>
            </a:r>
            <a:r>
              <a:rPr lang="en-US" sz="1600" i="1" dirty="0"/>
              <a:t> </a:t>
            </a:r>
            <a:r>
              <a:rPr lang="en-US" sz="1600" i="1" dirty="0" err="1"/>
              <a:t>Madani</a:t>
            </a:r>
            <a:endParaRPr lang="en-US" sz="1600" i="1" dirty="0"/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Status: Published in 2021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404BD1-A000-115A-EBFF-EAF2BBF4C4D3}"/>
              </a:ext>
            </a:extLst>
          </p:cNvPr>
          <p:cNvSpPr/>
          <p:nvPr/>
        </p:nvSpPr>
        <p:spPr>
          <a:xfrm>
            <a:off x="1524000" y="4945744"/>
            <a:ext cx="3854502" cy="1583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/>
              <a:t>ABoVE</a:t>
            </a:r>
            <a:r>
              <a:rPr lang="en-US" sz="1600" b="1" dirty="0"/>
              <a:t> Methane Fluxes: Data-Model Mismatch and Data Needs</a:t>
            </a:r>
            <a:endParaRPr lang="en-US" sz="1600" dirty="0"/>
          </a:p>
          <a:p>
            <a:pPr algn="ctr"/>
            <a:r>
              <a:rPr lang="en-US" sz="1600" i="1" dirty="0"/>
              <a:t>Lead: Luke </a:t>
            </a:r>
            <a:r>
              <a:rPr lang="en-US" sz="1600" i="1" dirty="0" err="1"/>
              <a:t>Schiferl</a:t>
            </a:r>
            <a:endParaRPr lang="en-US" sz="1600" i="1" dirty="0"/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Status: Ready to Write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A2BCCE-42FC-DFC1-66FE-0AF87F1F4B1B}"/>
              </a:ext>
            </a:extLst>
          </p:cNvPr>
          <p:cNvSpPr/>
          <p:nvPr/>
        </p:nvSpPr>
        <p:spPr>
          <a:xfrm>
            <a:off x="6916615" y="4945744"/>
            <a:ext cx="3854502" cy="1583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CO</a:t>
            </a:r>
            <a:r>
              <a:rPr lang="en-US" sz="1600" b="1" baseline="-25000" dirty="0"/>
              <a:t>2</a:t>
            </a:r>
            <a:r>
              <a:rPr lang="en-US" sz="1600" b="1" dirty="0"/>
              <a:t> Amplitude Synthesis: remote sensing, models, and in-situ observations</a:t>
            </a:r>
            <a:endParaRPr lang="en-US" sz="1600" dirty="0"/>
          </a:p>
          <a:p>
            <a:pPr algn="ctr"/>
            <a:r>
              <a:rPr lang="en-US" sz="1600" i="1" dirty="0"/>
              <a:t>Lead: Brendan Rogers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Status: On Pause, restarting soon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EA9560-0F50-C39F-75ED-5F18D3368694}"/>
              </a:ext>
            </a:extLst>
          </p:cNvPr>
          <p:cNvSpPr txBox="1"/>
          <p:nvPr/>
        </p:nvSpPr>
        <p:spPr>
          <a:xfrm>
            <a:off x="2776499" y="2166371"/>
            <a:ext cx="66918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The Central Question: Is the </a:t>
            </a:r>
            <a:r>
              <a:rPr lang="en-US" sz="2000" dirty="0" err="1"/>
              <a:t>ABoVE</a:t>
            </a:r>
            <a:r>
              <a:rPr lang="en-US" sz="2000" dirty="0"/>
              <a:t> a net source or a net sink? </a:t>
            </a:r>
          </a:p>
          <a:p>
            <a:pPr algn="ctr"/>
            <a:r>
              <a:rPr lang="en-US" sz="2000" dirty="0"/>
              <a:t>How and why has it changed?</a:t>
            </a:r>
          </a:p>
        </p:txBody>
      </p:sp>
    </p:spTree>
    <p:extLst>
      <p:ext uri="{BB962C8B-B14F-4D97-AF65-F5344CB8AC3E}">
        <p14:creationId xmlns:p14="http://schemas.microsoft.com/office/powerpoint/2010/main" val="390077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DE0AD-29BE-B4DB-974B-6E10A2A73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569" y="979559"/>
            <a:ext cx="10962861" cy="787814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rgbClr val="000000"/>
                </a:solidFill>
              </a:rPr>
              <a:t>Carbon Dynamics Working Group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AD967-892A-4EF7-3868-0A320283B8D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4568" y="1633224"/>
            <a:ext cx="10962861" cy="46755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Focus for Phase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EA9560-0F50-C39F-75ED-5F18D3368694}"/>
              </a:ext>
            </a:extLst>
          </p:cNvPr>
          <p:cNvSpPr txBox="1"/>
          <p:nvPr/>
        </p:nvSpPr>
        <p:spPr>
          <a:xfrm>
            <a:off x="614568" y="2412972"/>
            <a:ext cx="906171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Maintain an integrated effort between 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Frequent comparisons/discussions at monthly meetings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Coordinating between BU v TD groups (a workshop)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Communicate data/modeling needs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Connectivity with other working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544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DE0AD-29BE-B4DB-974B-6E10A2A73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568" y="909239"/>
            <a:ext cx="10962861" cy="787814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rgbClr val="000000"/>
                </a:solidFill>
              </a:rPr>
              <a:t>Carbon Dynamics Working Group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AD967-892A-4EF7-3868-0A320283B8D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4567" y="1562904"/>
            <a:ext cx="10962861" cy="46755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Potential Phase 3 Synthesis Activities (we need leads!)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EA9560-0F50-C39F-75ED-5F18D3368694}"/>
              </a:ext>
            </a:extLst>
          </p:cNvPr>
          <p:cNvSpPr txBox="1"/>
          <p:nvPr/>
        </p:nvSpPr>
        <p:spPr>
          <a:xfrm>
            <a:off x="571706" y="2051022"/>
            <a:ext cx="1125358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ABoVE</a:t>
            </a:r>
            <a:r>
              <a:rPr lang="en-US" sz="2800" dirty="0"/>
              <a:t> CO</a:t>
            </a:r>
            <a:r>
              <a:rPr lang="en-US" sz="2800" baseline="-25000" dirty="0"/>
              <a:t>2</a:t>
            </a:r>
            <a:r>
              <a:rPr lang="en-US" sz="2800" dirty="0"/>
              <a:t> and CH</a:t>
            </a:r>
            <a:r>
              <a:rPr lang="en-US" sz="2800" baseline="-25000" dirty="0"/>
              <a:t>4</a:t>
            </a:r>
            <a:r>
              <a:rPr lang="en-US" sz="2800" dirty="0"/>
              <a:t> budget paper incorporating new processes/data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Perspectives paper highlighting atmospheric observations available or needed for top down estimates of the C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Cross-cutting perspectives – the importance of multi-scale field campaigns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Cross-cutting synthesis – the impacts of other processes on </a:t>
            </a:r>
            <a:r>
              <a:rPr lang="en-US" sz="2800" dirty="0" err="1"/>
              <a:t>ABoVE</a:t>
            </a:r>
            <a:r>
              <a:rPr lang="en-US" sz="2800" dirty="0"/>
              <a:t> carbon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/>
              <a:t>Info will be sent to the C working group with sign up sheet </a:t>
            </a:r>
            <a:r>
              <a:rPr lang="en-US" sz="2800" i="1"/>
              <a:t>for syntheses</a:t>
            </a:r>
            <a:endParaRPr lang="en-US" sz="28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100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DE0AD-29BE-B4DB-974B-6E10A2A73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569" y="979559"/>
            <a:ext cx="10962861" cy="787814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rgbClr val="000000"/>
                </a:solidFill>
              </a:rPr>
              <a:t>Carbon Dynamics Working Group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AD967-892A-4EF7-3868-0A320283B8D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4568" y="1633224"/>
            <a:ext cx="10962861" cy="46755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Carbon </a:t>
            </a:r>
            <a:r>
              <a:rPr lang="en-US"/>
              <a:t>depends on everything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EA9560-0F50-C39F-75ED-5F18D3368694}"/>
              </a:ext>
            </a:extLst>
          </p:cNvPr>
          <p:cNvSpPr txBox="1"/>
          <p:nvPr/>
        </p:nvSpPr>
        <p:spPr>
          <a:xfrm>
            <a:off x="4591094" y="2166371"/>
            <a:ext cx="3062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Come share your stuff with us!</a:t>
            </a:r>
          </a:p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9969EC9-EA1C-8FAD-8BD8-0B744406F506}"/>
              </a:ext>
            </a:extLst>
          </p:cNvPr>
          <p:cNvSpPr/>
          <p:nvPr/>
        </p:nvSpPr>
        <p:spPr>
          <a:xfrm>
            <a:off x="4969554" y="3707150"/>
            <a:ext cx="2349305" cy="1645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Carbon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711E60E-C48A-547F-B10D-9579B37F0B55}"/>
              </a:ext>
            </a:extLst>
          </p:cNvPr>
          <p:cNvSpPr/>
          <p:nvPr/>
        </p:nvSpPr>
        <p:spPr>
          <a:xfrm>
            <a:off x="7418374" y="2940535"/>
            <a:ext cx="2055055" cy="10476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Ecosystem Services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85E9EF5-20C4-DD46-174F-3072B3911C09}"/>
              </a:ext>
            </a:extLst>
          </p:cNvPr>
          <p:cNvSpPr/>
          <p:nvPr/>
        </p:nvSpPr>
        <p:spPr>
          <a:xfrm>
            <a:off x="1544272" y="3924785"/>
            <a:ext cx="1896218" cy="98356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Disturbance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8732F72-CDBC-74A5-C3E5-1FDB171FA17C}"/>
              </a:ext>
            </a:extLst>
          </p:cNvPr>
          <p:cNvSpPr/>
          <p:nvPr/>
        </p:nvSpPr>
        <p:spPr>
          <a:xfrm>
            <a:off x="803304" y="5038616"/>
            <a:ext cx="1847556" cy="106634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Hydrology and Permafrost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D078759-E37C-A9E3-316B-1C5B38DED254}"/>
              </a:ext>
            </a:extLst>
          </p:cNvPr>
          <p:cNvSpPr/>
          <p:nvPr/>
        </p:nvSpPr>
        <p:spPr>
          <a:xfrm>
            <a:off x="7202279" y="5690964"/>
            <a:ext cx="1943175" cy="953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Modeling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7ADB71-C0B6-B630-606E-B24D7D646B4A}"/>
              </a:ext>
            </a:extLst>
          </p:cNvPr>
          <p:cNvSpPr/>
          <p:nvPr/>
        </p:nvSpPr>
        <p:spPr>
          <a:xfrm>
            <a:off x="3188626" y="5690964"/>
            <a:ext cx="1631288" cy="98356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Snow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006AD48-89E0-E70B-12CC-42F4C00A11FA}"/>
              </a:ext>
            </a:extLst>
          </p:cNvPr>
          <p:cNvSpPr/>
          <p:nvPr/>
        </p:nvSpPr>
        <p:spPr>
          <a:xfrm>
            <a:off x="9027940" y="4116008"/>
            <a:ext cx="1968305" cy="84248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Vegetation Dynamics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07479DB-A2CB-9469-BCB7-695630D4E8DD}"/>
              </a:ext>
            </a:extLst>
          </p:cNvPr>
          <p:cNvSpPr/>
          <p:nvPr/>
        </p:nvSpPr>
        <p:spPr>
          <a:xfrm>
            <a:off x="9320686" y="5020447"/>
            <a:ext cx="2010226" cy="95308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Vegetation Structure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3B75276-A76B-420D-398C-A75EA49A43BF}"/>
              </a:ext>
            </a:extLst>
          </p:cNvPr>
          <p:cNvSpPr/>
          <p:nvPr/>
        </p:nvSpPr>
        <p:spPr>
          <a:xfrm>
            <a:off x="5352953" y="5973535"/>
            <a:ext cx="1669366" cy="80610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Wetlands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5AB9A08-BF96-8636-399F-9A4D2D8F0D3A}"/>
              </a:ext>
            </a:extLst>
          </p:cNvPr>
          <p:cNvSpPr/>
          <p:nvPr/>
        </p:nvSpPr>
        <p:spPr>
          <a:xfrm>
            <a:off x="2437971" y="2829635"/>
            <a:ext cx="1843453" cy="91814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Spectral Imaging</a:t>
            </a:r>
          </a:p>
        </p:txBody>
      </p:sp>
      <p:sp>
        <p:nvSpPr>
          <p:cNvPr id="19" name="Arrow: Left-Right 18">
            <a:extLst>
              <a:ext uri="{FF2B5EF4-FFF2-40B4-BE49-F238E27FC236}">
                <a16:creationId xmlns:a16="http://schemas.microsoft.com/office/drawing/2014/main" id="{33EA9D45-26C4-7ACF-DE12-8DCD84219E9D}"/>
              </a:ext>
            </a:extLst>
          </p:cNvPr>
          <p:cNvSpPr/>
          <p:nvPr/>
        </p:nvSpPr>
        <p:spPr>
          <a:xfrm rot="1842602">
            <a:off x="3995516" y="3837937"/>
            <a:ext cx="1078523" cy="22516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Left-Right 19">
            <a:extLst>
              <a:ext uri="{FF2B5EF4-FFF2-40B4-BE49-F238E27FC236}">
                <a16:creationId xmlns:a16="http://schemas.microsoft.com/office/drawing/2014/main" id="{04BA0484-6CC1-C2E6-4D4E-47F3E6C6CE82}"/>
              </a:ext>
            </a:extLst>
          </p:cNvPr>
          <p:cNvSpPr/>
          <p:nvPr/>
        </p:nvSpPr>
        <p:spPr>
          <a:xfrm rot="173606">
            <a:off x="3755768" y="4432885"/>
            <a:ext cx="1078523" cy="22516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Left-Right 20">
            <a:extLst>
              <a:ext uri="{FF2B5EF4-FFF2-40B4-BE49-F238E27FC236}">
                <a16:creationId xmlns:a16="http://schemas.microsoft.com/office/drawing/2014/main" id="{888B862C-2569-FAC8-A2B2-CF09E4CC3CD1}"/>
              </a:ext>
            </a:extLst>
          </p:cNvPr>
          <p:cNvSpPr/>
          <p:nvPr/>
        </p:nvSpPr>
        <p:spPr>
          <a:xfrm rot="20988202">
            <a:off x="2934096" y="5101292"/>
            <a:ext cx="1633352" cy="22516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Left-Right 21">
            <a:extLst>
              <a:ext uri="{FF2B5EF4-FFF2-40B4-BE49-F238E27FC236}">
                <a16:creationId xmlns:a16="http://schemas.microsoft.com/office/drawing/2014/main" id="{40FBC67E-315E-09C8-3BB2-A5EDE61576E7}"/>
              </a:ext>
            </a:extLst>
          </p:cNvPr>
          <p:cNvSpPr/>
          <p:nvPr/>
        </p:nvSpPr>
        <p:spPr>
          <a:xfrm rot="19570790">
            <a:off x="4542813" y="5460900"/>
            <a:ext cx="645699" cy="22516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Left-Right 22">
            <a:extLst>
              <a:ext uri="{FF2B5EF4-FFF2-40B4-BE49-F238E27FC236}">
                <a16:creationId xmlns:a16="http://schemas.microsoft.com/office/drawing/2014/main" id="{8DB47F94-4363-35DD-ED19-7BB0E749D2C0}"/>
              </a:ext>
            </a:extLst>
          </p:cNvPr>
          <p:cNvSpPr/>
          <p:nvPr/>
        </p:nvSpPr>
        <p:spPr>
          <a:xfrm rot="19570790">
            <a:off x="7266674" y="4047246"/>
            <a:ext cx="645699" cy="22516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Left-Right 23">
            <a:extLst>
              <a:ext uri="{FF2B5EF4-FFF2-40B4-BE49-F238E27FC236}">
                <a16:creationId xmlns:a16="http://schemas.microsoft.com/office/drawing/2014/main" id="{C27324DA-D156-9570-86EE-24490CED230D}"/>
              </a:ext>
            </a:extLst>
          </p:cNvPr>
          <p:cNvSpPr/>
          <p:nvPr/>
        </p:nvSpPr>
        <p:spPr>
          <a:xfrm rot="21423565">
            <a:off x="7509111" y="4503464"/>
            <a:ext cx="1329510" cy="22516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Left-Right 24">
            <a:extLst>
              <a:ext uri="{FF2B5EF4-FFF2-40B4-BE49-F238E27FC236}">
                <a16:creationId xmlns:a16="http://schemas.microsoft.com/office/drawing/2014/main" id="{9FF55D2C-D118-31CA-9880-FCA5C643FAF1}"/>
              </a:ext>
            </a:extLst>
          </p:cNvPr>
          <p:cNvSpPr/>
          <p:nvPr/>
        </p:nvSpPr>
        <p:spPr>
          <a:xfrm rot="496027">
            <a:off x="7491542" y="5030805"/>
            <a:ext cx="1719540" cy="22516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Left-Right 25">
            <a:extLst>
              <a:ext uri="{FF2B5EF4-FFF2-40B4-BE49-F238E27FC236}">
                <a16:creationId xmlns:a16="http://schemas.microsoft.com/office/drawing/2014/main" id="{C81BA41D-5B73-23EC-192F-D63415052BD9}"/>
              </a:ext>
            </a:extLst>
          </p:cNvPr>
          <p:cNvSpPr/>
          <p:nvPr/>
        </p:nvSpPr>
        <p:spPr>
          <a:xfrm rot="2216233">
            <a:off x="7021110" y="5330988"/>
            <a:ext cx="837468" cy="22516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Left-Right 26">
            <a:extLst>
              <a:ext uri="{FF2B5EF4-FFF2-40B4-BE49-F238E27FC236}">
                <a16:creationId xmlns:a16="http://schemas.microsoft.com/office/drawing/2014/main" id="{E99A1650-D01F-C63D-A3B9-238079F77E97}"/>
              </a:ext>
            </a:extLst>
          </p:cNvPr>
          <p:cNvSpPr/>
          <p:nvPr/>
        </p:nvSpPr>
        <p:spPr>
          <a:xfrm rot="5557362">
            <a:off x="5955111" y="5555867"/>
            <a:ext cx="493377" cy="22516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4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TM_8_Template_Master" id="{B2BD47E0-CCCF-6743-B10A-DF081A6F4804}" vid="{542B1A31-F45A-1D4D-AB3B-DC0A847061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11188</TotalTime>
  <Words>286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Carbon Dynamics Working Group</vt:lpstr>
      <vt:lpstr>Carbon Dynamics Working Group</vt:lpstr>
      <vt:lpstr>Carbon Dynamics Working Group</vt:lpstr>
      <vt:lpstr>Carbon Dynamics Working Group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Stroud, David B. (GSFC-618.0)[SCIENCE SYSTEMS AND APPLICATIONS INC]</dc:creator>
  <cp:lastModifiedBy>Jon Wang</cp:lastModifiedBy>
  <cp:revision>105</cp:revision>
  <dcterms:created xsi:type="dcterms:W3CDTF">2020-11-03T15:27:10Z</dcterms:created>
  <dcterms:modified xsi:type="dcterms:W3CDTF">2023-01-25T16:33:30Z</dcterms:modified>
</cp:coreProperties>
</file>