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oMAQOJQ8K93gC3SOUFs+t6Sow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F8ED14-8DA2-4890-A3FB-86ACD6468DAB}">
  <a:tblStyle styleId="{E2F8ED14-8DA2-4890-A3FB-86ACD6468DA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87E03D1-5A10-42D2-B40D-21EFA5F71BD0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603" autoAdjust="0"/>
  </p:normalViewPr>
  <p:slideViewPr>
    <p:cSldViewPr snapToGrid="0" showGuides="1">
      <p:cViewPr varScale="1">
        <p:scale>
          <a:sx n="68" d="100"/>
          <a:sy n="68" d="100"/>
        </p:scale>
        <p:origin x="741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98b14fa1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98b14fa13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g1298b14fa13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1298b14fa1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g1298b14fa13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g1298b14fa13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" name="Google Shape;3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List of funded projects (all funding sources -- affiliated projects are included) that focus on fire disturbance</a:t>
            </a:r>
            <a:endParaRPr/>
          </a:p>
        </p:txBody>
      </p:sp>
      <p:sp>
        <p:nvSpPr>
          <p:cNvPr id="34" name="Google Shape;3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" name="Google Shape;4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This is the current synthesis activity slated for this group. </a:t>
            </a:r>
            <a:endParaRPr/>
          </a:p>
        </p:txBody>
      </p:sp>
      <p:sp>
        <p:nvSpPr>
          <p:cNvPr id="42" name="Google Shape;4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 discussed that since there possibly maybe less of a focus in Phase 3 on fire, we could combine efforts with the multi-disturbance working group as the need for a working group dedicated to fire will be less needed. </a:t>
            </a:r>
            <a:endParaRPr/>
          </a:p>
        </p:txBody>
      </p:sp>
      <p:sp>
        <p:nvSpPr>
          <p:cNvPr id="49" name="Google Shape;4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Regardless, there are opportunities for future synthesis under a new umbrella or with another group. There are a host of datasets produced from ABoVE, Forest Service, researchers that are available. Out of ABoVE and ABoVE-affiliated efforts, there are exciting datasets including emissions and health data analysis (Lobodat TE 2018), and high spatial resolution maps from Sander/Rogers in an affiliated effort.</a:t>
            </a:r>
            <a:endParaRPr/>
          </a:p>
        </p:txBody>
      </p:sp>
      <p:sp>
        <p:nvSpPr>
          <p:cNvPr id="55" name="Google Shape;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298b14fa13_0_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Rocha: performing a textural analysis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Randi: “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Depending on where each of us where field studies are seeing a little piece of the elephant but [each of us] have one view to put together what the entire thing looks like”.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There are opportunities for RS to help detect burned areas (Chen et al. 2020 ISPRS)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1298b14fa13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 we saw in the status update, we have 22 datasets from this working group that are archived. With the help of the DAAC, they are well-documented and user-ready. We want to create useful data products for end-users to support many applications. However…</a:t>
            </a:r>
            <a:endParaRPr/>
          </a:p>
        </p:txBody>
      </p:sp>
      <p:sp>
        <p:nvSpPr>
          <p:cNvPr id="68" name="Google Shape;6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 we saw in the status update, we have 22 datasets from this working group that are archived. With the help of the DAAC, they are well-documented and user-ready. We want to create useful data products for end-users to support many applications. However…</a:t>
            </a:r>
            <a:endParaRPr/>
          </a:p>
        </p:txBody>
      </p:sp>
      <p:sp>
        <p:nvSpPr>
          <p:cNvPr id="68" name="Google Shape;6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844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>
            <a:spLocks noGrp="1"/>
          </p:cNvSpPr>
          <p:nvPr>
            <p:ph type="title"/>
          </p:nvPr>
        </p:nvSpPr>
        <p:spPr>
          <a:xfrm>
            <a:off x="838200" y="196532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body" idx="1"/>
          </p:nvPr>
        </p:nvSpPr>
        <p:spPr>
          <a:xfrm>
            <a:off x="838200" y="3786809"/>
            <a:ext cx="10515600" cy="1243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>
  <p:cSld name="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0"/>
          <p:cNvSpPr txBox="1">
            <a:spLocks noGrp="1"/>
          </p:cNvSpPr>
          <p:nvPr>
            <p:ph type="title"/>
          </p:nvPr>
        </p:nvSpPr>
        <p:spPr>
          <a:xfrm>
            <a:off x="614569" y="1471929"/>
            <a:ext cx="10962861" cy="787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body" idx="1"/>
          </p:nvPr>
        </p:nvSpPr>
        <p:spPr>
          <a:xfrm>
            <a:off x="614569" y="2538245"/>
            <a:ext cx="10962861" cy="3920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"/>
          <p:cNvSpPr txBox="1">
            <a:spLocks noGrp="1"/>
          </p:cNvSpPr>
          <p:nvPr>
            <p:ph type="title"/>
          </p:nvPr>
        </p:nvSpPr>
        <p:spPr>
          <a:xfrm>
            <a:off x="838200" y="224074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900"/>
              <a:t>Fire and Insect Disturbance</a:t>
            </a:r>
            <a:br>
              <a:rPr lang="en-US" sz="4900"/>
            </a:br>
            <a:endParaRPr sz="19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300" i="1"/>
              <a:t>Thematic breakout report</a:t>
            </a:r>
            <a:endParaRPr sz="4900" i="1"/>
          </a:p>
        </p:txBody>
      </p:sp>
      <p:sp>
        <p:nvSpPr>
          <p:cNvPr id="22" name="Google Shape;22;p1"/>
          <p:cNvSpPr txBox="1">
            <a:spLocks noGrp="1"/>
          </p:cNvSpPr>
          <p:nvPr>
            <p:ph type="body" idx="1"/>
          </p:nvPr>
        </p:nvSpPr>
        <p:spPr>
          <a:xfrm>
            <a:off x="838200" y="4227509"/>
            <a:ext cx="10515600" cy="12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3200" dirty="0"/>
              <a:t>Lead: Nancy French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3200" dirty="0"/>
              <a:t>Allison Baer - Rapporteur</a:t>
            </a:r>
            <a:endParaRPr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298b14fa13_0_7"/>
          <p:cNvSpPr txBox="1">
            <a:spLocks noGrp="1"/>
          </p:cNvSpPr>
          <p:nvPr>
            <p:ph type="title"/>
          </p:nvPr>
        </p:nvSpPr>
        <p:spPr>
          <a:xfrm>
            <a:off x="614569" y="1471929"/>
            <a:ext cx="10962900" cy="787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g1298b14fa13_0_7"/>
          <p:cNvSpPr txBox="1">
            <a:spLocks noGrp="1"/>
          </p:cNvSpPr>
          <p:nvPr>
            <p:ph type="body" idx="1"/>
          </p:nvPr>
        </p:nvSpPr>
        <p:spPr>
          <a:xfrm>
            <a:off x="614569" y="2538245"/>
            <a:ext cx="10962900" cy="3920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1298b14fa13_0_0"/>
          <p:cNvSpPr txBox="1">
            <a:spLocks noGrp="1"/>
          </p:cNvSpPr>
          <p:nvPr>
            <p:ph type="body" idx="1"/>
          </p:nvPr>
        </p:nvSpPr>
        <p:spPr>
          <a:xfrm>
            <a:off x="1493024" y="2055300"/>
            <a:ext cx="3749100" cy="3920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/>
              <a:t>Nancy French</a:t>
            </a:r>
            <a:endParaRPr sz="26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/>
              <a:t>Lisa Saperstein</a:t>
            </a:r>
            <a:endParaRPr sz="26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/>
              <a:t>Megan Johnson</a:t>
            </a:r>
            <a:endParaRPr sz="26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/>
              <a:t>Stefano Potter</a:t>
            </a:r>
            <a:endParaRPr sz="26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/>
              <a:t>Laura Duncanson</a:t>
            </a:r>
            <a:endParaRPr sz="26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/>
              <a:t>Liz Hoy</a:t>
            </a:r>
            <a:endParaRPr sz="26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/>
              <a:t>Rebecca Scholten</a:t>
            </a:r>
            <a:endParaRPr sz="26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/>
              <a:t>Jim Lawler</a:t>
            </a:r>
            <a:endParaRPr sz="26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/>
              <a:t>Thomas D. Hessilt</a:t>
            </a:r>
            <a:endParaRPr sz="3000"/>
          </a:p>
        </p:txBody>
      </p:sp>
      <p:sp>
        <p:nvSpPr>
          <p:cNvPr id="29" name="Google Shape;29;g1298b14fa13_0_0"/>
          <p:cNvSpPr txBox="1"/>
          <p:nvPr/>
        </p:nvSpPr>
        <p:spPr>
          <a:xfrm>
            <a:off x="7033300" y="1955675"/>
            <a:ext cx="3749100" cy="44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Adrian Rocha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Dong (Tony) Chen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Allison Baer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Sander Veraverbeke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Randi Jandt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Zav Grabinski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Alison York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Jordan A. Caraballo-Vega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Angela Erb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g1298b14fa13_0_0"/>
          <p:cNvSpPr txBox="1">
            <a:spLocks noGrp="1"/>
          </p:cNvSpPr>
          <p:nvPr>
            <p:ph type="title"/>
          </p:nvPr>
        </p:nvSpPr>
        <p:spPr>
          <a:xfrm>
            <a:off x="614544" y="1167879"/>
            <a:ext cx="10962900" cy="787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Breakout attendees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"/>
          <p:cNvSpPr txBox="1">
            <a:spLocks noGrp="1"/>
          </p:cNvSpPr>
          <p:nvPr>
            <p:ph type="title"/>
          </p:nvPr>
        </p:nvSpPr>
        <p:spPr>
          <a:xfrm>
            <a:off x="614569" y="1471929"/>
            <a:ext cx="10962861" cy="787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body" idx="1"/>
          </p:nvPr>
        </p:nvSpPr>
        <p:spPr>
          <a:xfrm>
            <a:off x="614569" y="2538245"/>
            <a:ext cx="10962861" cy="3920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graphicFrame>
        <p:nvGraphicFramePr>
          <p:cNvPr id="38" name="Google Shape;38;p2"/>
          <p:cNvGraphicFramePr/>
          <p:nvPr/>
        </p:nvGraphicFramePr>
        <p:xfrm>
          <a:off x="133855" y="1153433"/>
          <a:ext cx="11924275" cy="5651335"/>
        </p:xfrm>
        <a:graphic>
          <a:graphicData uri="http://schemas.openxmlformats.org/drawingml/2006/table">
            <a:tbl>
              <a:tblPr>
                <a:noFill/>
                <a:tableStyleId>{E2F8ED14-8DA2-4890-A3FB-86ACD6468DAB}</a:tableStyleId>
              </a:tblPr>
              <a:tblGrid>
                <a:gridCol w="272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4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PI</a:t>
                      </a:r>
                      <a:endParaRPr sz="1600">
                        <a:solidFill>
                          <a:schemeClr val="lt1"/>
                        </a:solidFill>
                      </a:endParaRPr>
                    </a:p>
                  </a:txBody>
                  <a:tcPr marL="2525" marR="2525" marT="2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 Title</a:t>
                      </a:r>
                      <a:endParaRPr sz="1600">
                        <a:solidFill>
                          <a:schemeClr val="lt1"/>
                        </a:solidFill>
                      </a:endParaRPr>
                    </a:p>
                  </a:txBody>
                  <a:tcPr marL="2525" marR="2525" marT="2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Funding Agency</a:t>
                      </a:r>
                      <a:endParaRPr sz="1600">
                        <a:solidFill>
                          <a:schemeClr val="lt1"/>
                        </a:solidFill>
                      </a:endParaRPr>
                    </a:p>
                  </a:txBody>
                  <a:tcPr marL="2525" marR="2525" marT="2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Bourgeau-Chavez (RRNES 2015)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Planning and Collection of Data on Boreal Wildfire Effects: Studies of broad-scale 2014 Wildfires in NWT, Canada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NASA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Bourgeau-Chavez (TE 2014)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Understanding the Vulnerability and Resiliency of Boreal-Taiga Ecosystems to Wildfire in a Changing Climate: A study of the 2014 Northwest Territories Wildfires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NASA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Bourgeau-Chavez (TE 2018)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Understanding the Interactions between Wildfire Disturbance, Landscape Hydrology and Post-Fire Recovery in Boreal-Taiga Ecosystems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NASA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Loboda (TE 2012)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Long-Term Multi-Sensor Record of Fire Disturbances in High Northern Latitudes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NASA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Loboda (TE 2014)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Quantifying long-term impacts of single and repeated wildfire burning in North American tundra on organic soil carbon stocks and ecosystem functioning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NASA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Loboda (TE 2018)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Assessing impact of climate-driven increase in wildfire emissions on air quality and health of urban and indigenous populations in Alaska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NASA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Mack (TE 2014)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Increasing fire severity and the loss of legacy carbon from forest and tundra ecosystems of northwestern North America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NASA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Rogers (TE 2014)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Developing a spatially-explicit understanding of fire-climate forcings and their management implications across the ABoVE domain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NASA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Schaefer (RRNES 2015)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YKD project--Yukon-Kuskokwim Delta: The Impact of Fire on Active Layer Thickness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NASA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Veraverbeke (2018)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Fires Pushing Trees North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NWO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EBF1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Veraverbeke (ERC 2021)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Fire in the land of ice: climatic drivers and feedback (FireIce)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ERC</a:t>
                      </a:r>
                      <a:endParaRPr sz="16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25" marR="2525" marT="2525" marB="0" anchor="b">
                    <a:solidFill>
                      <a:srgbClr val="D4E2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 txBox="1">
            <a:spLocks noGrp="1"/>
          </p:cNvSpPr>
          <p:nvPr>
            <p:ph type="title"/>
          </p:nvPr>
        </p:nvSpPr>
        <p:spPr>
          <a:xfrm>
            <a:off x="614569" y="1471929"/>
            <a:ext cx="10962861" cy="787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Current Effort</a:t>
            </a:r>
            <a:endParaRPr dirty="0"/>
          </a:p>
        </p:txBody>
      </p:sp>
      <p:sp>
        <p:nvSpPr>
          <p:cNvPr id="45" name="Google Shape;45;p3"/>
          <p:cNvSpPr txBox="1">
            <a:spLocks noGrp="1"/>
          </p:cNvSpPr>
          <p:nvPr>
            <p:ph type="body" idx="1"/>
          </p:nvPr>
        </p:nvSpPr>
        <p:spPr>
          <a:xfrm>
            <a:off x="614569" y="2538245"/>
            <a:ext cx="10962861" cy="3920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graphicFrame>
        <p:nvGraphicFramePr>
          <p:cNvPr id="46" name="Google Shape;46;p3"/>
          <p:cNvGraphicFramePr/>
          <p:nvPr/>
        </p:nvGraphicFramePr>
        <p:xfrm>
          <a:off x="464806" y="2067205"/>
          <a:ext cx="11262375" cy="2723595"/>
        </p:xfrm>
        <a:graphic>
          <a:graphicData uri="http://schemas.openxmlformats.org/drawingml/2006/table">
            <a:tbl>
              <a:tblPr firstRow="1" bandRow="1">
                <a:noFill/>
                <a:tableStyleId>{687E03D1-5A10-42D2-B40D-21EFA5F71BD0}</a:tableStyleId>
              </a:tblPr>
              <a:tblGrid>
                <a:gridCol w="3754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4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4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9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Synthesis topic</a:t>
                      </a:r>
                      <a:endParaRPr sz="23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Leads</a:t>
                      </a:r>
                      <a:endParaRPr sz="23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Status/Timeline</a:t>
                      </a:r>
                      <a:endParaRPr sz="23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6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Tundra-fire related data compilation</a:t>
                      </a:r>
                      <a:endParaRPr sz="23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Nancy French &amp; Dong Chen</a:t>
                      </a:r>
                      <a:endParaRPr sz="23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dirty="0"/>
                        <a:t>Data collection to be completed end of summer 2022</a:t>
                      </a:r>
                      <a:endParaRPr sz="23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3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dirty="0"/>
                        <a:t>Burn severity paper slated for submission winter 2022</a:t>
                      </a:r>
                      <a:endParaRPr sz="23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614569" y="1471929"/>
            <a:ext cx="10962861" cy="787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Future of the working group?</a:t>
            </a:r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1"/>
          </p:nvPr>
        </p:nvSpPr>
        <p:spPr>
          <a:xfrm>
            <a:off x="614569" y="2538245"/>
            <a:ext cx="10962861" cy="3920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41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Unlike Phases 1 and 2, there may be fewer projects in Phase 3 that focus on fire disturbance</a:t>
            </a:r>
            <a:endParaRPr sz="3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000"/>
          </a:p>
          <a:p>
            <a:pPr marL="228600" lvl="0" indent="-241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 b="1"/>
              <a:t>Combine efforts with the multi-disturbance working group?</a:t>
            </a:r>
            <a:endParaRPr sz="30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 txBox="1">
            <a:spLocks noGrp="1"/>
          </p:cNvSpPr>
          <p:nvPr>
            <p:ph type="title"/>
          </p:nvPr>
        </p:nvSpPr>
        <p:spPr>
          <a:xfrm>
            <a:off x="614569" y="1471929"/>
            <a:ext cx="10962861" cy="787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Future synthesis possibilities</a:t>
            </a:r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614569" y="2538245"/>
            <a:ext cx="10962861" cy="3920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Valuable datasets exist in a host of repositories</a:t>
            </a:r>
            <a:endParaRPr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ORNL DAAC</a:t>
            </a:r>
            <a:endParaRPr sz="2800"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IRMA (including data protocols)</a:t>
            </a:r>
            <a:endParaRPr sz="2800"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Etc.</a:t>
            </a:r>
            <a:endParaRPr sz="2800"/>
          </a:p>
          <a:p>
            <a:pPr marL="68580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Select future data products</a:t>
            </a:r>
            <a:endParaRPr/>
          </a:p>
          <a:p>
            <a:pPr marL="685800" lvl="1" indent="-2540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Emissions dataset &amp; health analysis will be available for policymakers (Loboda TE 2018)</a:t>
            </a:r>
            <a:endParaRPr sz="2800"/>
          </a:p>
          <a:p>
            <a:pPr marL="685800" lvl="1" indent="-254000" algn="l" rtl="0"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High spatial resolution maps (Veraverbeke/Rogers)</a:t>
            </a:r>
            <a:endParaRPr sz="280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98b14fa13_0_39"/>
          <p:cNvSpPr txBox="1">
            <a:spLocks noGrp="1"/>
          </p:cNvSpPr>
          <p:nvPr>
            <p:ph type="title"/>
          </p:nvPr>
        </p:nvSpPr>
        <p:spPr>
          <a:xfrm>
            <a:off x="614569" y="1471929"/>
            <a:ext cx="10962900" cy="7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Future synthesis</a:t>
            </a:r>
            <a:endParaRPr/>
          </a:p>
        </p:txBody>
      </p:sp>
      <p:sp>
        <p:nvSpPr>
          <p:cNvPr id="64" name="Google Shape;64;g1298b14fa13_0_39"/>
          <p:cNvSpPr txBox="1">
            <a:spLocks noGrp="1"/>
          </p:cNvSpPr>
          <p:nvPr>
            <p:ph type="body" idx="1"/>
          </p:nvPr>
        </p:nvSpPr>
        <p:spPr>
          <a:xfrm>
            <a:off x="614569" y="2538245"/>
            <a:ext cx="10962900" cy="39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Spatial variability of fire (Rocha)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Field studies occur in different parts of the tundra and boreal, allowing different views of the “elephant”</a:t>
            </a:r>
            <a:endParaRPr/>
          </a:p>
          <a:p>
            <a:pPr marL="91440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Remote sensing can help “see the whole elephant” (Jandt)</a:t>
            </a:r>
            <a:endParaRPr/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Apply existing remote sensing methods to detect burned areas (e.g., Chen et al. 2020 ISPRS)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"/>
          <p:cNvSpPr txBox="1">
            <a:spLocks noGrp="1"/>
          </p:cNvSpPr>
          <p:nvPr>
            <p:ph type="title"/>
          </p:nvPr>
        </p:nvSpPr>
        <p:spPr>
          <a:xfrm>
            <a:off x="614569" y="1471929"/>
            <a:ext cx="10962861" cy="787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Focus of Phase 3 (tentative ideas)</a:t>
            </a:r>
            <a:endParaRPr dirty="0"/>
          </a:p>
        </p:txBody>
      </p:sp>
      <p:sp>
        <p:nvSpPr>
          <p:cNvPr id="71" name="Google Shape;71;p4"/>
          <p:cNvSpPr txBox="1">
            <a:spLocks noGrp="1"/>
          </p:cNvSpPr>
          <p:nvPr>
            <p:ph type="body" idx="1"/>
          </p:nvPr>
        </p:nvSpPr>
        <p:spPr>
          <a:xfrm>
            <a:off x="614568" y="1373456"/>
            <a:ext cx="10962861" cy="3920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i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i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 i="1" dirty="0"/>
              <a:t>How do we </a:t>
            </a:r>
            <a:r>
              <a:rPr lang="en-US" sz="3600" b="1" i="1" dirty="0">
                <a:solidFill>
                  <a:srgbClr val="FF0000"/>
                </a:solidFill>
              </a:rPr>
              <a:t>create</a:t>
            </a:r>
            <a:r>
              <a:rPr lang="en-US" sz="3600" b="1" i="1" dirty="0"/>
              <a:t> products that are useful for end-users? 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"/>
          <p:cNvSpPr txBox="1">
            <a:spLocks noGrp="1"/>
          </p:cNvSpPr>
          <p:nvPr>
            <p:ph type="title"/>
          </p:nvPr>
        </p:nvSpPr>
        <p:spPr>
          <a:xfrm>
            <a:off x="614569" y="1471929"/>
            <a:ext cx="10962861" cy="787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Focus of Phase 3 (tentative ideas)</a:t>
            </a:r>
            <a:endParaRPr dirty="0"/>
          </a:p>
        </p:txBody>
      </p:sp>
      <p:sp>
        <p:nvSpPr>
          <p:cNvPr id="71" name="Google Shape;71;p4"/>
          <p:cNvSpPr txBox="1">
            <a:spLocks noGrp="1"/>
          </p:cNvSpPr>
          <p:nvPr>
            <p:ph type="body" idx="1"/>
          </p:nvPr>
        </p:nvSpPr>
        <p:spPr>
          <a:xfrm>
            <a:off x="614568" y="1373456"/>
            <a:ext cx="10962861" cy="3920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i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i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 i="1" dirty="0"/>
              <a:t>How do we </a:t>
            </a:r>
            <a:r>
              <a:rPr lang="en-US" sz="3600" b="1" i="1" dirty="0">
                <a:solidFill>
                  <a:srgbClr val="FF0000"/>
                </a:solidFill>
              </a:rPr>
              <a:t>create</a:t>
            </a:r>
            <a:r>
              <a:rPr lang="en-US" sz="3600" b="1" i="1" dirty="0"/>
              <a:t> products that are useful for end-users? </a:t>
            </a:r>
            <a:endParaRPr dirty="0"/>
          </a:p>
        </p:txBody>
      </p:sp>
      <p:sp>
        <p:nvSpPr>
          <p:cNvPr id="4" name="Google Shape;79;p5">
            <a:extLst>
              <a:ext uri="{FF2B5EF4-FFF2-40B4-BE49-F238E27FC236}">
                <a16:creationId xmlns:a16="http://schemas.microsoft.com/office/drawing/2014/main" id="{178AB25D-EDA4-6096-8CD0-63696C9EE6F4}"/>
              </a:ext>
            </a:extLst>
          </p:cNvPr>
          <p:cNvSpPr txBox="1"/>
          <p:nvPr/>
        </p:nvSpPr>
        <p:spPr>
          <a:xfrm>
            <a:off x="766968" y="3675888"/>
            <a:ext cx="10962861" cy="1868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we get end-users to </a:t>
            </a:r>
            <a:r>
              <a:rPr lang="en-US" sz="36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integrate them into their workflows?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2000" dirty="0"/>
              <a:t>Multiple people commented that it is difficult to get end users to ACTUALLY use the data products from </a:t>
            </a:r>
            <a:r>
              <a:rPr lang="en-US" sz="2000" dirty="0" err="1"/>
              <a:t>ABoVE</a:t>
            </a:r>
            <a:r>
              <a:rPr lang="en-US" sz="2000" dirty="0"/>
              <a:t> (and other sources); they know it exists, but there is hesitation. 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2000" dirty="0"/>
              <a:t>Even if there are trainings, the end-user has high level of skill to successfully incorporate the product, there can still be resistance to integrating it into workflows. 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2000" dirty="0"/>
              <a:t>What can we do to overcome this barrier to use?</a:t>
            </a:r>
          </a:p>
        </p:txBody>
      </p:sp>
    </p:spTree>
    <p:extLst>
      <p:ext uri="{BB962C8B-B14F-4D97-AF65-F5344CB8AC3E}">
        <p14:creationId xmlns:p14="http://schemas.microsoft.com/office/powerpoint/2010/main" val="22030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917</Words>
  <Application>Microsoft Office PowerPoint</Application>
  <PresentationFormat>Widescreen</PresentationFormat>
  <Paragraphs>115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Fire and Insect Disturbance  Thematic breakout report</vt:lpstr>
      <vt:lpstr>Breakout attendees</vt:lpstr>
      <vt:lpstr>PowerPoint Presentation</vt:lpstr>
      <vt:lpstr>Current Effort</vt:lpstr>
      <vt:lpstr>Future of the working group?</vt:lpstr>
      <vt:lpstr>Future synthesis possibilities</vt:lpstr>
      <vt:lpstr>Future synthesis</vt:lpstr>
      <vt:lpstr>Focus of Phase 3 (tentative ideas)</vt:lpstr>
      <vt:lpstr>Focus of Phase 3 (tentative ideas)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and Insect Disturbance  Thematic breakout report</dc:title>
  <dc:creator>Allison Baer</dc:creator>
  <cp:lastModifiedBy>Nancy French</cp:lastModifiedBy>
  <cp:revision>1</cp:revision>
  <dcterms:created xsi:type="dcterms:W3CDTF">2022-05-10T17:48:26Z</dcterms:created>
  <dcterms:modified xsi:type="dcterms:W3CDTF">2022-05-11T15:54:58Z</dcterms:modified>
</cp:coreProperties>
</file>