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70" r:id="rId6"/>
    <p:sldId id="271" r:id="rId7"/>
    <p:sldId id="272" r:id="rId8"/>
    <p:sldId id="274" r:id="rId9"/>
    <p:sldId id="273" r:id="rId10"/>
    <p:sldId id="25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6"/>
    <p:restoredTop sz="94697"/>
  </p:normalViewPr>
  <p:slideViewPr>
    <p:cSldViewPr snapToGrid="0">
      <p:cViewPr varScale="1">
        <p:scale>
          <a:sx n="153" d="100"/>
          <a:sy n="153" d="100"/>
        </p:scale>
        <p:origin x="4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8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C55A-D34D-4047-9DAF-17563CB4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BF04C-F1EC-D448-A6B4-3E8B08EE3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40925-7329-9146-BD9D-3F4F7D7D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2A36-C854-1940-994A-114221EAF95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90BA0-CF20-984A-902D-96795CEC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9D303-CCE4-0840-8628-834809E5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156F-9085-0849-89ED-CF05DBE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4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14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Carbon + Wetland Breakout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21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ASTM8					May 10, 2022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/>
                </a:solidFill>
              </a:rPr>
              <a:t>Discussion Leads</a:t>
            </a:r>
            <a:r>
              <a:rPr lang="en" sz="2000" dirty="0">
                <a:solidFill>
                  <a:schemeClr val="tx1"/>
                </a:solidFill>
              </a:rPr>
              <a:t>: Abhishek Chatterjee, David </a:t>
            </a:r>
            <a:r>
              <a:rPr lang="en" sz="2000" dirty="0" err="1">
                <a:solidFill>
                  <a:schemeClr val="tx1"/>
                </a:solidFill>
              </a:rPr>
              <a:t>Butman</a:t>
            </a:r>
            <a:r>
              <a:rPr lang="en" sz="2000" dirty="0">
                <a:solidFill>
                  <a:schemeClr val="tx1"/>
                </a:solidFill>
              </a:rPr>
              <a:t>, Josh Fisher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/>
                </a:solidFill>
              </a:rPr>
              <a:t>Rapporteurs</a:t>
            </a:r>
            <a:r>
              <a:rPr lang="en" sz="2000" dirty="0">
                <a:solidFill>
                  <a:schemeClr val="tx1"/>
                </a:solidFill>
              </a:rPr>
              <a:t>: </a:t>
            </a:r>
            <a:r>
              <a:rPr lang="en" sz="2000" b="1" dirty="0">
                <a:solidFill>
                  <a:schemeClr val="tx1"/>
                </a:solidFill>
              </a:rPr>
              <a:t>Clayton Elder</a:t>
            </a:r>
            <a:r>
              <a:rPr lang="en" sz="2000" dirty="0">
                <a:solidFill>
                  <a:schemeClr val="tx1"/>
                </a:solidFill>
              </a:rPr>
              <a:t>, </a:t>
            </a:r>
            <a:r>
              <a:rPr lang="en" sz="2000" dirty="0" err="1">
                <a:solidFill>
                  <a:schemeClr val="tx1"/>
                </a:solidFill>
              </a:rPr>
              <a:t>Ludda</a:t>
            </a:r>
            <a:r>
              <a:rPr lang="en" sz="2000" dirty="0">
                <a:solidFill>
                  <a:schemeClr val="tx1"/>
                </a:solidFill>
              </a:rPr>
              <a:t> Ludwig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6" name="Google Shape;56;p1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022" y="259448"/>
            <a:ext cx="118827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9448"/>
            <a:ext cx="137291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65028-647F-7CF9-5966-D919566396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CA1607-EB82-6341-8C87-4E2D75CB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739" y="0"/>
            <a:ext cx="3974523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394478-7C3B-3A48-8944-4FC7DA894F27}"/>
              </a:ext>
            </a:extLst>
          </p:cNvPr>
          <p:cNvSpPr txBox="1"/>
          <p:nvPr/>
        </p:nvSpPr>
        <p:spPr>
          <a:xfrm>
            <a:off x="2991832" y="516118"/>
            <a:ext cx="3178013" cy="173124"/>
          </a:xfrm>
          <a:prstGeom prst="rect">
            <a:avLst/>
          </a:prstGeom>
          <a:solidFill>
            <a:srgbClr val="2A2A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5" spc="225" dirty="0">
                <a:solidFill>
                  <a:srgbClr val="CFA455"/>
                </a:solidFill>
                <a:latin typeface="Avenir Next Medium" panose="020B0503020202020204" pitchFamily="34" charset="0"/>
              </a:rPr>
              <a:t>6 COURSE SYNTHESIS TOPICS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A5DC1-9579-2444-9E07-9959B06D2826}"/>
              </a:ext>
            </a:extLst>
          </p:cNvPr>
          <p:cNvSpPr/>
          <p:nvPr/>
        </p:nvSpPr>
        <p:spPr>
          <a:xfrm>
            <a:off x="3103125" y="1264596"/>
            <a:ext cx="2942617" cy="3448455"/>
          </a:xfrm>
          <a:prstGeom prst="rect">
            <a:avLst/>
          </a:prstGeom>
          <a:solidFill>
            <a:srgbClr val="2A2A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695FAC-D2CE-D041-BA72-80FCA607F4C8}"/>
              </a:ext>
            </a:extLst>
          </p:cNvPr>
          <p:cNvGrpSpPr/>
          <p:nvPr/>
        </p:nvGrpSpPr>
        <p:grpSpPr>
          <a:xfrm>
            <a:off x="3015576" y="1243080"/>
            <a:ext cx="3030166" cy="3393237"/>
            <a:chOff x="2496766" y="1735259"/>
            <a:chExt cx="4040221" cy="45243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35F3AE-3CC1-4948-B314-92775471831D}"/>
                </a:ext>
              </a:extLst>
            </p:cNvPr>
            <p:cNvSpPr txBox="1"/>
            <p:nvPr/>
          </p:nvSpPr>
          <p:spPr>
            <a:xfrm>
              <a:off x="2613498" y="1735259"/>
              <a:ext cx="3923489" cy="4524316"/>
            </a:xfrm>
            <a:prstGeom prst="rect">
              <a:avLst/>
            </a:prstGeom>
            <a:solidFill>
              <a:srgbClr val="2A2A2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spc="225" dirty="0">
                  <a:solidFill>
                    <a:srgbClr val="CFA455"/>
                  </a:solidFill>
                  <a:latin typeface="Avenir Next Demi Bold" panose="020B0503020202020204" pitchFamily="34" charset="0"/>
                </a:rPr>
                <a:t>INDIVIDUAL-BASED AND PFT MODELS</a:t>
              </a:r>
            </a:p>
            <a:p>
              <a:pPr algn="ctr"/>
              <a:endParaRPr lang="en-US" sz="9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ABR ecosystem modeling is broadly grouped into two camps: individual-based models and PFT/trait-based models. </a:t>
              </a:r>
            </a:p>
            <a:p>
              <a:pPr algn="ctr">
                <a:lnSpc>
                  <a:spcPct val="150000"/>
                </a:lnSpc>
              </a:pPr>
              <a:endParaRPr lang="en-US" sz="60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b="1" spc="75" dirty="0">
                  <a:solidFill>
                    <a:srgbClr val="F9F9F9"/>
                  </a:solidFill>
                  <a:latin typeface="Avenir Next Demi Bold" panose="020B0503020202020204" pitchFamily="34" charset="0"/>
                  <a:cs typeface="Times New Roman" panose="02020603050405020304" pitchFamily="18" charset="0"/>
                </a:rPr>
                <a:t>$ ED, UVAFME, CLM ⇿ CLM-FATES $</a:t>
              </a:r>
            </a:p>
            <a:p>
              <a:pPr algn="ctr"/>
              <a:endParaRPr lang="en-US" sz="75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Adrianna Foster, Jackie Shuman, Erik Larson, Shawn Serbin</a:t>
              </a: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r>
                <a:rPr lang="en-US" sz="600" b="1" spc="225" dirty="0">
                  <a:solidFill>
                    <a:srgbClr val="CFA455"/>
                  </a:solidFill>
                  <a:latin typeface="Avenir Next Demi Bold" panose="020B0503020202020204" pitchFamily="34" charset="0"/>
                </a:rPr>
                <a:t>DRIVERS AND RUN PROTOCOLS</a:t>
              </a:r>
            </a:p>
            <a:p>
              <a:pPr algn="ctr"/>
              <a:endParaRPr lang="en-US" sz="9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Specification paper needed on agreed-upon model drivers and run protocols for ABR model runs. </a:t>
              </a:r>
            </a:p>
            <a:p>
              <a:pPr algn="ctr"/>
              <a:endParaRPr lang="en-US" sz="60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b="1" spc="75" dirty="0">
                  <a:solidFill>
                    <a:srgbClr val="F9F9F9"/>
                  </a:solidFill>
                  <a:latin typeface="Avenir Next Demi Bold" panose="020B0503020202020204" pitchFamily="34" charset="0"/>
                  <a:cs typeface="Times New Roman" panose="02020603050405020304" pitchFamily="18" charset="0"/>
                </a:rPr>
                <a:t>$ DAYMET, MESONET, CRU-NCEP, GSWP $</a:t>
              </a:r>
            </a:p>
            <a:p>
              <a:pPr algn="ctr"/>
              <a:endParaRPr lang="en-US" sz="75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Dave Moore, Min Chen, Erik Larson, Kevin Schaefer, Nick </a:t>
              </a:r>
              <a:r>
                <a:rPr lang="en-US" sz="600" i="1" spc="75" dirty="0" err="1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Parazoo</a:t>
              </a:r>
              <a:endParaRPr lang="en-US" sz="60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r>
                <a:rPr lang="en-US" sz="600" b="1" spc="225" dirty="0">
                  <a:solidFill>
                    <a:srgbClr val="CFA455"/>
                  </a:solidFill>
                  <a:latin typeface="Avenir Next Demi Bold" panose="020B0503020202020204" pitchFamily="34" charset="0"/>
                </a:rPr>
                <a:t>ABOVE DATA FOR MODELS</a:t>
              </a:r>
            </a:p>
            <a:p>
              <a:pPr algn="ctr"/>
              <a:endParaRPr lang="en-US" sz="9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Deep dive into entire </a:t>
              </a:r>
              <a:r>
                <a:rPr lang="en-US" sz="600" i="1" spc="75" dirty="0" err="1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ABoVE</a:t>
              </a: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database. Extraction of functional relationships and benchmarks.</a:t>
              </a:r>
            </a:p>
            <a:p>
              <a:pPr algn="ctr"/>
              <a:endParaRPr lang="en-US" sz="75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b="1" spc="75" dirty="0">
                  <a:solidFill>
                    <a:srgbClr val="F9F9F9"/>
                  </a:solidFill>
                  <a:latin typeface="Avenir Next Demi Bold" panose="020B0503020202020204" pitchFamily="34" charset="0"/>
                  <a:cs typeface="Times New Roman" panose="02020603050405020304" pitchFamily="18" charset="0"/>
                </a:rPr>
                <a:t>$ UNCERTAINTY, INTEGRATION $</a:t>
              </a:r>
            </a:p>
            <a:p>
              <a:pPr algn="ctr"/>
              <a:endParaRPr lang="en-US" sz="60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Josh Fisher, Dan Hayes, Andy Fox, Shawn Serbin</a:t>
              </a:r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DD49DA-D1E9-6D4A-A385-5D74E83D7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664" t="40899" r="61931" b="54846"/>
            <a:stretch/>
          </p:blipFill>
          <p:spPr>
            <a:xfrm>
              <a:off x="2708800" y="2838670"/>
              <a:ext cx="233464" cy="2918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25C1D7-FBDE-2848-8835-7BF229004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664" t="40899" r="61931" b="54846"/>
            <a:stretch/>
          </p:blipFill>
          <p:spPr>
            <a:xfrm>
              <a:off x="2496766" y="4390414"/>
              <a:ext cx="233464" cy="29182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B29FCC-BB7C-F044-B212-FBCAC0285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664" t="40899" r="61931" b="54846"/>
            <a:stretch/>
          </p:blipFill>
          <p:spPr>
            <a:xfrm>
              <a:off x="2957207" y="5943282"/>
              <a:ext cx="233464" cy="29182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EDC3153-9136-D44C-A5E0-FE09EE0933BD}"/>
              </a:ext>
            </a:extLst>
          </p:cNvPr>
          <p:cNvSpPr txBox="1"/>
          <p:nvPr/>
        </p:nvSpPr>
        <p:spPr>
          <a:xfrm>
            <a:off x="5996370" y="5005001"/>
            <a:ext cx="570669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" spc="60" dirty="0">
                <a:solidFill>
                  <a:srgbClr val="F9F9F9"/>
                </a:solidFill>
                <a:latin typeface="Avenir Next" panose="020B0503020202020204" pitchFamily="34" charset="0"/>
              </a:rPr>
              <a:t>page 2 of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C59F8E-0197-C445-A837-4C4E30D8C7B8}"/>
              </a:ext>
            </a:extLst>
          </p:cNvPr>
          <p:cNvSpPr txBox="1"/>
          <p:nvPr/>
        </p:nvSpPr>
        <p:spPr>
          <a:xfrm>
            <a:off x="2551567" y="5005001"/>
            <a:ext cx="338554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i="1" dirty="0" err="1">
                <a:solidFill>
                  <a:schemeClr val="bg1">
                    <a:lumMod val="75000"/>
                  </a:schemeClr>
                </a:solidFill>
              </a:rPr>
              <a:t>canva</a:t>
            </a:r>
            <a:endParaRPr lang="en-US" sz="45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DA2BF-83A2-15FF-988A-E3BB2E600BF6}"/>
              </a:ext>
            </a:extLst>
          </p:cNvPr>
          <p:cNvSpPr txBox="1"/>
          <p:nvPr/>
        </p:nvSpPr>
        <p:spPr>
          <a:xfrm>
            <a:off x="6567040" y="1643325"/>
            <a:ext cx="2083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Adrianna Foster + Jackie Shuman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Josh Fisher; Dave Moore; Brendan Rogers</a:t>
            </a:r>
          </a:p>
        </p:txBody>
      </p:sp>
    </p:spTree>
    <p:extLst>
      <p:ext uri="{BB962C8B-B14F-4D97-AF65-F5344CB8AC3E}">
        <p14:creationId xmlns:p14="http://schemas.microsoft.com/office/powerpoint/2010/main" val="3653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8AD3BB-8E68-6ED1-9E0F-176D50B7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2456"/>
            <a:ext cx="8520600" cy="701943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Wetlands link hydrological, ecological and permafrost processes and are inextricable from pressing carbon dynamics research </a:t>
            </a:r>
          </a:p>
        </p:txBody>
      </p:sp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911A2FD5-9E0F-A405-6540-0DF271333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5467"/>
            <a:ext cx="6858000" cy="368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7711AD-E790-4D5E-F7CF-244C03606287}"/>
              </a:ext>
            </a:extLst>
          </p:cNvPr>
          <p:cNvSpPr txBox="1"/>
          <p:nvPr/>
        </p:nvSpPr>
        <p:spPr>
          <a:xfrm>
            <a:off x="560698" y="4797181"/>
            <a:ext cx="802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Summary of environmental changes caused by warming and their impacts on wetland systems (</a:t>
            </a:r>
            <a:r>
              <a:rPr lang="en-US" sz="1200" dirty="0" err="1"/>
              <a:t>Kreplin</a:t>
            </a:r>
            <a:r>
              <a:rPr lang="en-US" sz="1200" dirty="0"/>
              <a:t> et al., 2021)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2C2E33-F8CE-BD84-4286-6F5D8A377D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559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4C5F-7B1F-7C5D-BD53-F3336BDC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“known knowns” and “known unknowns”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E937A-9753-CFC2-0EE6-B59542D5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9360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1600" b="1" dirty="0">
                <a:solidFill>
                  <a:schemeClr val="tx1"/>
                </a:solidFill>
              </a:rPr>
              <a:t>Known discrepancy between observed CH</a:t>
            </a:r>
            <a:r>
              <a:rPr lang="en-US" sz="1600" b="1" baseline="-25000" dirty="0">
                <a:solidFill>
                  <a:schemeClr val="tx1"/>
                </a:solidFill>
              </a:rPr>
              <a:t>4</a:t>
            </a:r>
            <a:r>
              <a:rPr lang="en-US" sz="1600" b="1" dirty="0">
                <a:solidFill>
                  <a:schemeClr val="tx1"/>
                </a:solidFill>
              </a:rPr>
              <a:t> emissions and model simulations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Large spatial heterogeneity in methane emissions observed across lakes and wetlands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Factors such as geomorphology, emerging vegetation coverage, inundation characteristics are often not represented in models (from Elder, </a:t>
            </a:r>
            <a:r>
              <a:rPr lang="en-US" dirty="0" err="1">
                <a:solidFill>
                  <a:schemeClr val="tx1"/>
                </a:solidFill>
              </a:rPr>
              <a:t>Kyzivat</a:t>
            </a:r>
            <a:r>
              <a:rPr lang="en-US" dirty="0">
                <a:solidFill>
                  <a:schemeClr val="tx1"/>
                </a:solidFill>
              </a:rPr>
              <a:t>, Baskaran papers)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Inundation driven models don’t produce enough methane to match atmospheric top-down approaches from high northern latitudes (from </a:t>
            </a:r>
            <a:r>
              <a:rPr lang="en-US" dirty="0" err="1">
                <a:solidFill>
                  <a:schemeClr val="tx1"/>
                </a:solidFill>
              </a:rPr>
              <a:t>Schiferl</a:t>
            </a:r>
            <a:r>
              <a:rPr lang="en-US" dirty="0">
                <a:solidFill>
                  <a:schemeClr val="tx1"/>
                </a:solidFill>
              </a:rPr>
              <a:t> current CH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synthesis activity); Scale of model-data mismatch is highly variable across landscapes 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" sz="1600" b="1" dirty="0">
                <a:solidFill>
                  <a:schemeClr val="tx1"/>
                </a:solidFill>
              </a:rPr>
              <a:t>Where do we stand on inundation products? </a:t>
            </a:r>
            <a:r>
              <a:rPr lang="en" sz="1600" dirty="0">
                <a:solidFill>
                  <a:schemeClr val="tx1"/>
                </a:solidFill>
              </a:rPr>
              <a:t>How can we harmonize the various products &amp; wetlands databases currently in the works? How accurate are they?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E.g.,</a:t>
            </a:r>
            <a:r>
              <a:rPr lang="en" dirty="0">
                <a:solidFill>
                  <a:schemeClr val="tx1"/>
                </a:solidFill>
              </a:rPr>
              <a:t> BAWLD dataset and CH</a:t>
            </a:r>
            <a:r>
              <a:rPr lang="en" baseline="-25000" dirty="0">
                <a:solidFill>
                  <a:schemeClr val="tx1"/>
                </a:solidFill>
              </a:rPr>
              <a:t>4</a:t>
            </a:r>
            <a:r>
              <a:rPr lang="en" dirty="0">
                <a:solidFill>
                  <a:schemeClr val="tx1"/>
                </a:solidFill>
              </a:rPr>
              <a:t>-centric wetland classification (from </a:t>
            </a:r>
            <a:r>
              <a:rPr lang="en" dirty="0" err="1">
                <a:solidFill>
                  <a:schemeClr val="tx1"/>
                </a:solidFill>
              </a:rPr>
              <a:t>Olefeldt</a:t>
            </a:r>
            <a:r>
              <a:rPr lang="en" dirty="0">
                <a:solidFill>
                  <a:schemeClr val="tx1"/>
                </a:solidFill>
              </a:rPr>
              <a:t>, Kuhn)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Ducks unlimited wetland maps, Canadian Federal initiatives: Environment Canada Maps, Peatland inventory projects (from LBC, Smith)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Separate wetland mapping products have been useful, but how can we cross compare them or produce a universal product?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79B4F-F237-F19E-AC66-3017F991FD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645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4C5F-7B1F-7C5D-BD53-F3336BDC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“known knowns” and “known unknowns”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E937A-9753-CFC2-0EE6-B59542D5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7755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 startAt="3"/>
            </a:pPr>
            <a:r>
              <a:rPr lang="en-US" sz="1600" b="1" dirty="0">
                <a:solidFill>
                  <a:schemeClr val="tx1"/>
                </a:solidFill>
              </a:rPr>
              <a:t>Can we use data-level investigations (e.g., AVIRIS-NG) to improve and reduce uncertainties in related modeling work?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Spatial averaging and upscaling methods are highly inconsistent in approaches. Example: upscaling CH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emissions from high-emission low area lakes and low-flux high-area lakes.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Integration of large and diverse (interdisciplinary) datasets is a major challenge. Scales of observations are very diverse and need packaging for modelers.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Are our granular experiments even comparable? Which ones are correct? Need for more analysis of approaches.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" dirty="0">
                <a:solidFill>
                  <a:schemeClr val="tx1"/>
                </a:solidFill>
              </a:rPr>
              <a:t>Model resolution may be the fundamental limitation to assimilating site-scale data. More scale-</a:t>
            </a:r>
            <a:r>
              <a:rPr lang="en" dirty="0" err="1">
                <a:solidFill>
                  <a:schemeClr val="tx1"/>
                </a:solidFill>
              </a:rPr>
              <a:t>briding</a:t>
            </a:r>
            <a:r>
              <a:rPr lang="en" dirty="0">
                <a:solidFill>
                  <a:schemeClr val="tx1"/>
                </a:solidFill>
              </a:rPr>
              <a:t> efforts are needed.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endParaRPr lang="en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 startAt="3"/>
            </a:pPr>
            <a:r>
              <a:rPr lang="en-US" sz="1600" b="1" dirty="0">
                <a:solidFill>
                  <a:schemeClr val="tx1"/>
                </a:solidFill>
              </a:rPr>
              <a:t>How can smaller scale process-oriented efforts benefit macro-scale synthesis activities?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 startAt="3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1F031-1A03-DD60-F8CC-0A64387399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217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9FF0-82B0-F82D-B483-0022825C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ABoVE</a:t>
            </a:r>
            <a:r>
              <a:rPr lang="en-US" dirty="0"/>
              <a:t> Structural Gaps </a:t>
            </a:r>
          </a:p>
        </p:txBody>
      </p:sp>
      <p:pic>
        <p:nvPicPr>
          <p:cNvPr id="4" name="Google Shape;111;p22">
            <a:extLst>
              <a:ext uri="{FF2B5EF4-FFF2-40B4-BE49-F238E27FC236}">
                <a16:creationId xmlns:a16="http://schemas.microsoft.com/office/drawing/2014/main" id="{ABF8071E-5BC9-1405-5570-87538D748C0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1355200"/>
            <a:ext cx="5943600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0CE098-DEE1-317B-3F3C-D0B9F2493961}"/>
              </a:ext>
            </a:extLst>
          </p:cNvPr>
          <p:cNvSpPr txBox="1"/>
          <p:nvPr/>
        </p:nvSpPr>
        <p:spPr>
          <a:xfrm>
            <a:off x="6368248" y="1041678"/>
            <a:ext cx="26570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solidFill>
                  <a:schemeClr val="tx1"/>
                </a:solidFill>
              </a:rPr>
              <a:t>Site scale observations, complemented by remote sensing are somewhat disjointed by nature, </a:t>
            </a:r>
          </a:p>
          <a:p>
            <a:r>
              <a:rPr lang="en" dirty="0">
                <a:solidFill>
                  <a:srgbClr val="FF0000"/>
                </a:solidFill>
              </a:rPr>
              <a:t>(gaps in airborne CO2/CH4 observations, except one summer)</a:t>
            </a:r>
            <a:endParaRPr lang="en" dirty="0"/>
          </a:p>
          <a:p>
            <a:endParaRPr lang="en" dirty="0"/>
          </a:p>
          <a:p>
            <a:r>
              <a:rPr lang="en" dirty="0"/>
              <a:t>scaling to modelling </a:t>
            </a:r>
            <a:r>
              <a:rPr lang="en" dirty="0">
                <a:solidFill>
                  <a:srgbClr val="FF0000"/>
                </a:solidFill>
              </a:rPr>
              <a:t>(discontinued/uncertain funding, which puts a pin on current synthesis activities) </a:t>
            </a:r>
            <a:r>
              <a:rPr lang="en" dirty="0"/>
              <a:t>remains a major challenge, </a:t>
            </a:r>
          </a:p>
          <a:p>
            <a:endParaRPr lang="en" dirty="0"/>
          </a:p>
          <a:p>
            <a:r>
              <a:rPr lang="en" dirty="0"/>
              <a:t>we have not made the link between observations and models in a meaningful way yet.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8366F-0136-E883-1C2F-58D07898B0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101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33A5-AFBC-6E26-013C-A3FFE0BB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Unknown unknowns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C877-0A09-F60C-F35D-7D76AA922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</a:rPr>
              <a:t>Primary CH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 model-data synthesis activity was being led by </a:t>
            </a:r>
            <a:r>
              <a:rPr lang="en-US" sz="1600" dirty="0" err="1">
                <a:solidFill>
                  <a:schemeClr val="tx1"/>
                </a:solidFill>
              </a:rPr>
              <a:t>Schiferl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Commane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</a:rPr>
              <a:t>Searching for a new lead for data model efforts – Phase 3 selections?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</a:rPr>
              <a:t>Current paper in preparation will provide recommendation for next steps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978F7-478F-7319-B174-18A000309F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857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2F46-6850-F791-3354-63821167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6958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Current synthesis activities (C-dynamics focused)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F55A29-D884-4856-5C7A-641E959B5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18392"/>
              </p:ext>
            </p:extLst>
          </p:nvPr>
        </p:nvGraphicFramePr>
        <p:xfrm>
          <a:off x="444321" y="898762"/>
          <a:ext cx="8214699" cy="412778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43514">
                  <a:extLst>
                    <a:ext uri="{9D8B030D-6E8A-4147-A177-3AD203B41FA5}">
                      <a16:colId xmlns:a16="http://schemas.microsoft.com/office/drawing/2014/main" val="809390108"/>
                    </a:ext>
                  </a:extLst>
                </a:gridCol>
                <a:gridCol w="2066125">
                  <a:extLst>
                    <a:ext uri="{9D8B030D-6E8A-4147-A177-3AD203B41FA5}">
                      <a16:colId xmlns:a16="http://schemas.microsoft.com/office/drawing/2014/main" val="2004174454"/>
                    </a:ext>
                  </a:extLst>
                </a:gridCol>
                <a:gridCol w="1332341">
                  <a:extLst>
                    <a:ext uri="{9D8B030D-6E8A-4147-A177-3AD203B41FA5}">
                      <a16:colId xmlns:a16="http://schemas.microsoft.com/office/drawing/2014/main" val="2017084530"/>
                    </a:ext>
                  </a:extLst>
                </a:gridCol>
                <a:gridCol w="1402285">
                  <a:extLst>
                    <a:ext uri="{9D8B030D-6E8A-4147-A177-3AD203B41FA5}">
                      <a16:colId xmlns:a16="http://schemas.microsoft.com/office/drawing/2014/main" val="4043601062"/>
                    </a:ext>
                  </a:extLst>
                </a:gridCol>
                <a:gridCol w="764883">
                  <a:extLst>
                    <a:ext uri="{9D8B030D-6E8A-4147-A177-3AD203B41FA5}">
                      <a16:colId xmlns:a16="http://schemas.microsoft.com/office/drawing/2014/main" val="1813796955"/>
                    </a:ext>
                  </a:extLst>
                </a:gridCol>
                <a:gridCol w="573661">
                  <a:extLst>
                    <a:ext uri="{9D8B030D-6E8A-4147-A177-3AD203B41FA5}">
                      <a16:colId xmlns:a16="http://schemas.microsoft.com/office/drawing/2014/main" val="838509296"/>
                    </a:ext>
                  </a:extLst>
                </a:gridCol>
                <a:gridCol w="1531890">
                  <a:extLst>
                    <a:ext uri="{9D8B030D-6E8A-4147-A177-3AD203B41FA5}">
                      <a16:colId xmlns:a16="http://schemas.microsoft.com/office/drawing/2014/main" val="1478276146"/>
                    </a:ext>
                  </a:extLst>
                </a:gridCol>
              </a:tblGrid>
              <a:tr h="203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Synthesis Topic Name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Leads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Email Contact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Start Date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End Date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Status/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Progress Bar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extLst>
                  <a:ext uri="{0D108BD9-81ED-4DB2-BD59-A6C34878D82A}">
                    <a16:rowId xmlns:a16="http://schemas.microsoft.com/office/drawing/2014/main" val="2677271578"/>
                  </a:ext>
                </a:extLst>
              </a:tr>
              <a:tr h="122008"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/>
                </a:tc>
                <a:extLst>
                  <a:ext uri="{0D108BD9-81ED-4DB2-BD59-A6C34878D82A}">
                    <a16:rowId xmlns:a16="http://schemas.microsoft.com/office/drawing/2014/main" val="26495315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Carbon Budget for the ABoVE domain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Abhishek Chatterjee,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Jon Wang, Dan Hayes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abhishek.chatterjee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jpl.nasa.gov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Abhishek’s paper draft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extLst>
                  <a:ext uri="{0D108BD9-81ED-4DB2-BD59-A6C34878D82A}">
                    <a16:rowId xmlns:a16="http://schemas.microsoft.com/office/drawing/2014/main" val="2558724836"/>
                  </a:ext>
                </a:extLst>
              </a:tr>
              <a:tr h="82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extLst>
                  <a:ext uri="{0D108BD9-81ED-4DB2-BD59-A6C34878D82A}">
                    <a16:rowId xmlns:a16="http://schemas.microsoft.com/office/drawing/2014/main" val="4238436139"/>
                  </a:ext>
                </a:extLst>
              </a:tr>
              <a:tr h="2545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</a:rPr>
                        <a:t>Impact of climate &amp; wildfire on Alaska’s GPP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Nick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Parazoo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nicholas.c.parazoo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@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jpl.nasa.gov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Madani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et al. (2021), JGR-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Biogeosciences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extLst>
                  <a:ext uri="{0D108BD9-81ED-4DB2-BD59-A6C34878D82A}">
                    <a16:rowId xmlns:a16="http://schemas.microsoft.com/office/drawing/2014/main" val="3229156398"/>
                  </a:ext>
                </a:extLst>
              </a:tr>
              <a:tr h="168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Nima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Madani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>
                    <a:lnL w="12700" cap="flat" cmpd="sng" algn="ctr">
                      <a:solidFill>
                        <a:srgbClr val="A0D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D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D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D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915362"/>
                  </a:ext>
                </a:extLst>
              </a:tr>
              <a:tr h="82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extLst>
                  <a:ext uri="{0D108BD9-81ED-4DB2-BD59-A6C34878D82A}">
                    <a16:rowId xmlns:a16="http://schemas.microsoft.com/office/drawing/2014/main" val="4144134753"/>
                  </a:ext>
                </a:extLst>
              </a:tr>
              <a:tr h="1686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Methane fluxes, model-data mismatch and knowledge gaps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Jennifer Watts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jwatts@whrc.org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TBD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Luke’s paper draft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extLst>
                  <a:ext uri="{0D108BD9-81ED-4DB2-BD59-A6C34878D82A}">
                    <a16:rowId xmlns:a16="http://schemas.microsoft.com/office/drawing/2014/main" val="2947551273"/>
                  </a:ext>
                </a:extLst>
              </a:tr>
              <a:tr h="258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Roisin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Commane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r.commane@columbia.edu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772610"/>
                  </a:ext>
                </a:extLst>
              </a:tr>
              <a:tr h="82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extLst>
                  <a:ext uri="{0D108BD9-81ED-4DB2-BD59-A6C34878D82A}">
                    <a16:rowId xmlns:a16="http://schemas.microsoft.com/office/drawing/2014/main" val="2138194718"/>
                  </a:ext>
                </a:extLst>
              </a:tr>
              <a:tr h="1686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CO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 amplitude synthesis - trends, drivers and projections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Brendan Rogers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brogers@whrc.org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Mid-2020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TBD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broken up into four working groups – atmospheric, terrestrial remote sensing, in situ measurements, process-based models; various groups conducting literature review. 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extLst>
                  <a:ext uri="{0D108BD9-81ED-4DB2-BD59-A6C34878D82A}">
                    <a16:rowId xmlns:a16="http://schemas.microsoft.com/office/drawing/2014/main" val="3402256966"/>
                  </a:ext>
                </a:extLst>
              </a:tr>
              <a:tr h="86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Manuel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Helbig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, Gretchen Keppel-Aleks,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Zhihua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Liu, Lei Hu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810055"/>
                  </a:ext>
                </a:extLst>
              </a:tr>
              <a:tr h="122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extLst>
                  <a:ext uri="{0D108BD9-81ED-4DB2-BD59-A6C34878D82A}">
                    <a16:rowId xmlns:a16="http://schemas.microsoft.com/office/drawing/2014/main" val="514611890"/>
                  </a:ext>
                </a:extLst>
              </a:tr>
              <a:tr h="427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“Productivity” synthesis – various indices of primary productivity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Nick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Parazoo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Nima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Madani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, Logan 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nicholas.c.parazoo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@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jpl.nasa.gov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TBD</a:t>
                      </a:r>
                      <a:endParaRPr lang="en-US" sz="10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Draft paper</a:t>
                      </a:r>
                      <a:endParaRPr lang="en-US" sz="10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2" marR="34532" marT="0" marB="0" anchor="ctr"/>
                </a:tc>
                <a:extLst>
                  <a:ext uri="{0D108BD9-81ED-4DB2-BD59-A6C34878D82A}">
                    <a16:rowId xmlns:a16="http://schemas.microsoft.com/office/drawing/2014/main" val="322077405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8BE4BF-AED4-FBAC-16A4-2D3FF41AF2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146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DDAB-0F2A-3390-530C-83ECFFD7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Wetlands – future synthesis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B4ABE-7B1B-DB80-0D24-3F907427F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Reconciling map products for carbon, vegetation, wildlife communities </a:t>
            </a:r>
          </a:p>
          <a:p>
            <a:pPr marL="114300" indent="0">
              <a:buNone/>
            </a:pPr>
            <a:endParaRPr lang="en-US" dirty="0"/>
          </a:p>
          <a:p>
            <a:pPr marL="596900" lvl="1" indent="0">
              <a:buNone/>
            </a:pPr>
            <a:endParaRPr lang="en-US" dirty="0"/>
          </a:p>
          <a:p>
            <a:r>
              <a:rPr lang="en-US" dirty="0"/>
              <a:t>Integration of multiple inundation products across WG communities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Coordinate with the CMS ‘Wet Carbon’ working group for integration between NASA concurrent efforts</a:t>
            </a:r>
          </a:p>
          <a:p>
            <a:endParaRPr lang="en-US" dirty="0"/>
          </a:p>
          <a:p>
            <a:r>
              <a:rPr lang="en-US" dirty="0"/>
              <a:t>Wetlands as cross-cutting with other WG in </a:t>
            </a:r>
            <a:r>
              <a:rPr lang="en-US" dirty="0" err="1"/>
              <a:t>ABoVE</a:t>
            </a:r>
            <a:r>
              <a:rPr lang="en-US" dirty="0"/>
              <a:t> – greater involvement with Carbon, Hydrology &amp; Permafrost, Fire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2A3DC-A13D-8136-EF5F-9553C92F84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897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CA1607-EB82-6341-8C87-4E2D75CB4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739" y="0"/>
            <a:ext cx="3974523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394478-7C3B-3A48-8944-4FC7DA894F27}"/>
              </a:ext>
            </a:extLst>
          </p:cNvPr>
          <p:cNvSpPr txBox="1"/>
          <p:nvPr/>
        </p:nvSpPr>
        <p:spPr>
          <a:xfrm>
            <a:off x="2991832" y="516118"/>
            <a:ext cx="3178013" cy="173124"/>
          </a:xfrm>
          <a:prstGeom prst="rect">
            <a:avLst/>
          </a:prstGeom>
          <a:solidFill>
            <a:srgbClr val="2A2A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5" spc="225" dirty="0">
                <a:solidFill>
                  <a:srgbClr val="CFA455"/>
                </a:solidFill>
                <a:latin typeface="Avenir Next Medium" panose="020B0503020202020204" pitchFamily="34" charset="0"/>
              </a:rPr>
              <a:t>6 COURSE SYNTHESIS TOPICS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A5DC1-9579-2444-9E07-9959B06D2826}"/>
              </a:ext>
            </a:extLst>
          </p:cNvPr>
          <p:cNvSpPr/>
          <p:nvPr/>
        </p:nvSpPr>
        <p:spPr>
          <a:xfrm>
            <a:off x="3103125" y="1264596"/>
            <a:ext cx="2942617" cy="3448455"/>
          </a:xfrm>
          <a:prstGeom prst="rect">
            <a:avLst/>
          </a:prstGeom>
          <a:solidFill>
            <a:srgbClr val="2A2A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1D4284-180D-1F4D-965D-5B07C5754BC2}"/>
              </a:ext>
            </a:extLst>
          </p:cNvPr>
          <p:cNvGrpSpPr/>
          <p:nvPr/>
        </p:nvGrpSpPr>
        <p:grpSpPr>
          <a:xfrm>
            <a:off x="3213369" y="1243080"/>
            <a:ext cx="2734939" cy="3531736"/>
            <a:chOff x="2760491" y="1735259"/>
            <a:chExt cx="3646585" cy="48019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35F3AE-3CC1-4948-B314-92775471831D}"/>
                </a:ext>
              </a:extLst>
            </p:cNvPr>
            <p:cNvSpPr txBox="1"/>
            <p:nvPr/>
          </p:nvSpPr>
          <p:spPr>
            <a:xfrm>
              <a:off x="2760491" y="1735259"/>
              <a:ext cx="3646585" cy="4801912"/>
            </a:xfrm>
            <a:prstGeom prst="rect">
              <a:avLst/>
            </a:prstGeom>
            <a:solidFill>
              <a:srgbClr val="2A2A2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spc="225" dirty="0">
                  <a:solidFill>
                    <a:srgbClr val="CFA455"/>
                  </a:solidFill>
                  <a:latin typeface="Avenir Next Demi Bold" panose="020B0503020202020204" pitchFamily="34" charset="0"/>
                </a:rPr>
                <a:t>BOTTOM-UP AND TOP-DOWN MODELS</a:t>
              </a:r>
            </a:p>
            <a:p>
              <a:pPr algn="ctr"/>
              <a:endParaRPr lang="en-US" sz="9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is the carbon budget over the </a:t>
              </a:r>
              <a:r>
                <a:rPr lang="en-US" sz="600" i="1" spc="75" dirty="0" err="1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ABoVE</a:t>
              </a: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domain? Can we </a:t>
              </a:r>
            </a:p>
            <a:p>
              <a:pPr algn="ctr">
                <a:lnSpc>
                  <a:spcPct val="150000"/>
                </a:lnSpc>
              </a:pP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reconcile top-down and bottom-up estimates of C-budgets?</a:t>
              </a:r>
            </a:p>
            <a:p>
              <a:pPr algn="ctr"/>
              <a:endParaRPr lang="en-US" sz="60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b="1" spc="75" dirty="0">
                  <a:solidFill>
                    <a:srgbClr val="F9F9F9"/>
                  </a:solidFill>
                  <a:latin typeface="Avenir Next Demi Bold" panose="020B0503020202020204" pitchFamily="34" charset="0"/>
                  <a:cs typeface="Times New Roman" panose="02020603050405020304" pitchFamily="18" charset="0"/>
                </a:rPr>
                <a:t>$ RESOLUTIONS &amp; DOMAINS $</a:t>
              </a:r>
            </a:p>
            <a:p>
              <a:pPr algn="ctr"/>
              <a:endParaRPr lang="en-US" sz="75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Abhishek Chatterjee, Brendan Byrne, Lei Hu,</a:t>
              </a:r>
            </a:p>
            <a:p>
              <a:pPr algn="ctr"/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Anna </a:t>
              </a:r>
              <a:r>
                <a:rPr lang="en-US" sz="600" i="1" spc="75" dirty="0" err="1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Virkkala</a:t>
              </a: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Brendan Rogers, Jennifer Watts, Josh Fisher</a:t>
              </a: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r>
                <a:rPr lang="en-US" sz="600" b="1" spc="225" dirty="0">
                  <a:solidFill>
                    <a:srgbClr val="CFA455"/>
                  </a:solidFill>
                  <a:latin typeface="Avenir Next Demi Bold" panose="020B0503020202020204" pitchFamily="34" charset="0"/>
                </a:rPr>
                <a:t>STATE OF ABR ECOSYSTEM PROCESSES</a:t>
              </a:r>
            </a:p>
            <a:p>
              <a:pPr algn="ctr"/>
              <a:endParaRPr lang="en-US" sz="9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Some models have more “advanced” ABR process </a:t>
              </a:r>
            </a:p>
            <a:p>
              <a:pPr algn="ctr">
                <a:lnSpc>
                  <a:spcPct val="150000"/>
                </a:lnSpc>
              </a:pP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representation than others. Differences?</a:t>
              </a:r>
            </a:p>
            <a:p>
              <a:pPr algn="ctr"/>
              <a:endParaRPr lang="en-US" sz="60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b="1" spc="75" dirty="0">
                  <a:solidFill>
                    <a:srgbClr val="F9F9F9"/>
                  </a:solidFill>
                  <a:latin typeface="Avenir Next Demi Bold" panose="020B0503020202020204" pitchFamily="34" charset="0"/>
                  <a:cs typeface="Times New Roman" panose="02020603050405020304" pitchFamily="18" charset="0"/>
                </a:rPr>
                <a:t>$ REVIEW &amp; ROADMAP $</a:t>
              </a:r>
            </a:p>
            <a:p>
              <a:pPr algn="ctr"/>
              <a:endParaRPr lang="en-US" sz="75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Elise Heffernan, Howie Epstein, Amanda Armstrong,</a:t>
              </a:r>
            </a:p>
            <a:p>
              <a:pPr algn="ctr"/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Josh Fisher, Anna </a:t>
              </a:r>
              <a:r>
                <a:rPr lang="en-US" sz="600" i="1" spc="75" dirty="0" err="1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Virkkala</a:t>
              </a: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Brendan Rogers, Jennifer Watts</a:t>
              </a: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endParaRPr lang="en-US" sz="6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/>
              <a:r>
                <a:rPr lang="en-US" sz="600" b="1" spc="225" dirty="0">
                  <a:solidFill>
                    <a:srgbClr val="CFA455"/>
                  </a:solidFill>
                  <a:latin typeface="Avenir Next Demi Bold" panose="020B0503020202020204" pitchFamily="34" charset="0"/>
                </a:rPr>
                <a:t>SUB-GRID VARIABILITY</a:t>
              </a:r>
            </a:p>
            <a:p>
              <a:pPr algn="ctr"/>
              <a:endParaRPr lang="en-US" sz="900" b="1" spc="225" dirty="0">
                <a:solidFill>
                  <a:srgbClr val="CFA455"/>
                </a:solidFill>
                <a:latin typeface="Avenir Next Demi Bold" panose="020B0503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Fine spatial resolution landscape features drive ecosystem functioning in the ABR. Approaches and impacts?</a:t>
              </a:r>
            </a:p>
            <a:p>
              <a:pPr algn="ctr"/>
              <a:endParaRPr lang="en-US" sz="60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b="1" spc="75" dirty="0">
                  <a:solidFill>
                    <a:srgbClr val="F9F9F9"/>
                  </a:solidFill>
                  <a:latin typeface="Avenir Next Demi Bold" panose="020B0503020202020204" pitchFamily="34" charset="0"/>
                  <a:cs typeface="Times New Roman" panose="02020603050405020304" pitchFamily="18" charset="0"/>
                </a:rPr>
                <a:t>$ REMOTE SENSING </a:t>
              </a:r>
              <a:r>
                <a:rPr lang="en-US" sz="600" b="1" spc="75" dirty="0">
                  <a:solidFill>
                    <a:srgbClr val="F9F9F9"/>
                  </a:solidFill>
                  <a:latin typeface="Avenir Next Demi Bold" panose="020B0503020202020204" pitchFamily="34" charset="0"/>
                  <a:cs typeface="Times New Roman" panose="02020603050405020304" pitchFamily="18" charset="0"/>
                  <a:sym typeface="Wingdings" pitchFamily="2" charset="2"/>
                </a:rPr>
                <a:t> MODELING $</a:t>
              </a:r>
              <a:endParaRPr lang="en-US" sz="600" b="1" spc="75" dirty="0">
                <a:solidFill>
                  <a:srgbClr val="F9F9F9"/>
                </a:solidFill>
                <a:latin typeface="Avenir Next Demi Bold" panose="020B050302020202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750" i="1" spc="75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i="1" spc="75" dirty="0">
                  <a:solidFill>
                    <a:srgbClr val="F9F9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Jennifer Watts, Ben Poulter, Mary Farina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DD49DA-D1E9-6D4A-A385-5D74E83D7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664" t="40899" r="61931" b="54846"/>
            <a:stretch/>
          </p:blipFill>
          <p:spPr>
            <a:xfrm>
              <a:off x="3099882" y="2697918"/>
              <a:ext cx="233464" cy="2918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25C1D7-FBDE-2848-8835-7BF229004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664" t="40899" r="61931" b="54846"/>
            <a:stretch/>
          </p:blipFill>
          <p:spPr>
            <a:xfrm>
              <a:off x="2910525" y="4405559"/>
              <a:ext cx="233464" cy="29182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B29FCC-BB7C-F044-B212-FBCAC0285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664" t="40899" r="61931" b="54846"/>
            <a:stretch/>
          </p:blipFill>
          <p:spPr>
            <a:xfrm>
              <a:off x="3216614" y="6190798"/>
              <a:ext cx="233464" cy="29182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FB64FE4-99E1-B541-B200-84EA265B17C0}"/>
              </a:ext>
            </a:extLst>
          </p:cNvPr>
          <p:cNvSpPr txBox="1"/>
          <p:nvPr/>
        </p:nvSpPr>
        <p:spPr>
          <a:xfrm>
            <a:off x="5996370" y="5005001"/>
            <a:ext cx="570669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" spc="60" dirty="0">
                <a:solidFill>
                  <a:srgbClr val="F9F9F9"/>
                </a:solidFill>
                <a:latin typeface="Avenir Next" panose="020B0503020202020204" pitchFamily="34" charset="0"/>
              </a:rPr>
              <a:t>page 1 of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6E162F-3F6C-374E-B9A7-2124A577D4B4}"/>
              </a:ext>
            </a:extLst>
          </p:cNvPr>
          <p:cNvSpPr txBox="1"/>
          <p:nvPr/>
        </p:nvSpPr>
        <p:spPr>
          <a:xfrm>
            <a:off x="2551567" y="5005001"/>
            <a:ext cx="338554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i="1" dirty="0" err="1">
                <a:solidFill>
                  <a:schemeClr val="bg1">
                    <a:lumMod val="75000"/>
                  </a:schemeClr>
                </a:solidFill>
              </a:rPr>
              <a:t>canva</a:t>
            </a:r>
            <a:endParaRPr lang="en-US" sz="45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E013A-AABF-7CF6-805B-530802387D97}"/>
              </a:ext>
            </a:extLst>
          </p:cNvPr>
          <p:cNvSpPr txBox="1"/>
          <p:nvPr/>
        </p:nvSpPr>
        <p:spPr>
          <a:xfrm>
            <a:off x="6567040" y="1643325"/>
            <a:ext cx="20839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Mary Farina: paper near completion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 work by Amanda Armstrong; Jackie Shuman/Sean Swenson</a:t>
            </a:r>
          </a:p>
        </p:txBody>
      </p:sp>
    </p:spTree>
    <p:extLst>
      <p:ext uri="{BB962C8B-B14F-4D97-AF65-F5344CB8AC3E}">
        <p14:creationId xmlns:p14="http://schemas.microsoft.com/office/powerpoint/2010/main" val="12669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1067</Words>
  <Application>Microsoft Macintosh PowerPoint</Application>
  <PresentationFormat>On-screen Show (16:9)</PresentationFormat>
  <Paragraphs>213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</vt:lpstr>
      <vt:lpstr>Avenir Next Demi Bold</vt:lpstr>
      <vt:lpstr>Avenir Next Medium</vt:lpstr>
      <vt:lpstr>Times New Roman</vt:lpstr>
      <vt:lpstr>Simple Light</vt:lpstr>
      <vt:lpstr>Carbon + Wetland Breakout</vt:lpstr>
      <vt:lpstr>Wetlands link hydrological, ecological and permafrost processes and are inextricable from pressing carbon dynamics research </vt:lpstr>
      <vt:lpstr>The “known knowns” and “known unknowns”</vt:lpstr>
      <vt:lpstr>The “known knowns” and “known unknowns”</vt:lpstr>
      <vt:lpstr>ABoVE Structural Gaps </vt:lpstr>
      <vt:lpstr>Unknown unknowns</vt:lpstr>
      <vt:lpstr>Current synthesis activities (C-dynamics focused)</vt:lpstr>
      <vt:lpstr>Wetlands – future synthesis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+ Wetland Breakout</dc:title>
  <cp:lastModifiedBy>Clayton Elder</cp:lastModifiedBy>
  <cp:revision>7</cp:revision>
  <dcterms:modified xsi:type="dcterms:W3CDTF">2022-05-11T16:25:37Z</dcterms:modified>
</cp:coreProperties>
</file>