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15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DC5456-E4DA-4560-A6FE-E0DE5F632C60}"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C6A1C-3C01-48FA-8A1B-D92814B5E86E}" type="slidenum">
              <a:rPr lang="en-US" smtClean="0"/>
              <a:t>‹#›</a:t>
            </a:fld>
            <a:endParaRPr lang="en-US"/>
          </a:p>
        </p:txBody>
      </p:sp>
    </p:spTree>
    <p:extLst>
      <p:ext uri="{BB962C8B-B14F-4D97-AF65-F5344CB8AC3E}">
        <p14:creationId xmlns:p14="http://schemas.microsoft.com/office/powerpoint/2010/main" val="169536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C5456-E4DA-4560-A6FE-E0DE5F632C60}"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C6A1C-3C01-48FA-8A1B-D92814B5E86E}" type="slidenum">
              <a:rPr lang="en-US" smtClean="0"/>
              <a:t>‹#›</a:t>
            </a:fld>
            <a:endParaRPr lang="en-US"/>
          </a:p>
        </p:txBody>
      </p:sp>
    </p:spTree>
    <p:extLst>
      <p:ext uri="{BB962C8B-B14F-4D97-AF65-F5344CB8AC3E}">
        <p14:creationId xmlns:p14="http://schemas.microsoft.com/office/powerpoint/2010/main" val="331856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C5456-E4DA-4560-A6FE-E0DE5F632C60}"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C6A1C-3C01-48FA-8A1B-D92814B5E86E}" type="slidenum">
              <a:rPr lang="en-US" smtClean="0"/>
              <a:t>‹#›</a:t>
            </a:fld>
            <a:endParaRPr lang="en-US"/>
          </a:p>
        </p:txBody>
      </p:sp>
    </p:spTree>
    <p:extLst>
      <p:ext uri="{BB962C8B-B14F-4D97-AF65-F5344CB8AC3E}">
        <p14:creationId xmlns:p14="http://schemas.microsoft.com/office/powerpoint/2010/main" val="89410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C5456-E4DA-4560-A6FE-E0DE5F632C60}"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C6A1C-3C01-48FA-8A1B-D92814B5E86E}" type="slidenum">
              <a:rPr lang="en-US" smtClean="0"/>
              <a:t>‹#›</a:t>
            </a:fld>
            <a:endParaRPr lang="en-US"/>
          </a:p>
        </p:txBody>
      </p:sp>
    </p:spTree>
    <p:extLst>
      <p:ext uri="{BB962C8B-B14F-4D97-AF65-F5344CB8AC3E}">
        <p14:creationId xmlns:p14="http://schemas.microsoft.com/office/powerpoint/2010/main" val="248358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C5456-E4DA-4560-A6FE-E0DE5F632C60}"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C6A1C-3C01-48FA-8A1B-D92814B5E86E}" type="slidenum">
              <a:rPr lang="en-US" smtClean="0"/>
              <a:t>‹#›</a:t>
            </a:fld>
            <a:endParaRPr lang="en-US"/>
          </a:p>
        </p:txBody>
      </p:sp>
    </p:spTree>
    <p:extLst>
      <p:ext uri="{BB962C8B-B14F-4D97-AF65-F5344CB8AC3E}">
        <p14:creationId xmlns:p14="http://schemas.microsoft.com/office/powerpoint/2010/main" val="189984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DC5456-E4DA-4560-A6FE-E0DE5F632C60}"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C6A1C-3C01-48FA-8A1B-D92814B5E86E}" type="slidenum">
              <a:rPr lang="en-US" smtClean="0"/>
              <a:t>‹#›</a:t>
            </a:fld>
            <a:endParaRPr lang="en-US"/>
          </a:p>
        </p:txBody>
      </p:sp>
    </p:spTree>
    <p:extLst>
      <p:ext uri="{BB962C8B-B14F-4D97-AF65-F5344CB8AC3E}">
        <p14:creationId xmlns:p14="http://schemas.microsoft.com/office/powerpoint/2010/main" val="179808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DC5456-E4DA-4560-A6FE-E0DE5F632C60}"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C6A1C-3C01-48FA-8A1B-D92814B5E86E}" type="slidenum">
              <a:rPr lang="en-US" smtClean="0"/>
              <a:t>‹#›</a:t>
            </a:fld>
            <a:endParaRPr lang="en-US"/>
          </a:p>
        </p:txBody>
      </p:sp>
    </p:spTree>
    <p:extLst>
      <p:ext uri="{BB962C8B-B14F-4D97-AF65-F5344CB8AC3E}">
        <p14:creationId xmlns:p14="http://schemas.microsoft.com/office/powerpoint/2010/main" val="316939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DC5456-E4DA-4560-A6FE-E0DE5F632C60}"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C6A1C-3C01-48FA-8A1B-D92814B5E86E}" type="slidenum">
              <a:rPr lang="en-US" smtClean="0"/>
              <a:t>‹#›</a:t>
            </a:fld>
            <a:endParaRPr lang="en-US"/>
          </a:p>
        </p:txBody>
      </p:sp>
    </p:spTree>
    <p:extLst>
      <p:ext uri="{BB962C8B-B14F-4D97-AF65-F5344CB8AC3E}">
        <p14:creationId xmlns:p14="http://schemas.microsoft.com/office/powerpoint/2010/main" val="116580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C5456-E4DA-4560-A6FE-E0DE5F632C60}"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C6A1C-3C01-48FA-8A1B-D92814B5E86E}" type="slidenum">
              <a:rPr lang="en-US" smtClean="0"/>
              <a:t>‹#›</a:t>
            </a:fld>
            <a:endParaRPr lang="en-US"/>
          </a:p>
        </p:txBody>
      </p:sp>
    </p:spTree>
    <p:extLst>
      <p:ext uri="{BB962C8B-B14F-4D97-AF65-F5344CB8AC3E}">
        <p14:creationId xmlns:p14="http://schemas.microsoft.com/office/powerpoint/2010/main" val="93652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C5456-E4DA-4560-A6FE-E0DE5F632C60}"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C6A1C-3C01-48FA-8A1B-D92814B5E86E}" type="slidenum">
              <a:rPr lang="en-US" smtClean="0"/>
              <a:t>‹#›</a:t>
            </a:fld>
            <a:endParaRPr lang="en-US"/>
          </a:p>
        </p:txBody>
      </p:sp>
    </p:spTree>
    <p:extLst>
      <p:ext uri="{BB962C8B-B14F-4D97-AF65-F5344CB8AC3E}">
        <p14:creationId xmlns:p14="http://schemas.microsoft.com/office/powerpoint/2010/main" val="201201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C5456-E4DA-4560-A6FE-E0DE5F632C60}"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C6A1C-3C01-48FA-8A1B-D92814B5E86E}" type="slidenum">
              <a:rPr lang="en-US" smtClean="0"/>
              <a:t>‹#›</a:t>
            </a:fld>
            <a:endParaRPr lang="en-US"/>
          </a:p>
        </p:txBody>
      </p:sp>
    </p:spTree>
    <p:extLst>
      <p:ext uri="{BB962C8B-B14F-4D97-AF65-F5344CB8AC3E}">
        <p14:creationId xmlns:p14="http://schemas.microsoft.com/office/powerpoint/2010/main" val="126627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C5456-E4DA-4560-A6FE-E0DE5F632C60}" type="datetimeFigureOut">
              <a:rPr lang="en-US" smtClean="0"/>
              <a:t>5/12/2022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C6A1C-3C01-48FA-8A1B-D92814B5E86E}" type="slidenum">
              <a:rPr lang="en-US" smtClean="0"/>
              <a:t>‹#›</a:t>
            </a:fld>
            <a:endParaRPr lang="en-US"/>
          </a:p>
        </p:txBody>
      </p:sp>
    </p:spTree>
    <p:extLst>
      <p:ext uri="{BB962C8B-B14F-4D97-AF65-F5344CB8AC3E}">
        <p14:creationId xmlns:p14="http://schemas.microsoft.com/office/powerpoint/2010/main" val="1097277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David.a.lutz@dartmouth.ed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DE61EE-92AF-CE0B-BCE0-57D752098418}"/>
              </a:ext>
            </a:extLst>
          </p:cNvPr>
          <p:cNvSpPr txBox="1"/>
          <p:nvPr/>
        </p:nvSpPr>
        <p:spPr>
          <a:xfrm>
            <a:off x="491319" y="641445"/>
            <a:ext cx="7746608"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Integrating Decision Makers – Group 4 TVSF</a:t>
            </a:r>
          </a:p>
        </p:txBody>
      </p:sp>
      <p:sp>
        <p:nvSpPr>
          <p:cNvPr id="5" name="TextBox 4">
            <a:extLst>
              <a:ext uri="{FF2B5EF4-FFF2-40B4-BE49-F238E27FC236}">
                <a16:creationId xmlns:a16="http://schemas.microsoft.com/office/drawing/2014/main" id="{8CC88024-776F-2860-8A93-0E334E9C66C9}"/>
              </a:ext>
            </a:extLst>
          </p:cNvPr>
          <p:cNvSpPr txBox="1"/>
          <p:nvPr/>
        </p:nvSpPr>
        <p:spPr>
          <a:xfrm>
            <a:off x="320722" y="1450447"/>
            <a:ext cx="8502555"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Attendees representing Alaska Dept of Forestry, Fish and Wildlife, NASA, Goddard, JPL, University of Arizona, Dartmouth, and others.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specific question poised to those involved in the Tanana Valley State Forest management plan revision was: </a:t>
            </a:r>
          </a:p>
          <a:p>
            <a:r>
              <a:rPr lang="en-US" b="1" dirty="0">
                <a:latin typeface="Times New Roman" panose="02020603050405020304" pitchFamily="18" charset="0"/>
                <a:cs typeface="Times New Roman" panose="02020603050405020304" pitchFamily="18" charset="0"/>
              </a:rPr>
              <a:t>What ABoVE products would be useful and valuable for you?</a:t>
            </a:r>
          </a:p>
        </p:txBody>
      </p:sp>
      <p:pic>
        <p:nvPicPr>
          <p:cNvPr id="7" name="Picture 6" descr="A group of people in a room&#10;&#10;Description automatically generated">
            <a:extLst>
              <a:ext uri="{FF2B5EF4-FFF2-40B4-BE49-F238E27FC236}">
                <a16:creationId xmlns:a16="http://schemas.microsoft.com/office/drawing/2014/main" id="{5E253447-19E8-7D81-5770-67989C0A4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838" y="3429000"/>
            <a:ext cx="4335439" cy="3251579"/>
          </a:xfrm>
          <a:prstGeom prst="rect">
            <a:avLst/>
          </a:prstGeom>
        </p:spPr>
      </p:pic>
      <p:sp>
        <p:nvSpPr>
          <p:cNvPr id="9" name="TextBox 8">
            <a:extLst>
              <a:ext uri="{FF2B5EF4-FFF2-40B4-BE49-F238E27FC236}">
                <a16:creationId xmlns:a16="http://schemas.microsoft.com/office/drawing/2014/main" id="{32643C6A-9941-BD8E-D896-F8C8B00D62AB}"/>
              </a:ext>
            </a:extLst>
          </p:cNvPr>
          <p:cNvSpPr txBox="1"/>
          <p:nvPr/>
        </p:nvSpPr>
        <p:spPr>
          <a:xfrm>
            <a:off x="320722" y="2887682"/>
            <a:ext cx="3841845" cy="3970318"/>
          </a:xfrm>
          <a:prstGeom prst="rect">
            <a:avLst/>
          </a:prstGeom>
          <a:noFill/>
        </p:spPr>
        <p:txBody>
          <a:bodyPr wrap="square">
            <a:sp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group discussed data needs, the capacity for the state DNR to process and handle data sets of varying complexity, as well as the challenge of engaging with tribal communities and corporations due to bureaucratic and resource barriers.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AK Forester shared that models of future scenarios and maps of forest height would be valuable (however there are other </a:t>
            </a:r>
            <a:r>
              <a:rPr lang="en-US" dirty="0" err="1">
                <a:latin typeface="Times New Roman" panose="02020603050405020304" pitchFamily="18" charset="0"/>
                <a:cs typeface="Times New Roman" panose="02020603050405020304" pitchFamily="18" charset="0"/>
              </a:rPr>
              <a:t>ABoVE</a:t>
            </a:r>
            <a:r>
              <a:rPr lang="en-US" dirty="0">
                <a:latin typeface="Times New Roman" panose="02020603050405020304" pitchFamily="18" charset="0"/>
                <a:cs typeface="Times New Roman" panose="02020603050405020304" pitchFamily="18" charset="0"/>
              </a:rPr>
              <a:t> products that may be very valuable too!)</a:t>
            </a:r>
          </a:p>
        </p:txBody>
      </p:sp>
    </p:spTree>
    <p:extLst>
      <p:ext uri="{BB962C8B-B14F-4D97-AF65-F5344CB8AC3E}">
        <p14:creationId xmlns:p14="http://schemas.microsoft.com/office/powerpoint/2010/main" val="4138277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56931C-2A9D-8A40-ABE3-F8A72F3CCCAD}"/>
              </a:ext>
            </a:extLst>
          </p:cNvPr>
          <p:cNvSpPr txBox="1"/>
          <p:nvPr/>
        </p:nvSpPr>
        <p:spPr>
          <a:xfrm>
            <a:off x="474541" y="431721"/>
            <a:ext cx="794801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Integrating Decision Makers – Product Sharing</a:t>
            </a:r>
          </a:p>
        </p:txBody>
      </p:sp>
      <p:sp>
        <p:nvSpPr>
          <p:cNvPr id="3" name="TextBox 2">
            <a:extLst>
              <a:ext uri="{FF2B5EF4-FFF2-40B4-BE49-F238E27FC236}">
                <a16:creationId xmlns:a16="http://schemas.microsoft.com/office/drawing/2014/main" id="{0F2AFAC8-9BC5-6834-72B7-3370CA677737}"/>
              </a:ext>
            </a:extLst>
          </p:cNvPr>
          <p:cNvSpPr txBox="1"/>
          <p:nvPr/>
        </p:nvSpPr>
        <p:spPr>
          <a:xfrm>
            <a:off x="200025" y="5299829"/>
            <a:ext cx="8743950" cy="1384995"/>
          </a:xfrm>
          <a:prstGeom prst="rect">
            <a:avLst/>
          </a:prstGeom>
          <a:noFill/>
        </p:spPr>
        <p:txBody>
          <a:bodyPr wrap="square" numCol="2" rtlCol="0">
            <a:spAutoFit/>
          </a:bodyPr>
          <a:lstStyle/>
          <a:p>
            <a:r>
              <a:rPr lang="en-US" sz="2000" b="1" i="1" dirty="0">
                <a:latin typeface="Times New Roman" panose="02020603050405020304" pitchFamily="18" charset="0"/>
                <a:cs typeface="Times New Roman" panose="02020603050405020304" pitchFamily="18" charset="0"/>
              </a:rPr>
              <a:t>Requirements</a:t>
            </a:r>
          </a:p>
          <a:p>
            <a:r>
              <a:rPr lang="en-US" sz="1600" b="1" dirty="0">
                <a:latin typeface="Times New Roman" panose="02020603050405020304" pitchFamily="18" charset="0"/>
                <a:cs typeface="Times New Roman" panose="02020603050405020304" pitchFamily="18" charset="0"/>
              </a:rPr>
              <a:t>Resource/Characteristic Need</a:t>
            </a:r>
            <a:endParaRPr lang="en-US" sz="1600" dirty="0">
              <a:solidFill>
                <a:srgbClr val="2E2E2E"/>
              </a:solidFill>
              <a:latin typeface="Times New Roman" panose="02020603050405020304" pitchFamily="18" charset="0"/>
              <a:cs typeface="Times New Roman" panose="02020603050405020304" pitchFamily="18" charset="0"/>
            </a:endParaRPr>
          </a:p>
          <a:p>
            <a:endParaRPr lang="en-US" sz="1600" dirty="0">
              <a:solidFill>
                <a:srgbClr val="2E2E2E"/>
              </a:solidFill>
              <a:latin typeface="Times New Roman" panose="02020603050405020304" pitchFamily="18" charset="0"/>
              <a:cs typeface="Times New Roman" panose="02020603050405020304" pitchFamily="18" charset="0"/>
            </a:endParaRPr>
          </a:p>
          <a:p>
            <a:r>
              <a:rPr lang="en-US" sz="1600" dirty="0">
                <a:solidFill>
                  <a:srgbClr val="2E2E2E"/>
                </a:solidFill>
                <a:latin typeface="Times New Roman" panose="02020603050405020304" pitchFamily="18" charset="0"/>
                <a:cs typeface="Times New Roman" panose="02020603050405020304" pitchFamily="18" charset="0"/>
              </a:rPr>
              <a:t>e.g. Future changes in Road conditions which may impact harvest conditions</a:t>
            </a:r>
          </a:p>
          <a:p>
            <a:r>
              <a:rPr lang="en-US" sz="2000" b="1" i="1" dirty="0">
                <a:solidFill>
                  <a:srgbClr val="2E2E2E"/>
                </a:solidFill>
                <a:latin typeface="Times New Roman" panose="02020603050405020304" pitchFamily="18" charset="0"/>
                <a:cs typeface="Times New Roman" panose="02020603050405020304" pitchFamily="18" charset="0"/>
              </a:rPr>
              <a:t>Current Products</a:t>
            </a:r>
          </a:p>
          <a:p>
            <a:r>
              <a:rPr lang="en-US" sz="1600" b="1" dirty="0">
                <a:solidFill>
                  <a:srgbClr val="2E2E2E"/>
                </a:solidFill>
                <a:latin typeface="Times New Roman" panose="02020603050405020304" pitchFamily="18" charset="0"/>
                <a:cs typeface="Times New Roman" panose="02020603050405020304" pitchFamily="18" charset="0"/>
              </a:rPr>
              <a:t>NASA ABoVE Product</a:t>
            </a:r>
          </a:p>
          <a:p>
            <a:endParaRPr lang="en-US" sz="1600" b="1" dirty="0">
              <a:solidFill>
                <a:srgbClr val="2E2E2E"/>
              </a:solidFill>
              <a:latin typeface="Times New Roman" panose="02020603050405020304" pitchFamily="18" charset="0"/>
              <a:cs typeface="Times New Roman" panose="02020603050405020304" pitchFamily="18" charset="0"/>
            </a:endParaRPr>
          </a:p>
          <a:p>
            <a:r>
              <a:rPr lang="en-US" sz="1600" dirty="0">
                <a:solidFill>
                  <a:srgbClr val="2E2E2E"/>
                </a:solidFill>
                <a:latin typeface="Times New Roman" panose="02020603050405020304" pitchFamily="18" charset="0"/>
                <a:cs typeface="Times New Roman" panose="02020603050405020304" pitchFamily="18" charset="0"/>
              </a:rPr>
              <a:t>e.g. SAR subsidence product maps</a:t>
            </a:r>
          </a:p>
        </p:txBody>
      </p:sp>
      <p:sp>
        <p:nvSpPr>
          <p:cNvPr id="4" name="TextBox 3">
            <a:extLst>
              <a:ext uri="{FF2B5EF4-FFF2-40B4-BE49-F238E27FC236}">
                <a16:creationId xmlns:a16="http://schemas.microsoft.com/office/drawing/2014/main" id="{23C6D382-486B-07C1-C1A9-1CC3F6230DE3}"/>
              </a:ext>
            </a:extLst>
          </p:cNvPr>
          <p:cNvSpPr txBox="1"/>
          <p:nvPr/>
        </p:nvSpPr>
        <p:spPr>
          <a:xfrm>
            <a:off x="200025" y="1111448"/>
            <a:ext cx="8743950" cy="4093428"/>
          </a:xfrm>
          <a:prstGeom prst="rect">
            <a:avLst/>
          </a:prstGeom>
          <a:noFill/>
        </p:spPr>
        <p:txBody>
          <a:bodyPr wrap="square" numCol="1" rtlCol="0">
            <a:spAutoFit/>
          </a:bodyPr>
          <a:lstStyle/>
          <a:p>
            <a:r>
              <a:rPr lang="en-US" sz="2200" b="1" dirty="0">
                <a:latin typeface="Times New Roman" panose="02020603050405020304" pitchFamily="18" charset="0"/>
                <a:cs typeface="Times New Roman" panose="02020603050405020304" pitchFamily="18" charset="0"/>
              </a:rPr>
              <a:t>Our group thought that a shared living document that showcased the available products and their topics, as well as the direct needs by the agencies would be valuable.</a:t>
            </a:r>
          </a:p>
          <a:p>
            <a:endParaRPr lang="en-US" sz="800" b="1" dirty="0">
              <a:solidFill>
                <a:srgbClr val="2E2E2E"/>
              </a:solidFill>
              <a:latin typeface="Times New Roman" panose="02020603050405020304" pitchFamily="18" charset="0"/>
              <a:cs typeface="Times New Roman" panose="02020603050405020304" pitchFamily="18" charset="0"/>
            </a:endParaRPr>
          </a:p>
          <a:p>
            <a:r>
              <a:rPr lang="en-US" sz="2200" dirty="0">
                <a:solidFill>
                  <a:srgbClr val="2E2E2E"/>
                </a:solidFill>
                <a:latin typeface="Times New Roman" panose="02020603050405020304" pitchFamily="18" charset="0"/>
                <a:cs typeface="Times New Roman" panose="02020603050405020304" pitchFamily="18" charset="0"/>
              </a:rPr>
              <a:t>However, while the DAAC shares data, often times the products need slight modifications for direct use (often which does not take significant effort e.g. the new forest biomass height product idea).</a:t>
            </a:r>
          </a:p>
          <a:p>
            <a:endParaRPr lang="en-US" sz="2200" dirty="0">
              <a:solidFill>
                <a:srgbClr val="2E2E2E"/>
              </a:solidFill>
              <a:latin typeface="Times New Roman" panose="02020603050405020304" pitchFamily="18" charset="0"/>
              <a:cs typeface="Times New Roman" panose="02020603050405020304" pitchFamily="18" charset="0"/>
            </a:endParaRPr>
          </a:p>
          <a:p>
            <a:r>
              <a:rPr lang="en-US" sz="2000" i="1" dirty="0">
                <a:solidFill>
                  <a:srgbClr val="2E2E2E"/>
                </a:solidFill>
                <a:latin typeface="Times New Roman" panose="02020603050405020304" pitchFamily="18" charset="0"/>
                <a:cs typeface="Times New Roman" panose="02020603050405020304" pitchFamily="18" charset="0"/>
              </a:rPr>
              <a:t>Managers have limited resources (human/computational), with their feedback slight modifications to our products could make them more usable/accessible. </a:t>
            </a:r>
          </a:p>
          <a:p>
            <a:endParaRPr lang="en-US" sz="2200" dirty="0">
              <a:solidFill>
                <a:srgbClr val="2E2E2E"/>
              </a:solidFill>
              <a:latin typeface="Times New Roman" panose="02020603050405020304" pitchFamily="18" charset="0"/>
              <a:cs typeface="Times New Roman" panose="02020603050405020304" pitchFamily="18" charset="0"/>
            </a:endParaRPr>
          </a:p>
          <a:p>
            <a:r>
              <a:rPr lang="en-US" dirty="0">
                <a:solidFill>
                  <a:srgbClr val="2E2E2E"/>
                </a:solidFill>
                <a:latin typeface="Times New Roman" panose="02020603050405020304" pitchFamily="18" charset="0"/>
                <a:cs typeface="Times New Roman" panose="02020603050405020304" pitchFamily="18" charset="0"/>
              </a:rPr>
              <a:t>Dave will help facilitate this interaction – email </a:t>
            </a:r>
            <a:r>
              <a:rPr lang="en-US" dirty="0">
                <a:solidFill>
                  <a:srgbClr val="2E2E2E"/>
                </a:solidFill>
                <a:latin typeface="Times New Roman" panose="02020603050405020304" pitchFamily="18" charset="0"/>
                <a:cs typeface="Times New Roman" panose="02020603050405020304" pitchFamily="18" charset="0"/>
                <a:hlinkClick r:id="rId2"/>
              </a:rPr>
              <a:t>David.a.lutz@dartmouth.edu</a:t>
            </a:r>
            <a:r>
              <a:rPr lang="en-US" dirty="0">
                <a:solidFill>
                  <a:srgbClr val="2E2E2E"/>
                </a:solidFill>
                <a:latin typeface="Times New Roman" panose="02020603050405020304" pitchFamily="18" charset="0"/>
                <a:cs typeface="Times New Roman" panose="02020603050405020304" pitchFamily="18" charset="0"/>
              </a:rPr>
              <a:t> if you’d like to see your products find local end-users in the DNR and other agencies!</a:t>
            </a:r>
          </a:p>
        </p:txBody>
      </p:sp>
    </p:spTree>
    <p:extLst>
      <p:ext uri="{BB962C8B-B14F-4D97-AF65-F5344CB8AC3E}">
        <p14:creationId xmlns:p14="http://schemas.microsoft.com/office/powerpoint/2010/main" val="26582231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300</Words>
  <Application>Microsoft Office PowerPoint</Application>
  <PresentationFormat>On-screen Show (4:3)</PresentationFormat>
  <Paragraphs>25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 Lutz</dc:creator>
  <cp:lastModifiedBy>Neigh, Chris (GSFC-6180)</cp:lastModifiedBy>
  <cp:revision>3</cp:revision>
  <dcterms:created xsi:type="dcterms:W3CDTF">2022-05-12T03:51:52Z</dcterms:created>
  <dcterms:modified xsi:type="dcterms:W3CDTF">2022-05-12T05:50:03Z</dcterms:modified>
</cp:coreProperties>
</file>