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73" r:id="rId3"/>
    <p:sldId id="272" r:id="rId4"/>
    <p:sldId id="27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0"/>
    <p:restoredTop sz="96405"/>
  </p:normalViewPr>
  <p:slideViewPr>
    <p:cSldViewPr snapToGrid="0" snapToObjects="1">
      <p:cViewPr varScale="1">
        <p:scale>
          <a:sx n="125" d="100"/>
          <a:sy n="125" d="100"/>
        </p:scale>
        <p:origin x="44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FD50-F2A7-944A-746F-210A373EE3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0A695B-D164-44B8-30E3-E992CFA4A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2DABF5-00CF-6C90-D62B-79CBBE357597}"/>
              </a:ext>
            </a:extLst>
          </p:cNvPr>
          <p:cNvSpPr>
            <a:spLocks noGrp="1"/>
          </p:cNvSpPr>
          <p:nvPr>
            <p:ph type="dt" sz="half" idx="10"/>
          </p:nvPr>
        </p:nvSpPr>
        <p:spPr/>
        <p:txBody>
          <a:bodyPr/>
          <a:lstStyle/>
          <a:p>
            <a:fld id="{4C05C7A1-42BB-EA48-88D1-6F77D7EBF2A4}" type="datetimeFigureOut">
              <a:rPr lang="en-US" smtClean="0"/>
              <a:t>5/6/22</a:t>
            </a:fld>
            <a:endParaRPr lang="en-US"/>
          </a:p>
        </p:txBody>
      </p:sp>
      <p:sp>
        <p:nvSpPr>
          <p:cNvPr id="5" name="Footer Placeholder 4">
            <a:extLst>
              <a:ext uri="{FF2B5EF4-FFF2-40B4-BE49-F238E27FC236}">
                <a16:creationId xmlns:a16="http://schemas.microsoft.com/office/drawing/2014/main" id="{35EA079C-8095-802B-1A58-1910A8945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4AFE5-ED97-A169-27DA-502DB4DA671D}"/>
              </a:ext>
            </a:extLst>
          </p:cNvPr>
          <p:cNvSpPr>
            <a:spLocks noGrp="1"/>
          </p:cNvSpPr>
          <p:nvPr>
            <p:ph type="sldNum" sz="quarter" idx="12"/>
          </p:nvPr>
        </p:nvSpPr>
        <p:spPr/>
        <p:txBody>
          <a:bodyPr/>
          <a:lstStyle/>
          <a:p>
            <a:fld id="{2926D5E9-13D9-A447-AC39-6663817FB014}" type="slidenum">
              <a:rPr lang="en-US" smtClean="0"/>
              <a:t>‹#›</a:t>
            </a:fld>
            <a:endParaRPr lang="en-US"/>
          </a:p>
        </p:txBody>
      </p:sp>
    </p:spTree>
    <p:extLst>
      <p:ext uri="{BB962C8B-B14F-4D97-AF65-F5344CB8AC3E}">
        <p14:creationId xmlns:p14="http://schemas.microsoft.com/office/powerpoint/2010/main" val="204974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1C01-605A-356A-7108-802884286C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00633-1855-3362-8A53-52A66F12A3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3AE8B-013E-2B22-FE80-FA389C7930F9}"/>
              </a:ext>
            </a:extLst>
          </p:cNvPr>
          <p:cNvSpPr>
            <a:spLocks noGrp="1"/>
          </p:cNvSpPr>
          <p:nvPr>
            <p:ph type="dt" sz="half" idx="10"/>
          </p:nvPr>
        </p:nvSpPr>
        <p:spPr/>
        <p:txBody>
          <a:bodyPr/>
          <a:lstStyle/>
          <a:p>
            <a:fld id="{4C05C7A1-42BB-EA48-88D1-6F77D7EBF2A4}" type="datetimeFigureOut">
              <a:rPr lang="en-US" smtClean="0"/>
              <a:t>5/6/22</a:t>
            </a:fld>
            <a:endParaRPr lang="en-US"/>
          </a:p>
        </p:txBody>
      </p:sp>
      <p:sp>
        <p:nvSpPr>
          <p:cNvPr id="5" name="Footer Placeholder 4">
            <a:extLst>
              <a:ext uri="{FF2B5EF4-FFF2-40B4-BE49-F238E27FC236}">
                <a16:creationId xmlns:a16="http://schemas.microsoft.com/office/drawing/2014/main" id="{AEA3E218-E8D6-AEFB-514C-AD1BF88BA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ECE89-68B2-1358-D088-092E3ED8E2FB}"/>
              </a:ext>
            </a:extLst>
          </p:cNvPr>
          <p:cNvSpPr>
            <a:spLocks noGrp="1"/>
          </p:cNvSpPr>
          <p:nvPr>
            <p:ph type="sldNum" sz="quarter" idx="12"/>
          </p:nvPr>
        </p:nvSpPr>
        <p:spPr/>
        <p:txBody>
          <a:bodyPr/>
          <a:lstStyle/>
          <a:p>
            <a:fld id="{2926D5E9-13D9-A447-AC39-6663817FB014}" type="slidenum">
              <a:rPr lang="en-US" smtClean="0"/>
              <a:t>‹#›</a:t>
            </a:fld>
            <a:endParaRPr lang="en-US"/>
          </a:p>
        </p:txBody>
      </p:sp>
    </p:spTree>
    <p:extLst>
      <p:ext uri="{BB962C8B-B14F-4D97-AF65-F5344CB8AC3E}">
        <p14:creationId xmlns:p14="http://schemas.microsoft.com/office/powerpoint/2010/main" val="100742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FB6B68-8D65-68B6-8ACC-C3308CC083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D803E2-99F4-E4AC-2885-4407E4A997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C9322-9C2F-13C9-F113-C211BB263401}"/>
              </a:ext>
            </a:extLst>
          </p:cNvPr>
          <p:cNvSpPr>
            <a:spLocks noGrp="1"/>
          </p:cNvSpPr>
          <p:nvPr>
            <p:ph type="dt" sz="half" idx="10"/>
          </p:nvPr>
        </p:nvSpPr>
        <p:spPr/>
        <p:txBody>
          <a:bodyPr/>
          <a:lstStyle/>
          <a:p>
            <a:fld id="{4C05C7A1-42BB-EA48-88D1-6F77D7EBF2A4}" type="datetimeFigureOut">
              <a:rPr lang="en-US" smtClean="0"/>
              <a:t>5/6/22</a:t>
            </a:fld>
            <a:endParaRPr lang="en-US"/>
          </a:p>
        </p:txBody>
      </p:sp>
      <p:sp>
        <p:nvSpPr>
          <p:cNvPr id="5" name="Footer Placeholder 4">
            <a:extLst>
              <a:ext uri="{FF2B5EF4-FFF2-40B4-BE49-F238E27FC236}">
                <a16:creationId xmlns:a16="http://schemas.microsoft.com/office/drawing/2014/main" id="{95D3BDF5-4FB9-0201-7C8A-E5870D995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FE423-0A04-11D8-FB91-76FEEEAFFD18}"/>
              </a:ext>
            </a:extLst>
          </p:cNvPr>
          <p:cNvSpPr>
            <a:spLocks noGrp="1"/>
          </p:cNvSpPr>
          <p:nvPr>
            <p:ph type="sldNum" sz="quarter" idx="12"/>
          </p:nvPr>
        </p:nvSpPr>
        <p:spPr/>
        <p:txBody>
          <a:bodyPr/>
          <a:lstStyle/>
          <a:p>
            <a:fld id="{2926D5E9-13D9-A447-AC39-6663817FB014}" type="slidenum">
              <a:rPr lang="en-US" smtClean="0"/>
              <a:t>‹#›</a:t>
            </a:fld>
            <a:endParaRPr lang="en-US"/>
          </a:p>
        </p:txBody>
      </p:sp>
    </p:spTree>
    <p:extLst>
      <p:ext uri="{BB962C8B-B14F-4D97-AF65-F5344CB8AC3E}">
        <p14:creationId xmlns:p14="http://schemas.microsoft.com/office/powerpoint/2010/main" val="148963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07BF-B116-D304-A84A-990DA0E6D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0FACF8-6150-6DD8-09AA-12E69CC46D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E4990-CCA8-A432-CEDD-B772EFE10EE6}"/>
              </a:ext>
            </a:extLst>
          </p:cNvPr>
          <p:cNvSpPr>
            <a:spLocks noGrp="1"/>
          </p:cNvSpPr>
          <p:nvPr>
            <p:ph type="dt" sz="half" idx="10"/>
          </p:nvPr>
        </p:nvSpPr>
        <p:spPr/>
        <p:txBody>
          <a:bodyPr/>
          <a:lstStyle/>
          <a:p>
            <a:fld id="{4C05C7A1-42BB-EA48-88D1-6F77D7EBF2A4}" type="datetimeFigureOut">
              <a:rPr lang="en-US" smtClean="0"/>
              <a:t>5/6/22</a:t>
            </a:fld>
            <a:endParaRPr lang="en-US"/>
          </a:p>
        </p:txBody>
      </p:sp>
      <p:sp>
        <p:nvSpPr>
          <p:cNvPr id="5" name="Footer Placeholder 4">
            <a:extLst>
              <a:ext uri="{FF2B5EF4-FFF2-40B4-BE49-F238E27FC236}">
                <a16:creationId xmlns:a16="http://schemas.microsoft.com/office/drawing/2014/main" id="{63F46316-E97E-411E-1DA6-66A66978B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60960-E0D4-E7C9-EE95-92A98408A795}"/>
              </a:ext>
            </a:extLst>
          </p:cNvPr>
          <p:cNvSpPr>
            <a:spLocks noGrp="1"/>
          </p:cNvSpPr>
          <p:nvPr>
            <p:ph type="sldNum" sz="quarter" idx="12"/>
          </p:nvPr>
        </p:nvSpPr>
        <p:spPr/>
        <p:txBody>
          <a:bodyPr/>
          <a:lstStyle/>
          <a:p>
            <a:fld id="{2926D5E9-13D9-A447-AC39-6663817FB014}" type="slidenum">
              <a:rPr lang="en-US" smtClean="0"/>
              <a:t>‹#›</a:t>
            </a:fld>
            <a:endParaRPr lang="en-US"/>
          </a:p>
        </p:txBody>
      </p:sp>
    </p:spTree>
    <p:extLst>
      <p:ext uri="{BB962C8B-B14F-4D97-AF65-F5344CB8AC3E}">
        <p14:creationId xmlns:p14="http://schemas.microsoft.com/office/powerpoint/2010/main" val="401220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D98F-11B4-DCE6-5A71-5F16194DBC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D85998-7B80-9FAC-6D4C-FA75BA4808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2AA4A4-6607-2E0E-B2AF-E704DFD8E168}"/>
              </a:ext>
            </a:extLst>
          </p:cNvPr>
          <p:cNvSpPr>
            <a:spLocks noGrp="1"/>
          </p:cNvSpPr>
          <p:nvPr>
            <p:ph type="dt" sz="half" idx="10"/>
          </p:nvPr>
        </p:nvSpPr>
        <p:spPr/>
        <p:txBody>
          <a:bodyPr/>
          <a:lstStyle/>
          <a:p>
            <a:fld id="{4C05C7A1-42BB-EA48-88D1-6F77D7EBF2A4}" type="datetimeFigureOut">
              <a:rPr lang="en-US" smtClean="0"/>
              <a:t>5/6/22</a:t>
            </a:fld>
            <a:endParaRPr lang="en-US"/>
          </a:p>
        </p:txBody>
      </p:sp>
      <p:sp>
        <p:nvSpPr>
          <p:cNvPr id="5" name="Footer Placeholder 4">
            <a:extLst>
              <a:ext uri="{FF2B5EF4-FFF2-40B4-BE49-F238E27FC236}">
                <a16:creationId xmlns:a16="http://schemas.microsoft.com/office/drawing/2014/main" id="{480515A3-928E-BEA9-A1D0-65264664B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2B409A-DABB-7110-6E84-4F5FDF6D3AA7}"/>
              </a:ext>
            </a:extLst>
          </p:cNvPr>
          <p:cNvSpPr>
            <a:spLocks noGrp="1"/>
          </p:cNvSpPr>
          <p:nvPr>
            <p:ph type="sldNum" sz="quarter" idx="12"/>
          </p:nvPr>
        </p:nvSpPr>
        <p:spPr/>
        <p:txBody>
          <a:bodyPr/>
          <a:lstStyle/>
          <a:p>
            <a:fld id="{2926D5E9-13D9-A447-AC39-6663817FB014}" type="slidenum">
              <a:rPr lang="en-US" smtClean="0"/>
              <a:t>‹#›</a:t>
            </a:fld>
            <a:endParaRPr lang="en-US"/>
          </a:p>
        </p:txBody>
      </p:sp>
    </p:spTree>
    <p:extLst>
      <p:ext uri="{BB962C8B-B14F-4D97-AF65-F5344CB8AC3E}">
        <p14:creationId xmlns:p14="http://schemas.microsoft.com/office/powerpoint/2010/main" val="368655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E7BD-7F97-682E-0AD1-A4122EBEE2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13CC4-DCE3-8A12-400F-045AC7E530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F430C7-FF9B-EC44-C39E-4EB921CB1C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C84B38-C8A8-7B55-AFE0-3348D8A082B6}"/>
              </a:ext>
            </a:extLst>
          </p:cNvPr>
          <p:cNvSpPr>
            <a:spLocks noGrp="1"/>
          </p:cNvSpPr>
          <p:nvPr>
            <p:ph type="dt" sz="half" idx="10"/>
          </p:nvPr>
        </p:nvSpPr>
        <p:spPr/>
        <p:txBody>
          <a:bodyPr/>
          <a:lstStyle/>
          <a:p>
            <a:fld id="{4C05C7A1-42BB-EA48-88D1-6F77D7EBF2A4}" type="datetimeFigureOut">
              <a:rPr lang="en-US" smtClean="0"/>
              <a:t>5/6/22</a:t>
            </a:fld>
            <a:endParaRPr lang="en-US"/>
          </a:p>
        </p:txBody>
      </p:sp>
      <p:sp>
        <p:nvSpPr>
          <p:cNvPr id="6" name="Footer Placeholder 5">
            <a:extLst>
              <a:ext uri="{FF2B5EF4-FFF2-40B4-BE49-F238E27FC236}">
                <a16:creationId xmlns:a16="http://schemas.microsoft.com/office/drawing/2014/main" id="{72011343-4AFD-7685-52A0-1094516E8E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7166-6FA2-31EA-1152-69676AAE0C66}"/>
              </a:ext>
            </a:extLst>
          </p:cNvPr>
          <p:cNvSpPr>
            <a:spLocks noGrp="1"/>
          </p:cNvSpPr>
          <p:nvPr>
            <p:ph type="sldNum" sz="quarter" idx="12"/>
          </p:nvPr>
        </p:nvSpPr>
        <p:spPr/>
        <p:txBody>
          <a:bodyPr/>
          <a:lstStyle/>
          <a:p>
            <a:fld id="{2926D5E9-13D9-A447-AC39-6663817FB014}" type="slidenum">
              <a:rPr lang="en-US" smtClean="0"/>
              <a:t>‹#›</a:t>
            </a:fld>
            <a:endParaRPr lang="en-US"/>
          </a:p>
        </p:txBody>
      </p:sp>
    </p:spTree>
    <p:extLst>
      <p:ext uri="{BB962C8B-B14F-4D97-AF65-F5344CB8AC3E}">
        <p14:creationId xmlns:p14="http://schemas.microsoft.com/office/powerpoint/2010/main" val="173248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F53B-4619-3FF3-BECD-CFDE66FDC3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856FFC-A3AD-46F0-53EA-D40DD35028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AB097B-8822-DD18-9C32-233A77B151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ECE54C-BF01-E3F0-E3A8-885319BFA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B9134-1A3D-9563-CC8B-205F9A77A5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099C88-C723-494A-BCA2-DFC815287035}"/>
              </a:ext>
            </a:extLst>
          </p:cNvPr>
          <p:cNvSpPr>
            <a:spLocks noGrp="1"/>
          </p:cNvSpPr>
          <p:nvPr>
            <p:ph type="dt" sz="half" idx="10"/>
          </p:nvPr>
        </p:nvSpPr>
        <p:spPr/>
        <p:txBody>
          <a:bodyPr/>
          <a:lstStyle/>
          <a:p>
            <a:fld id="{4C05C7A1-42BB-EA48-88D1-6F77D7EBF2A4}" type="datetimeFigureOut">
              <a:rPr lang="en-US" smtClean="0"/>
              <a:t>5/6/22</a:t>
            </a:fld>
            <a:endParaRPr lang="en-US"/>
          </a:p>
        </p:txBody>
      </p:sp>
      <p:sp>
        <p:nvSpPr>
          <p:cNvPr id="8" name="Footer Placeholder 7">
            <a:extLst>
              <a:ext uri="{FF2B5EF4-FFF2-40B4-BE49-F238E27FC236}">
                <a16:creationId xmlns:a16="http://schemas.microsoft.com/office/drawing/2014/main" id="{490A9AA7-37CD-C90D-43F1-36CB476BA5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0ED30A-999F-A1B1-15FE-01A02F7B4459}"/>
              </a:ext>
            </a:extLst>
          </p:cNvPr>
          <p:cNvSpPr>
            <a:spLocks noGrp="1"/>
          </p:cNvSpPr>
          <p:nvPr>
            <p:ph type="sldNum" sz="quarter" idx="12"/>
          </p:nvPr>
        </p:nvSpPr>
        <p:spPr/>
        <p:txBody>
          <a:bodyPr/>
          <a:lstStyle/>
          <a:p>
            <a:fld id="{2926D5E9-13D9-A447-AC39-6663817FB014}" type="slidenum">
              <a:rPr lang="en-US" smtClean="0"/>
              <a:t>‹#›</a:t>
            </a:fld>
            <a:endParaRPr lang="en-US"/>
          </a:p>
        </p:txBody>
      </p:sp>
    </p:spTree>
    <p:extLst>
      <p:ext uri="{BB962C8B-B14F-4D97-AF65-F5344CB8AC3E}">
        <p14:creationId xmlns:p14="http://schemas.microsoft.com/office/powerpoint/2010/main" val="258941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05A0C-93D4-668D-A470-4EA8BB81C1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2D7062-6DF2-777A-D284-34A7E759CCAC}"/>
              </a:ext>
            </a:extLst>
          </p:cNvPr>
          <p:cNvSpPr>
            <a:spLocks noGrp="1"/>
          </p:cNvSpPr>
          <p:nvPr>
            <p:ph type="dt" sz="half" idx="10"/>
          </p:nvPr>
        </p:nvSpPr>
        <p:spPr/>
        <p:txBody>
          <a:bodyPr/>
          <a:lstStyle/>
          <a:p>
            <a:fld id="{4C05C7A1-42BB-EA48-88D1-6F77D7EBF2A4}" type="datetimeFigureOut">
              <a:rPr lang="en-US" smtClean="0"/>
              <a:t>5/6/22</a:t>
            </a:fld>
            <a:endParaRPr lang="en-US"/>
          </a:p>
        </p:txBody>
      </p:sp>
      <p:sp>
        <p:nvSpPr>
          <p:cNvPr id="4" name="Footer Placeholder 3">
            <a:extLst>
              <a:ext uri="{FF2B5EF4-FFF2-40B4-BE49-F238E27FC236}">
                <a16:creationId xmlns:a16="http://schemas.microsoft.com/office/drawing/2014/main" id="{5B6CE3E6-A677-1CA2-9842-82998D8715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95176-792A-359C-2CEC-1AC59D82B538}"/>
              </a:ext>
            </a:extLst>
          </p:cNvPr>
          <p:cNvSpPr>
            <a:spLocks noGrp="1"/>
          </p:cNvSpPr>
          <p:nvPr>
            <p:ph type="sldNum" sz="quarter" idx="12"/>
          </p:nvPr>
        </p:nvSpPr>
        <p:spPr/>
        <p:txBody>
          <a:bodyPr/>
          <a:lstStyle/>
          <a:p>
            <a:fld id="{2926D5E9-13D9-A447-AC39-6663817FB014}" type="slidenum">
              <a:rPr lang="en-US" smtClean="0"/>
              <a:t>‹#›</a:t>
            </a:fld>
            <a:endParaRPr lang="en-US"/>
          </a:p>
        </p:txBody>
      </p:sp>
    </p:spTree>
    <p:extLst>
      <p:ext uri="{BB962C8B-B14F-4D97-AF65-F5344CB8AC3E}">
        <p14:creationId xmlns:p14="http://schemas.microsoft.com/office/powerpoint/2010/main" val="370368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0D2EA8-E85A-A160-1153-CBA45CF0AF9D}"/>
              </a:ext>
            </a:extLst>
          </p:cNvPr>
          <p:cNvSpPr>
            <a:spLocks noGrp="1"/>
          </p:cNvSpPr>
          <p:nvPr>
            <p:ph type="dt" sz="half" idx="10"/>
          </p:nvPr>
        </p:nvSpPr>
        <p:spPr/>
        <p:txBody>
          <a:bodyPr/>
          <a:lstStyle/>
          <a:p>
            <a:fld id="{4C05C7A1-42BB-EA48-88D1-6F77D7EBF2A4}" type="datetimeFigureOut">
              <a:rPr lang="en-US" smtClean="0"/>
              <a:t>5/6/22</a:t>
            </a:fld>
            <a:endParaRPr lang="en-US"/>
          </a:p>
        </p:txBody>
      </p:sp>
      <p:sp>
        <p:nvSpPr>
          <p:cNvPr id="3" name="Footer Placeholder 2">
            <a:extLst>
              <a:ext uri="{FF2B5EF4-FFF2-40B4-BE49-F238E27FC236}">
                <a16:creationId xmlns:a16="http://schemas.microsoft.com/office/drawing/2014/main" id="{CD06C7D8-D9DD-228B-A837-E2CB6D1CD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E09E02-0418-ABF0-02A2-8AE841E81D49}"/>
              </a:ext>
            </a:extLst>
          </p:cNvPr>
          <p:cNvSpPr>
            <a:spLocks noGrp="1"/>
          </p:cNvSpPr>
          <p:nvPr>
            <p:ph type="sldNum" sz="quarter" idx="12"/>
          </p:nvPr>
        </p:nvSpPr>
        <p:spPr/>
        <p:txBody>
          <a:bodyPr/>
          <a:lstStyle/>
          <a:p>
            <a:fld id="{2926D5E9-13D9-A447-AC39-6663817FB014}" type="slidenum">
              <a:rPr lang="en-US" smtClean="0"/>
              <a:t>‹#›</a:t>
            </a:fld>
            <a:endParaRPr lang="en-US"/>
          </a:p>
        </p:txBody>
      </p:sp>
    </p:spTree>
    <p:extLst>
      <p:ext uri="{BB962C8B-B14F-4D97-AF65-F5344CB8AC3E}">
        <p14:creationId xmlns:p14="http://schemas.microsoft.com/office/powerpoint/2010/main" val="329503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970D-C128-64BC-02CD-A64929080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5228D6-8CFD-623B-F7FE-96C19B2D4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882F94-10D9-8F2E-D6F1-3771D6287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0DFF4B-8D4B-87F7-6EAE-DB8F7C1BF608}"/>
              </a:ext>
            </a:extLst>
          </p:cNvPr>
          <p:cNvSpPr>
            <a:spLocks noGrp="1"/>
          </p:cNvSpPr>
          <p:nvPr>
            <p:ph type="dt" sz="half" idx="10"/>
          </p:nvPr>
        </p:nvSpPr>
        <p:spPr/>
        <p:txBody>
          <a:bodyPr/>
          <a:lstStyle/>
          <a:p>
            <a:fld id="{4C05C7A1-42BB-EA48-88D1-6F77D7EBF2A4}" type="datetimeFigureOut">
              <a:rPr lang="en-US" smtClean="0"/>
              <a:t>5/6/22</a:t>
            </a:fld>
            <a:endParaRPr lang="en-US"/>
          </a:p>
        </p:txBody>
      </p:sp>
      <p:sp>
        <p:nvSpPr>
          <p:cNvPr id="6" name="Footer Placeholder 5">
            <a:extLst>
              <a:ext uri="{FF2B5EF4-FFF2-40B4-BE49-F238E27FC236}">
                <a16:creationId xmlns:a16="http://schemas.microsoft.com/office/drawing/2014/main" id="{C9819E86-FD5F-178B-D8BE-A1D7BED66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E8096-1F6E-FF71-9A61-900A90666425}"/>
              </a:ext>
            </a:extLst>
          </p:cNvPr>
          <p:cNvSpPr>
            <a:spLocks noGrp="1"/>
          </p:cNvSpPr>
          <p:nvPr>
            <p:ph type="sldNum" sz="quarter" idx="12"/>
          </p:nvPr>
        </p:nvSpPr>
        <p:spPr/>
        <p:txBody>
          <a:bodyPr/>
          <a:lstStyle/>
          <a:p>
            <a:fld id="{2926D5E9-13D9-A447-AC39-6663817FB014}" type="slidenum">
              <a:rPr lang="en-US" smtClean="0"/>
              <a:t>‹#›</a:t>
            </a:fld>
            <a:endParaRPr lang="en-US"/>
          </a:p>
        </p:txBody>
      </p:sp>
    </p:spTree>
    <p:extLst>
      <p:ext uri="{BB962C8B-B14F-4D97-AF65-F5344CB8AC3E}">
        <p14:creationId xmlns:p14="http://schemas.microsoft.com/office/powerpoint/2010/main" val="156560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6A56-A7FF-6784-E7AF-86A0378F3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E14E1E-164F-30D0-DD4E-C5041BDEF2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5BACA-142F-9033-8859-D9EBF2B66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FFE7F-527D-8953-3EC0-637DB4A23872}"/>
              </a:ext>
            </a:extLst>
          </p:cNvPr>
          <p:cNvSpPr>
            <a:spLocks noGrp="1"/>
          </p:cNvSpPr>
          <p:nvPr>
            <p:ph type="dt" sz="half" idx="10"/>
          </p:nvPr>
        </p:nvSpPr>
        <p:spPr/>
        <p:txBody>
          <a:bodyPr/>
          <a:lstStyle/>
          <a:p>
            <a:fld id="{4C05C7A1-42BB-EA48-88D1-6F77D7EBF2A4}" type="datetimeFigureOut">
              <a:rPr lang="en-US" smtClean="0"/>
              <a:t>5/6/22</a:t>
            </a:fld>
            <a:endParaRPr lang="en-US"/>
          </a:p>
        </p:txBody>
      </p:sp>
      <p:sp>
        <p:nvSpPr>
          <p:cNvPr id="6" name="Footer Placeholder 5">
            <a:extLst>
              <a:ext uri="{FF2B5EF4-FFF2-40B4-BE49-F238E27FC236}">
                <a16:creationId xmlns:a16="http://schemas.microsoft.com/office/drawing/2014/main" id="{715C07AA-B718-210F-C4CF-F49671BEA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9ABEF0-1A56-41E6-4425-7C3CA95B86C8}"/>
              </a:ext>
            </a:extLst>
          </p:cNvPr>
          <p:cNvSpPr>
            <a:spLocks noGrp="1"/>
          </p:cNvSpPr>
          <p:nvPr>
            <p:ph type="sldNum" sz="quarter" idx="12"/>
          </p:nvPr>
        </p:nvSpPr>
        <p:spPr/>
        <p:txBody>
          <a:bodyPr/>
          <a:lstStyle/>
          <a:p>
            <a:fld id="{2926D5E9-13D9-A447-AC39-6663817FB014}" type="slidenum">
              <a:rPr lang="en-US" smtClean="0"/>
              <a:t>‹#›</a:t>
            </a:fld>
            <a:endParaRPr lang="en-US"/>
          </a:p>
        </p:txBody>
      </p:sp>
    </p:spTree>
    <p:extLst>
      <p:ext uri="{BB962C8B-B14F-4D97-AF65-F5344CB8AC3E}">
        <p14:creationId xmlns:p14="http://schemas.microsoft.com/office/powerpoint/2010/main" val="215674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C5581-A07A-473F-8C61-73D015EFA5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849C85-659E-F7DB-9305-ADD966CCEF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D168F-1807-FF02-C798-11DF82D71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5C7A1-42BB-EA48-88D1-6F77D7EBF2A4}" type="datetimeFigureOut">
              <a:rPr lang="en-US" smtClean="0"/>
              <a:t>5/6/22</a:t>
            </a:fld>
            <a:endParaRPr lang="en-US"/>
          </a:p>
        </p:txBody>
      </p:sp>
      <p:sp>
        <p:nvSpPr>
          <p:cNvPr id="5" name="Footer Placeholder 4">
            <a:extLst>
              <a:ext uri="{FF2B5EF4-FFF2-40B4-BE49-F238E27FC236}">
                <a16:creationId xmlns:a16="http://schemas.microsoft.com/office/drawing/2014/main" id="{73E3022C-F7C3-A253-61FA-C9CCDB984C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4CE254-A2C1-6D7B-99E9-EDA9449B4B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6D5E9-13D9-A447-AC39-6663817FB014}" type="slidenum">
              <a:rPr lang="en-US" smtClean="0"/>
              <a:t>‹#›</a:t>
            </a:fld>
            <a:endParaRPr lang="en-US"/>
          </a:p>
        </p:txBody>
      </p:sp>
    </p:spTree>
    <p:extLst>
      <p:ext uri="{BB962C8B-B14F-4D97-AF65-F5344CB8AC3E}">
        <p14:creationId xmlns:p14="http://schemas.microsoft.com/office/powerpoint/2010/main" val="691083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americananthro.org/"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FE4808-2610-3B9B-1619-885927632A71}"/>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F2E662BB-4CAD-FB73-CCF3-6E25CBC74ABA}"/>
              </a:ext>
            </a:extLst>
          </p:cNvPr>
          <p:cNvGrpSpPr/>
          <p:nvPr/>
        </p:nvGrpSpPr>
        <p:grpSpPr>
          <a:xfrm>
            <a:off x="506895" y="2560264"/>
            <a:ext cx="11178211" cy="2023651"/>
            <a:chOff x="501599" y="2560264"/>
            <a:chExt cx="11178211" cy="2023651"/>
          </a:xfrm>
        </p:grpSpPr>
        <p:sp>
          <p:nvSpPr>
            <p:cNvPr id="2" name="TextBox 1">
              <a:extLst>
                <a:ext uri="{FF2B5EF4-FFF2-40B4-BE49-F238E27FC236}">
                  <a16:creationId xmlns:a16="http://schemas.microsoft.com/office/drawing/2014/main" id="{15BC9452-E29C-40B0-83DE-97F038C09E97}"/>
                </a:ext>
              </a:extLst>
            </p:cNvPr>
            <p:cNvSpPr txBox="1"/>
            <p:nvPr/>
          </p:nvSpPr>
          <p:spPr>
            <a:xfrm>
              <a:off x="501599" y="3163764"/>
              <a:ext cx="11178211" cy="956765"/>
            </a:xfrm>
            <a:prstGeom prst="rect">
              <a:avLst/>
            </a:prstGeom>
            <a:noFill/>
          </p:spPr>
          <p:txBody>
            <a:bodyPr wrap="square" rtlCol="0">
              <a:spAutoFit/>
            </a:bodyPr>
            <a:lstStyle/>
            <a:p>
              <a:r>
                <a:rPr lang="en-US" sz="5400" b="1" dirty="0">
                  <a:solidFill>
                    <a:srgbClr val="D2D3D4"/>
                  </a:solidFill>
                  <a:latin typeface="Avenir Next Demi Bold" panose="020B0503020202020204" pitchFamily="34" charset="0"/>
                </a:rPr>
                <a:t>The ABoVE Science Team Meeting</a:t>
              </a:r>
            </a:p>
          </p:txBody>
        </p:sp>
        <p:sp>
          <p:nvSpPr>
            <p:cNvPr id="3" name="TextBox 2">
              <a:extLst>
                <a:ext uri="{FF2B5EF4-FFF2-40B4-BE49-F238E27FC236}">
                  <a16:creationId xmlns:a16="http://schemas.microsoft.com/office/drawing/2014/main" id="{F7B434B1-6D5F-5044-BD21-94E8A7B13EE2}"/>
                </a:ext>
              </a:extLst>
            </p:cNvPr>
            <p:cNvSpPr txBox="1"/>
            <p:nvPr/>
          </p:nvSpPr>
          <p:spPr>
            <a:xfrm>
              <a:off x="501599" y="2560264"/>
              <a:ext cx="2128479" cy="461665"/>
            </a:xfrm>
            <a:prstGeom prst="rect">
              <a:avLst/>
            </a:prstGeom>
            <a:noFill/>
          </p:spPr>
          <p:txBody>
            <a:bodyPr wrap="square" rtlCol="0">
              <a:spAutoFit/>
            </a:bodyPr>
            <a:lstStyle/>
            <a:p>
              <a:r>
                <a:rPr lang="en-US" sz="2400" b="1" dirty="0">
                  <a:solidFill>
                    <a:schemeClr val="bg1"/>
                  </a:solidFill>
                  <a:latin typeface="Avenir Next Demi Bold" panose="020B0503020202020204" pitchFamily="34" charset="0"/>
                </a:rPr>
                <a:t>Welcome to:</a:t>
              </a:r>
            </a:p>
          </p:txBody>
        </p:sp>
        <p:sp>
          <p:nvSpPr>
            <p:cNvPr id="5" name="TextBox 4">
              <a:extLst>
                <a:ext uri="{FF2B5EF4-FFF2-40B4-BE49-F238E27FC236}">
                  <a16:creationId xmlns:a16="http://schemas.microsoft.com/office/drawing/2014/main" id="{6DC8C514-3D97-5A46-947E-837ED39CFE37}"/>
                </a:ext>
              </a:extLst>
            </p:cNvPr>
            <p:cNvSpPr txBox="1"/>
            <p:nvPr/>
          </p:nvSpPr>
          <p:spPr>
            <a:xfrm>
              <a:off x="501599" y="3999140"/>
              <a:ext cx="6003221" cy="584775"/>
            </a:xfrm>
            <a:prstGeom prst="rect">
              <a:avLst/>
            </a:prstGeom>
            <a:noFill/>
          </p:spPr>
          <p:txBody>
            <a:bodyPr wrap="square" rtlCol="0">
              <a:spAutoFit/>
            </a:bodyPr>
            <a:lstStyle/>
            <a:p>
              <a:r>
                <a:rPr lang="en-US" sz="3200" b="1" i="1" dirty="0">
                  <a:solidFill>
                    <a:srgbClr val="68AB45"/>
                  </a:solidFill>
                  <a:latin typeface="Avenir Next Demi Bold" panose="020B0503020202020204" pitchFamily="34" charset="0"/>
                </a:rPr>
                <a:t>This meeting is being recorded</a:t>
              </a:r>
            </a:p>
          </p:txBody>
        </p:sp>
      </p:grpSp>
    </p:spTree>
    <p:extLst>
      <p:ext uri="{BB962C8B-B14F-4D97-AF65-F5344CB8AC3E}">
        <p14:creationId xmlns:p14="http://schemas.microsoft.com/office/powerpoint/2010/main" val="1918447655"/>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FE4808-2610-3B9B-1619-885927632A71}"/>
              </a:ext>
            </a:extLst>
          </p:cNvPr>
          <p:cNvPicPr>
            <a:picLocks noChangeAspect="1"/>
          </p:cNvPicPr>
          <p:nvPr/>
        </p:nvPicPr>
        <p:blipFill>
          <a:blip r:embed="rId2"/>
          <a:stretch>
            <a:fillRect/>
          </a:stretch>
        </p:blipFill>
        <p:spPr>
          <a:xfrm>
            <a:off x="0" y="278296"/>
            <a:ext cx="12192000" cy="6858000"/>
          </a:xfrm>
          <a:prstGeom prst="rect">
            <a:avLst/>
          </a:prstGeom>
        </p:spPr>
      </p:pic>
      <p:sp>
        <p:nvSpPr>
          <p:cNvPr id="2" name="TextBox 1">
            <a:extLst>
              <a:ext uri="{FF2B5EF4-FFF2-40B4-BE49-F238E27FC236}">
                <a16:creationId xmlns:a16="http://schemas.microsoft.com/office/drawing/2014/main" id="{06ED7FDF-C1AB-CB8C-E200-81F2F9A0D364}"/>
              </a:ext>
            </a:extLst>
          </p:cNvPr>
          <p:cNvSpPr txBox="1"/>
          <p:nvPr/>
        </p:nvSpPr>
        <p:spPr>
          <a:xfrm>
            <a:off x="288234" y="1729408"/>
            <a:ext cx="11778260" cy="4247317"/>
          </a:xfrm>
          <a:prstGeom prst="rect">
            <a:avLst/>
          </a:prstGeom>
          <a:noFill/>
        </p:spPr>
        <p:txBody>
          <a:bodyPr wrap="square" rtlCol="0">
            <a:spAutoFit/>
          </a:bodyPr>
          <a:lstStyle/>
          <a:p>
            <a:r>
              <a:rPr lang="en-US" dirty="0">
                <a:solidFill>
                  <a:schemeClr val="bg1"/>
                </a:solidFill>
              </a:rPr>
              <a:t>From “Rethinking Land Acknowledgements”, Lambert et al 2021</a:t>
            </a:r>
          </a:p>
          <a:p>
            <a:endParaRPr lang="en-US" dirty="0">
              <a:solidFill>
                <a:schemeClr val="bg1"/>
              </a:solidFill>
            </a:endParaRPr>
          </a:p>
          <a:p>
            <a:r>
              <a:rPr lang="en-US" dirty="0">
                <a:solidFill>
                  <a:schemeClr val="bg1"/>
                </a:solidFill>
              </a:rPr>
              <a:t>How do we transform land acknowledgments from conscience-clearing rites into meaningful calls to action?</a:t>
            </a:r>
          </a:p>
          <a:p>
            <a:endParaRPr lang="en-US" dirty="0">
              <a:solidFill>
                <a:schemeClr val="bg1"/>
              </a:solidFill>
            </a:endParaRPr>
          </a:p>
          <a:p>
            <a:r>
              <a:rPr lang="en-US" dirty="0">
                <a:solidFill>
                  <a:schemeClr val="bg1"/>
                </a:solidFill>
              </a:rPr>
              <a:t>In May 2021, the </a:t>
            </a:r>
            <a:r>
              <a:rPr lang="en-US" u="sng" dirty="0">
                <a:solidFill>
                  <a:schemeClr val="bg1"/>
                </a:solidFill>
                <a:hlinkClick r:id="rId3">
                  <a:extLst>
                    <a:ext uri="{A12FA001-AC4F-418D-AE19-62706E023703}">
                      <ahyp:hlinkClr xmlns:ahyp="http://schemas.microsoft.com/office/drawing/2018/hyperlinkcolor" val="tx"/>
                    </a:ext>
                  </a:extLst>
                </a:hlinkClick>
              </a:rPr>
              <a:t>American Anthropological Association</a:t>
            </a:r>
            <a:r>
              <a:rPr lang="en-US" dirty="0">
                <a:solidFill>
                  <a:schemeClr val="bg1"/>
                </a:solidFill>
              </a:rPr>
              <a:t> (AAA) officially "paused" land acknowledgments, as well as conference blessing ceremonies. </a:t>
            </a:r>
          </a:p>
          <a:p>
            <a:endParaRPr lang="en-US" dirty="0">
              <a:solidFill>
                <a:schemeClr val="bg1"/>
              </a:solidFill>
            </a:endParaRPr>
          </a:p>
          <a:p>
            <a:r>
              <a:rPr lang="en-US" dirty="0">
                <a:solidFill>
                  <a:schemeClr val="bg1"/>
                </a:solidFill>
              </a:rPr>
              <a:t>The Association for Indigenous Anthropologists (AIA) advocated for both this pause and for the formation of a task force to investigate such gestures as part of a deeper inquiry into the historical relationships between anthropology and American Indian and Alaska Native nations. </a:t>
            </a:r>
          </a:p>
          <a:p>
            <a:endParaRPr lang="en-US" dirty="0">
              <a:solidFill>
                <a:schemeClr val="bg1"/>
              </a:solidFill>
            </a:endParaRPr>
          </a:p>
          <a:p>
            <a:r>
              <a:rPr lang="en-US" dirty="0">
                <a:solidFill>
                  <a:schemeClr val="bg1"/>
                </a:solidFill>
              </a:rPr>
              <a:t>Findings, including recommendations for improving land acknowledgment practices, are expected in November 2022.</a:t>
            </a:r>
          </a:p>
          <a:p>
            <a:endParaRPr lang="en-US" dirty="0">
              <a:solidFill>
                <a:schemeClr val="bg1"/>
              </a:solidFill>
            </a:endParaRPr>
          </a:p>
          <a:p>
            <a:r>
              <a:rPr lang="en-US" dirty="0">
                <a:solidFill>
                  <a:schemeClr val="bg1"/>
                </a:solidFill>
              </a:rPr>
              <a:t>NASA ABoVE will revisit our land acknowledgement in light of these findings when they are released.</a:t>
            </a:r>
          </a:p>
          <a:p>
            <a:endParaRPr lang="en-US" dirty="0">
              <a:solidFill>
                <a:schemeClr val="bg1"/>
              </a:solidFill>
            </a:endParaRPr>
          </a:p>
        </p:txBody>
      </p:sp>
    </p:spTree>
    <p:extLst>
      <p:ext uri="{BB962C8B-B14F-4D97-AF65-F5344CB8AC3E}">
        <p14:creationId xmlns:p14="http://schemas.microsoft.com/office/powerpoint/2010/main" val="376664707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FE4808-2610-3B9B-1619-885927632A71}"/>
              </a:ext>
            </a:extLst>
          </p:cNvPr>
          <p:cNvPicPr>
            <a:picLocks noChangeAspect="1"/>
          </p:cNvPicPr>
          <p:nvPr/>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B79CDE43-FA1F-C739-D6B9-824AFF0A31B0}"/>
              </a:ext>
            </a:extLst>
          </p:cNvPr>
          <p:cNvSpPr txBox="1">
            <a:spLocks/>
          </p:cNvSpPr>
          <p:nvPr/>
        </p:nvSpPr>
        <p:spPr>
          <a:xfrm>
            <a:off x="350766" y="1813329"/>
            <a:ext cx="7439651" cy="778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68AB45"/>
                </a:solidFill>
                <a:latin typeface="Avenir Next Demi Bold" panose="020B0503020202020204" pitchFamily="34" charset="0"/>
              </a:rPr>
              <a:t>Code of </a:t>
            </a:r>
            <a:r>
              <a:rPr lang="en-US" sz="6600" b="1" dirty="0">
                <a:solidFill>
                  <a:srgbClr val="68AB45"/>
                </a:solidFill>
                <a:latin typeface="Avenir Next Demi Bold" panose="020B0503020202020204" pitchFamily="34" charset="0"/>
              </a:rPr>
              <a:t>Conduct</a:t>
            </a:r>
          </a:p>
        </p:txBody>
      </p:sp>
      <p:sp>
        <p:nvSpPr>
          <p:cNvPr id="10" name="Rectangle 9">
            <a:extLst>
              <a:ext uri="{FF2B5EF4-FFF2-40B4-BE49-F238E27FC236}">
                <a16:creationId xmlns:a16="http://schemas.microsoft.com/office/drawing/2014/main" id="{989522E6-EC2A-1B89-2C90-8AFF8ED679CD}"/>
              </a:ext>
            </a:extLst>
          </p:cNvPr>
          <p:cNvSpPr/>
          <p:nvPr/>
        </p:nvSpPr>
        <p:spPr>
          <a:xfrm>
            <a:off x="350766" y="2824208"/>
            <a:ext cx="11429430" cy="1569660"/>
          </a:xfrm>
          <a:prstGeom prst="rect">
            <a:avLst/>
          </a:prstGeom>
        </p:spPr>
        <p:txBody>
          <a:bodyPr wrap="square">
            <a:spAutoFit/>
          </a:bodyPr>
          <a:lstStyle/>
          <a:p>
            <a:r>
              <a:rPr lang="en-US" sz="2400" dirty="0">
                <a:solidFill>
                  <a:srgbClr val="DBDADD"/>
                </a:solidFill>
              </a:rPr>
              <a:t>ABoVE leadership and the staff of the Carbon Cycle &amp; Ecosystems Office are committed to providing safe, welcoming, and productive environments in the field and the lab, and at meetings and conferences, and have adopted the American Geophysical Union Scientific Code of Conduct.</a:t>
            </a:r>
            <a:endParaRPr lang="en-US" sz="2200" dirty="0">
              <a:solidFill>
                <a:srgbClr val="DBDADD"/>
              </a:solidFill>
              <a:latin typeface="Avenir Next Medium" panose="020B0503020202020204" pitchFamily="34" charset="0"/>
            </a:endParaRPr>
          </a:p>
        </p:txBody>
      </p:sp>
      <p:sp>
        <p:nvSpPr>
          <p:cNvPr id="11" name="Rectangle 10">
            <a:extLst>
              <a:ext uri="{FF2B5EF4-FFF2-40B4-BE49-F238E27FC236}">
                <a16:creationId xmlns:a16="http://schemas.microsoft.com/office/drawing/2014/main" id="{999C2172-EFD8-721B-C18E-73AF2C19E983}"/>
              </a:ext>
            </a:extLst>
          </p:cNvPr>
          <p:cNvSpPr/>
          <p:nvPr/>
        </p:nvSpPr>
        <p:spPr>
          <a:xfrm>
            <a:off x="350766" y="4679970"/>
            <a:ext cx="11230008" cy="1938992"/>
          </a:xfrm>
          <a:prstGeom prst="rect">
            <a:avLst/>
          </a:prstGeom>
        </p:spPr>
        <p:txBody>
          <a:bodyPr wrap="square">
            <a:spAutoFit/>
          </a:bodyPr>
          <a:lstStyle/>
          <a:p>
            <a:r>
              <a:rPr lang="en-US" sz="2400" dirty="0">
                <a:solidFill>
                  <a:srgbClr val="DBDADD"/>
                </a:solidFill>
              </a:rPr>
              <a:t>If you have any concerns or need an ally contact: </a:t>
            </a:r>
            <a:r>
              <a:rPr lang="en-US" sz="2400" dirty="0">
                <a:solidFill>
                  <a:srgbClr val="68AB45"/>
                </a:solidFill>
              </a:rPr>
              <a:t>Peter Griffith</a:t>
            </a:r>
            <a:r>
              <a:rPr lang="en-US" sz="2400" dirty="0">
                <a:solidFill>
                  <a:srgbClr val="DBDADD"/>
                </a:solidFill>
              </a:rPr>
              <a:t>, </a:t>
            </a:r>
            <a:r>
              <a:rPr lang="en-US" sz="2400" dirty="0">
                <a:solidFill>
                  <a:srgbClr val="68AB45"/>
                </a:solidFill>
              </a:rPr>
              <a:t>Libby Larson</a:t>
            </a:r>
            <a:r>
              <a:rPr lang="en-US" sz="2400" dirty="0">
                <a:solidFill>
                  <a:srgbClr val="DBDADD"/>
                </a:solidFill>
              </a:rPr>
              <a:t>, </a:t>
            </a:r>
            <a:r>
              <a:rPr lang="en-US" sz="2400" dirty="0">
                <a:solidFill>
                  <a:srgbClr val="68AB45"/>
                </a:solidFill>
              </a:rPr>
              <a:t>Liz Hoy</a:t>
            </a:r>
            <a:r>
              <a:rPr lang="en-US" sz="2400" dirty="0">
                <a:solidFill>
                  <a:srgbClr val="DBDADD"/>
                </a:solidFill>
              </a:rPr>
              <a:t>, </a:t>
            </a:r>
            <a:r>
              <a:rPr lang="en-US" sz="2400" dirty="0">
                <a:solidFill>
                  <a:srgbClr val="68AB45"/>
                </a:solidFill>
              </a:rPr>
              <a:t>Leanne Kendig</a:t>
            </a:r>
            <a:r>
              <a:rPr lang="en-US" sz="2400" dirty="0">
                <a:solidFill>
                  <a:srgbClr val="DBDADD"/>
                </a:solidFill>
              </a:rPr>
              <a:t>, </a:t>
            </a:r>
            <a:r>
              <a:rPr lang="en-US" sz="2400" dirty="0">
                <a:solidFill>
                  <a:srgbClr val="68AB45"/>
                </a:solidFill>
              </a:rPr>
              <a:t>Sarah Sackett</a:t>
            </a:r>
            <a:r>
              <a:rPr lang="en-US" sz="2400" dirty="0">
                <a:solidFill>
                  <a:srgbClr val="DBDADD"/>
                </a:solidFill>
              </a:rPr>
              <a:t>, or </a:t>
            </a:r>
            <a:r>
              <a:rPr lang="en-US" sz="2400" dirty="0">
                <a:solidFill>
                  <a:srgbClr val="68AB45"/>
                </a:solidFill>
              </a:rPr>
              <a:t>Mike Falkowski</a:t>
            </a:r>
            <a:r>
              <a:rPr lang="en-US" sz="2400" dirty="0">
                <a:solidFill>
                  <a:srgbClr val="DBDADD"/>
                </a:solidFill>
              </a:rPr>
              <a:t>. </a:t>
            </a:r>
          </a:p>
          <a:p>
            <a:endParaRPr lang="en-US" sz="2400" dirty="0">
              <a:solidFill>
                <a:srgbClr val="DBDADD"/>
              </a:solidFill>
            </a:endParaRPr>
          </a:p>
          <a:p>
            <a:r>
              <a:rPr lang="en-US" sz="2400" dirty="0">
                <a:solidFill>
                  <a:srgbClr val="DBDADD"/>
                </a:solidFill>
              </a:rPr>
              <a:t>To formally file a complaint with NASA, consult Harassment and Discrimination Reporting for NASA Employees, Contractors and Grantee Beneficiaries. </a:t>
            </a:r>
            <a:endParaRPr lang="en-US" dirty="0"/>
          </a:p>
        </p:txBody>
      </p:sp>
    </p:spTree>
    <p:extLst>
      <p:ext uri="{BB962C8B-B14F-4D97-AF65-F5344CB8AC3E}">
        <p14:creationId xmlns:p14="http://schemas.microsoft.com/office/powerpoint/2010/main" val="263434626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738EFB05-23BD-4ED1-1A98-61FAD4FABA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3673549"/>
          </a:xfrm>
          <a:prstGeom prst="rect">
            <a:avLst/>
          </a:prstGeom>
        </p:spPr>
      </p:pic>
      <p:pic>
        <p:nvPicPr>
          <p:cNvPr id="5" name="Picture 4" descr="Text&#10;&#10;Description automatically generated">
            <a:extLst>
              <a:ext uri="{FF2B5EF4-FFF2-40B4-BE49-F238E27FC236}">
                <a16:creationId xmlns:a16="http://schemas.microsoft.com/office/drawing/2014/main" id="{8832F90F-8C94-9044-D1F3-61322D114C7F}"/>
              </a:ext>
            </a:extLst>
          </p:cNvPr>
          <p:cNvPicPr>
            <a:picLocks noChangeAspect="1"/>
          </p:cNvPicPr>
          <p:nvPr/>
        </p:nvPicPr>
        <p:blipFill>
          <a:blip r:embed="rId3"/>
          <a:stretch>
            <a:fillRect/>
          </a:stretch>
        </p:blipFill>
        <p:spPr>
          <a:xfrm>
            <a:off x="1925595" y="2102734"/>
            <a:ext cx="8340810" cy="4322775"/>
          </a:xfrm>
          <a:prstGeom prst="rect">
            <a:avLst/>
          </a:prstGeom>
        </p:spPr>
      </p:pic>
      <p:sp>
        <p:nvSpPr>
          <p:cNvPr id="6" name="TextBox 5">
            <a:extLst>
              <a:ext uri="{FF2B5EF4-FFF2-40B4-BE49-F238E27FC236}">
                <a16:creationId xmlns:a16="http://schemas.microsoft.com/office/drawing/2014/main" id="{06D9C762-A238-B8B6-BD23-5CB0573FE40E}"/>
              </a:ext>
            </a:extLst>
          </p:cNvPr>
          <p:cNvSpPr txBox="1"/>
          <p:nvPr/>
        </p:nvSpPr>
        <p:spPr>
          <a:xfrm>
            <a:off x="3809893" y="6425509"/>
            <a:ext cx="4572214" cy="369332"/>
          </a:xfrm>
          <a:prstGeom prst="rect">
            <a:avLst/>
          </a:prstGeom>
          <a:noFill/>
        </p:spPr>
        <p:txBody>
          <a:bodyPr wrap="none" rtlCol="0">
            <a:spAutoFit/>
          </a:bodyPr>
          <a:lstStyle/>
          <a:p>
            <a:r>
              <a:rPr lang="en-US" dirty="0"/>
              <a:t>https://</a:t>
            </a:r>
            <a:r>
              <a:rPr lang="en-US" dirty="0" err="1"/>
              <a:t>connect.agu.org</a:t>
            </a:r>
            <a:r>
              <a:rPr lang="en-US" dirty="0"/>
              <a:t>/</a:t>
            </a:r>
            <a:r>
              <a:rPr lang="en-US" dirty="0" err="1"/>
              <a:t>biogeosciences</a:t>
            </a:r>
            <a:r>
              <a:rPr lang="en-US" dirty="0"/>
              <a:t>/home</a:t>
            </a:r>
          </a:p>
        </p:txBody>
      </p:sp>
    </p:spTree>
    <p:extLst>
      <p:ext uri="{BB962C8B-B14F-4D97-AF65-F5344CB8AC3E}">
        <p14:creationId xmlns:p14="http://schemas.microsoft.com/office/powerpoint/2010/main" val="994557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255</Words>
  <Application>Microsoft Macintosh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Avenir Next Demi Bold</vt:lpstr>
      <vt:lpstr>Avenir Next Medium</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Stroud, David B. (GSFC-618.0)[SCIENCE SYSTEMS AND APPLICATIONS INC]</dc:creator>
  <cp:lastModifiedBy>Griffith, Peter C. (GSFC-618.0)[SCIENCE SYSTEMS AND APPLICATIONS INC]</cp:lastModifiedBy>
  <cp:revision>10</cp:revision>
  <dcterms:created xsi:type="dcterms:W3CDTF">2022-04-25T15:16:33Z</dcterms:created>
  <dcterms:modified xsi:type="dcterms:W3CDTF">2022-05-06T17:28:34Z</dcterms:modified>
</cp:coreProperties>
</file>