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8" r:id="rId2"/>
    <p:sldId id="281" r:id="rId3"/>
    <p:sldId id="282" r:id="rId4"/>
    <p:sldId id="283" r:id="rId5"/>
    <p:sldId id="285" r:id="rId6"/>
    <p:sldId id="284" r:id="rId7"/>
    <p:sldId id="28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762C26-1652-4A5F-81C7-D83C7814BF3A}" v="3" dt="2022-05-12T14:35:14.9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405"/>
  </p:normalViewPr>
  <p:slideViewPr>
    <p:cSldViewPr snapToGrid="0" snapToObjects="1">
      <p:cViewPr>
        <p:scale>
          <a:sx n="100" d="100"/>
          <a:sy n="100" d="100"/>
        </p:scale>
        <p:origin x="534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mber, Robert FLNR:EX" userId="3f5a78e3-6945-4bc7-b9d0-7ea35f94c8e7" providerId="ADAL" clId="{35762C26-1652-4A5F-81C7-D83C7814BF3A}"/>
    <pc:docChg chg="undo custSel addSld delSld modSld sldOrd">
      <pc:chgData name="Hember, Robert FLNR:EX" userId="3f5a78e3-6945-4bc7-b9d0-7ea35f94c8e7" providerId="ADAL" clId="{35762C26-1652-4A5F-81C7-D83C7814BF3A}" dt="2022-05-12T15:17:36.147" v="3895" actId="1035"/>
      <pc:docMkLst>
        <pc:docMk/>
      </pc:docMkLst>
      <pc:sldChg chg="modSp add del mod">
        <pc:chgData name="Hember, Robert FLNR:EX" userId="3f5a78e3-6945-4bc7-b9d0-7ea35f94c8e7" providerId="ADAL" clId="{35762C26-1652-4A5F-81C7-D83C7814BF3A}" dt="2022-05-12T13:42:59.200" v="1175" actId="47"/>
        <pc:sldMkLst>
          <pc:docMk/>
          <pc:sldMk cId="3698471420" sldId="279"/>
        </pc:sldMkLst>
        <pc:spChg chg="mod">
          <ac:chgData name="Hember, Robert FLNR:EX" userId="3f5a78e3-6945-4bc7-b9d0-7ea35f94c8e7" providerId="ADAL" clId="{35762C26-1652-4A5F-81C7-D83C7814BF3A}" dt="2022-05-12T13:25:16.291" v="231" actId="1076"/>
          <ac:spMkLst>
            <pc:docMk/>
            <pc:sldMk cId="3698471420" sldId="279"/>
            <ac:spMk id="10" creationId="{59A4C551-FD02-B2ED-C0D8-262DF621543B}"/>
          </ac:spMkLst>
        </pc:spChg>
        <pc:spChg chg="mod">
          <ac:chgData name="Hember, Robert FLNR:EX" userId="3f5a78e3-6945-4bc7-b9d0-7ea35f94c8e7" providerId="ADAL" clId="{35762C26-1652-4A5F-81C7-D83C7814BF3A}" dt="2022-05-12T13:33:07.360" v="844" actId="255"/>
          <ac:spMkLst>
            <pc:docMk/>
            <pc:sldMk cId="3698471420" sldId="279"/>
            <ac:spMk id="11" creationId="{E6C262C5-1345-18E9-EF74-B9619C2DEC06}"/>
          </ac:spMkLst>
        </pc:spChg>
      </pc:sldChg>
      <pc:sldChg chg="add">
        <pc:chgData name="Hember, Robert FLNR:EX" userId="3f5a78e3-6945-4bc7-b9d0-7ea35f94c8e7" providerId="ADAL" clId="{35762C26-1652-4A5F-81C7-D83C7814BF3A}" dt="2022-05-12T13:17:09.474" v="0" actId="2890"/>
        <pc:sldMkLst>
          <pc:docMk/>
          <pc:sldMk cId="3224280093" sldId="280"/>
        </pc:sldMkLst>
      </pc:sldChg>
      <pc:sldChg chg="modSp add mod ord">
        <pc:chgData name="Hember, Robert FLNR:EX" userId="3f5a78e3-6945-4bc7-b9d0-7ea35f94c8e7" providerId="ADAL" clId="{35762C26-1652-4A5F-81C7-D83C7814BF3A}" dt="2022-05-12T14:48:31.737" v="3733" actId="255"/>
        <pc:sldMkLst>
          <pc:docMk/>
          <pc:sldMk cId="2195104802" sldId="281"/>
        </pc:sldMkLst>
        <pc:spChg chg="mod">
          <ac:chgData name="Hember, Robert FLNR:EX" userId="3f5a78e3-6945-4bc7-b9d0-7ea35f94c8e7" providerId="ADAL" clId="{35762C26-1652-4A5F-81C7-D83C7814BF3A}" dt="2022-05-12T14:48:31.737" v="3733" actId="255"/>
          <ac:spMkLst>
            <pc:docMk/>
            <pc:sldMk cId="2195104802" sldId="281"/>
            <ac:spMk id="11" creationId="{E6C262C5-1345-18E9-EF74-B9619C2DEC06}"/>
          </ac:spMkLst>
        </pc:spChg>
      </pc:sldChg>
      <pc:sldChg chg="modSp add mod">
        <pc:chgData name="Hember, Robert FLNR:EX" userId="3f5a78e3-6945-4bc7-b9d0-7ea35f94c8e7" providerId="ADAL" clId="{35762C26-1652-4A5F-81C7-D83C7814BF3A}" dt="2022-05-12T15:17:36.147" v="3895" actId="1035"/>
        <pc:sldMkLst>
          <pc:docMk/>
          <pc:sldMk cId="1738914301" sldId="282"/>
        </pc:sldMkLst>
        <pc:spChg chg="mod">
          <ac:chgData name="Hember, Robert FLNR:EX" userId="3f5a78e3-6945-4bc7-b9d0-7ea35f94c8e7" providerId="ADAL" clId="{35762C26-1652-4A5F-81C7-D83C7814BF3A}" dt="2022-05-12T15:17:36.147" v="3895" actId="1035"/>
          <ac:spMkLst>
            <pc:docMk/>
            <pc:sldMk cId="1738914301" sldId="282"/>
            <ac:spMk id="11" creationId="{E6C262C5-1345-18E9-EF74-B9619C2DEC06}"/>
          </ac:spMkLst>
        </pc:spChg>
      </pc:sldChg>
      <pc:sldChg chg="add del">
        <pc:chgData name="Hember, Robert FLNR:EX" userId="3f5a78e3-6945-4bc7-b9d0-7ea35f94c8e7" providerId="ADAL" clId="{35762C26-1652-4A5F-81C7-D83C7814BF3A}" dt="2022-05-12T13:42:36.943" v="1169" actId="2890"/>
        <pc:sldMkLst>
          <pc:docMk/>
          <pc:sldMk cId="2005098863" sldId="282"/>
        </pc:sldMkLst>
      </pc:sldChg>
      <pc:sldChg chg="modSp add mod">
        <pc:chgData name="Hember, Robert FLNR:EX" userId="3f5a78e3-6945-4bc7-b9d0-7ea35f94c8e7" providerId="ADAL" clId="{35762C26-1652-4A5F-81C7-D83C7814BF3A}" dt="2022-05-12T14:43:09.924" v="3614" actId="948"/>
        <pc:sldMkLst>
          <pc:docMk/>
          <pc:sldMk cId="573446911" sldId="283"/>
        </pc:sldMkLst>
        <pc:spChg chg="mod">
          <ac:chgData name="Hember, Robert FLNR:EX" userId="3f5a78e3-6945-4bc7-b9d0-7ea35f94c8e7" providerId="ADAL" clId="{35762C26-1652-4A5F-81C7-D83C7814BF3A}" dt="2022-05-12T14:43:09.924" v="3614" actId="948"/>
          <ac:spMkLst>
            <pc:docMk/>
            <pc:sldMk cId="573446911" sldId="283"/>
            <ac:spMk id="11" creationId="{E6C262C5-1345-18E9-EF74-B9619C2DEC06}"/>
          </ac:spMkLst>
        </pc:spChg>
      </pc:sldChg>
      <pc:sldChg chg="modSp add mod">
        <pc:chgData name="Hember, Robert FLNR:EX" userId="3f5a78e3-6945-4bc7-b9d0-7ea35f94c8e7" providerId="ADAL" clId="{35762C26-1652-4A5F-81C7-D83C7814BF3A}" dt="2022-05-12T14:36:26.689" v="3381" actId="6549"/>
        <pc:sldMkLst>
          <pc:docMk/>
          <pc:sldMk cId="1520806591" sldId="284"/>
        </pc:sldMkLst>
        <pc:spChg chg="mod">
          <ac:chgData name="Hember, Robert FLNR:EX" userId="3f5a78e3-6945-4bc7-b9d0-7ea35f94c8e7" providerId="ADAL" clId="{35762C26-1652-4A5F-81C7-D83C7814BF3A}" dt="2022-05-12T14:36:26.689" v="3381" actId="6549"/>
          <ac:spMkLst>
            <pc:docMk/>
            <pc:sldMk cId="1520806591" sldId="284"/>
            <ac:spMk id="11" creationId="{E6C262C5-1345-18E9-EF74-B9619C2DEC06}"/>
          </ac:spMkLst>
        </pc:spChg>
      </pc:sldChg>
      <pc:sldChg chg="addSp delSp modSp add mod">
        <pc:chgData name="Hember, Robert FLNR:EX" userId="3f5a78e3-6945-4bc7-b9d0-7ea35f94c8e7" providerId="ADAL" clId="{35762C26-1652-4A5F-81C7-D83C7814BF3A}" dt="2022-05-12T15:14:19.282" v="3830" actId="20577"/>
        <pc:sldMkLst>
          <pc:docMk/>
          <pc:sldMk cId="2690567455" sldId="285"/>
        </pc:sldMkLst>
        <pc:spChg chg="add del mod">
          <ac:chgData name="Hember, Robert FLNR:EX" userId="3f5a78e3-6945-4bc7-b9d0-7ea35f94c8e7" providerId="ADAL" clId="{35762C26-1652-4A5F-81C7-D83C7814BF3A}" dt="2022-05-12T14:36:16.441" v="3380" actId="478"/>
          <ac:spMkLst>
            <pc:docMk/>
            <pc:sldMk cId="2690567455" sldId="285"/>
            <ac:spMk id="4" creationId="{035AC590-7610-4C41-B136-13D4CB0426DA}"/>
          </ac:spMkLst>
        </pc:spChg>
        <pc:spChg chg="mod">
          <ac:chgData name="Hember, Robert FLNR:EX" userId="3f5a78e3-6945-4bc7-b9d0-7ea35f94c8e7" providerId="ADAL" clId="{35762C26-1652-4A5F-81C7-D83C7814BF3A}" dt="2022-05-12T15:14:19.282" v="3830" actId="20577"/>
          <ac:spMkLst>
            <pc:docMk/>
            <pc:sldMk cId="2690567455" sldId="285"/>
            <ac:spMk id="11" creationId="{E6C262C5-1345-18E9-EF74-B9619C2DEC0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5D677-6A7D-5EAD-DA61-78EFA41475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CFA2C9-7BB0-CE88-CEAB-FE5BDC164C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37ADF-62BD-F11D-2F5D-01B10BD2C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B2DC-D9C5-8A44-AC3A-6A30B2CEB7F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8C25A2-0DCC-B44E-8991-56C2195E2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DDDBD-D266-F244-72DA-BBCCD4C84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208F-BA48-6B4F-AF32-D3EC3D5F2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473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79A25-D502-7E3E-028B-22CB3FF37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139C4F-1DB5-BF64-5C34-3D947D860F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24B2D-D665-D7EE-2D03-207D0D255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B2DC-D9C5-8A44-AC3A-6A30B2CEB7F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EFF7E8-6884-E134-038E-8D860748F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9D34C-5C34-B581-62EA-B1E710845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208F-BA48-6B4F-AF32-D3EC3D5F2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21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FFF03A-31C5-CE19-F557-61FD2D1208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DB0635-2A01-EF7D-E2DA-1923AE6ADB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9A353-B8B3-9382-3270-D1B6394A2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B2DC-D9C5-8A44-AC3A-6A30B2CEB7F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3EB775-3F65-7B88-4637-8B14B1427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219EA-20B4-A684-3A31-972542217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208F-BA48-6B4F-AF32-D3EC3D5F2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14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6BAAD-8758-CFDB-48A4-9E28C6B73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D7153-FE95-36BD-4ED8-49CC6F0B9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3B0FC-5EA4-55F8-023F-9439CAD9A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B2DC-D9C5-8A44-AC3A-6A30B2CEB7F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A277A-934E-55C5-16AD-2B11EE6F7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E990D1-E5BC-B342-D59B-9DBFFE102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208F-BA48-6B4F-AF32-D3EC3D5F2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39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C2623-B47C-C6E0-3338-C02FF8754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7BBBDB-5125-D8AB-AD3E-29FB004AE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842B5-3F4E-34E9-2305-E9F5513AF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B2DC-D9C5-8A44-AC3A-6A30B2CEB7F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3C318-9BEF-1609-1401-E006C0A70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EB023-0C81-1652-C5C1-793E9ABFA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208F-BA48-6B4F-AF32-D3EC3D5F2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231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28FDB-5436-5FA6-B3BA-94A7D3E40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DE49F-DC1B-756D-FD97-13A8957C54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E186CE-DB5D-B0E6-A065-598570F625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F72C2C-B97D-BC51-3FBC-8F02DE167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B2DC-D9C5-8A44-AC3A-6A30B2CEB7F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39607-131A-12BD-628B-3D164C1E7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EA7D09-7204-1723-E01F-C592E97A6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208F-BA48-6B4F-AF32-D3EC3D5F2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413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C88E8-E077-3542-0843-3EB2BD875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CA29C3-A6F9-0E0A-507B-E07F7BE759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C68340-A1B0-786E-CAC8-A695806166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93030-6F5A-CB2F-1FDC-4A240CF46C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E0108F-AAF3-7638-AFA3-15E94CDFA6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75F11D-76B5-7721-24D0-314547904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B2DC-D9C5-8A44-AC3A-6A30B2CEB7F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3D63C2-D9F9-1F50-028C-802CB035C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845613-E349-0E14-4997-5D25AD958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208F-BA48-6B4F-AF32-D3EC3D5F2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932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944F3-392F-AC56-3188-BF61BE332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20413C-0A6F-F925-C641-A4F76A4BF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B2DC-D9C5-8A44-AC3A-6A30B2CEB7F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0FA1EE-25EB-9624-2B05-2A0C07D5B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16572B-4986-4990-89B2-44ECC7F8C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208F-BA48-6B4F-AF32-D3EC3D5F2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41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AA18D1-9FD4-FE75-BD89-F65E8F863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B2DC-D9C5-8A44-AC3A-6A30B2CEB7F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2FD451-5CC0-5E24-116B-99376907F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CA4CA-EE82-28EC-FFD3-17915B279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208F-BA48-6B4F-AF32-D3EC3D5F2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20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003C2-FE29-90DA-D842-69CC2A99D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D5AA0-8AF2-5229-210F-5D5388C46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3A5670-116A-2ED0-0F19-2B1AD39DFA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27E9BD-7722-5B3E-5B3B-285F3A1E0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B2DC-D9C5-8A44-AC3A-6A30B2CEB7F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FD405A-82EB-8115-C30A-719A192A3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885D8C-2084-B951-C3F4-C633A045F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208F-BA48-6B4F-AF32-D3EC3D5F2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170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35F3B-E1DB-AEE4-827A-7B10C0894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4C527F-D58B-5C1B-3642-8B75A840F5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794E31-E70E-7D31-FE08-1142D2CE6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09B548-25C5-D683-5C06-52D98C1C6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B2DC-D9C5-8A44-AC3A-6A30B2CEB7F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959FBC-4D86-A5DD-6B7E-29D2A206B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6AAA8B-6D15-E87E-EDD3-345FBB32D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208F-BA48-6B4F-AF32-D3EC3D5F2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10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DD7B92-F04B-2B9B-13D2-C1CEE0344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321FBC-31A3-7839-810A-2EA7CF79D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776D41-6B5D-A66A-F29E-5C1C21A2EC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7B2DC-D9C5-8A44-AC3A-6A30B2CEB7F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79CE5-873D-8267-D422-EE6B53C2BC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F8E6C1-7B25-6865-3EC3-449D9D0E0C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1208F-BA48-6B4F-AF32-D3EC3D5F2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84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9A4C551-FD02-B2ED-C0D8-262DF621543B}"/>
              </a:ext>
            </a:extLst>
          </p:cNvPr>
          <p:cNvSpPr txBox="1"/>
          <p:nvPr/>
        </p:nvSpPr>
        <p:spPr>
          <a:xfrm>
            <a:off x="645458" y="1506070"/>
            <a:ext cx="99615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D2D3D4"/>
                </a:solidFill>
                <a:latin typeface="Avenir Next Demi Bold" panose="020B0503020202020204" pitchFamily="34" charset="0"/>
              </a:rPr>
              <a:t>Breakouts: Integrating Decision-Makers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C262C5-1345-18E9-EF74-B9619C2DEC06}"/>
              </a:ext>
            </a:extLst>
          </p:cNvPr>
          <p:cNvSpPr txBox="1"/>
          <p:nvPr/>
        </p:nvSpPr>
        <p:spPr>
          <a:xfrm>
            <a:off x="645459" y="2419219"/>
            <a:ext cx="1077916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92D050"/>
                </a:solidFill>
                <a:latin typeface="Avenir Next Demi Bold" panose="020B0503020202020204" pitchFamily="34" charset="0"/>
              </a:rPr>
              <a:t>5 Rooms: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92D050"/>
                </a:solidFill>
                <a:latin typeface="Avenir Next Demi Bold" panose="020B0503020202020204" pitchFamily="34" charset="0"/>
              </a:rPr>
              <a:t>Randi </a:t>
            </a:r>
            <a:r>
              <a:rPr lang="en-US" sz="2800" dirty="0" err="1">
                <a:solidFill>
                  <a:srgbClr val="92D050"/>
                </a:solidFill>
                <a:latin typeface="Avenir Next Demi Bold" panose="020B0503020202020204" pitchFamily="34" charset="0"/>
              </a:rPr>
              <a:t>Jandt</a:t>
            </a:r>
            <a:r>
              <a:rPr lang="en-US" sz="2800" dirty="0">
                <a:solidFill>
                  <a:srgbClr val="92D050"/>
                </a:solidFill>
                <a:latin typeface="Avenir Next Demi Bold" panose="020B0503020202020204" pitchFamily="34" charset="0"/>
              </a:rPr>
              <a:t> – AK Fire Science Consortium, UAF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92D050"/>
                </a:solidFill>
                <a:latin typeface="Avenir Next Demi Bold" panose="020B0503020202020204" pitchFamily="34" charset="0"/>
              </a:rPr>
              <a:t>Robbie </a:t>
            </a:r>
            <a:r>
              <a:rPr lang="en-US" sz="2800" dirty="0" err="1">
                <a:solidFill>
                  <a:srgbClr val="92D050"/>
                </a:solidFill>
                <a:latin typeface="Avenir Next Demi Bold" panose="020B0503020202020204" pitchFamily="34" charset="0"/>
              </a:rPr>
              <a:t>Hember</a:t>
            </a:r>
            <a:r>
              <a:rPr lang="en-US" sz="2800" dirty="0">
                <a:solidFill>
                  <a:srgbClr val="92D050"/>
                </a:solidFill>
                <a:latin typeface="Avenir Next Demi Bold" panose="020B0503020202020204" pitchFamily="34" charset="0"/>
              </a:rPr>
              <a:t> – BC Ministry of Forests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92D050"/>
                </a:solidFill>
                <a:latin typeface="Avenir Next Demi Bold" panose="020B0503020202020204" pitchFamily="34" charset="0"/>
              </a:rPr>
              <a:t>Kevin Smith – Ducks Unlimited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92D050"/>
                </a:solidFill>
                <a:latin typeface="Avenir Next Demi Bold" panose="020B0503020202020204" pitchFamily="34" charset="0"/>
              </a:rPr>
              <a:t>David Lutz – Dartmouth College, discussing Tanana Valley State Forest Citizens’ Advisory Committee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92D050"/>
                </a:solidFill>
                <a:latin typeface="Avenir Next Demi Bold" panose="020B0503020202020204" pitchFamily="34" charset="0"/>
              </a:rPr>
              <a:t>Jim Lawler – National Parks Service</a:t>
            </a:r>
          </a:p>
          <a:p>
            <a:endParaRPr lang="en-US" sz="2800" dirty="0">
              <a:solidFill>
                <a:srgbClr val="92D050"/>
              </a:solidFill>
              <a:latin typeface="Avenir Next Demi Bold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42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4000"/>
    </mc:Choice>
    <mc:Fallback xmlns="">
      <p:transition advClick="0" advTm="4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9A4C551-FD02-B2ED-C0D8-262DF621543B}"/>
              </a:ext>
            </a:extLst>
          </p:cNvPr>
          <p:cNvSpPr txBox="1"/>
          <p:nvPr/>
        </p:nvSpPr>
        <p:spPr>
          <a:xfrm>
            <a:off x="1808172" y="881167"/>
            <a:ext cx="11687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D2D3D4"/>
                </a:solidFill>
                <a:latin typeface="Avenir Next Demi Bold" panose="020B0503020202020204" pitchFamily="34" charset="0"/>
              </a:rPr>
              <a:t>Break out: Brendan Rogers, Min Chen, Paul </a:t>
            </a:r>
            <a:r>
              <a:rPr lang="en-US" sz="2000" dirty="0" err="1">
                <a:solidFill>
                  <a:srgbClr val="D2D3D4"/>
                </a:solidFill>
                <a:latin typeface="Avenir Next Demi Bold" panose="020B0503020202020204" pitchFamily="34" charset="0"/>
              </a:rPr>
              <a:t>Macarney</a:t>
            </a:r>
            <a:r>
              <a:rPr lang="en-US" sz="2000" dirty="0">
                <a:solidFill>
                  <a:srgbClr val="D2D3D4"/>
                </a:solidFill>
                <a:latin typeface="Avenir Next Demi Bold" panose="020B0503020202020204" pitchFamily="34" charset="0"/>
              </a:rPr>
              <a:t>, Arden Burrell, Libby Larson, Robbie Hember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C262C5-1345-18E9-EF74-B9619C2DEC06}"/>
              </a:ext>
            </a:extLst>
          </p:cNvPr>
          <p:cNvSpPr txBox="1"/>
          <p:nvPr/>
        </p:nvSpPr>
        <p:spPr>
          <a:xfrm>
            <a:off x="254000" y="1335219"/>
            <a:ext cx="1168769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92D050"/>
                </a:solidFill>
                <a:latin typeface="Avenir Next Demi Bold" panose="020B0503020202020204" pitchFamily="34" charset="0"/>
              </a:rPr>
              <a:t>How </a:t>
            </a:r>
            <a:r>
              <a:rPr lang="en-US" sz="2400" dirty="0" err="1">
                <a:solidFill>
                  <a:srgbClr val="92D050"/>
                </a:solidFill>
                <a:latin typeface="Avenir Next Demi Bold" panose="020B0503020202020204" pitchFamily="34" charset="0"/>
              </a:rPr>
              <a:t>ABoVE</a:t>
            </a:r>
            <a:r>
              <a:rPr lang="en-US" sz="2400" dirty="0">
                <a:solidFill>
                  <a:srgbClr val="92D050"/>
                </a:solidFill>
                <a:latin typeface="Avenir Next Demi Bold" panose="020B0503020202020204" pitchFamily="34" charset="0"/>
              </a:rPr>
              <a:t> science can help with land management plans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venir Next Demi Bold" panose="020B0503020202020204" pitchFamily="34" charset="0"/>
              </a:rPr>
              <a:t>ICESat2 estimates of height, aboveground biomass</a:t>
            </a:r>
          </a:p>
          <a:p>
            <a:pPr marL="1257300" lvl="2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  <a:latin typeface="Avenir Next Demi Bold" panose="020B0503020202020204" pitchFamily="34" charset="0"/>
              </a:rPr>
              <a:t>Applied research questions and monitoring applications are endless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venir Next Demi Bold" panose="020B0503020202020204" pitchFamily="34" charset="0"/>
              </a:rPr>
              <a:t>Land cover/use </a:t>
            </a:r>
            <a:r>
              <a:rPr lang="en-US" sz="2400" u="sng" dirty="0">
                <a:solidFill>
                  <a:schemeClr val="bg1"/>
                </a:solidFill>
                <a:latin typeface="Avenir Next Demi Bold" panose="020B0503020202020204" pitchFamily="34" charset="0"/>
              </a:rPr>
              <a:t>change</a:t>
            </a:r>
            <a:r>
              <a:rPr lang="en-US" sz="2400" dirty="0">
                <a:solidFill>
                  <a:schemeClr val="bg1"/>
                </a:solidFill>
                <a:latin typeface="Avenir Next Demi Bold" panose="020B0503020202020204" pitchFamily="34" charset="0"/>
              </a:rPr>
              <a:t> mapping &amp; attribution </a:t>
            </a:r>
          </a:p>
          <a:p>
            <a:pPr marL="1257300" lvl="2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  <a:latin typeface="Avenir Next Demi Bold" panose="020B0503020202020204" pitchFamily="34" charset="0"/>
              </a:rPr>
              <a:t>To support landscape level planning and AFOLU GHG reporting </a:t>
            </a:r>
          </a:p>
          <a:p>
            <a:pPr marL="1257300" lvl="2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  <a:latin typeface="Avenir Next Demi Bold" panose="020B0503020202020204" pitchFamily="34" charset="0"/>
              </a:rPr>
              <a:t>Classification of old growth forests in cold climates (natural or consistent)</a:t>
            </a:r>
          </a:p>
          <a:p>
            <a:pPr marL="1257300" lvl="2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  <a:latin typeface="Avenir Next Demi Bold" panose="020B0503020202020204" pitchFamily="34" charset="0"/>
              </a:rPr>
              <a:t>Future projections based on IAMs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venir Next Demi Bold" panose="020B0503020202020204" pitchFamily="34" charset="0"/>
              </a:rPr>
              <a:t>Biophysical radiative </a:t>
            </a:r>
            <a:r>
              <a:rPr lang="en-US" sz="2400" dirty="0" err="1">
                <a:solidFill>
                  <a:schemeClr val="bg1"/>
                </a:solidFill>
                <a:latin typeface="Avenir Next Demi Bold" panose="020B0503020202020204" pitchFamily="34" charset="0"/>
              </a:rPr>
              <a:t>forcings</a:t>
            </a:r>
            <a:r>
              <a:rPr lang="en-US" sz="2400" dirty="0">
                <a:solidFill>
                  <a:schemeClr val="bg1"/>
                </a:solidFill>
                <a:latin typeface="Avenir Next Demi Bold" panose="020B0503020202020204" pitchFamily="34" charset="0"/>
              </a:rPr>
              <a:t> (albedo, evap. cooling, moisture recycling)</a:t>
            </a:r>
          </a:p>
          <a:p>
            <a:pPr marL="1257300" lvl="2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  <a:latin typeface="Avenir Next Demi Bold" panose="020B0503020202020204" pitchFamily="34" charset="0"/>
              </a:rPr>
              <a:t>Should AFOLU climate change mitigation decisions and reporting recognize biophysical RF?</a:t>
            </a:r>
          </a:p>
          <a:p>
            <a:pPr marL="1257300" lvl="2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  <a:latin typeface="Avenir Next Demi Bold" panose="020B0503020202020204" pitchFamily="34" charset="0"/>
              </a:rPr>
              <a:t>If so how? (how to combine with GHG flux)</a:t>
            </a:r>
            <a:endParaRPr lang="en-US" sz="2400" dirty="0">
              <a:solidFill>
                <a:srgbClr val="92D050"/>
              </a:solidFill>
              <a:latin typeface="Avenir Next Demi Bold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104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4000"/>
    </mc:Choice>
    <mc:Fallback>
      <p:transition advClick="0" advTm="4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9A4C551-FD02-B2ED-C0D8-262DF621543B}"/>
              </a:ext>
            </a:extLst>
          </p:cNvPr>
          <p:cNvSpPr txBox="1"/>
          <p:nvPr/>
        </p:nvSpPr>
        <p:spPr>
          <a:xfrm>
            <a:off x="1808172" y="881167"/>
            <a:ext cx="11687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D2D3D4"/>
                </a:solidFill>
                <a:latin typeface="Avenir Next Demi Bold" panose="020B0503020202020204" pitchFamily="34" charset="0"/>
              </a:rPr>
              <a:t>Break out: Brendan Rogers, Min Chen, Paul </a:t>
            </a:r>
            <a:r>
              <a:rPr lang="en-US" sz="2000" dirty="0" err="1">
                <a:solidFill>
                  <a:srgbClr val="D2D3D4"/>
                </a:solidFill>
                <a:latin typeface="Avenir Next Demi Bold" panose="020B0503020202020204" pitchFamily="34" charset="0"/>
              </a:rPr>
              <a:t>Macarney</a:t>
            </a:r>
            <a:r>
              <a:rPr lang="en-US" sz="2000" dirty="0">
                <a:solidFill>
                  <a:srgbClr val="D2D3D4"/>
                </a:solidFill>
                <a:latin typeface="Avenir Next Demi Bold" panose="020B0503020202020204" pitchFamily="34" charset="0"/>
              </a:rPr>
              <a:t>, Arden Burrell, Libby Larson, Robbie Hember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C262C5-1345-18E9-EF74-B9619C2DEC06}"/>
              </a:ext>
            </a:extLst>
          </p:cNvPr>
          <p:cNvSpPr txBox="1"/>
          <p:nvPr/>
        </p:nvSpPr>
        <p:spPr>
          <a:xfrm>
            <a:off x="254000" y="1278069"/>
            <a:ext cx="11687694" cy="5457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92D050"/>
                </a:solidFill>
                <a:latin typeface="Avenir Next Demi Bold" panose="020B0503020202020204" pitchFamily="34" charset="0"/>
              </a:rPr>
              <a:t>How </a:t>
            </a:r>
            <a:r>
              <a:rPr lang="en-US" sz="2400" dirty="0" err="1">
                <a:solidFill>
                  <a:srgbClr val="92D050"/>
                </a:solidFill>
                <a:latin typeface="Avenir Next Demi Bold" panose="020B0503020202020204" pitchFamily="34" charset="0"/>
              </a:rPr>
              <a:t>ABoVE</a:t>
            </a:r>
            <a:r>
              <a:rPr lang="en-US" sz="2400" dirty="0">
                <a:solidFill>
                  <a:srgbClr val="92D050"/>
                </a:solidFill>
                <a:latin typeface="Avenir Next Demi Bold" panose="020B0503020202020204" pitchFamily="34" charset="0"/>
              </a:rPr>
              <a:t> science can help with land management plans</a:t>
            </a:r>
          </a:p>
          <a:p>
            <a:pPr marL="800100" lvl="1" indent="-3429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venir Next Demi Bold" panose="020B0503020202020204" pitchFamily="34" charset="0"/>
              </a:rPr>
              <a:t>Input variables and parameterization of </a:t>
            </a:r>
            <a:r>
              <a:rPr lang="en-US" sz="2400" u="sng" dirty="0">
                <a:solidFill>
                  <a:schemeClr val="bg1"/>
                </a:solidFill>
                <a:latin typeface="Avenir Next Demi Bold" panose="020B0503020202020204" pitchFamily="34" charset="0"/>
              </a:rPr>
              <a:t>empirical</a:t>
            </a:r>
            <a:r>
              <a:rPr lang="en-US" sz="2400" dirty="0">
                <a:solidFill>
                  <a:schemeClr val="bg1"/>
                </a:solidFill>
                <a:latin typeface="Avenir Next Demi Bold" panose="020B0503020202020204" pitchFamily="34" charset="0"/>
              </a:rPr>
              <a:t> GHG models</a:t>
            </a:r>
          </a:p>
          <a:p>
            <a:pPr marL="1257300" lvl="2" indent="-342900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bg1"/>
                </a:solidFill>
                <a:latin typeface="Avenir Next Demi Bold" panose="020B0503020202020204" pitchFamily="34" charset="0"/>
              </a:rPr>
              <a:t>Partial disturbance is a major weakness</a:t>
            </a:r>
          </a:p>
          <a:p>
            <a:pPr marL="1257300" lvl="2" indent="-342900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bg1"/>
                </a:solidFill>
                <a:latin typeface="Avenir Next Demi Bold" panose="020B0503020202020204" pitchFamily="34" charset="0"/>
              </a:rPr>
              <a:t>Wildfire burn severity mapping pre-2017</a:t>
            </a:r>
          </a:p>
          <a:p>
            <a:pPr marL="1257300" lvl="2" indent="-342900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bg1"/>
                </a:solidFill>
                <a:latin typeface="Avenir Next Demi Bold" panose="020B0503020202020204" pitchFamily="34" charset="0"/>
              </a:rPr>
              <a:t>Combustion fractions of biomass, dead wood, litter, soil</a:t>
            </a:r>
          </a:p>
          <a:p>
            <a:pPr marL="1257300" lvl="2" indent="-342900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bg1"/>
                </a:solidFill>
                <a:latin typeface="Avenir Next Demi Bold" panose="020B0503020202020204" pitchFamily="34" charset="0"/>
              </a:rPr>
              <a:t>Profiles of CO2, CH4, N2O emissions</a:t>
            </a:r>
          </a:p>
          <a:p>
            <a:pPr marL="1257300" lvl="2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bg1"/>
                </a:solidFill>
                <a:latin typeface="Avenir Next Demi Bold" panose="020B0503020202020204" pitchFamily="34" charset="0"/>
              </a:rPr>
              <a:t>Future projections of productivity, uncertainty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venir Next Demi Bold" panose="020B0503020202020204" pitchFamily="34" charset="0"/>
              </a:rPr>
              <a:t>Vulnerability assessment</a:t>
            </a:r>
          </a:p>
          <a:p>
            <a:pPr marL="1257300" lvl="2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bg1"/>
                </a:solidFill>
                <a:latin typeface="Avenir Next Demi Bold" panose="020B0503020202020204" pitchFamily="34" charset="0"/>
              </a:rPr>
              <a:t>Are there variations in plant carbon balance, hydraulic conductivity and ecosystem fuels that predispose regions to catastrophic disturbance?</a:t>
            </a:r>
          </a:p>
          <a:p>
            <a:pPr marL="1257300" lvl="2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bg1"/>
                </a:solidFill>
                <a:latin typeface="Avenir Next Demi Bold" panose="020B0503020202020204" pitchFamily="34" charset="0"/>
              </a:rPr>
              <a:t>How do we map intra-specific variation in stress tolerance of natural populations?</a:t>
            </a:r>
          </a:p>
          <a:p>
            <a:pPr marL="1257300" lvl="2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bg1"/>
                </a:solidFill>
                <a:latin typeface="Avenir Next Demi Bold" panose="020B0503020202020204" pitchFamily="34" charset="0"/>
              </a:rPr>
              <a:t>Real-time monitoring</a:t>
            </a:r>
          </a:p>
          <a:p>
            <a:pPr marL="1257300" lvl="2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bg1"/>
                </a:solidFill>
                <a:latin typeface="Avenir Next Demi Bold" panose="020B0503020202020204" pitchFamily="34" charset="0"/>
              </a:rPr>
              <a:t>Synthesis</a:t>
            </a:r>
            <a:endParaRPr lang="en-US" sz="2400" dirty="0">
              <a:solidFill>
                <a:schemeClr val="bg1"/>
              </a:solidFill>
              <a:latin typeface="Avenir Next Demi Bold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914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4000"/>
    </mc:Choice>
    <mc:Fallback>
      <p:transition advClick="0" advTm="4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9A4C551-FD02-B2ED-C0D8-262DF621543B}"/>
              </a:ext>
            </a:extLst>
          </p:cNvPr>
          <p:cNvSpPr txBox="1"/>
          <p:nvPr/>
        </p:nvSpPr>
        <p:spPr>
          <a:xfrm>
            <a:off x="1808172" y="881167"/>
            <a:ext cx="11687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D2D3D4"/>
                </a:solidFill>
                <a:latin typeface="Avenir Next Demi Bold" panose="020B0503020202020204" pitchFamily="34" charset="0"/>
              </a:rPr>
              <a:t>Break out: Brendan Rogers, Min Chen, Paul </a:t>
            </a:r>
            <a:r>
              <a:rPr lang="en-US" sz="2000" dirty="0" err="1">
                <a:solidFill>
                  <a:srgbClr val="D2D3D4"/>
                </a:solidFill>
                <a:latin typeface="Avenir Next Demi Bold" panose="020B0503020202020204" pitchFamily="34" charset="0"/>
              </a:rPr>
              <a:t>Macarney</a:t>
            </a:r>
            <a:r>
              <a:rPr lang="en-US" sz="2000" dirty="0">
                <a:solidFill>
                  <a:srgbClr val="D2D3D4"/>
                </a:solidFill>
                <a:latin typeface="Avenir Next Demi Bold" panose="020B0503020202020204" pitchFamily="34" charset="0"/>
              </a:rPr>
              <a:t>, Arden Burrell, Libby Larson, Robbie Hember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C262C5-1345-18E9-EF74-B9619C2DEC06}"/>
              </a:ext>
            </a:extLst>
          </p:cNvPr>
          <p:cNvSpPr txBox="1"/>
          <p:nvPr/>
        </p:nvSpPr>
        <p:spPr>
          <a:xfrm>
            <a:off x="254000" y="1306644"/>
            <a:ext cx="11687694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92D050"/>
                </a:solidFill>
                <a:latin typeface="Avenir Next Demi Bold" panose="020B0503020202020204" pitchFamily="34" charset="0"/>
              </a:rPr>
              <a:t>What are some structural/logistical barriers that you see that limit collaboration? Any low-hanging fruit for solutions?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venir Next Demi Bold" panose="020B0503020202020204" pitchFamily="34" charset="0"/>
              </a:rPr>
              <a:t>NASA has “basic science” and “applied science” divisions</a:t>
            </a:r>
          </a:p>
          <a:p>
            <a:pPr marL="1257300" lvl="2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bg1"/>
                </a:solidFill>
                <a:latin typeface="Avenir Next Demi Bold" panose="020B0503020202020204" pitchFamily="34" charset="0"/>
              </a:rPr>
              <a:t>A natural disconnect between </a:t>
            </a:r>
            <a:r>
              <a:rPr lang="en-US" sz="2200" dirty="0" err="1">
                <a:solidFill>
                  <a:schemeClr val="bg1"/>
                </a:solidFill>
                <a:latin typeface="Avenir Next Demi Bold" panose="020B0503020202020204" pitchFamily="34" charset="0"/>
              </a:rPr>
              <a:t>ABoVE</a:t>
            </a:r>
            <a:r>
              <a:rPr lang="en-US" sz="2200" dirty="0">
                <a:solidFill>
                  <a:schemeClr val="bg1"/>
                </a:solidFill>
                <a:latin typeface="Avenir Next Demi Bold" panose="020B0503020202020204" pitchFamily="34" charset="0"/>
              </a:rPr>
              <a:t> focus on baseline information vs. focus of natural resource management on things they can do something about </a:t>
            </a:r>
          </a:p>
          <a:p>
            <a:pPr marL="1257300" lvl="2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bg1"/>
                </a:solidFill>
                <a:latin typeface="Avenir Next Demi Bold" panose="020B0503020202020204" pitchFamily="34" charset="0"/>
              </a:rPr>
              <a:t>The efficacy and outcome of policies and operations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venir Next Demi Bold" panose="020B0503020202020204" pitchFamily="34" charset="0"/>
              </a:rPr>
              <a:t>Science-wide movement toward involvement of people that are local to the areas we study</a:t>
            </a:r>
          </a:p>
          <a:p>
            <a:pPr marL="1257300" lvl="2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bg1"/>
                </a:solidFill>
                <a:latin typeface="Avenir Next Demi Bold" panose="020B0503020202020204" pitchFamily="34" charset="0"/>
              </a:rPr>
              <a:t>Investing time and resources into exploring mutual interests and building relationships with local partners before formulating research questions takes funding, time, courage</a:t>
            </a:r>
          </a:p>
          <a:p>
            <a:pPr marL="1257300" lvl="2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bg1"/>
                </a:solidFill>
                <a:latin typeface="Avenir Next Demi Bold" panose="020B0503020202020204" pitchFamily="34" charset="0"/>
              </a:rPr>
              <a:t>Cultural shift - building that exploratory step into the scientific method</a:t>
            </a:r>
          </a:p>
          <a:p>
            <a:pPr marL="1257300" lvl="2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bg1"/>
                </a:solidFill>
                <a:latin typeface="Avenir Next Demi Bold" panose="020B0503020202020204" pitchFamily="34" charset="0"/>
              </a:rPr>
              <a:t>Communicating the cultural and societal implications of the findings</a:t>
            </a:r>
          </a:p>
          <a:p>
            <a:pPr marL="1257300" lvl="2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bg1"/>
                </a:solidFill>
                <a:latin typeface="Avenir Next Demi Bold" panose="020B0503020202020204" pitchFamily="34" charset="0"/>
              </a:rPr>
              <a:t>Is science going to lose anything if we keep going down this road?</a:t>
            </a:r>
          </a:p>
        </p:txBody>
      </p:sp>
    </p:spTree>
    <p:extLst>
      <p:ext uri="{BB962C8B-B14F-4D97-AF65-F5344CB8AC3E}">
        <p14:creationId xmlns:p14="http://schemas.microsoft.com/office/powerpoint/2010/main" val="573446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4000"/>
    </mc:Choice>
    <mc:Fallback>
      <p:transition advClick="0" advTm="4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9A4C551-FD02-B2ED-C0D8-262DF621543B}"/>
              </a:ext>
            </a:extLst>
          </p:cNvPr>
          <p:cNvSpPr txBox="1"/>
          <p:nvPr/>
        </p:nvSpPr>
        <p:spPr>
          <a:xfrm>
            <a:off x="1808172" y="881167"/>
            <a:ext cx="11687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D2D3D4"/>
                </a:solidFill>
                <a:latin typeface="Avenir Next Demi Bold" panose="020B0503020202020204" pitchFamily="34" charset="0"/>
              </a:rPr>
              <a:t>Break out: Brendan Rogers, Min Chen, Paul </a:t>
            </a:r>
            <a:r>
              <a:rPr lang="en-US" sz="2000" dirty="0" err="1">
                <a:solidFill>
                  <a:srgbClr val="D2D3D4"/>
                </a:solidFill>
                <a:latin typeface="Avenir Next Demi Bold" panose="020B0503020202020204" pitchFamily="34" charset="0"/>
              </a:rPr>
              <a:t>Macarney</a:t>
            </a:r>
            <a:r>
              <a:rPr lang="en-US" sz="2000" dirty="0">
                <a:solidFill>
                  <a:srgbClr val="D2D3D4"/>
                </a:solidFill>
                <a:latin typeface="Avenir Next Demi Bold" panose="020B0503020202020204" pitchFamily="34" charset="0"/>
              </a:rPr>
              <a:t>, Arden Burrell, Libby Larson, Robbie Hember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C262C5-1345-18E9-EF74-B9619C2DEC06}"/>
              </a:ext>
            </a:extLst>
          </p:cNvPr>
          <p:cNvSpPr txBox="1"/>
          <p:nvPr/>
        </p:nvSpPr>
        <p:spPr>
          <a:xfrm>
            <a:off x="254000" y="1306644"/>
            <a:ext cx="116876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92D050"/>
                </a:solidFill>
                <a:latin typeface="Avenir Next Demi Bold" panose="020B0503020202020204" pitchFamily="34" charset="0"/>
              </a:rPr>
              <a:t>What are some structural/logistical barriers that you see that limit collaboration? </a:t>
            </a:r>
            <a:r>
              <a:rPr lang="en-US" sz="2400" b="1" dirty="0">
                <a:solidFill>
                  <a:srgbClr val="92D050"/>
                </a:solidFill>
                <a:latin typeface="Avenir Next Demi Bold" panose="020B0503020202020204" pitchFamily="34" charset="0"/>
              </a:rPr>
              <a:t>Any low-hanging fruit for solutions?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venir Next Demi Bold" panose="020B0503020202020204" pitchFamily="34" charset="0"/>
              </a:rPr>
              <a:t>Keep us posted</a:t>
            </a:r>
          </a:p>
          <a:p>
            <a:pPr marL="1257300" lvl="2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bg1"/>
                </a:solidFill>
                <a:latin typeface="Avenir Next Demi Bold" panose="020B0503020202020204" pitchFamily="34" charset="0"/>
              </a:rPr>
              <a:t>Direction of Phase III </a:t>
            </a:r>
          </a:p>
          <a:p>
            <a:pPr marL="1257300" lvl="2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bg1"/>
                </a:solidFill>
                <a:latin typeface="Avenir Next Demi Bold" panose="020B0503020202020204" pitchFamily="34" charset="0"/>
              </a:rPr>
              <a:t>Evolution of working groups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venir Next Demi Bold" panose="020B0503020202020204" pitchFamily="34" charset="0"/>
              </a:rPr>
              <a:t>Meetings and workshops like this one</a:t>
            </a:r>
          </a:p>
          <a:p>
            <a:pPr marL="1257300" lvl="2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bg1"/>
                </a:solidFill>
                <a:latin typeface="Avenir Next Demi Bold" panose="020B0503020202020204" pitchFamily="34" charset="0"/>
              </a:rPr>
              <a:t>These are great opportunities for cross-agency dialogue</a:t>
            </a:r>
          </a:p>
        </p:txBody>
      </p:sp>
    </p:spTree>
    <p:extLst>
      <p:ext uri="{BB962C8B-B14F-4D97-AF65-F5344CB8AC3E}">
        <p14:creationId xmlns:p14="http://schemas.microsoft.com/office/powerpoint/2010/main" val="2690567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4000"/>
    </mc:Choice>
    <mc:Fallback>
      <p:transition advClick="0" advTm="4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9A4C551-FD02-B2ED-C0D8-262DF621543B}"/>
              </a:ext>
            </a:extLst>
          </p:cNvPr>
          <p:cNvSpPr txBox="1"/>
          <p:nvPr/>
        </p:nvSpPr>
        <p:spPr>
          <a:xfrm>
            <a:off x="1808172" y="881167"/>
            <a:ext cx="11687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D2D3D4"/>
                </a:solidFill>
                <a:latin typeface="Avenir Next Demi Bold" panose="020B0503020202020204" pitchFamily="34" charset="0"/>
              </a:rPr>
              <a:t>Break out: Brendan Rogers, Min Chen, Paul </a:t>
            </a:r>
            <a:r>
              <a:rPr lang="en-US" sz="2000" dirty="0" err="1">
                <a:solidFill>
                  <a:srgbClr val="D2D3D4"/>
                </a:solidFill>
                <a:latin typeface="Avenir Next Demi Bold" panose="020B0503020202020204" pitchFamily="34" charset="0"/>
              </a:rPr>
              <a:t>Macarney</a:t>
            </a:r>
            <a:r>
              <a:rPr lang="en-US" sz="2000" dirty="0">
                <a:solidFill>
                  <a:srgbClr val="D2D3D4"/>
                </a:solidFill>
                <a:latin typeface="Avenir Next Demi Bold" panose="020B0503020202020204" pitchFamily="34" charset="0"/>
              </a:rPr>
              <a:t>, Arden Burrell, Libby Larson, Robbie Hember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C262C5-1345-18E9-EF74-B9619C2DEC06}"/>
              </a:ext>
            </a:extLst>
          </p:cNvPr>
          <p:cNvSpPr txBox="1"/>
          <p:nvPr/>
        </p:nvSpPr>
        <p:spPr>
          <a:xfrm>
            <a:off x="254000" y="1335219"/>
            <a:ext cx="1168769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92D050"/>
                </a:solidFill>
                <a:latin typeface="Avenir Next Demi Bold" panose="020B0503020202020204" pitchFamily="34" charset="0"/>
              </a:rPr>
              <a:t>Any specific advice for early career researchers and managers?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92D050"/>
                </a:solidFill>
                <a:latin typeface="Avenir Next Demi Bold" panose="020B0503020202020204" pitchFamily="34" charset="0"/>
              </a:rPr>
              <a:t>What does your dream team project look like?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92D050"/>
                </a:solidFill>
                <a:latin typeface="Avenir Next Demi Bold" panose="020B0503020202020204" pitchFamily="34" charset="0"/>
              </a:rPr>
              <a:t>What do you think things will be like in 10 years?</a:t>
            </a:r>
          </a:p>
        </p:txBody>
      </p:sp>
    </p:spTree>
    <p:extLst>
      <p:ext uri="{BB962C8B-B14F-4D97-AF65-F5344CB8AC3E}">
        <p14:creationId xmlns:p14="http://schemas.microsoft.com/office/powerpoint/2010/main" val="1520806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4000"/>
    </mc:Choice>
    <mc:Fallback>
      <p:transition advClick="0" advTm="4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9A4C551-FD02-B2ED-C0D8-262DF621543B}"/>
              </a:ext>
            </a:extLst>
          </p:cNvPr>
          <p:cNvSpPr txBox="1"/>
          <p:nvPr/>
        </p:nvSpPr>
        <p:spPr>
          <a:xfrm>
            <a:off x="645458" y="1506070"/>
            <a:ext cx="9961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D2D3D4"/>
                </a:solidFill>
                <a:latin typeface="Avenir Next Demi Bold" panose="020B0503020202020204" pitchFamily="34" charset="0"/>
              </a:rPr>
              <a:t>Possible Discussion Topics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C262C5-1345-18E9-EF74-B9619C2DEC06}"/>
              </a:ext>
            </a:extLst>
          </p:cNvPr>
          <p:cNvSpPr txBox="1"/>
          <p:nvPr/>
        </p:nvSpPr>
        <p:spPr>
          <a:xfrm>
            <a:off x="645459" y="2300883"/>
            <a:ext cx="1077916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92D050"/>
                </a:solidFill>
                <a:latin typeface="Avenir Next Demi Bold" panose="020B0503020202020204" pitchFamily="34" charset="0"/>
              </a:rPr>
              <a:t>How </a:t>
            </a:r>
            <a:r>
              <a:rPr lang="en-US" sz="2400" dirty="0" err="1">
                <a:solidFill>
                  <a:srgbClr val="92D050"/>
                </a:solidFill>
                <a:latin typeface="Avenir Next Demi Bold" panose="020B0503020202020204" pitchFamily="34" charset="0"/>
              </a:rPr>
              <a:t>ABoVE</a:t>
            </a:r>
            <a:r>
              <a:rPr lang="en-US" sz="2400" dirty="0">
                <a:solidFill>
                  <a:srgbClr val="92D050"/>
                </a:solidFill>
                <a:latin typeface="Avenir Next Demi Bold" panose="020B0503020202020204" pitchFamily="34" charset="0"/>
              </a:rPr>
              <a:t> science can help groups like TVSF CAC with land management plans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92D050"/>
                </a:solidFill>
                <a:latin typeface="Avenir Next Demi Bold" panose="020B0503020202020204" pitchFamily="34" charset="0"/>
              </a:rPr>
              <a:t>What are some structural/logistical barriers that you see that limit collaboration? Any low-hanging fruit for solutions?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92D050"/>
                </a:solidFill>
                <a:latin typeface="Avenir Next Demi Bold" panose="020B0503020202020204" pitchFamily="34" charset="0"/>
              </a:rPr>
              <a:t>Any specific advice for early career researchers and managers?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92D050"/>
                </a:solidFill>
                <a:latin typeface="Avenir Next Demi Bold" panose="020B0503020202020204" pitchFamily="34" charset="0"/>
              </a:rPr>
              <a:t>What does your dream team project look like?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92D050"/>
                </a:solidFill>
                <a:latin typeface="Avenir Next Demi Bold" panose="020B0503020202020204" pitchFamily="34" charset="0"/>
              </a:rPr>
              <a:t>What do you think things will be like in 10 years?</a:t>
            </a:r>
          </a:p>
          <a:p>
            <a:r>
              <a:rPr lang="en-US" sz="2400" dirty="0">
                <a:solidFill>
                  <a:srgbClr val="FFFF00"/>
                </a:solidFill>
                <a:latin typeface="Avenir Next Demi Bold" panose="020B0503020202020204" pitchFamily="34" charset="0"/>
              </a:rPr>
              <a:t>Please remember to designate someone to pay attention to the Zoom attendees and liaise with the in-person group.</a:t>
            </a:r>
          </a:p>
        </p:txBody>
      </p:sp>
    </p:spTree>
    <p:extLst>
      <p:ext uri="{BB962C8B-B14F-4D97-AF65-F5344CB8AC3E}">
        <p14:creationId xmlns:p14="http://schemas.microsoft.com/office/powerpoint/2010/main" val="3224280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4000"/>
    </mc:Choice>
    <mc:Fallback>
      <p:transition advClick="0" advTm="4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632</Words>
  <Application>Microsoft Office PowerPoint</Application>
  <PresentationFormat>Widescreen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Avenir Next Demi Bold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Stroud, David B. (GSFC-618.0)[SCIENCE SYSTEMS AND APPLICATIONS INC]</dc:creator>
  <cp:lastModifiedBy>Hember, Robert FLNR:EX</cp:lastModifiedBy>
  <cp:revision>6</cp:revision>
  <dcterms:created xsi:type="dcterms:W3CDTF">2022-05-09T14:09:20Z</dcterms:created>
  <dcterms:modified xsi:type="dcterms:W3CDTF">2022-05-12T15:17:38Z</dcterms:modified>
</cp:coreProperties>
</file>