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8" r:id="rId2"/>
    <p:sldId id="282" r:id="rId3"/>
    <p:sldId id="279" r:id="rId4"/>
    <p:sldId id="281" r:id="rId5"/>
    <p:sldId id="283" r:id="rId6"/>
    <p:sldId id="285" r:id="rId7"/>
    <p:sldId id="28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405"/>
  </p:normalViewPr>
  <p:slideViewPr>
    <p:cSldViewPr snapToGrid="0" snapToObjects="1">
      <p:cViewPr varScale="1">
        <p:scale>
          <a:sx n="77" d="100"/>
          <a:sy n="77" d="100"/>
        </p:scale>
        <p:origin x="67"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5D677-6A7D-5EAD-DA61-78EFA41475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CFA2C9-7BB0-CE88-CEAB-FE5BDC164C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137ADF-62BD-F11D-2F5D-01B10BD2C662}"/>
              </a:ext>
            </a:extLst>
          </p:cNvPr>
          <p:cNvSpPr>
            <a:spLocks noGrp="1"/>
          </p:cNvSpPr>
          <p:nvPr>
            <p:ph type="dt" sz="half" idx="10"/>
          </p:nvPr>
        </p:nvSpPr>
        <p:spPr/>
        <p:txBody>
          <a:bodyPr/>
          <a:lstStyle/>
          <a:p>
            <a:fld id="{4177B2DC-D9C5-8A44-AC3A-6A30B2CEB7FC}" type="datetimeFigureOut">
              <a:rPr lang="en-US" smtClean="0"/>
              <a:t>5/11/2022</a:t>
            </a:fld>
            <a:endParaRPr lang="en-US"/>
          </a:p>
        </p:txBody>
      </p:sp>
      <p:sp>
        <p:nvSpPr>
          <p:cNvPr id="5" name="Footer Placeholder 4">
            <a:extLst>
              <a:ext uri="{FF2B5EF4-FFF2-40B4-BE49-F238E27FC236}">
                <a16:creationId xmlns:a16="http://schemas.microsoft.com/office/drawing/2014/main" id="{858C25A2-0DCC-B44E-8991-56C2195E2D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DDDBD-D266-F244-72DA-BBCCD4C840BA}"/>
              </a:ext>
            </a:extLst>
          </p:cNvPr>
          <p:cNvSpPr>
            <a:spLocks noGrp="1"/>
          </p:cNvSpPr>
          <p:nvPr>
            <p:ph type="sldNum" sz="quarter" idx="12"/>
          </p:nvPr>
        </p:nvSpPr>
        <p:spPr/>
        <p:txBody>
          <a:bodyPr/>
          <a:lstStyle/>
          <a:p>
            <a:fld id="{7FC1208F-BA48-6B4F-AF32-D3EC3D5F2A0D}" type="slidenum">
              <a:rPr lang="en-US" smtClean="0"/>
              <a:t>‹#›</a:t>
            </a:fld>
            <a:endParaRPr lang="en-US"/>
          </a:p>
        </p:txBody>
      </p:sp>
    </p:spTree>
    <p:extLst>
      <p:ext uri="{BB962C8B-B14F-4D97-AF65-F5344CB8AC3E}">
        <p14:creationId xmlns:p14="http://schemas.microsoft.com/office/powerpoint/2010/main" val="1294473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79A25-D502-7E3E-028B-22CB3FF374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139C4F-1DB5-BF64-5C34-3D947D860F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C24B2D-D665-D7EE-2D03-207D0D255744}"/>
              </a:ext>
            </a:extLst>
          </p:cNvPr>
          <p:cNvSpPr>
            <a:spLocks noGrp="1"/>
          </p:cNvSpPr>
          <p:nvPr>
            <p:ph type="dt" sz="half" idx="10"/>
          </p:nvPr>
        </p:nvSpPr>
        <p:spPr/>
        <p:txBody>
          <a:bodyPr/>
          <a:lstStyle/>
          <a:p>
            <a:fld id="{4177B2DC-D9C5-8A44-AC3A-6A30B2CEB7FC}" type="datetimeFigureOut">
              <a:rPr lang="en-US" smtClean="0"/>
              <a:t>5/11/2022</a:t>
            </a:fld>
            <a:endParaRPr lang="en-US"/>
          </a:p>
        </p:txBody>
      </p:sp>
      <p:sp>
        <p:nvSpPr>
          <p:cNvPr id="5" name="Footer Placeholder 4">
            <a:extLst>
              <a:ext uri="{FF2B5EF4-FFF2-40B4-BE49-F238E27FC236}">
                <a16:creationId xmlns:a16="http://schemas.microsoft.com/office/drawing/2014/main" id="{64EFF7E8-6884-E134-038E-8D860748F1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09D34C-5C34-B581-62EA-B1E710845E75}"/>
              </a:ext>
            </a:extLst>
          </p:cNvPr>
          <p:cNvSpPr>
            <a:spLocks noGrp="1"/>
          </p:cNvSpPr>
          <p:nvPr>
            <p:ph type="sldNum" sz="quarter" idx="12"/>
          </p:nvPr>
        </p:nvSpPr>
        <p:spPr/>
        <p:txBody>
          <a:bodyPr/>
          <a:lstStyle/>
          <a:p>
            <a:fld id="{7FC1208F-BA48-6B4F-AF32-D3EC3D5F2A0D}" type="slidenum">
              <a:rPr lang="en-US" smtClean="0"/>
              <a:t>‹#›</a:t>
            </a:fld>
            <a:endParaRPr lang="en-US"/>
          </a:p>
        </p:txBody>
      </p:sp>
    </p:spTree>
    <p:extLst>
      <p:ext uri="{BB962C8B-B14F-4D97-AF65-F5344CB8AC3E}">
        <p14:creationId xmlns:p14="http://schemas.microsoft.com/office/powerpoint/2010/main" val="593421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FF03A-31C5-CE19-F557-61FD2D1208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DB0635-2A01-EF7D-E2DA-1923AE6ADB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19A353-B8B3-9382-3270-D1B6394A263F}"/>
              </a:ext>
            </a:extLst>
          </p:cNvPr>
          <p:cNvSpPr>
            <a:spLocks noGrp="1"/>
          </p:cNvSpPr>
          <p:nvPr>
            <p:ph type="dt" sz="half" idx="10"/>
          </p:nvPr>
        </p:nvSpPr>
        <p:spPr/>
        <p:txBody>
          <a:bodyPr/>
          <a:lstStyle/>
          <a:p>
            <a:fld id="{4177B2DC-D9C5-8A44-AC3A-6A30B2CEB7FC}" type="datetimeFigureOut">
              <a:rPr lang="en-US" smtClean="0"/>
              <a:t>5/11/2022</a:t>
            </a:fld>
            <a:endParaRPr lang="en-US"/>
          </a:p>
        </p:txBody>
      </p:sp>
      <p:sp>
        <p:nvSpPr>
          <p:cNvPr id="5" name="Footer Placeholder 4">
            <a:extLst>
              <a:ext uri="{FF2B5EF4-FFF2-40B4-BE49-F238E27FC236}">
                <a16:creationId xmlns:a16="http://schemas.microsoft.com/office/drawing/2014/main" id="{E23EB775-3F65-7B88-4637-8B14B14277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4219EA-20B4-A684-3A31-972542217533}"/>
              </a:ext>
            </a:extLst>
          </p:cNvPr>
          <p:cNvSpPr>
            <a:spLocks noGrp="1"/>
          </p:cNvSpPr>
          <p:nvPr>
            <p:ph type="sldNum" sz="quarter" idx="12"/>
          </p:nvPr>
        </p:nvSpPr>
        <p:spPr/>
        <p:txBody>
          <a:bodyPr/>
          <a:lstStyle/>
          <a:p>
            <a:fld id="{7FC1208F-BA48-6B4F-AF32-D3EC3D5F2A0D}" type="slidenum">
              <a:rPr lang="en-US" smtClean="0"/>
              <a:t>‹#›</a:t>
            </a:fld>
            <a:endParaRPr lang="en-US"/>
          </a:p>
        </p:txBody>
      </p:sp>
    </p:spTree>
    <p:extLst>
      <p:ext uri="{BB962C8B-B14F-4D97-AF65-F5344CB8AC3E}">
        <p14:creationId xmlns:p14="http://schemas.microsoft.com/office/powerpoint/2010/main" val="695114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6BAAD-8758-CFDB-48A4-9E28C6B739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5D7153-FE95-36BD-4ED8-49CC6F0B9E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03B0FC-5EA4-55F8-023F-9439CAD9A0CD}"/>
              </a:ext>
            </a:extLst>
          </p:cNvPr>
          <p:cNvSpPr>
            <a:spLocks noGrp="1"/>
          </p:cNvSpPr>
          <p:nvPr>
            <p:ph type="dt" sz="half" idx="10"/>
          </p:nvPr>
        </p:nvSpPr>
        <p:spPr/>
        <p:txBody>
          <a:bodyPr/>
          <a:lstStyle/>
          <a:p>
            <a:fld id="{4177B2DC-D9C5-8A44-AC3A-6A30B2CEB7FC}" type="datetimeFigureOut">
              <a:rPr lang="en-US" smtClean="0"/>
              <a:t>5/11/2022</a:t>
            </a:fld>
            <a:endParaRPr lang="en-US"/>
          </a:p>
        </p:txBody>
      </p:sp>
      <p:sp>
        <p:nvSpPr>
          <p:cNvPr id="5" name="Footer Placeholder 4">
            <a:extLst>
              <a:ext uri="{FF2B5EF4-FFF2-40B4-BE49-F238E27FC236}">
                <a16:creationId xmlns:a16="http://schemas.microsoft.com/office/drawing/2014/main" id="{484A277A-934E-55C5-16AD-2B11EE6F71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E990D1-E5BC-B342-D59B-9DBFFE102E31}"/>
              </a:ext>
            </a:extLst>
          </p:cNvPr>
          <p:cNvSpPr>
            <a:spLocks noGrp="1"/>
          </p:cNvSpPr>
          <p:nvPr>
            <p:ph type="sldNum" sz="quarter" idx="12"/>
          </p:nvPr>
        </p:nvSpPr>
        <p:spPr/>
        <p:txBody>
          <a:bodyPr/>
          <a:lstStyle/>
          <a:p>
            <a:fld id="{7FC1208F-BA48-6B4F-AF32-D3EC3D5F2A0D}" type="slidenum">
              <a:rPr lang="en-US" smtClean="0"/>
              <a:t>‹#›</a:t>
            </a:fld>
            <a:endParaRPr lang="en-US"/>
          </a:p>
        </p:txBody>
      </p:sp>
    </p:spTree>
    <p:extLst>
      <p:ext uri="{BB962C8B-B14F-4D97-AF65-F5344CB8AC3E}">
        <p14:creationId xmlns:p14="http://schemas.microsoft.com/office/powerpoint/2010/main" val="1312739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C2623-B47C-C6E0-3338-C02FF87546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97BBBDB-5125-D8AB-AD3E-29FB004AE4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8842B5-3F4E-34E9-2305-E9F5513AFDCF}"/>
              </a:ext>
            </a:extLst>
          </p:cNvPr>
          <p:cNvSpPr>
            <a:spLocks noGrp="1"/>
          </p:cNvSpPr>
          <p:nvPr>
            <p:ph type="dt" sz="half" idx="10"/>
          </p:nvPr>
        </p:nvSpPr>
        <p:spPr/>
        <p:txBody>
          <a:bodyPr/>
          <a:lstStyle/>
          <a:p>
            <a:fld id="{4177B2DC-D9C5-8A44-AC3A-6A30B2CEB7FC}" type="datetimeFigureOut">
              <a:rPr lang="en-US" smtClean="0"/>
              <a:t>5/11/2022</a:t>
            </a:fld>
            <a:endParaRPr lang="en-US"/>
          </a:p>
        </p:txBody>
      </p:sp>
      <p:sp>
        <p:nvSpPr>
          <p:cNvPr id="5" name="Footer Placeholder 4">
            <a:extLst>
              <a:ext uri="{FF2B5EF4-FFF2-40B4-BE49-F238E27FC236}">
                <a16:creationId xmlns:a16="http://schemas.microsoft.com/office/drawing/2014/main" id="{3503C318-9BEF-1609-1401-E006C0A708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4EB023-0C81-1652-C5C1-793E9ABFABCE}"/>
              </a:ext>
            </a:extLst>
          </p:cNvPr>
          <p:cNvSpPr>
            <a:spLocks noGrp="1"/>
          </p:cNvSpPr>
          <p:nvPr>
            <p:ph type="sldNum" sz="quarter" idx="12"/>
          </p:nvPr>
        </p:nvSpPr>
        <p:spPr/>
        <p:txBody>
          <a:bodyPr/>
          <a:lstStyle/>
          <a:p>
            <a:fld id="{7FC1208F-BA48-6B4F-AF32-D3EC3D5F2A0D}" type="slidenum">
              <a:rPr lang="en-US" smtClean="0"/>
              <a:t>‹#›</a:t>
            </a:fld>
            <a:endParaRPr lang="en-US"/>
          </a:p>
        </p:txBody>
      </p:sp>
    </p:spTree>
    <p:extLst>
      <p:ext uri="{BB962C8B-B14F-4D97-AF65-F5344CB8AC3E}">
        <p14:creationId xmlns:p14="http://schemas.microsoft.com/office/powerpoint/2010/main" val="3574231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28FDB-5436-5FA6-B3BA-94A7D3E406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0DE49F-DC1B-756D-FD97-13A8957C54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E186CE-DB5D-B0E6-A065-598570F625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F72C2C-B97D-BC51-3FBC-8F02DE167F0D}"/>
              </a:ext>
            </a:extLst>
          </p:cNvPr>
          <p:cNvSpPr>
            <a:spLocks noGrp="1"/>
          </p:cNvSpPr>
          <p:nvPr>
            <p:ph type="dt" sz="half" idx="10"/>
          </p:nvPr>
        </p:nvSpPr>
        <p:spPr/>
        <p:txBody>
          <a:bodyPr/>
          <a:lstStyle/>
          <a:p>
            <a:fld id="{4177B2DC-D9C5-8A44-AC3A-6A30B2CEB7FC}" type="datetimeFigureOut">
              <a:rPr lang="en-US" smtClean="0"/>
              <a:t>5/11/2022</a:t>
            </a:fld>
            <a:endParaRPr lang="en-US"/>
          </a:p>
        </p:txBody>
      </p:sp>
      <p:sp>
        <p:nvSpPr>
          <p:cNvPr id="6" name="Footer Placeholder 5">
            <a:extLst>
              <a:ext uri="{FF2B5EF4-FFF2-40B4-BE49-F238E27FC236}">
                <a16:creationId xmlns:a16="http://schemas.microsoft.com/office/drawing/2014/main" id="{2B939607-131A-12BD-628B-3D164C1E78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EA7D09-7204-1723-E01F-C592E97A69D0}"/>
              </a:ext>
            </a:extLst>
          </p:cNvPr>
          <p:cNvSpPr>
            <a:spLocks noGrp="1"/>
          </p:cNvSpPr>
          <p:nvPr>
            <p:ph type="sldNum" sz="quarter" idx="12"/>
          </p:nvPr>
        </p:nvSpPr>
        <p:spPr/>
        <p:txBody>
          <a:bodyPr/>
          <a:lstStyle/>
          <a:p>
            <a:fld id="{7FC1208F-BA48-6B4F-AF32-D3EC3D5F2A0D}" type="slidenum">
              <a:rPr lang="en-US" smtClean="0"/>
              <a:t>‹#›</a:t>
            </a:fld>
            <a:endParaRPr lang="en-US"/>
          </a:p>
        </p:txBody>
      </p:sp>
    </p:spTree>
    <p:extLst>
      <p:ext uri="{BB962C8B-B14F-4D97-AF65-F5344CB8AC3E}">
        <p14:creationId xmlns:p14="http://schemas.microsoft.com/office/powerpoint/2010/main" val="1989413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C88E8-E077-3542-0843-3EB2BD875A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CA29C3-A6F9-0E0A-507B-E07F7BE759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C68340-A1B0-786E-CAC8-A695806166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993030-6F5A-CB2F-1FDC-4A240CF46C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E0108F-AAF3-7638-AFA3-15E94CDFA6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75F11D-76B5-7721-24D0-3145479042BA}"/>
              </a:ext>
            </a:extLst>
          </p:cNvPr>
          <p:cNvSpPr>
            <a:spLocks noGrp="1"/>
          </p:cNvSpPr>
          <p:nvPr>
            <p:ph type="dt" sz="half" idx="10"/>
          </p:nvPr>
        </p:nvSpPr>
        <p:spPr/>
        <p:txBody>
          <a:bodyPr/>
          <a:lstStyle/>
          <a:p>
            <a:fld id="{4177B2DC-D9C5-8A44-AC3A-6A30B2CEB7FC}" type="datetimeFigureOut">
              <a:rPr lang="en-US" smtClean="0"/>
              <a:t>5/11/2022</a:t>
            </a:fld>
            <a:endParaRPr lang="en-US"/>
          </a:p>
        </p:txBody>
      </p:sp>
      <p:sp>
        <p:nvSpPr>
          <p:cNvPr id="8" name="Footer Placeholder 7">
            <a:extLst>
              <a:ext uri="{FF2B5EF4-FFF2-40B4-BE49-F238E27FC236}">
                <a16:creationId xmlns:a16="http://schemas.microsoft.com/office/drawing/2014/main" id="{5B3D63C2-D9F9-1F50-028C-802CB035CB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845613-E349-0E14-4997-5D25AD958DF1}"/>
              </a:ext>
            </a:extLst>
          </p:cNvPr>
          <p:cNvSpPr>
            <a:spLocks noGrp="1"/>
          </p:cNvSpPr>
          <p:nvPr>
            <p:ph type="sldNum" sz="quarter" idx="12"/>
          </p:nvPr>
        </p:nvSpPr>
        <p:spPr/>
        <p:txBody>
          <a:bodyPr/>
          <a:lstStyle/>
          <a:p>
            <a:fld id="{7FC1208F-BA48-6B4F-AF32-D3EC3D5F2A0D}" type="slidenum">
              <a:rPr lang="en-US" smtClean="0"/>
              <a:t>‹#›</a:t>
            </a:fld>
            <a:endParaRPr lang="en-US"/>
          </a:p>
        </p:txBody>
      </p:sp>
    </p:spTree>
    <p:extLst>
      <p:ext uri="{BB962C8B-B14F-4D97-AF65-F5344CB8AC3E}">
        <p14:creationId xmlns:p14="http://schemas.microsoft.com/office/powerpoint/2010/main" val="3390932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944F3-392F-AC56-3188-BF61BE332B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20413C-0A6F-F925-C641-A4F76A4BF20D}"/>
              </a:ext>
            </a:extLst>
          </p:cNvPr>
          <p:cNvSpPr>
            <a:spLocks noGrp="1"/>
          </p:cNvSpPr>
          <p:nvPr>
            <p:ph type="dt" sz="half" idx="10"/>
          </p:nvPr>
        </p:nvSpPr>
        <p:spPr/>
        <p:txBody>
          <a:bodyPr/>
          <a:lstStyle/>
          <a:p>
            <a:fld id="{4177B2DC-D9C5-8A44-AC3A-6A30B2CEB7FC}" type="datetimeFigureOut">
              <a:rPr lang="en-US" smtClean="0"/>
              <a:t>5/11/2022</a:t>
            </a:fld>
            <a:endParaRPr lang="en-US"/>
          </a:p>
        </p:txBody>
      </p:sp>
      <p:sp>
        <p:nvSpPr>
          <p:cNvPr id="4" name="Footer Placeholder 3">
            <a:extLst>
              <a:ext uri="{FF2B5EF4-FFF2-40B4-BE49-F238E27FC236}">
                <a16:creationId xmlns:a16="http://schemas.microsoft.com/office/drawing/2014/main" id="{AB0FA1EE-25EB-9624-2B05-2A0C07D5B7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16572B-4986-4990-89B2-44ECC7F8CC50}"/>
              </a:ext>
            </a:extLst>
          </p:cNvPr>
          <p:cNvSpPr>
            <a:spLocks noGrp="1"/>
          </p:cNvSpPr>
          <p:nvPr>
            <p:ph type="sldNum" sz="quarter" idx="12"/>
          </p:nvPr>
        </p:nvSpPr>
        <p:spPr/>
        <p:txBody>
          <a:bodyPr/>
          <a:lstStyle/>
          <a:p>
            <a:fld id="{7FC1208F-BA48-6B4F-AF32-D3EC3D5F2A0D}" type="slidenum">
              <a:rPr lang="en-US" smtClean="0"/>
              <a:t>‹#›</a:t>
            </a:fld>
            <a:endParaRPr lang="en-US"/>
          </a:p>
        </p:txBody>
      </p:sp>
    </p:spTree>
    <p:extLst>
      <p:ext uri="{BB962C8B-B14F-4D97-AF65-F5344CB8AC3E}">
        <p14:creationId xmlns:p14="http://schemas.microsoft.com/office/powerpoint/2010/main" val="309141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AA18D1-9FD4-FE75-BD89-F65E8F863F58}"/>
              </a:ext>
            </a:extLst>
          </p:cNvPr>
          <p:cNvSpPr>
            <a:spLocks noGrp="1"/>
          </p:cNvSpPr>
          <p:nvPr>
            <p:ph type="dt" sz="half" idx="10"/>
          </p:nvPr>
        </p:nvSpPr>
        <p:spPr/>
        <p:txBody>
          <a:bodyPr/>
          <a:lstStyle/>
          <a:p>
            <a:fld id="{4177B2DC-D9C5-8A44-AC3A-6A30B2CEB7FC}" type="datetimeFigureOut">
              <a:rPr lang="en-US" smtClean="0"/>
              <a:t>5/11/2022</a:t>
            </a:fld>
            <a:endParaRPr lang="en-US"/>
          </a:p>
        </p:txBody>
      </p:sp>
      <p:sp>
        <p:nvSpPr>
          <p:cNvPr id="3" name="Footer Placeholder 2">
            <a:extLst>
              <a:ext uri="{FF2B5EF4-FFF2-40B4-BE49-F238E27FC236}">
                <a16:creationId xmlns:a16="http://schemas.microsoft.com/office/drawing/2014/main" id="{332FD451-5CC0-5E24-116B-99376907FD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ACA4CA-EE82-28EC-FFD3-17915B2790D8}"/>
              </a:ext>
            </a:extLst>
          </p:cNvPr>
          <p:cNvSpPr>
            <a:spLocks noGrp="1"/>
          </p:cNvSpPr>
          <p:nvPr>
            <p:ph type="sldNum" sz="quarter" idx="12"/>
          </p:nvPr>
        </p:nvSpPr>
        <p:spPr/>
        <p:txBody>
          <a:bodyPr/>
          <a:lstStyle/>
          <a:p>
            <a:fld id="{7FC1208F-BA48-6B4F-AF32-D3EC3D5F2A0D}" type="slidenum">
              <a:rPr lang="en-US" smtClean="0"/>
              <a:t>‹#›</a:t>
            </a:fld>
            <a:endParaRPr lang="en-US"/>
          </a:p>
        </p:txBody>
      </p:sp>
    </p:spTree>
    <p:extLst>
      <p:ext uri="{BB962C8B-B14F-4D97-AF65-F5344CB8AC3E}">
        <p14:creationId xmlns:p14="http://schemas.microsoft.com/office/powerpoint/2010/main" val="2776720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003C2-FE29-90DA-D842-69CC2A99D2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3D5AA0-8AF2-5229-210F-5D5388C46A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3A5670-116A-2ED0-0F19-2B1AD39DFA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27E9BD-7722-5B3E-5B3B-285F3A1E03D6}"/>
              </a:ext>
            </a:extLst>
          </p:cNvPr>
          <p:cNvSpPr>
            <a:spLocks noGrp="1"/>
          </p:cNvSpPr>
          <p:nvPr>
            <p:ph type="dt" sz="half" idx="10"/>
          </p:nvPr>
        </p:nvSpPr>
        <p:spPr/>
        <p:txBody>
          <a:bodyPr/>
          <a:lstStyle/>
          <a:p>
            <a:fld id="{4177B2DC-D9C5-8A44-AC3A-6A30B2CEB7FC}" type="datetimeFigureOut">
              <a:rPr lang="en-US" smtClean="0"/>
              <a:t>5/11/2022</a:t>
            </a:fld>
            <a:endParaRPr lang="en-US"/>
          </a:p>
        </p:txBody>
      </p:sp>
      <p:sp>
        <p:nvSpPr>
          <p:cNvPr id="6" name="Footer Placeholder 5">
            <a:extLst>
              <a:ext uri="{FF2B5EF4-FFF2-40B4-BE49-F238E27FC236}">
                <a16:creationId xmlns:a16="http://schemas.microsoft.com/office/drawing/2014/main" id="{65FD405A-82EB-8115-C30A-719A192A32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85D8C-2084-B951-C3F4-C633A045F9BF}"/>
              </a:ext>
            </a:extLst>
          </p:cNvPr>
          <p:cNvSpPr>
            <a:spLocks noGrp="1"/>
          </p:cNvSpPr>
          <p:nvPr>
            <p:ph type="sldNum" sz="quarter" idx="12"/>
          </p:nvPr>
        </p:nvSpPr>
        <p:spPr/>
        <p:txBody>
          <a:bodyPr/>
          <a:lstStyle/>
          <a:p>
            <a:fld id="{7FC1208F-BA48-6B4F-AF32-D3EC3D5F2A0D}" type="slidenum">
              <a:rPr lang="en-US" smtClean="0"/>
              <a:t>‹#›</a:t>
            </a:fld>
            <a:endParaRPr lang="en-US"/>
          </a:p>
        </p:txBody>
      </p:sp>
    </p:spTree>
    <p:extLst>
      <p:ext uri="{BB962C8B-B14F-4D97-AF65-F5344CB8AC3E}">
        <p14:creationId xmlns:p14="http://schemas.microsoft.com/office/powerpoint/2010/main" val="3276170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35F3B-E1DB-AEE4-827A-7B10C0894C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4C527F-D58B-5C1B-3642-8B75A840F5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794E31-E70E-7D31-FE08-1142D2CE6B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09B548-25C5-D683-5C06-52D98C1C61F0}"/>
              </a:ext>
            </a:extLst>
          </p:cNvPr>
          <p:cNvSpPr>
            <a:spLocks noGrp="1"/>
          </p:cNvSpPr>
          <p:nvPr>
            <p:ph type="dt" sz="half" idx="10"/>
          </p:nvPr>
        </p:nvSpPr>
        <p:spPr/>
        <p:txBody>
          <a:bodyPr/>
          <a:lstStyle/>
          <a:p>
            <a:fld id="{4177B2DC-D9C5-8A44-AC3A-6A30B2CEB7FC}" type="datetimeFigureOut">
              <a:rPr lang="en-US" smtClean="0"/>
              <a:t>5/11/2022</a:t>
            </a:fld>
            <a:endParaRPr lang="en-US"/>
          </a:p>
        </p:txBody>
      </p:sp>
      <p:sp>
        <p:nvSpPr>
          <p:cNvPr id="6" name="Footer Placeholder 5">
            <a:extLst>
              <a:ext uri="{FF2B5EF4-FFF2-40B4-BE49-F238E27FC236}">
                <a16:creationId xmlns:a16="http://schemas.microsoft.com/office/drawing/2014/main" id="{BF959FBC-4D86-A5DD-6B7E-29D2A206B7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6AAA8B-6D15-E87E-EDD3-345FBB32D7D9}"/>
              </a:ext>
            </a:extLst>
          </p:cNvPr>
          <p:cNvSpPr>
            <a:spLocks noGrp="1"/>
          </p:cNvSpPr>
          <p:nvPr>
            <p:ph type="sldNum" sz="quarter" idx="12"/>
          </p:nvPr>
        </p:nvSpPr>
        <p:spPr/>
        <p:txBody>
          <a:bodyPr/>
          <a:lstStyle/>
          <a:p>
            <a:fld id="{7FC1208F-BA48-6B4F-AF32-D3EC3D5F2A0D}" type="slidenum">
              <a:rPr lang="en-US" smtClean="0"/>
              <a:t>‹#›</a:t>
            </a:fld>
            <a:endParaRPr lang="en-US"/>
          </a:p>
        </p:txBody>
      </p:sp>
    </p:spTree>
    <p:extLst>
      <p:ext uri="{BB962C8B-B14F-4D97-AF65-F5344CB8AC3E}">
        <p14:creationId xmlns:p14="http://schemas.microsoft.com/office/powerpoint/2010/main" val="906910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DD7B92-F04B-2B9B-13D2-C1CEE03443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321FBC-31A3-7839-810A-2EA7CF79DB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776D41-6B5D-A66A-F29E-5C1C21A2EC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77B2DC-D9C5-8A44-AC3A-6A30B2CEB7FC}" type="datetimeFigureOut">
              <a:rPr lang="en-US" smtClean="0"/>
              <a:t>5/11/2022</a:t>
            </a:fld>
            <a:endParaRPr lang="en-US"/>
          </a:p>
        </p:txBody>
      </p:sp>
      <p:sp>
        <p:nvSpPr>
          <p:cNvPr id="5" name="Footer Placeholder 4">
            <a:extLst>
              <a:ext uri="{FF2B5EF4-FFF2-40B4-BE49-F238E27FC236}">
                <a16:creationId xmlns:a16="http://schemas.microsoft.com/office/drawing/2014/main" id="{ED479CE5-873D-8267-D422-EE6B53C2BC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F8E6C1-7B25-6865-3EC3-449D9D0E0C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C1208F-BA48-6B4F-AF32-D3EC3D5F2A0D}" type="slidenum">
              <a:rPr lang="en-US" smtClean="0"/>
              <a:t>‹#›</a:t>
            </a:fld>
            <a:endParaRPr lang="en-US"/>
          </a:p>
        </p:txBody>
      </p:sp>
    </p:spTree>
    <p:extLst>
      <p:ext uri="{BB962C8B-B14F-4D97-AF65-F5344CB8AC3E}">
        <p14:creationId xmlns:p14="http://schemas.microsoft.com/office/powerpoint/2010/main" val="1990284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9A4C551-FD02-B2ED-C0D8-262DF621543B}"/>
              </a:ext>
            </a:extLst>
          </p:cNvPr>
          <p:cNvSpPr txBox="1"/>
          <p:nvPr/>
        </p:nvSpPr>
        <p:spPr>
          <a:xfrm>
            <a:off x="645458" y="1506070"/>
            <a:ext cx="9961581" cy="707886"/>
          </a:xfrm>
          <a:prstGeom prst="rect">
            <a:avLst/>
          </a:prstGeom>
          <a:noFill/>
        </p:spPr>
        <p:txBody>
          <a:bodyPr wrap="square" rtlCol="0">
            <a:spAutoFit/>
          </a:bodyPr>
          <a:lstStyle/>
          <a:p>
            <a:r>
              <a:rPr lang="en-US" sz="4000" b="1" dirty="0">
                <a:solidFill>
                  <a:srgbClr val="D2D3D4"/>
                </a:solidFill>
                <a:latin typeface="Avenir Next Demi Bold" panose="020B0503020202020204" pitchFamily="34" charset="0"/>
              </a:rPr>
              <a:t>Breakouts: Integrating Decision-Makers</a:t>
            </a:r>
          </a:p>
        </p:txBody>
      </p:sp>
      <p:sp>
        <p:nvSpPr>
          <p:cNvPr id="11" name="TextBox 10">
            <a:extLst>
              <a:ext uri="{FF2B5EF4-FFF2-40B4-BE49-F238E27FC236}">
                <a16:creationId xmlns:a16="http://schemas.microsoft.com/office/drawing/2014/main" id="{E6C262C5-1345-18E9-EF74-B9619C2DEC06}"/>
              </a:ext>
            </a:extLst>
          </p:cNvPr>
          <p:cNvSpPr txBox="1"/>
          <p:nvPr/>
        </p:nvSpPr>
        <p:spPr>
          <a:xfrm>
            <a:off x="2250831" y="2213956"/>
            <a:ext cx="9173790" cy="830997"/>
          </a:xfrm>
          <a:prstGeom prst="rect">
            <a:avLst/>
          </a:prstGeom>
          <a:noFill/>
        </p:spPr>
        <p:txBody>
          <a:bodyPr wrap="square" rtlCol="0">
            <a:spAutoFit/>
          </a:bodyPr>
          <a:lstStyle/>
          <a:p>
            <a:r>
              <a:rPr lang="en-US" sz="2000" i="1" dirty="0">
                <a:solidFill>
                  <a:srgbClr val="92D050"/>
                </a:solidFill>
                <a:latin typeface="Avenir Next Demi Bold" panose="020B0503020202020204" pitchFamily="34" charset="0"/>
              </a:rPr>
              <a:t>Room 1:  Randi Jandt – AK Fire Science Consortium, UAF</a:t>
            </a:r>
          </a:p>
          <a:p>
            <a:endParaRPr lang="en-US" sz="2800" dirty="0">
              <a:solidFill>
                <a:srgbClr val="92D050"/>
              </a:solidFill>
              <a:latin typeface="Avenir Next Demi Bold" panose="020B0503020202020204" pitchFamily="34" charset="0"/>
            </a:endParaRPr>
          </a:p>
        </p:txBody>
      </p:sp>
      <p:sp>
        <p:nvSpPr>
          <p:cNvPr id="2" name="TextBox 1">
            <a:extLst>
              <a:ext uri="{FF2B5EF4-FFF2-40B4-BE49-F238E27FC236}">
                <a16:creationId xmlns:a16="http://schemas.microsoft.com/office/drawing/2014/main" id="{65BC6E27-D01E-38C7-8D65-2AE17FDD52C3}"/>
              </a:ext>
            </a:extLst>
          </p:cNvPr>
          <p:cNvSpPr txBox="1"/>
          <p:nvPr/>
        </p:nvSpPr>
        <p:spPr>
          <a:xfrm>
            <a:off x="815009" y="3170583"/>
            <a:ext cx="9372599" cy="3262432"/>
          </a:xfrm>
          <a:prstGeom prst="rect">
            <a:avLst/>
          </a:prstGeom>
          <a:noFill/>
        </p:spPr>
        <p:txBody>
          <a:bodyPr wrap="square" rtlCol="0">
            <a:spAutoFit/>
          </a:bodyPr>
          <a:lstStyle/>
          <a:p>
            <a:r>
              <a:rPr lang="en-US" sz="3200" dirty="0">
                <a:solidFill>
                  <a:schemeClr val="accent6">
                    <a:lumMod val="60000"/>
                    <a:lumOff val="40000"/>
                  </a:schemeClr>
                </a:solidFill>
              </a:rPr>
              <a:t>How do we move research products into the “house”</a:t>
            </a:r>
          </a:p>
          <a:p>
            <a:r>
              <a:rPr lang="en-US" sz="3200" dirty="0">
                <a:solidFill>
                  <a:schemeClr val="accent6">
                    <a:lumMod val="60000"/>
                    <a:lumOff val="40000"/>
                  </a:schemeClr>
                </a:solidFill>
              </a:rPr>
              <a:t>so they can be used for decisions: </a:t>
            </a:r>
          </a:p>
          <a:p>
            <a:endParaRPr lang="en-US" sz="2800" dirty="0">
              <a:solidFill>
                <a:schemeClr val="accent4">
                  <a:lumMod val="40000"/>
                  <a:lumOff val="60000"/>
                </a:schemeClr>
              </a:solidFill>
            </a:endParaRPr>
          </a:p>
          <a:p>
            <a:pPr marL="342900" indent="-342900">
              <a:buFont typeface="Wingdings" panose="05000000000000000000" pitchFamily="2" charset="2"/>
              <a:buChar char="v"/>
            </a:pPr>
            <a:r>
              <a:rPr lang="en-US" sz="2400" dirty="0">
                <a:solidFill>
                  <a:schemeClr val="accent4">
                    <a:lumMod val="40000"/>
                    <a:lumOff val="60000"/>
                  </a:schemeClr>
                </a:solidFill>
              </a:rPr>
              <a:t>Public (decisions at home like fuel treatment, health &amp; safety), </a:t>
            </a:r>
          </a:p>
          <a:p>
            <a:pPr marL="342900" indent="-342900">
              <a:buFont typeface="Wingdings" panose="05000000000000000000" pitchFamily="2" charset="2"/>
              <a:buChar char="v"/>
            </a:pPr>
            <a:r>
              <a:rPr lang="en-US" sz="2400" dirty="0">
                <a:solidFill>
                  <a:schemeClr val="accent4">
                    <a:lumMod val="40000"/>
                    <a:lumOff val="60000"/>
                  </a:schemeClr>
                </a:solidFill>
              </a:rPr>
              <a:t>Community level (indigenous communities, or any local community)</a:t>
            </a:r>
          </a:p>
          <a:p>
            <a:pPr marL="342900" indent="-342900">
              <a:buFont typeface="Wingdings" panose="05000000000000000000" pitchFamily="2" charset="2"/>
              <a:buChar char="v"/>
            </a:pPr>
            <a:r>
              <a:rPr lang="en-US" sz="2400" dirty="0">
                <a:solidFill>
                  <a:schemeClr val="accent4">
                    <a:lumMod val="40000"/>
                    <a:lumOff val="60000"/>
                  </a:schemeClr>
                </a:solidFill>
              </a:rPr>
              <a:t>Governmental and NGO-agencies(Native Corporations, Tanana Chiefs Conference foresters, etc.)</a:t>
            </a:r>
          </a:p>
          <a:p>
            <a:endParaRPr lang="en-US" dirty="0"/>
          </a:p>
        </p:txBody>
      </p:sp>
      <p:pic>
        <p:nvPicPr>
          <p:cNvPr id="4" name="Picture 3" descr="Cheers Bee">
            <a:extLst>
              <a:ext uri="{FF2B5EF4-FFF2-40B4-BE49-F238E27FC236}">
                <a16:creationId xmlns:a16="http://schemas.microsoft.com/office/drawing/2014/main" id="{C45B01E7-43A5-0375-2EED-3761710E0F12}"/>
              </a:ext>
            </a:extLst>
          </p:cNvPr>
          <p:cNvPicPr>
            <a:picLocks noChangeAspect="1"/>
          </p:cNvPicPr>
          <p:nvPr/>
        </p:nvPicPr>
        <p:blipFill>
          <a:blip r:embed="rId3"/>
          <a:stretch>
            <a:fillRect/>
          </a:stretch>
        </p:blipFill>
        <p:spPr>
          <a:xfrm>
            <a:off x="9329860" y="1033669"/>
            <a:ext cx="2554357" cy="2554357"/>
          </a:xfrm>
          <a:prstGeom prst="rect">
            <a:avLst/>
          </a:prstGeom>
        </p:spPr>
      </p:pic>
    </p:spTree>
    <p:extLst>
      <p:ext uri="{BB962C8B-B14F-4D97-AF65-F5344CB8AC3E}">
        <p14:creationId xmlns:p14="http://schemas.microsoft.com/office/powerpoint/2010/main" val="895424320"/>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9A4C551-FD02-B2ED-C0D8-262DF621543B}"/>
              </a:ext>
            </a:extLst>
          </p:cNvPr>
          <p:cNvSpPr txBox="1"/>
          <p:nvPr/>
        </p:nvSpPr>
        <p:spPr>
          <a:xfrm>
            <a:off x="645458" y="1506070"/>
            <a:ext cx="996158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D2D3D4"/>
                </a:solidFill>
                <a:effectLst/>
                <a:uLnTx/>
                <a:uFillTx/>
                <a:latin typeface="Avenir Next Demi Bold" panose="020B0503020202020204" pitchFamily="34" charset="0"/>
                <a:ea typeface="+mn-ea"/>
                <a:cs typeface="+mn-cs"/>
              </a:rPr>
              <a:t>Integrating Science into Workflows</a:t>
            </a:r>
          </a:p>
        </p:txBody>
      </p:sp>
      <p:sp>
        <p:nvSpPr>
          <p:cNvPr id="11" name="TextBox 10">
            <a:extLst>
              <a:ext uri="{FF2B5EF4-FFF2-40B4-BE49-F238E27FC236}">
                <a16:creationId xmlns:a16="http://schemas.microsoft.com/office/drawing/2014/main" id="{E6C262C5-1345-18E9-EF74-B9619C2DEC06}"/>
              </a:ext>
            </a:extLst>
          </p:cNvPr>
          <p:cNvSpPr txBox="1"/>
          <p:nvPr/>
        </p:nvSpPr>
        <p:spPr>
          <a:xfrm>
            <a:off x="645459" y="2300883"/>
            <a:ext cx="10779162" cy="3508653"/>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92D050"/>
                </a:solidFill>
                <a:effectLst/>
                <a:uLnTx/>
                <a:uFillTx/>
                <a:latin typeface="Avenir Next Demi Bold" panose="020B0503020202020204" pitchFamily="34" charset="0"/>
                <a:ea typeface="+mn-ea"/>
                <a:cs typeface="+mn-cs"/>
              </a:rPr>
              <a:t>Involve collaborators during project planning (often improves project relevance to needs “fitness”, but also gives a sense of </a:t>
            </a:r>
            <a:r>
              <a:rPr kumimoji="0" lang="en-US" sz="2400" b="0" i="0" u="none" strike="noStrike" kern="1200" cap="none" spc="0" normalizeH="0" baseline="0" noProof="0" dirty="0">
                <a:ln>
                  <a:noFill/>
                </a:ln>
                <a:solidFill>
                  <a:srgbClr val="FFFF00"/>
                </a:solidFill>
                <a:effectLst/>
                <a:uLnTx/>
                <a:uFillTx/>
                <a:latin typeface="Avenir Next Demi Bold" panose="020B0503020202020204" pitchFamily="34" charset="0"/>
                <a:ea typeface="+mn-ea"/>
                <a:cs typeface="+mn-cs"/>
              </a:rPr>
              <a:t>ownership</a:t>
            </a:r>
            <a:r>
              <a:rPr kumimoji="0" lang="en-US" sz="2400" b="0" i="0" u="none" strike="noStrike" kern="1200" cap="none" spc="0" normalizeH="0" baseline="0" noProof="0" dirty="0">
                <a:ln>
                  <a:noFill/>
                </a:ln>
                <a:solidFill>
                  <a:srgbClr val="92D050"/>
                </a:solidFill>
                <a:effectLst/>
                <a:uLnTx/>
                <a:uFillTx/>
                <a:latin typeface="Avenir Next Demi Bold" panose="020B0503020202020204" pitchFamily="34" charset="0"/>
                <a:ea typeface="+mn-ea"/>
                <a:cs typeface="+mn-cs"/>
              </a:rPr>
              <a:t>)</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00"/>
                </a:solidFill>
                <a:effectLst/>
                <a:uLnTx/>
                <a:uFillTx/>
                <a:latin typeface="Avenir Next Demi Bold" panose="020B0503020202020204" pitchFamily="34" charset="0"/>
                <a:ea typeface="+mn-ea"/>
                <a:cs typeface="+mn-cs"/>
              </a:rPr>
              <a:t>Pilot projects </a:t>
            </a:r>
            <a:r>
              <a:rPr kumimoji="0" lang="en-US" sz="2400" b="0" i="0" u="none" strike="noStrike" kern="1200" cap="none" spc="0" normalizeH="0" baseline="0" noProof="0" dirty="0">
                <a:ln>
                  <a:noFill/>
                </a:ln>
                <a:solidFill>
                  <a:srgbClr val="92D050"/>
                </a:solidFill>
                <a:effectLst/>
                <a:uLnTx/>
                <a:uFillTx/>
                <a:latin typeface="Avenir Next Demi Bold" panose="020B0503020202020204" pitchFamily="34" charset="0"/>
                <a:ea typeface="+mn-ea"/>
                <a:cs typeface="+mn-cs"/>
              </a:rPr>
              <a:t>or examples at a small scale (French example of wetlands maps, Yukon Flats Refuge invited scientists to a workshop)</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92D050"/>
                </a:solidFill>
                <a:effectLst/>
                <a:uLnTx/>
                <a:uFillTx/>
                <a:latin typeface="Avenir Next Demi Bold" panose="020B0503020202020204" pitchFamily="34" charset="0"/>
                <a:ea typeface="+mn-ea"/>
                <a:cs typeface="+mn-cs"/>
              </a:rPr>
              <a:t>Link the maps, models, or projects to popular public platforms or </a:t>
            </a:r>
            <a:r>
              <a:rPr kumimoji="0" lang="en-US" sz="2400" b="0" i="0" u="none" strike="noStrike" kern="1200" cap="none" spc="0" normalizeH="0" baseline="0" noProof="0" dirty="0">
                <a:ln>
                  <a:noFill/>
                </a:ln>
                <a:solidFill>
                  <a:srgbClr val="FFFF00"/>
                </a:solidFill>
                <a:effectLst/>
                <a:uLnTx/>
                <a:uFillTx/>
                <a:latin typeface="Avenir Next Demi Bold" panose="020B0503020202020204" pitchFamily="34" charset="0"/>
                <a:ea typeface="+mn-ea"/>
                <a:cs typeface="+mn-cs"/>
              </a:rPr>
              <a:t>agency systems </a:t>
            </a:r>
            <a:r>
              <a:rPr kumimoji="0" lang="en-US" sz="2400" b="0" i="0" u="none" strike="noStrike" kern="1200" cap="none" spc="0" normalizeH="0" baseline="0" noProof="0" dirty="0">
                <a:ln>
                  <a:noFill/>
                </a:ln>
                <a:solidFill>
                  <a:srgbClr val="92D050"/>
                </a:solidFill>
                <a:effectLst/>
                <a:uLnTx/>
                <a:uFillTx/>
                <a:latin typeface="Avenir Next Demi Bold" panose="020B0503020202020204" pitchFamily="34" charset="0"/>
                <a:ea typeface="+mn-ea"/>
                <a:cs typeface="+mn-cs"/>
              </a:rPr>
              <a:t>(example Predictive Services page, WFDSS)</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92D050"/>
                </a:solidFill>
                <a:effectLst/>
                <a:uLnTx/>
                <a:uFillTx/>
                <a:latin typeface="Avenir Next Demi Bold" panose="020B0503020202020204" pitchFamily="34" charset="0"/>
                <a:ea typeface="+mn-ea"/>
                <a:cs typeface="+mn-cs"/>
              </a:rPr>
              <a:t>Arrange delivery of the product from the heads of agencies (or communities) so that the source will be a ‘known’ and </a:t>
            </a:r>
            <a:r>
              <a:rPr kumimoji="0" lang="en-US" sz="2400" b="0" i="0" u="none" strike="noStrike" kern="1200" cap="none" spc="0" normalizeH="0" baseline="0" noProof="0" dirty="0">
                <a:ln>
                  <a:noFill/>
                </a:ln>
                <a:solidFill>
                  <a:srgbClr val="FFFF00"/>
                </a:solidFill>
                <a:effectLst/>
                <a:uLnTx/>
                <a:uFillTx/>
                <a:latin typeface="Avenir Next Demi Bold" panose="020B0503020202020204" pitchFamily="34" charset="0"/>
                <a:ea typeface="+mn-ea"/>
                <a:cs typeface="+mn-cs"/>
              </a:rPr>
              <a:t>trusted entity</a:t>
            </a:r>
          </a:p>
        </p:txBody>
      </p:sp>
      <p:pic>
        <p:nvPicPr>
          <p:cNvPr id="5" name="Graphic 4" descr="Shield Tick with solid fill">
            <a:extLst>
              <a:ext uri="{FF2B5EF4-FFF2-40B4-BE49-F238E27FC236}">
                <a16:creationId xmlns:a16="http://schemas.microsoft.com/office/drawing/2014/main" id="{62692842-286B-4A73-D92D-2A367DB931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54817" y="5500818"/>
            <a:ext cx="914400" cy="914400"/>
          </a:xfrm>
          <a:prstGeom prst="rect">
            <a:avLst/>
          </a:prstGeom>
        </p:spPr>
      </p:pic>
    </p:spTree>
    <p:extLst>
      <p:ext uri="{BB962C8B-B14F-4D97-AF65-F5344CB8AC3E}">
        <p14:creationId xmlns:p14="http://schemas.microsoft.com/office/powerpoint/2010/main" val="420742245"/>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9A4C551-FD02-B2ED-C0D8-262DF621543B}"/>
              </a:ext>
            </a:extLst>
          </p:cNvPr>
          <p:cNvSpPr txBox="1"/>
          <p:nvPr/>
        </p:nvSpPr>
        <p:spPr>
          <a:xfrm>
            <a:off x="645458" y="1506070"/>
            <a:ext cx="9961581" cy="646331"/>
          </a:xfrm>
          <a:prstGeom prst="rect">
            <a:avLst/>
          </a:prstGeom>
          <a:noFill/>
        </p:spPr>
        <p:txBody>
          <a:bodyPr wrap="square" rtlCol="0">
            <a:spAutoFit/>
          </a:bodyPr>
          <a:lstStyle/>
          <a:p>
            <a:r>
              <a:rPr lang="en-US" sz="3600" b="1" dirty="0">
                <a:solidFill>
                  <a:srgbClr val="D2D3D4"/>
                </a:solidFill>
                <a:latin typeface="Avenir Next Demi Bold" panose="020B0503020202020204" pitchFamily="34" charset="0"/>
              </a:rPr>
              <a:t>Some Barriers:</a:t>
            </a:r>
          </a:p>
        </p:txBody>
      </p:sp>
      <p:sp>
        <p:nvSpPr>
          <p:cNvPr id="11" name="TextBox 10">
            <a:extLst>
              <a:ext uri="{FF2B5EF4-FFF2-40B4-BE49-F238E27FC236}">
                <a16:creationId xmlns:a16="http://schemas.microsoft.com/office/drawing/2014/main" id="{E6C262C5-1345-18E9-EF74-B9619C2DEC06}"/>
              </a:ext>
            </a:extLst>
          </p:cNvPr>
          <p:cNvSpPr txBox="1"/>
          <p:nvPr/>
        </p:nvSpPr>
        <p:spPr>
          <a:xfrm>
            <a:off x="645459" y="2152401"/>
            <a:ext cx="10779162" cy="4924425"/>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dirty="0">
                <a:solidFill>
                  <a:srgbClr val="92D050"/>
                </a:solidFill>
                <a:latin typeface="Avenir Next Demi Bold" panose="020B0503020202020204" pitchFamily="34" charset="0"/>
              </a:rPr>
              <a:t>Collaborators need to perceive there’s something “in it” for them—a concrete need or objective</a:t>
            </a:r>
          </a:p>
          <a:p>
            <a:pPr marL="342900" indent="-342900">
              <a:spcAft>
                <a:spcPts val="1200"/>
              </a:spcAft>
              <a:buFont typeface="Arial" panose="020B0604020202020204" pitchFamily="34" charset="0"/>
              <a:buChar char="•"/>
            </a:pPr>
            <a:r>
              <a:rPr lang="en-US" sz="2400" dirty="0">
                <a:solidFill>
                  <a:srgbClr val="92D050"/>
                </a:solidFill>
                <a:latin typeface="Avenir Next Demi Bold" panose="020B0503020202020204" pitchFamily="34" charset="0"/>
              </a:rPr>
              <a:t>Managers often have difficulty expressing their needs in “quantifiable” terms  (Foster, fuel treatments example) But sometimes, if the investigator knew certain data was useful, they could easily prepare it for management use.</a:t>
            </a:r>
          </a:p>
          <a:p>
            <a:pPr marL="342900" indent="-342900">
              <a:spcAft>
                <a:spcPts val="1200"/>
              </a:spcAft>
              <a:buFont typeface="Arial" panose="020B0604020202020204" pitchFamily="34" charset="0"/>
              <a:buChar char="•"/>
            </a:pPr>
            <a:r>
              <a:rPr lang="en-US" sz="2400" dirty="0">
                <a:solidFill>
                  <a:srgbClr val="92D050"/>
                </a:solidFill>
                <a:latin typeface="Avenir Next Demi Bold" panose="020B0503020202020204" pitchFamily="34" charset="0"/>
              </a:rPr>
              <a:t>Decision-makers under stress and time constraints will go to familiar products. </a:t>
            </a:r>
          </a:p>
          <a:p>
            <a:pPr marL="342900" indent="-342900">
              <a:spcAft>
                <a:spcPts val="1200"/>
              </a:spcAft>
              <a:buFont typeface="Arial" panose="020B0604020202020204" pitchFamily="34" charset="0"/>
              <a:buChar char="•"/>
            </a:pPr>
            <a:r>
              <a:rPr lang="en-US" sz="2400" dirty="0">
                <a:solidFill>
                  <a:srgbClr val="92D050"/>
                </a:solidFill>
                <a:latin typeface="Avenir Next Demi Bold" panose="020B0503020202020204" pitchFamily="34" charset="0"/>
              </a:rPr>
              <a:t>Research entities like NSF and NASA may not have capacity to prepare science derivative products for everyday use.  However, data application brokers like USGS, NASA-SPORT, ARSET, State of Alaska DGGS are experienced with applications.</a:t>
            </a:r>
          </a:p>
          <a:p>
            <a:pPr marL="342900" indent="-342900">
              <a:spcAft>
                <a:spcPts val="1200"/>
              </a:spcAft>
              <a:buFont typeface="Arial" panose="020B0604020202020204" pitchFamily="34" charset="0"/>
              <a:buChar char="•"/>
            </a:pPr>
            <a:r>
              <a:rPr lang="en-US" sz="2400" dirty="0">
                <a:solidFill>
                  <a:srgbClr val="92D050"/>
                </a:solidFill>
                <a:latin typeface="Avenir Next Demi Bold" panose="020B0503020202020204" pitchFamily="34" charset="0"/>
              </a:rPr>
              <a:t>Long term funding (WFEIS example)</a:t>
            </a:r>
          </a:p>
          <a:p>
            <a:pPr marL="342900" indent="-342900">
              <a:spcAft>
                <a:spcPts val="1200"/>
              </a:spcAft>
              <a:buFont typeface="Arial" panose="020B0604020202020204" pitchFamily="34" charset="0"/>
              <a:buChar char="•"/>
            </a:pPr>
            <a:endParaRPr lang="en-US" sz="2400" dirty="0">
              <a:solidFill>
                <a:srgbClr val="92D050"/>
              </a:solidFill>
              <a:latin typeface="Avenir Next Demi Bold" panose="020B0503020202020204" pitchFamily="34" charset="0"/>
            </a:endParaRPr>
          </a:p>
        </p:txBody>
      </p:sp>
      <p:pic>
        <p:nvPicPr>
          <p:cNvPr id="6" name="Picture 5" descr="Treasure">
            <a:extLst>
              <a:ext uri="{FF2B5EF4-FFF2-40B4-BE49-F238E27FC236}">
                <a16:creationId xmlns:a16="http://schemas.microsoft.com/office/drawing/2014/main" id="{59ADE26C-F03D-C55C-C806-009C664D122A}"/>
              </a:ext>
            </a:extLst>
          </p:cNvPr>
          <p:cNvPicPr>
            <a:picLocks noChangeAspect="1"/>
          </p:cNvPicPr>
          <p:nvPr/>
        </p:nvPicPr>
        <p:blipFill>
          <a:blip r:embed="rId3"/>
          <a:stretch>
            <a:fillRect/>
          </a:stretch>
        </p:blipFill>
        <p:spPr>
          <a:xfrm>
            <a:off x="8298810" y="572079"/>
            <a:ext cx="1755602" cy="1580322"/>
          </a:xfrm>
          <a:prstGeom prst="rect">
            <a:avLst/>
          </a:prstGeom>
        </p:spPr>
      </p:pic>
    </p:spTree>
    <p:extLst>
      <p:ext uri="{BB962C8B-B14F-4D97-AF65-F5344CB8AC3E}">
        <p14:creationId xmlns:p14="http://schemas.microsoft.com/office/powerpoint/2010/main" val="3698471420"/>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9A4C551-FD02-B2ED-C0D8-262DF621543B}"/>
              </a:ext>
            </a:extLst>
          </p:cNvPr>
          <p:cNvSpPr txBox="1"/>
          <p:nvPr/>
        </p:nvSpPr>
        <p:spPr>
          <a:xfrm>
            <a:off x="645458" y="1506070"/>
            <a:ext cx="996158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D2D3D4"/>
                </a:solidFill>
                <a:effectLst/>
                <a:uLnTx/>
                <a:uFillTx/>
                <a:latin typeface="Avenir Next Demi Bold" panose="020B0503020202020204" pitchFamily="34" charset="0"/>
                <a:ea typeface="+mn-ea"/>
                <a:cs typeface="+mn-cs"/>
              </a:rPr>
              <a:t>Some “hot tips”</a:t>
            </a:r>
          </a:p>
        </p:txBody>
      </p:sp>
      <p:sp>
        <p:nvSpPr>
          <p:cNvPr id="11" name="TextBox 10">
            <a:extLst>
              <a:ext uri="{FF2B5EF4-FFF2-40B4-BE49-F238E27FC236}">
                <a16:creationId xmlns:a16="http://schemas.microsoft.com/office/drawing/2014/main" id="{E6C262C5-1345-18E9-EF74-B9619C2DEC06}"/>
              </a:ext>
            </a:extLst>
          </p:cNvPr>
          <p:cNvSpPr txBox="1"/>
          <p:nvPr/>
        </p:nvSpPr>
        <p:spPr>
          <a:xfrm>
            <a:off x="645459" y="2300883"/>
            <a:ext cx="10779162" cy="276998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92D050"/>
                </a:solidFill>
                <a:effectLst/>
                <a:uLnTx/>
                <a:uFillTx/>
                <a:latin typeface="Avenir Next Demi Bold" panose="020B0503020202020204" pitchFamily="34" charset="0"/>
                <a:ea typeface="+mn-ea"/>
                <a:cs typeface="+mn-cs"/>
              </a:rPr>
              <a:t>“Language Matters”—if the project is not expressed in terms familiar to collaborators, they may not understand it’s potential benefits</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92D050"/>
                </a:solidFill>
                <a:effectLst/>
                <a:uLnTx/>
                <a:uFillTx/>
                <a:latin typeface="Avenir Next Demi Bold" panose="020B0503020202020204" pitchFamily="34" charset="0"/>
                <a:ea typeface="+mn-ea"/>
                <a:cs typeface="+mn-cs"/>
              </a:rPr>
              <a:t>Fire managers, in particular, seem to be very “spatial”—i.e. they like maps!</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400" dirty="0">
                <a:solidFill>
                  <a:srgbClr val="92D050"/>
                </a:solidFill>
                <a:latin typeface="Avenir Next Demi Bold" panose="020B0503020202020204" pitchFamily="34" charset="0"/>
              </a:rPr>
              <a:t>NSF is increasingly interested in fire. There will likely be a dedicated NSF program for fire.</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92D050"/>
                </a:solidFill>
                <a:effectLst/>
                <a:uLnTx/>
                <a:uFillTx/>
                <a:latin typeface="Avenir Next Demi Bold" panose="020B0503020202020204" pitchFamily="34" charset="0"/>
                <a:ea typeface="+mn-ea"/>
                <a:cs typeface="+mn-cs"/>
              </a:rPr>
              <a:t>“Support” staff for public relations could help researchers</a:t>
            </a:r>
          </a:p>
        </p:txBody>
      </p:sp>
      <p:pic>
        <p:nvPicPr>
          <p:cNvPr id="3" name="Graphic 2" descr="Megaphone1 with solid fill">
            <a:extLst>
              <a:ext uri="{FF2B5EF4-FFF2-40B4-BE49-F238E27FC236}">
                <a16:creationId xmlns:a16="http://schemas.microsoft.com/office/drawing/2014/main" id="{33CA0855-F63E-34E9-6B3A-F0967A78B5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46256" y="4762154"/>
            <a:ext cx="914400" cy="914400"/>
          </a:xfrm>
          <a:prstGeom prst="rect">
            <a:avLst/>
          </a:prstGeom>
        </p:spPr>
      </p:pic>
    </p:spTree>
    <p:extLst>
      <p:ext uri="{BB962C8B-B14F-4D97-AF65-F5344CB8AC3E}">
        <p14:creationId xmlns:p14="http://schemas.microsoft.com/office/powerpoint/2010/main" val="4024621264"/>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9A4C551-FD02-B2ED-C0D8-262DF621543B}"/>
              </a:ext>
            </a:extLst>
          </p:cNvPr>
          <p:cNvSpPr txBox="1"/>
          <p:nvPr/>
        </p:nvSpPr>
        <p:spPr>
          <a:xfrm>
            <a:off x="523538" y="1396740"/>
            <a:ext cx="109010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D2D3D4"/>
                </a:solidFill>
                <a:effectLst/>
                <a:uLnTx/>
                <a:uFillTx/>
                <a:latin typeface="Avenir Next Demi Bold" panose="020B0503020202020204" pitchFamily="34" charset="0"/>
                <a:ea typeface="+mn-ea"/>
                <a:cs typeface="+mn-cs"/>
              </a:rPr>
              <a:t>Ideas of specific topics for decision-makers?</a:t>
            </a:r>
          </a:p>
        </p:txBody>
      </p:sp>
      <p:sp>
        <p:nvSpPr>
          <p:cNvPr id="11" name="TextBox 10">
            <a:extLst>
              <a:ext uri="{FF2B5EF4-FFF2-40B4-BE49-F238E27FC236}">
                <a16:creationId xmlns:a16="http://schemas.microsoft.com/office/drawing/2014/main" id="{E6C262C5-1345-18E9-EF74-B9619C2DEC06}"/>
              </a:ext>
            </a:extLst>
          </p:cNvPr>
          <p:cNvSpPr txBox="1"/>
          <p:nvPr/>
        </p:nvSpPr>
        <p:spPr>
          <a:xfrm>
            <a:off x="645459" y="2300883"/>
            <a:ext cx="10779162" cy="477053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400" dirty="0">
                <a:solidFill>
                  <a:srgbClr val="92D050"/>
                </a:solidFill>
                <a:latin typeface="Avenir Next Demi Bold" panose="020B0503020202020204" pitchFamily="34" charset="0"/>
              </a:rPr>
              <a:t>RS 30 m pixel canopy height is of interest to LANDFIRE (Saperstein) and ICE-Sat2 could possibly help with comparison/calibration (</a:t>
            </a:r>
            <a:r>
              <a:rPr lang="en-US" sz="2400" dirty="0" err="1">
                <a:solidFill>
                  <a:srgbClr val="92D050"/>
                </a:solidFill>
                <a:latin typeface="Avenir Next Demi Bold" panose="020B0503020202020204" pitchFamily="34" charset="0"/>
              </a:rPr>
              <a:t>Macander</a:t>
            </a:r>
            <a:r>
              <a:rPr lang="en-US" sz="2400" dirty="0">
                <a:solidFill>
                  <a:srgbClr val="92D050"/>
                </a:solidFill>
                <a:latin typeface="Avenir Next Demi Bold" panose="020B0503020202020204" pitchFamily="34" charset="0"/>
              </a:rPr>
              <a:t>)</a:t>
            </a:r>
            <a:endParaRPr kumimoji="0" lang="en-US" sz="2400" b="0" i="0" u="none" strike="noStrike" kern="1200" cap="none" spc="0" normalizeH="0" baseline="0" noProof="0" dirty="0">
              <a:ln>
                <a:noFill/>
              </a:ln>
              <a:solidFill>
                <a:srgbClr val="92D050"/>
              </a:solidFill>
              <a:effectLst/>
              <a:uLnTx/>
              <a:uFillTx/>
              <a:latin typeface="Avenir Next Demi Bold" panose="020B0503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92D050"/>
                </a:solidFill>
                <a:effectLst/>
                <a:uLnTx/>
                <a:uFillTx/>
                <a:latin typeface="Avenir Next Demi Bold" panose="020B0503020202020204" pitchFamily="34" charset="0"/>
                <a:ea typeface="+mn-ea"/>
                <a:cs typeface="+mn-cs"/>
              </a:rPr>
              <a:t>Fire radiative power, hotspot data has potential use to improve fire “out dates” and fire progression mapping (</a:t>
            </a:r>
            <a:r>
              <a:rPr kumimoji="0" lang="en-US" sz="2400" b="0" i="0" u="none" strike="noStrike" kern="1200" cap="none" spc="0" normalizeH="0" baseline="0" noProof="0" dirty="0" err="1">
                <a:ln>
                  <a:noFill/>
                </a:ln>
                <a:solidFill>
                  <a:srgbClr val="92D050"/>
                </a:solidFill>
                <a:effectLst/>
                <a:uLnTx/>
                <a:uFillTx/>
                <a:latin typeface="Avenir Next Demi Bold" panose="020B0503020202020204" pitchFamily="34" charset="0"/>
                <a:ea typeface="+mn-ea"/>
                <a:cs typeface="+mn-cs"/>
              </a:rPr>
              <a:t>Veraverbeke</a:t>
            </a:r>
            <a:r>
              <a:rPr kumimoji="0" lang="en-US" sz="2400" b="0" i="0" u="none" strike="noStrike" kern="1200" cap="none" spc="0" normalizeH="0" baseline="0" noProof="0" dirty="0">
                <a:ln>
                  <a:noFill/>
                </a:ln>
                <a:solidFill>
                  <a:srgbClr val="92D050"/>
                </a:solidFill>
                <a:effectLst/>
                <a:uLnTx/>
                <a:uFillTx/>
                <a:latin typeface="Avenir Next Demi Bold" panose="020B0503020202020204" pitchFamily="34" charset="0"/>
                <a:ea typeface="+mn-ea"/>
                <a:cs typeface="+mn-cs"/>
              </a:rPr>
              <a:t>/Scholten)</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92D050"/>
                </a:solidFill>
                <a:effectLst/>
                <a:uLnTx/>
                <a:uFillTx/>
                <a:latin typeface="Avenir Next Demi Bold" panose="020B0503020202020204" pitchFamily="34" charset="0"/>
                <a:ea typeface="+mn-ea"/>
                <a:cs typeface="+mn-cs"/>
              </a:rPr>
              <a:t>A forest growth model with management practices embedded (shear blading, thinning, etc.) developed with substantial end-user input. (Foster)  example of “fitness for purpose”? Tied to high priority issues?</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92D050"/>
                </a:solidFill>
                <a:effectLst/>
                <a:uLnTx/>
                <a:uFillTx/>
                <a:latin typeface="Avenir Next Demi Bold" panose="020B0503020202020204" pitchFamily="34" charset="0"/>
                <a:ea typeface="+mn-ea"/>
                <a:cs typeface="+mn-cs"/>
              </a:rPr>
              <a:t>In the last 5 years we have learned so much about permafrost and hydrology and how it is impacted by both disturbance and climate: how to make this actionable for decision-makers and public? (Jandt)</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92D050"/>
              </a:solidFill>
              <a:effectLst/>
              <a:uLnTx/>
              <a:uFillTx/>
              <a:latin typeface="Avenir Next Demi Bold" panose="020B0503020202020204" pitchFamily="34" charset="0"/>
              <a:ea typeface="+mn-ea"/>
              <a:cs typeface="+mn-cs"/>
            </a:endParaRPr>
          </a:p>
        </p:txBody>
      </p:sp>
      <p:pic>
        <p:nvPicPr>
          <p:cNvPr id="3" name="Picture 2" descr="Apple Moody Foodies">
            <a:extLst>
              <a:ext uri="{FF2B5EF4-FFF2-40B4-BE49-F238E27FC236}">
                <a16:creationId xmlns:a16="http://schemas.microsoft.com/office/drawing/2014/main" id="{DB09143D-AFC6-21F4-6D57-25550D0174D7}"/>
              </a:ext>
            </a:extLst>
          </p:cNvPr>
          <p:cNvPicPr>
            <a:picLocks noChangeAspect="1"/>
          </p:cNvPicPr>
          <p:nvPr/>
        </p:nvPicPr>
        <p:blipFill>
          <a:blip r:embed="rId3"/>
          <a:stretch>
            <a:fillRect/>
          </a:stretch>
        </p:blipFill>
        <p:spPr>
          <a:xfrm>
            <a:off x="9197008" y="445881"/>
            <a:ext cx="1726096" cy="1726096"/>
          </a:xfrm>
          <a:prstGeom prst="rect">
            <a:avLst/>
          </a:prstGeom>
        </p:spPr>
      </p:pic>
    </p:spTree>
    <p:extLst>
      <p:ext uri="{BB962C8B-B14F-4D97-AF65-F5344CB8AC3E}">
        <p14:creationId xmlns:p14="http://schemas.microsoft.com/office/powerpoint/2010/main" val="3599004572"/>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9A4C551-FD02-B2ED-C0D8-262DF621543B}"/>
              </a:ext>
            </a:extLst>
          </p:cNvPr>
          <p:cNvSpPr txBox="1"/>
          <p:nvPr/>
        </p:nvSpPr>
        <p:spPr>
          <a:xfrm>
            <a:off x="645458" y="1506070"/>
            <a:ext cx="109010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D2D3D4"/>
                </a:solidFill>
                <a:effectLst/>
                <a:uLnTx/>
                <a:uFillTx/>
                <a:latin typeface="Avenir Next Demi Bold" panose="020B0503020202020204" pitchFamily="34" charset="0"/>
                <a:ea typeface="+mn-ea"/>
                <a:cs typeface="+mn-cs"/>
              </a:rPr>
              <a:t>(Cont.) Ideas of specific topics for decision-makers?</a:t>
            </a:r>
          </a:p>
        </p:txBody>
      </p:sp>
      <p:sp>
        <p:nvSpPr>
          <p:cNvPr id="11" name="TextBox 10">
            <a:extLst>
              <a:ext uri="{FF2B5EF4-FFF2-40B4-BE49-F238E27FC236}">
                <a16:creationId xmlns:a16="http://schemas.microsoft.com/office/drawing/2014/main" id="{E6C262C5-1345-18E9-EF74-B9619C2DEC06}"/>
              </a:ext>
            </a:extLst>
          </p:cNvPr>
          <p:cNvSpPr txBox="1"/>
          <p:nvPr/>
        </p:nvSpPr>
        <p:spPr>
          <a:xfrm>
            <a:off x="645459" y="2300883"/>
            <a:ext cx="10779162" cy="4770537"/>
          </a:xfrm>
          <a:prstGeom prst="rect">
            <a:avLst/>
          </a:prstGeom>
          <a:noFill/>
        </p:spPr>
        <p:txBody>
          <a:bodyPr wrap="square" rtlCol="0">
            <a:spAutoFit/>
          </a:bodyPr>
          <a:lstStyle/>
          <a:p>
            <a:pPr marL="342900" indent="-342900">
              <a:spcAft>
                <a:spcPts val="1200"/>
              </a:spcAft>
              <a:buFont typeface="Arial" panose="020B0604020202020204" pitchFamily="34" charset="0"/>
              <a:buChar char="•"/>
              <a:defRPr/>
            </a:pPr>
            <a:r>
              <a:rPr lang="en-US" sz="2400" dirty="0">
                <a:solidFill>
                  <a:srgbClr val="92D050"/>
                </a:solidFill>
                <a:latin typeface="Avenir Next Demi Bold" panose="020B0503020202020204" pitchFamily="34" charset="0"/>
              </a:rPr>
              <a:t>DGGS (state) has a lidar product over infrastructure (Hasson)—has not been fully adopted in fire practitioner community? Interagency networking could help drive the demand to have regular updates and serving the data.</a:t>
            </a:r>
            <a:endParaRPr kumimoji="0" lang="en-US" sz="2400" b="0" i="0" u="none" strike="noStrike" kern="1200" cap="none" spc="0" normalizeH="0" baseline="0" noProof="0" dirty="0">
              <a:ln>
                <a:noFill/>
              </a:ln>
              <a:solidFill>
                <a:srgbClr val="92D050"/>
              </a:solidFill>
              <a:effectLst/>
              <a:uLnTx/>
              <a:uFillTx/>
              <a:latin typeface="Avenir Next Demi Bold" panose="020B0503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92D050"/>
                </a:solidFill>
                <a:effectLst/>
                <a:uLnTx/>
                <a:uFillTx/>
                <a:latin typeface="Avenir Next Demi Bold" panose="020B0503020202020204" pitchFamily="34" charset="0"/>
                <a:ea typeface="+mn-ea"/>
                <a:cs typeface="+mn-cs"/>
              </a:rPr>
              <a:t>Data application broker? Alaska Geospatial </a:t>
            </a:r>
            <a:r>
              <a:rPr lang="en-US" sz="2400" dirty="0">
                <a:solidFill>
                  <a:srgbClr val="92D050"/>
                </a:solidFill>
                <a:latin typeface="Avenir Next Demi Bold" panose="020B0503020202020204" pitchFamily="34" charset="0"/>
              </a:rPr>
              <a:t>C</a:t>
            </a:r>
            <a:r>
              <a:rPr kumimoji="0" lang="en-US" sz="2400" b="0" i="0" u="none" strike="noStrike" kern="1200" cap="none" spc="0" normalizeH="0" baseline="0" noProof="0" dirty="0" err="1">
                <a:ln>
                  <a:noFill/>
                </a:ln>
                <a:solidFill>
                  <a:srgbClr val="92D050"/>
                </a:solidFill>
                <a:effectLst/>
                <a:uLnTx/>
                <a:uFillTx/>
                <a:latin typeface="Avenir Next Demi Bold" panose="020B0503020202020204" pitchFamily="34" charset="0"/>
                <a:ea typeface="+mn-ea"/>
                <a:cs typeface="+mn-cs"/>
              </a:rPr>
              <a:t>ouncil</a:t>
            </a:r>
            <a:r>
              <a:rPr kumimoji="0" lang="en-US" sz="2400" b="0" i="0" u="none" strike="noStrike" kern="1200" cap="none" spc="0" normalizeH="0" baseline="0" noProof="0" dirty="0">
                <a:ln>
                  <a:noFill/>
                </a:ln>
                <a:solidFill>
                  <a:srgbClr val="92D050"/>
                </a:solidFill>
                <a:effectLst/>
                <a:uLnTx/>
                <a:uFillTx/>
                <a:latin typeface="Avenir Next Demi Bold" panose="020B0503020202020204" pitchFamily="34" charset="0"/>
                <a:ea typeface="+mn-ea"/>
                <a:cs typeface="+mn-cs"/>
              </a:rPr>
              <a:t> is focused on meeting regional data needs. </a:t>
            </a:r>
            <a:r>
              <a:rPr lang="en-US" sz="2400" dirty="0">
                <a:solidFill>
                  <a:srgbClr val="92D050"/>
                </a:solidFill>
                <a:latin typeface="Avenir Next Demi Bold" panose="020B0503020202020204" pitchFamily="34" charset="0"/>
              </a:rPr>
              <a:t>P</a:t>
            </a:r>
            <a:r>
              <a:rPr kumimoji="0" lang="en-US" sz="2400" b="0" i="0" u="none" strike="noStrike" kern="1200" cap="none" spc="0" normalizeH="0" baseline="0" noProof="0" dirty="0" err="1">
                <a:ln>
                  <a:noFill/>
                </a:ln>
                <a:solidFill>
                  <a:srgbClr val="92D050"/>
                </a:solidFill>
                <a:effectLst/>
                <a:uLnTx/>
                <a:uFillTx/>
                <a:latin typeface="Avenir Next Demi Bold" panose="020B0503020202020204" pitchFamily="34" charset="0"/>
                <a:ea typeface="+mn-ea"/>
                <a:cs typeface="+mn-cs"/>
              </a:rPr>
              <a:t>otential</a:t>
            </a:r>
            <a:r>
              <a:rPr kumimoji="0" lang="en-US" sz="2400" b="0" i="0" u="none" strike="noStrike" kern="1200" cap="none" spc="0" normalizeH="0" baseline="0" noProof="0" dirty="0">
                <a:ln>
                  <a:noFill/>
                </a:ln>
                <a:solidFill>
                  <a:srgbClr val="92D050"/>
                </a:solidFill>
                <a:effectLst/>
                <a:uLnTx/>
                <a:uFillTx/>
                <a:latin typeface="Avenir Next Demi Bold" panose="020B0503020202020204" pitchFamily="34" charset="0"/>
                <a:ea typeface="+mn-ea"/>
                <a:cs typeface="+mn-cs"/>
              </a:rPr>
              <a:t> for sustained support from the state to help keep up-to-date layers. (</a:t>
            </a:r>
            <a:r>
              <a:rPr kumimoji="0" lang="en-US" sz="2400" b="0" i="0" u="none" strike="noStrike" kern="1200" cap="none" spc="0" normalizeH="0" baseline="0" noProof="0" dirty="0" err="1">
                <a:ln>
                  <a:noFill/>
                </a:ln>
                <a:solidFill>
                  <a:srgbClr val="92D050"/>
                </a:solidFill>
                <a:effectLst/>
                <a:uLnTx/>
                <a:uFillTx/>
                <a:latin typeface="Avenir Next Demi Bold" panose="020B0503020202020204" pitchFamily="34" charset="0"/>
                <a:ea typeface="+mn-ea"/>
                <a:cs typeface="+mn-cs"/>
              </a:rPr>
              <a:t>Macander</a:t>
            </a:r>
            <a:r>
              <a:rPr kumimoji="0" lang="en-US" sz="2400" b="0" i="0" u="none" strike="noStrike" kern="1200" cap="none" spc="0" normalizeH="0" baseline="0" noProof="0" dirty="0">
                <a:ln>
                  <a:noFill/>
                </a:ln>
                <a:solidFill>
                  <a:srgbClr val="92D050"/>
                </a:solidFill>
                <a:effectLst/>
                <a:uLnTx/>
                <a:uFillTx/>
                <a:latin typeface="Avenir Next Demi Bold" panose="020B0503020202020204" pitchFamily="34" charset="0"/>
                <a:ea typeface="+mn-ea"/>
                <a:cs typeface="+mn-cs"/>
              </a:rPr>
              <a:t>)</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92D050"/>
                </a:solidFill>
                <a:effectLst/>
                <a:uLnTx/>
                <a:uFillTx/>
                <a:latin typeface="Avenir Next Demi Bold" panose="020B0503020202020204" pitchFamily="34" charset="0"/>
                <a:ea typeface="+mn-ea"/>
                <a:cs typeface="+mn-cs"/>
              </a:rPr>
              <a:t>Disco</a:t>
            </a:r>
            <a:r>
              <a:rPr lang="en-US" sz="2400" dirty="0" err="1">
                <a:solidFill>
                  <a:srgbClr val="92D050"/>
                </a:solidFill>
                <a:latin typeface="Avenir Next Demi Bold" panose="020B0503020202020204" pitchFamily="34" charset="0"/>
              </a:rPr>
              <a:t>verability</a:t>
            </a:r>
            <a:r>
              <a:rPr lang="en-US" sz="2400" dirty="0">
                <a:solidFill>
                  <a:srgbClr val="92D050"/>
                </a:solidFill>
                <a:latin typeface="Avenir Next Demi Bold" panose="020B0503020202020204" pitchFamily="34" charset="0"/>
              </a:rPr>
              <a:t> and metadata tagging helps, as does hosting data on easily accessible sites (example: Science-on-Schema site, other public data servers; Wilson)</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92D050"/>
                </a:solidFill>
                <a:effectLst/>
                <a:uLnTx/>
                <a:uFillTx/>
                <a:latin typeface="Avenir Next Demi Bold" panose="020B0503020202020204" pitchFamily="34" charset="0"/>
                <a:ea typeface="+mn-ea"/>
                <a:cs typeface="+mn-cs"/>
              </a:rPr>
              <a:t>A device to explain </a:t>
            </a:r>
            <a:r>
              <a:rPr lang="en-US" sz="2400" dirty="0">
                <a:solidFill>
                  <a:srgbClr val="92D050"/>
                </a:solidFill>
                <a:latin typeface="Avenir Next Demi Bold" panose="020B0503020202020204" pitchFamily="34" charset="0"/>
              </a:rPr>
              <a:t>management decision flows &amp; inputs to researchers. (Rocha)</a:t>
            </a:r>
            <a:endParaRPr kumimoji="0" lang="en-US" sz="2400" b="0" i="0" u="none" strike="noStrike" kern="1200" cap="none" spc="0" normalizeH="0" baseline="0" noProof="0" dirty="0">
              <a:ln>
                <a:noFill/>
              </a:ln>
              <a:solidFill>
                <a:srgbClr val="92D050"/>
              </a:solidFill>
              <a:effectLst/>
              <a:uLnTx/>
              <a:uFillTx/>
              <a:latin typeface="Avenir Next Demi Bold" panose="020B0503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92D050"/>
              </a:solidFill>
              <a:effectLst/>
              <a:uLnTx/>
              <a:uFillTx/>
              <a:latin typeface="Avenir Next Demi Bold" panose="020B0503020202020204" pitchFamily="34" charset="0"/>
              <a:ea typeface="+mn-ea"/>
              <a:cs typeface="+mn-cs"/>
            </a:endParaRPr>
          </a:p>
        </p:txBody>
      </p:sp>
    </p:spTree>
    <p:extLst>
      <p:ext uri="{BB962C8B-B14F-4D97-AF65-F5344CB8AC3E}">
        <p14:creationId xmlns:p14="http://schemas.microsoft.com/office/powerpoint/2010/main" val="3669761690"/>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9A4C551-FD02-B2ED-C0D8-262DF621543B}"/>
              </a:ext>
            </a:extLst>
          </p:cNvPr>
          <p:cNvSpPr txBox="1"/>
          <p:nvPr/>
        </p:nvSpPr>
        <p:spPr>
          <a:xfrm>
            <a:off x="645458" y="1506070"/>
            <a:ext cx="996158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srgbClr val="D2D3D4"/>
                </a:solidFill>
                <a:latin typeface="Avenir Next Demi Bold" panose="020B0503020202020204" pitchFamily="34" charset="0"/>
              </a:rPr>
              <a:t>Keys to adopting the science</a:t>
            </a:r>
            <a:endParaRPr kumimoji="0" lang="en-US" sz="3600" b="1" i="0" u="none" strike="noStrike" kern="1200" cap="none" spc="0" normalizeH="0" baseline="0" noProof="0" dirty="0">
              <a:ln>
                <a:noFill/>
              </a:ln>
              <a:solidFill>
                <a:srgbClr val="D2D3D4"/>
              </a:solidFill>
              <a:effectLst/>
              <a:uLnTx/>
              <a:uFillTx/>
              <a:latin typeface="Avenir Next Demi Bold" panose="020B0503020202020204" pitchFamily="34" charset="0"/>
              <a:ea typeface="+mn-ea"/>
              <a:cs typeface="+mn-cs"/>
            </a:endParaRPr>
          </a:p>
        </p:txBody>
      </p:sp>
      <p:sp>
        <p:nvSpPr>
          <p:cNvPr id="11" name="TextBox 10">
            <a:extLst>
              <a:ext uri="{FF2B5EF4-FFF2-40B4-BE49-F238E27FC236}">
                <a16:creationId xmlns:a16="http://schemas.microsoft.com/office/drawing/2014/main" id="{E6C262C5-1345-18E9-EF74-B9619C2DEC06}"/>
              </a:ext>
            </a:extLst>
          </p:cNvPr>
          <p:cNvSpPr txBox="1"/>
          <p:nvPr/>
        </p:nvSpPr>
        <p:spPr>
          <a:xfrm>
            <a:off x="645459" y="2152401"/>
            <a:ext cx="10779162" cy="2985433"/>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92D050"/>
                </a:solidFill>
                <a:effectLst/>
                <a:uLnTx/>
                <a:uFillTx/>
                <a:latin typeface="Avenir Next Demi Bold" panose="020B0503020202020204" pitchFamily="34" charset="0"/>
                <a:ea typeface="+mn-ea"/>
                <a:cs typeface="+mn-cs"/>
              </a:rPr>
              <a:t>“To create change, to help users do something different than what they have done, they need motivation. It can help to have someone they know and trust explain how the improvement may be worth the effort of risk. Helps with actualization of early adopters. </a:t>
            </a:r>
            <a:r>
              <a:rPr kumimoji="0" lang="en-US" sz="2400" b="0" i="0" u="none" strike="noStrike" kern="1200" cap="none" spc="0" normalizeH="0" baseline="0" noProof="0" dirty="0">
                <a:ln>
                  <a:noFill/>
                </a:ln>
                <a:solidFill>
                  <a:srgbClr val="FFFF00"/>
                </a:solidFill>
                <a:effectLst/>
                <a:uLnTx/>
                <a:uFillTx/>
                <a:latin typeface="Avenir Next Demi Bold" panose="020B0503020202020204" pitchFamily="34" charset="0"/>
                <a:ea typeface="+mn-ea"/>
                <a:cs typeface="+mn-cs"/>
              </a:rPr>
              <a:t>Change happens through people, through relationships</a:t>
            </a:r>
            <a:r>
              <a:rPr kumimoji="0" lang="en-US" sz="2400" b="0" i="0" u="none" strike="noStrike" kern="1200" cap="none" spc="0" normalizeH="0" baseline="0" noProof="0" dirty="0">
                <a:ln>
                  <a:noFill/>
                </a:ln>
                <a:solidFill>
                  <a:srgbClr val="92D050"/>
                </a:solidFill>
                <a:effectLst/>
                <a:uLnTx/>
                <a:uFillTx/>
                <a:latin typeface="Avenir Next Demi Bold" panose="020B0503020202020204" pitchFamily="34" charset="0"/>
                <a:ea typeface="+mn-ea"/>
                <a:cs typeface="+mn-cs"/>
              </a:rPr>
              <a:t>.” Wilson</a:t>
            </a:r>
          </a:p>
          <a:p>
            <a:pPr marR="0" lvl="0" algn="l" defTabSz="914400" rtl="0" eaLnBrk="1" fontAlgn="auto" latinLnBrk="0" hangingPunct="1">
              <a:lnSpc>
                <a:spcPct val="100000"/>
              </a:lnSpc>
              <a:spcBef>
                <a:spcPts val="0"/>
              </a:spcBef>
              <a:spcAft>
                <a:spcPts val="1200"/>
              </a:spcAft>
              <a:buClrTx/>
              <a:buSzTx/>
              <a:tabLst/>
              <a:defRPr/>
            </a:pPr>
            <a:endParaRPr lang="en-US" sz="2400" dirty="0">
              <a:solidFill>
                <a:srgbClr val="92D050"/>
              </a:solidFill>
              <a:latin typeface="Avenir Next Demi Bold" panose="020B0503020202020204" pitchFamily="34" charset="0"/>
            </a:endParaRPr>
          </a:p>
          <a:p>
            <a:pPr marR="0" lvl="0" algn="l" defTabSz="914400" rtl="0" eaLnBrk="1" fontAlgn="auto" latinLnBrk="0" hangingPunct="1">
              <a:lnSpc>
                <a:spcPct val="100000"/>
              </a:lnSpc>
              <a:spcBef>
                <a:spcPts val="0"/>
              </a:spcBef>
              <a:spcAft>
                <a:spcPts val="1200"/>
              </a:spcAft>
              <a:buClrTx/>
              <a:buSzTx/>
              <a:tabLst/>
              <a:defRPr/>
            </a:pPr>
            <a:r>
              <a:rPr lang="en-US" sz="2400" dirty="0">
                <a:solidFill>
                  <a:srgbClr val="92D050"/>
                </a:solidFill>
                <a:latin typeface="Avenir Next Demi Bold" panose="020B0503020202020204" pitchFamily="34" charset="0"/>
              </a:rPr>
              <a:t>Note:  “Head-to-head” comparisons of new products with managers’ status quo can make a compelling case for adoption (example:  Smith-Panda, hyperspectral veg map)</a:t>
            </a:r>
            <a:endParaRPr kumimoji="0" lang="en-US" sz="2400" b="0" i="0" u="none" strike="noStrike" kern="1200" cap="none" spc="0" normalizeH="0" baseline="0" noProof="0" dirty="0">
              <a:ln>
                <a:noFill/>
              </a:ln>
              <a:solidFill>
                <a:srgbClr val="92D050"/>
              </a:solidFill>
              <a:effectLst/>
              <a:uLnTx/>
              <a:uFillTx/>
              <a:latin typeface="Avenir Next Demi Bold" panose="020B0503020202020204" pitchFamily="34" charset="0"/>
              <a:ea typeface="+mn-ea"/>
              <a:cs typeface="+mn-cs"/>
            </a:endParaRPr>
          </a:p>
        </p:txBody>
      </p:sp>
      <p:pic>
        <p:nvPicPr>
          <p:cNvPr id="3" name="Picture 2" descr="High Five Bee">
            <a:extLst>
              <a:ext uri="{FF2B5EF4-FFF2-40B4-BE49-F238E27FC236}">
                <a16:creationId xmlns:a16="http://schemas.microsoft.com/office/drawing/2014/main" id="{4F08C01F-FE89-594B-E5A2-337BB9894FED}"/>
              </a:ext>
            </a:extLst>
          </p:cNvPr>
          <p:cNvPicPr>
            <a:picLocks noChangeAspect="1"/>
          </p:cNvPicPr>
          <p:nvPr/>
        </p:nvPicPr>
        <p:blipFill>
          <a:blip r:embed="rId3"/>
          <a:stretch>
            <a:fillRect/>
          </a:stretch>
        </p:blipFill>
        <p:spPr>
          <a:xfrm>
            <a:off x="8103704" y="407504"/>
            <a:ext cx="1580322" cy="1580322"/>
          </a:xfrm>
          <a:prstGeom prst="rect">
            <a:avLst/>
          </a:prstGeom>
        </p:spPr>
      </p:pic>
    </p:spTree>
    <p:extLst>
      <p:ext uri="{BB962C8B-B14F-4D97-AF65-F5344CB8AC3E}">
        <p14:creationId xmlns:p14="http://schemas.microsoft.com/office/powerpoint/2010/main" val="1080730171"/>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TotalTime>
  <Words>721</Words>
  <Application>Microsoft Office PowerPoint</Application>
  <PresentationFormat>Widescreen</PresentationFormat>
  <Paragraphs>38</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Avenir Next Demi Bold</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Stroud, David B. (GSFC-618.0)[SCIENCE SYSTEMS AND APPLICATIONS INC]</dc:creator>
  <cp:lastModifiedBy>randi jandt</cp:lastModifiedBy>
  <cp:revision>11</cp:revision>
  <dcterms:created xsi:type="dcterms:W3CDTF">2022-05-09T14:09:20Z</dcterms:created>
  <dcterms:modified xsi:type="dcterms:W3CDTF">2022-05-12T05:06:57Z</dcterms:modified>
</cp:coreProperties>
</file>