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0"/>
  </p:notesMasterIdLst>
  <p:sldIdLst>
    <p:sldId id="271" r:id="rId5"/>
    <p:sldId id="301" r:id="rId6"/>
    <p:sldId id="321" r:id="rId7"/>
    <p:sldId id="322" r:id="rId8"/>
    <p:sldId id="32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C28719-3BE5-6A89-B953-B727D8321AF1}" name="Kylie McLeod" initials="KM" userId="S::k_mcleod@ducks.ca::874bfaf8-2b56-4d6c-849d-74ce84fb99c1" providerId="AD"/>
  <p188:author id="{FEA51822-D589-E465-C575-ADEF9275DF9E}" name="Scott Stephens" initials="SS" userId="S::s_stephens@ducks.ca::42f1ddb8-c3ef-4ceb-a778-7e2b89627a0c" providerId="AD"/>
  <p188:author id="{76DF3A2B-7028-9CE2-1B43-63CE002A6060}" name="Dave Howerter" initials="DH" userId="S::d_howerter@ducks.ca::44a76140-dd17-4e57-b394-a34f80154996" providerId="AD"/>
  <p188:author id="{1CA2EA71-218C-5BC9-BCD7-139734DA29BD}" name="Stuart Slattery" initials="SS" userId="S::s_slattery@ducks.ca::8cab694a-3330-40e3-b86e-a7a29b7397a1" providerId="AD"/>
  <p188:author id="{F7B8388A-55A2-7189-4DF8-752BBB58EB96}" name="Kevin Smith" initials="KS" userId="S::k_smith@ducks.ca::6c4a6346-5bab-4737-8293-e03d737bd2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v Gingras" initials="BG" lastIdx="1" clrIdx="0">
    <p:extLst>
      <p:ext uri="{19B8F6BF-5375-455C-9EA6-DF929625EA0E}">
        <p15:presenceInfo xmlns:p15="http://schemas.microsoft.com/office/powerpoint/2012/main" userId="S::b_gingras@ducks.ca::8307397a-19e9-48b8-88bc-10db289c178a" providerId="AD"/>
      </p:ext>
    </p:extLst>
  </p:cmAuthor>
  <p:cmAuthor id="2" name="Kylie McLeod" initials="KM" lastIdx="5" clrIdx="1">
    <p:extLst>
      <p:ext uri="{19B8F6BF-5375-455C-9EA6-DF929625EA0E}">
        <p15:presenceInfo xmlns:p15="http://schemas.microsoft.com/office/powerpoint/2012/main" userId="S::k_mcleod@ducks.ca::874bfaf8-2b56-4d6c-849d-74ce84fb99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D0C9A8"/>
    <a:srgbClr val="A6995A"/>
    <a:srgbClr val="F0EAD8"/>
    <a:srgbClr val="E2E41A"/>
    <a:srgbClr val="537636"/>
    <a:srgbClr val="247C36"/>
    <a:srgbClr val="F2EDD9"/>
    <a:srgbClr val="49763E"/>
    <a:srgbClr val="720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9" autoAdjust="0"/>
  </p:normalViewPr>
  <p:slideViewPr>
    <p:cSldViewPr snapToGrid="0">
      <p:cViewPr>
        <p:scale>
          <a:sx n="76" d="100"/>
          <a:sy n="76" d="100"/>
        </p:scale>
        <p:origin x="197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73E7C-BEEE-4BE7-9B8D-5867757BAB57}" type="datetimeFigureOut">
              <a:rPr lang="en-CA" smtClean="0"/>
              <a:t>2022-05-02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5107C-5723-4224-8908-6E5F26FA34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48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897A4-B854-4F75-AA74-24C86D773B9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699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897A4-B854-4F75-AA74-24C86D773B9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0992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897A4-B854-4F75-AA74-24C86D773B9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9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897A4-B854-4F75-AA74-24C86D773B9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88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6897A4-B854-4F75-AA74-24C86D773B9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0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F28-15AE-D548-A364-55A4F83117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F632D6-4B9E-CF4E-B2F1-966E1978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95C5-A01A-0043-B22A-07B9752B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3D9F-C260-4091-A590-3B71CCEFC8B5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D614-C70B-114C-BC72-83400061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FF32F-E02F-9346-9A94-F2D9B201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660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CA21-EEA7-E746-AD6C-7174190B3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8DD3A-571C-6946-B241-96479149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1CB3A-C405-7049-A877-3BAD3AAFC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576EE-1E85-46E0-B65F-1A496B8EA4C1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7860E-7664-A24A-92A6-B89822032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8F18B-7CFE-FA4C-B370-5CBF39DC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58915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68BF3-D403-AA4D-8307-1AD9089DD2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8AFDD1-C709-FC4A-A04E-681FC363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A29A-7EBF-1640-901D-4BD39E48D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D5D64-7954-434D-A247-D2A0C6C352D2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C7955-4B7C-6942-8197-B5FBD006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ED8B8-0753-BB4B-92EB-BAC0AD6DD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799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B604-70AB-BB4D-A7E3-5B899F0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3DC9C-0C6E-F943-A253-3A70BED0B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0614-AA81-9E49-82C3-FE971B86B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EDCC-2DF9-496C-BE2E-FFEEAC578F74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923032-A82F-CD4F-A91D-55756F85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DD38-8AF1-D548-89E6-A31E90732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26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150F-1759-E744-AE43-A0D335CCC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C07FA-F50C-CE49-926D-CAE1C38D9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7CA0-FBD2-C846-97AB-78B5AC16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0F18-0994-4CC0-A5B3-6C15E823C165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CC4AE-11D2-4649-A108-B09E0B4F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47B62-2F93-1A41-BD07-481ACD8E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78367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85496-2043-6646-9E83-10C12E54C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BF5D-4BA9-A24D-94D6-4CE1DFEFD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1BC49-4921-F84A-AEFF-DB3AC817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873E8-EA7F-4D4B-887B-284CBFCE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DD1E0-06A5-419F-A5D9-6DB0AA5117E7}" type="datetime1">
              <a:rPr lang="en-US" smtClean="0"/>
              <a:t>5/2/2022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2885E-F8FC-A049-B370-3F11D510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8736F-1196-E74D-BC71-80ECF0043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9554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EEFA9-1BD2-8845-B434-23E91A744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60310-FB48-7E4C-88AA-6BFB7460F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EC563-5397-124A-8527-D43BC7E46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649B5-DF08-C94D-B69D-A4B7D2634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83EFA5-71F3-D548-8445-EF024CA24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D3B84A-D4EE-FF4B-AF21-179230D4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969F4-97BB-424D-857A-FADF597F3AD8}" type="datetime1">
              <a:rPr lang="en-US" smtClean="0"/>
              <a:t>5/2/2022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A837E4-69E5-CC42-84EC-5748054E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2A8D97-40CD-0842-88E7-B456F03E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840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3EC6-632D-6343-81E9-A4BE13DCC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D35AF-ACAD-2441-8E49-75E69398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31DF3-AD23-4BF1-A09A-48E4960C2FCF}" type="datetime1">
              <a:rPr lang="en-US" smtClean="0"/>
              <a:t>5/2/2022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A7882-6BEC-2B4D-B62C-418E38B4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95A66-5963-A641-BE4E-A8A34F66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763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C361D-141D-8940-921C-2B8BB485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908C-3C26-477B-910F-FF5CED4CF5FB}" type="datetime1">
              <a:rPr lang="en-US" smtClean="0"/>
              <a:t>5/2/2022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66728-4CA4-3C41-9091-BC8AFA57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A811D-A684-2542-9A0B-EC0B1564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978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2D2D-99D1-5E4F-9151-DEEDEA67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20829-B44B-D146-9CF6-21A1115D7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1B511-1552-4945-B52E-5F346ED84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4C71B-A518-FB4A-BA28-83701CC4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85ED3-B80E-427C-BDD3-21707EAFC637}" type="datetime1">
              <a:rPr lang="en-US" smtClean="0"/>
              <a:t>5/2/2022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E08EB-0C0F-F341-823A-D186866B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2198-E8FE-DC45-A893-4372F8FE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708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50B31-481F-2F4B-9812-5193BB42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98F9E-E5CE-EC4E-B71F-B397625D23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FCF30-71D9-9C4D-8F9F-FCF564E23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7861C-B636-764A-9CD3-823E81C07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40BC-2BB6-4E0F-9786-018988D745CC}" type="datetime1">
              <a:rPr lang="en-US" smtClean="0"/>
              <a:t>5/2/2022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520BE-944B-324F-B2AC-47EC19C0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5245A-B24E-1C4E-AEF3-783B1D94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341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05685-D195-DA43-A74C-70E926F92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25E6-5026-7943-B16C-50A25A5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A7C82-C501-4E48-A5D1-46092A340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9F244-1CA4-42EA-AF8E-364525FE8957}" type="datetime1">
              <a:rPr lang="en-US" smtClean="0"/>
              <a:t>5/2/2022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8ACA-CCB2-6640-9D5C-AE5BA9B76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941F9-4486-6F49-A4EF-D68D15F999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021-B7F5-ED46-B19B-FD5F14D6394D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908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A picture containing grass, tree, outdoor, field&#10;&#10;Description automatically generated">
            <a:extLst>
              <a:ext uri="{FF2B5EF4-FFF2-40B4-BE49-F238E27FC236}">
                <a16:creationId xmlns:a16="http://schemas.microsoft.com/office/drawing/2014/main" id="{1F37A607-C407-26C1-9CC1-353E98D73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" y="-1772"/>
            <a:ext cx="12188455" cy="81108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4E928A-AAB1-47E0-9396-83EAB3AC1070}"/>
              </a:ext>
            </a:extLst>
          </p:cNvPr>
          <p:cNvSpPr/>
          <p:nvPr/>
        </p:nvSpPr>
        <p:spPr>
          <a:xfrm>
            <a:off x="1001949" y="2164702"/>
            <a:ext cx="10593421" cy="2649894"/>
          </a:xfrm>
          <a:prstGeom prst="rect">
            <a:avLst/>
          </a:prstGeom>
          <a:solidFill>
            <a:schemeClr val="bg1">
              <a:alpha val="66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3555B7-DEDE-4DD4-B4F9-1B0AAB2A1FB2}"/>
              </a:ext>
            </a:extLst>
          </p:cNvPr>
          <p:cNvSpPr txBox="1">
            <a:spLocks/>
          </p:cNvSpPr>
          <p:nvPr/>
        </p:nvSpPr>
        <p:spPr>
          <a:xfrm>
            <a:off x="155643" y="2694734"/>
            <a:ext cx="11938069" cy="23132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CA" sz="3500" dirty="0">
                <a:ln w="0"/>
                <a:cs typeface="Arial"/>
              </a:rPr>
              <a:t>ASTM Breakout Session Report Back</a:t>
            </a:r>
          </a:p>
          <a:p>
            <a:pPr>
              <a:defRPr/>
            </a:pPr>
            <a:endParaRPr lang="en-CA" sz="1100" dirty="0">
              <a:ln w="0"/>
              <a:cs typeface="Arial"/>
            </a:endParaRPr>
          </a:p>
          <a:p>
            <a:pPr>
              <a:defRPr/>
            </a:pPr>
            <a:r>
              <a:rPr lang="en-CA" sz="3500" dirty="0">
                <a:ln w="0"/>
                <a:cs typeface="Arial"/>
              </a:rPr>
              <a:t>May 11-12, 2022 </a:t>
            </a:r>
          </a:p>
          <a:p>
            <a:pPr>
              <a:defRPr/>
            </a:pPr>
            <a:r>
              <a:rPr lang="en-CA" sz="3500" dirty="0">
                <a:ln w="0"/>
                <a:cs typeface="Arial"/>
              </a:rPr>
              <a:t>Attendees: Laura Bourgeau-Chavez, Kevin Turner, Misha </a:t>
            </a:r>
            <a:r>
              <a:rPr lang="en-CA" sz="3500" dirty="0" err="1">
                <a:ln w="0"/>
                <a:cs typeface="Arial"/>
              </a:rPr>
              <a:t>Warbanski</a:t>
            </a:r>
            <a:r>
              <a:rPr lang="en-CA" sz="3500" dirty="0">
                <a:ln w="0"/>
                <a:cs typeface="Arial"/>
              </a:rPr>
              <a:t>, Jessica </a:t>
            </a:r>
            <a:r>
              <a:rPr lang="en-CA" sz="3500" dirty="0" err="1">
                <a:ln w="0"/>
                <a:cs typeface="Arial"/>
              </a:rPr>
              <a:t>Fayne</a:t>
            </a:r>
            <a:r>
              <a:rPr lang="en-CA" sz="3500" dirty="0">
                <a:ln w="0"/>
                <a:cs typeface="Arial"/>
              </a:rPr>
              <a:t>, Natalie </a:t>
            </a:r>
            <a:r>
              <a:rPr lang="en-CA" sz="3500" dirty="0" err="1">
                <a:ln w="0"/>
                <a:cs typeface="Arial"/>
              </a:rPr>
              <a:t>Boelman</a:t>
            </a:r>
            <a:r>
              <a:rPr lang="en-CA" sz="3500" dirty="0">
                <a:ln w="0"/>
                <a:cs typeface="Arial"/>
              </a:rPr>
              <a:t>, Kevin Smith</a:t>
            </a:r>
            <a:endParaRPr lang="en-US" sz="2200" dirty="0"/>
          </a:p>
          <a:p>
            <a:pPr algn="l">
              <a:defRPr/>
            </a:pPr>
            <a:endParaRPr kumimoji="0" lang="en-US" sz="4000" b="0" i="0" u="none" strike="noStrike" kern="1200" cap="none" spc="0" normalizeH="0" baseline="0" noProof="0" dirty="0">
              <a:ln w="0"/>
              <a:solidFill>
                <a:srgbClr val="404040"/>
              </a:solidFill>
              <a:effectLst>
                <a:outerShdw blurRad="38100" dist="19050" dir="2700000" algn="tl" rotWithShape="0">
                  <a:sysClr val="windowText" lastClr="000000">
                    <a:alpha val="40000"/>
                  </a:sysClr>
                </a:outerShdw>
              </a:effectLst>
              <a:uLnTx/>
              <a:uFillTx/>
              <a:latin typeface="Montserra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633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ree, outdoor, plant, grassy&#10;&#10;Description automatically generated">
            <a:extLst>
              <a:ext uri="{FF2B5EF4-FFF2-40B4-BE49-F238E27FC236}">
                <a16:creationId xmlns:a16="http://schemas.microsoft.com/office/drawing/2014/main" id="{781A8AF7-FA34-42D7-9A91-86D83CB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3514" r="66" b="58233"/>
          <a:stretch/>
        </p:blipFill>
        <p:spPr>
          <a:xfrm>
            <a:off x="-8077" y="5695950"/>
            <a:ext cx="12200077" cy="11620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4105B5-2751-4AAC-843E-A7887D33EEB5}"/>
              </a:ext>
            </a:extLst>
          </p:cNvPr>
          <p:cNvSpPr txBox="1">
            <a:spLocks/>
          </p:cNvSpPr>
          <p:nvPr/>
        </p:nvSpPr>
        <p:spPr>
          <a:xfrm>
            <a:off x="2408743" y="40524"/>
            <a:ext cx="7276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latin typeface="+mn-lt"/>
                <a:cs typeface="Arial" panose="020B0604020202020204" pitchFamily="34" charset="0"/>
              </a:rPr>
              <a:t>Opportunity/Needs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8A776-FB4E-4692-812B-24630FFF7100}"/>
              </a:ext>
            </a:extLst>
          </p:cNvPr>
          <p:cNvSpPr/>
          <p:nvPr/>
        </p:nvSpPr>
        <p:spPr>
          <a:xfrm>
            <a:off x="465516" y="1084553"/>
            <a:ext cx="11236858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Do more than science for science sake – opportunity to address climate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Communicate science results to reach a broader audience of end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Develop meaningful and innovative climate mitigation and adaptation solutions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Influence policy and land planning to affect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Work within an ethical space to braid ways of knowing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4044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ree, outdoor, plant, grassy&#10;&#10;Description automatically generated">
            <a:extLst>
              <a:ext uri="{FF2B5EF4-FFF2-40B4-BE49-F238E27FC236}">
                <a16:creationId xmlns:a16="http://schemas.microsoft.com/office/drawing/2014/main" id="{781A8AF7-FA34-42D7-9A91-86D83CB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3514" r="66" b="58233"/>
          <a:stretch/>
        </p:blipFill>
        <p:spPr>
          <a:xfrm>
            <a:off x="-8077" y="5695950"/>
            <a:ext cx="12200077" cy="11620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4105B5-2751-4AAC-843E-A7887D33EEB5}"/>
              </a:ext>
            </a:extLst>
          </p:cNvPr>
          <p:cNvSpPr txBox="1">
            <a:spLocks/>
          </p:cNvSpPr>
          <p:nvPr/>
        </p:nvSpPr>
        <p:spPr>
          <a:xfrm>
            <a:off x="2408743" y="40524"/>
            <a:ext cx="7276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Challenges/Risks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8A776-FB4E-4692-812B-24630FFF7100}"/>
              </a:ext>
            </a:extLst>
          </p:cNvPr>
          <p:cNvSpPr/>
          <p:nvPr/>
        </p:nvSpPr>
        <p:spPr>
          <a:xfrm>
            <a:off x="465516" y="1084553"/>
            <a:ext cx="11236858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Time/Cost to develop meaningful relationships with end users/communities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Many end users – often in remote areas with low bandwidth and capacity issues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Additional skillsets may be required – e.g. </a:t>
            </a:r>
            <a:r>
              <a:rPr lang="en-US" sz="2400" dirty="0">
                <a:solidFill>
                  <a:prstClr val="black"/>
                </a:solidFill>
                <a:latin typeface="Calibri Light"/>
              </a:rPr>
              <a:t>social science background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End user outreach funding often limited or lacking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Researchers are being asked to take on more – risk of burn out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Calibri Light"/>
              </a:rPr>
              <a:t>ABoVE</a:t>
            </a:r>
            <a:r>
              <a:rPr lang="en-US" sz="2400" dirty="0">
                <a:solidFill>
                  <a:prstClr val="black"/>
                </a:solidFill>
                <a:latin typeface="Calibri Light"/>
              </a:rPr>
              <a:t> projects have many components and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Research components complex</a:t>
            </a:r>
            <a:r>
              <a:rPr lang="en-US" sz="2400" dirty="0">
                <a:solidFill>
                  <a:prstClr val="black"/>
                </a:solidFill>
                <a:latin typeface="Calibri Light"/>
              </a:rPr>
              <a:t> alone – adding additional components a challenge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0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ree, outdoor, plant, grassy&#10;&#10;Description automatically generated">
            <a:extLst>
              <a:ext uri="{FF2B5EF4-FFF2-40B4-BE49-F238E27FC236}">
                <a16:creationId xmlns:a16="http://schemas.microsoft.com/office/drawing/2014/main" id="{781A8AF7-FA34-42D7-9A91-86D83CB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3514" r="66" b="58233"/>
          <a:stretch/>
        </p:blipFill>
        <p:spPr>
          <a:xfrm>
            <a:off x="-8077" y="5695950"/>
            <a:ext cx="12200077" cy="11620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4105B5-2751-4AAC-843E-A7887D33EEB5}"/>
              </a:ext>
            </a:extLst>
          </p:cNvPr>
          <p:cNvSpPr txBox="1">
            <a:spLocks/>
          </p:cNvSpPr>
          <p:nvPr/>
        </p:nvSpPr>
        <p:spPr>
          <a:xfrm>
            <a:off x="2408743" y="40524"/>
            <a:ext cx="7276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Ideas/Solutions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8A776-FB4E-4692-812B-24630FFF7100}"/>
              </a:ext>
            </a:extLst>
          </p:cNvPr>
          <p:cNvSpPr/>
          <p:nvPr/>
        </p:nvSpPr>
        <p:spPr>
          <a:xfrm>
            <a:off x="465516" y="1084553"/>
            <a:ext cx="11236858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Create/reform/expand working group to focus on end user engagement/communication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Focus more on synthesis of </a:t>
            </a:r>
            <a:r>
              <a:rPr lang="en-US" sz="2400" dirty="0" err="1">
                <a:solidFill>
                  <a:prstClr val="black"/>
                </a:solidFill>
                <a:latin typeface="Calibri Light"/>
              </a:rPr>
              <a:t>ABoVE</a:t>
            </a:r>
            <a:r>
              <a:rPr lang="en-US" sz="2400" dirty="0">
                <a:solidFill>
                  <a:prstClr val="black"/>
                </a:solidFill>
                <a:latin typeface="Calibri Light"/>
              </a:rPr>
              <a:t> results to end users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Along with science summary slides – create deck of “translated” slides for general use to connect with larger audience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Seek new media types – social media big in </a:t>
            </a:r>
            <a:r>
              <a:rPr lang="en-US" sz="2400" dirty="0" err="1">
                <a:solidFill>
                  <a:prstClr val="black"/>
                </a:solidFill>
                <a:latin typeface="Calibri Light"/>
              </a:rPr>
              <a:t>ABoVE</a:t>
            </a:r>
            <a:r>
              <a:rPr lang="en-US" sz="2400" dirty="0">
                <a:solidFill>
                  <a:prstClr val="black"/>
                </a:solidFill>
                <a:latin typeface="Calibri Light"/>
              </a:rPr>
              <a:t> domain, Story Maps, others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Leverage new and existing links/tools being used/developed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E.g. Knowledge Basket, Canadian Conservation Land Management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Expand partnerships with groups working on science communication/translation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375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ree, outdoor, plant, grassy&#10;&#10;Description automatically generated">
            <a:extLst>
              <a:ext uri="{FF2B5EF4-FFF2-40B4-BE49-F238E27FC236}">
                <a16:creationId xmlns:a16="http://schemas.microsoft.com/office/drawing/2014/main" id="{781A8AF7-FA34-42D7-9A91-86D83CB7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23514" r="66" b="58233"/>
          <a:stretch/>
        </p:blipFill>
        <p:spPr>
          <a:xfrm>
            <a:off x="-8077" y="5695950"/>
            <a:ext cx="12200077" cy="116204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C4105B5-2751-4AAC-843E-A7887D33EEB5}"/>
              </a:ext>
            </a:extLst>
          </p:cNvPr>
          <p:cNvSpPr txBox="1">
            <a:spLocks/>
          </p:cNvSpPr>
          <p:nvPr/>
        </p:nvSpPr>
        <p:spPr>
          <a:xfrm>
            <a:off x="2408743" y="40524"/>
            <a:ext cx="72760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Ideas/Solutions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8A776-FB4E-4692-812B-24630FFF7100}"/>
              </a:ext>
            </a:extLst>
          </p:cNvPr>
          <p:cNvSpPr/>
          <p:nvPr/>
        </p:nvSpPr>
        <p:spPr>
          <a:xfrm>
            <a:off x="465516" y="1084553"/>
            <a:ext cx="11236858" cy="34163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Seek out ENGO partners who have long-term partnerships with end users or others (like Polar) who share mission of communicating with end users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Leverage external funding/partnerships to achieve common end user goals/outcomes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Provides more funding to this aspect which can be underbudgeted at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Seek out advice/rethink end-user engagement workshops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 Light"/>
              </a:rPr>
              <a:t>Leverage NASA and other partners communication/knowledge mobilization, sharing and transfer skills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4818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C44A088FFCCE45ACCFEDE050B48F16" ma:contentTypeVersion="14" ma:contentTypeDescription="Create a new document." ma:contentTypeScope="" ma:versionID="ff2a44987a89aa30be4b2a9edd68effc">
  <xsd:schema xmlns:xsd="http://www.w3.org/2001/XMLSchema" xmlns:xs="http://www.w3.org/2001/XMLSchema" xmlns:p="http://schemas.microsoft.com/office/2006/metadata/properties" xmlns:ns3="ee42ae33-55c8-471e-9e0f-1b0b988a87b0" xmlns:ns4="96ecdf34-fb39-4ff7-9bf5-7379ac18c18a" targetNamespace="http://schemas.microsoft.com/office/2006/metadata/properties" ma:root="true" ma:fieldsID="9c996cebc303a57e82dc47b4a83853b0" ns3:_="" ns4:_="">
    <xsd:import namespace="ee42ae33-55c8-471e-9e0f-1b0b988a87b0"/>
    <xsd:import namespace="96ecdf34-fb39-4ff7-9bf5-7379ac18c18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42ae33-55c8-471e-9e0f-1b0b988a87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cdf34-fb39-4ff7-9bf5-7379ac18c1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C4E07F-418B-4DF6-9DCB-6A58985FBA95}">
  <ds:schemaRefs>
    <ds:schemaRef ds:uri="http://purl.org/dc/dcmitype/"/>
    <ds:schemaRef ds:uri="http://schemas.microsoft.com/office/2006/documentManagement/types"/>
    <ds:schemaRef ds:uri="96ecdf34-fb39-4ff7-9bf5-7379ac18c18a"/>
    <ds:schemaRef ds:uri="ee42ae33-55c8-471e-9e0f-1b0b988a87b0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266E0AA-D14D-4F5A-956A-0D542A55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42ae33-55c8-471e-9e0f-1b0b988a87b0"/>
    <ds:schemaRef ds:uri="96ecdf34-fb39-4ff7-9bf5-7379ac18c1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29C38C-EC5A-4DEC-B808-D328009122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14791</TotalTime>
  <Words>340</Words>
  <Application>Microsoft Office PowerPoint</Application>
  <PresentationFormat>Widescreen</PresentationFormat>
  <Paragraphs>37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Warren</dc:creator>
  <cp:lastModifiedBy>Kevin Smith</cp:lastModifiedBy>
  <cp:revision>21</cp:revision>
  <dcterms:created xsi:type="dcterms:W3CDTF">2020-11-19T22:58:47Z</dcterms:created>
  <dcterms:modified xsi:type="dcterms:W3CDTF">2022-05-12T14:07:36Z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0x010100EAC44A088FFCCE45ACCFEDE050B48F16</vt:lpwstr>
  </property>
</Properties>
</file>