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B45"/>
    <a:srgbClr val="D4DE2B"/>
    <a:srgbClr val="DBDADD"/>
    <a:srgbClr val="595959"/>
    <a:srgbClr val="D2D3D4"/>
    <a:srgbClr val="D4DE2C"/>
    <a:srgbClr val="BABBBE"/>
    <a:srgbClr val="EBEBED"/>
    <a:srgbClr val="199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21"/>
    <p:restoredTop sz="96405"/>
  </p:normalViewPr>
  <p:slideViewPr>
    <p:cSldViewPr snapToGrid="0" snapToObjects="1">
      <p:cViewPr varScale="1">
        <p:scale>
          <a:sx n="112" d="100"/>
          <a:sy n="112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A15F2-90B9-0E41-B017-DFB4C1A6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2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B92E42-8CFB-7C41-B3DF-D19C95B17D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86809"/>
            <a:ext cx="10515600" cy="1243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3986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F49DAA-E2AA-0F4F-B767-EDF02A72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24E33-B8F7-5846-9882-C78BCE6146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E2BB-5BFD-1E4F-8915-472CA18049FD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7398-45BF-8F4C-99B5-A6BB9C01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F0317F-6C77-0367-05E8-7BC05FF6770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9390-2B4C-244F-A656-F9006955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6137"/>
            <a:ext cx="10515600" cy="521022"/>
          </a:xfrm>
        </p:spPr>
        <p:txBody>
          <a:bodyPr/>
          <a:lstStyle/>
          <a:p>
            <a:r>
              <a:rPr lang="en-US" sz="2800" u="sng" dirty="0">
                <a:solidFill>
                  <a:srgbClr val="000000"/>
                </a:solidFill>
              </a:rPr>
              <a:t>Tues AM – Charge to Thematic Breakout groups</a:t>
            </a:r>
            <a:endParaRPr lang="en-US" sz="2800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A290A-9E97-4641-B3E9-9B18FEECC8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" y="2024009"/>
            <a:ext cx="11269980" cy="46952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Review Synthesis Activities &amp; update your current list of those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Include identification of leads &amp; titles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Compile a list of those completed (e.g. “boreal regeneration synthesis,” </a:t>
            </a:r>
            <a:r>
              <a:rPr lang="en-US" sz="2200" dirty="0" err="1">
                <a:solidFill>
                  <a:srgbClr val="000000"/>
                </a:solidFill>
              </a:rPr>
              <a:t>Baltzer</a:t>
            </a:r>
            <a:r>
              <a:rPr lang="en-US" sz="2200" dirty="0">
                <a:solidFill>
                  <a:srgbClr val="000000"/>
                </a:solidFill>
              </a:rPr>
              <a:t> citation)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&amp; reasonably when to bring the ongoing activities to fruition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with publications as a working framework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Consider new Synthesis Activities </a:t>
            </a:r>
            <a:r>
              <a:rPr lang="en-US" sz="2000" dirty="0">
                <a:solidFill>
                  <a:srgbClr val="000000"/>
                </a:solidFill>
              </a:rPr>
              <a:t>(as makes sense).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In anticipation of Phase 3, consider </a:t>
            </a:r>
            <a:r>
              <a:rPr lang="en-US" sz="2000" dirty="0">
                <a:solidFill>
                  <a:srgbClr val="000000"/>
                </a:solidFill>
              </a:rPr>
              <a:t>(if possible) </a:t>
            </a:r>
            <a:r>
              <a:rPr lang="en-US" sz="2400" dirty="0">
                <a:solidFill>
                  <a:srgbClr val="000000"/>
                </a:solidFill>
              </a:rPr>
              <a:t>how new projects might augment current WG efforts / activities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If key projects were not selected for Phase 3, how to mitigate &amp; maintain engagement?</a:t>
            </a:r>
          </a:p>
        </p:txBody>
      </p:sp>
    </p:spTree>
    <p:extLst>
      <p:ext uri="{BB962C8B-B14F-4D97-AF65-F5344CB8AC3E}">
        <p14:creationId xmlns:p14="http://schemas.microsoft.com/office/powerpoint/2010/main" val="22995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397" y="1126903"/>
            <a:ext cx="89491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Carbon Dynamics</a:t>
            </a:r>
            <a:r>
              <a:rPr lang="en-US" dirty="0"/>
              <a:t>:</a:t>
            </a:r>
            <a:endParaRPr lang="en-US" b="1" dirty="0"/>
          </a:p>
          <a:p>
            <a:pPr lvl="0"/>
            <a:r>
              <a:rPr lang="en-US" dirty="0"/>
              <a:t>Changes in seasonal amplitude of CO2 concentrations </a:t>
            </a:r>
          </a:p>
          <a:p>
            <a:pPr lvl="0"/>
            <a:r>
              <a:rPr lang="en-US" dirty="0"/>
              <a:t>Partitioning net ecosystem exchange components </a:t>
            </a:r>
          </a:p>
          <a:p>
            <a:pPr lvl="0"/>
            <a:r>
              <a:rPr lang="en-US" dirty="0"/>
              <a:t>C Flux measurements in permafrost ecosystems (</a:t>
            </a:r>
            <a:r>
              <a:rPr lang="en-US" b="1" i="1" dirty="0"/>
              <a:t>with Hydrology/Permafrost WG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Hydrology / Permafrost</a:t>
            </a:r>
            <a:r>
              <a:rPr lang="en-US" dirty="0"/>
              <a:t>:</a:t>
            </a:r>
            <a:endParaRPr lang="en-US" b="1" dirty="0"/>
          </a:p>
          <a:p>
            <a:pPr lvl="0"/>
            <a:r>
              <a:rPr lang="en-US" dirty="0"/>
              <a:t>Active Layer Distribution - synthesize &amp; assess active layer depths (</a:t>
            </a:r>
            <a:r>
              <a:rPr lang="en-US" b="1" i="1" dirty="0"/>
              <a:t>with SAR WGs</a:t>
            </a:r>
            <a:r>
              <a:rPr lang="en-US" dirty="0"/>
              <a:t>)</a:t>
            </a:r>
          </a:p>
          <a:p>
            <a:r>
              <a:rPr lang="en-US" dirty="0"/>
              <a:t>Freeze-thaw dynamics and timing (</a:t>
            </a:r>
            <a:r>
              <a:rPr lang="en-US" b="1" i="1" dirty="0"/>
              <a:t>with C Dynamics WG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Lake trends – comparison of methods &amp; long-term trends in lake area, and drivers</a:t>
            </a:r>
          </a:p>
          <a:p>
            <a:pPr lvl="0"/>
            <a:r>
              <a:rPr lang="en-US" dirty="0"/>
              <a:t>Snow properties – crosscutting synthesis activity </a:t>
            </a:r>
            <a:r>
              <a:rPr lang="en-US" b="1" i="1" dirty="0"/>
              <a:t>with Wildlife WG</a:t>
            </a: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Fire Disturbance</a:t>
            </a:r>
            <a:r>
              <a:rPr lang="en-US" dirty="0"/>
              <a:t>:</a:t>
            </a:r>
            <a:endParaRPr lang="en-US" b="1" dirty="0"/>
          </a:p>
          <a:p>
            <a:pPr lvl="0"/>
            <a:r>
              <a:rPr lang="en-US" b="1" dirty="0">
                <a:sym typeface="Symbol" pitchFamily="2" charset="2"/>
              </a:rPr>
              <a:t></a:t>
            </a:r>
            <a:r>
              <a:rPr lang="en-US" dirty="0"/>
              <a:t> Wildfire soil carbon combustion synthesis</a:t>
            </a:r>
          </a:p>
          <a:p>
            <a:pPr lvl="0"/>
            <a:r>
              <a:rPr lang="en-US" b="1" dirty="0">
                <a:sym typeface="Symbol" pitchFamily="2" charset="2"/>
              </a:rPr>
              <a:t></a:t>
            </a:r>
            <a:r>
              <a:rPr lang="en-US" dirty="0"/>
              <a:t> Post-fire forest regrowth composition &amp; trajectories (</a:t>
            </a:r>
            <a:r>
              <a:rPr lang="en-US" b="1" i="1" dirty="0"/>
              <a:t>with Veg Dynamics WG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Arctic Combustion and Regrowth Synthesis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Vegetation Dynamics</a:t>
            </a:r>
            <a:r>
              <a:rPr lang="en-US" dirty="0"/>
              <a:t>:</a:t>
            </a:r>
            <a:endParaRPr lang="en-US" b="1" dirty="0"/>
          </a:p>
          <a:p>
            <a:pPr lvl="0"/>
            <a:r>
              <a:rPr lang="en-US" dirty="0"/>
              <a:t>Succession/recovery following disturbances (</a:t>
            </a:r>
            <a:r>
              <a:rPr lang="en-US" b="1" i="1" dirty="0"/>
              <a:t>with Fire WG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Forest greening/browning including role of climate &amp; insects in forest decline</a:t>
            </a:r>
          </a:p>
          <a:p>
            <a:pPr lvl="0"/>
            <a:r>
              <a:rPr lang="en-US" b="1" dirty="0">
                <a:sym typeface="Symbol" pitchFamily="2" charset="2"/>
              </a:rPr>
              <a:t></a:t>
            </a:r>
            <a:r>
              <a:rPr lang="en-US" dirty="0"/>
              <a:t> Tundra greening/browning including shrub expansion &amp; densification</a:t>
            </a:r>
          </a:p>
          <a:p>
            <a:endParaRPr lang="en-US" dirty="0"/>
          </a:p>
        </p:txBody>
      </p:sp>
      <p:pic>
        <p:nvPicPr>
          <p:cNvPr id="5" name="Content Placeholder 3" descr="IMG_4652 copy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939456" y="2402170"/>
            <a:ext cx="3154680" cy="22365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1B4B3A-B853-E340-AE1F-A780DD988F8A}"/>
              </a:ext>
            </a:extLst>
          </p:cNvPr>
          <p:cNvSpPr txBox="1"/>
          <p:nvPr/>
        </p:nvSpPr>
        <p:spPr>
          <a:xfrm rot="20062006">
            <a:off x="4008474" y="2232838"/>
            <a:ext cx="1983235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THIS IS OLD!</a:t>
            </a:r>
          </a:p>
        </p:txBody>
      </p:sp>
    </p:spTree>
    <p:extLst>
      <p:ext uri="{BB962C8B-B14F-4D97-AF65-F5344CB8AC3E}">
        <p14:creationId xmlns:p14="http://schemas.microsoft.com/office/powerpoint/2010/main" val="199462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98A9C1-DB80-CC47-B2E4-24C2528EB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75656"/>
              </p:ext>
            </p:extLst>
          </p:nvPr>
        </p:nvGraphicFramePr>
        <p:xfrm>
          <a:off x="2240281" y="1131570"/>
          <a:ext cx="7406640" cy="5867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880">
                  <a:extLst>
                    <a:ext uri="{9D8B030D-6E8A-4147-A177-3AD203B41FA5}">
                      <a16:colId xmlns:a16="http://schemas.microsoft.com/office/drawing/2014/main" val="3240155260"/>
                    </a:ext>
                  </a:extLst>
                </a:gridCol>
                <a:gridCol w="1688043">
                  <a:extLst>
                    <a:ext uri="{9D8B030D-6E8A-4147-A177-3AD203B41FA5}">
                      <a16:colId xmlns:a16="http://schemas.microsoft.com/office/drawing/2014/main" val="1464309954"/>
                    </a:ext>
                  </a:extLst>
                </a:gridCol>
                <a:gridCol w="1047148">
                  <a:extLst>
                    <a:ext uri="{9D8B030D-6E8A-4147-A177-3AD203B41FA5}">
                      <a16:colId xmlns:a16="http://schemas.microsoft.com/office/drawing/2014/main" val="542769023"/>
                    </a:ext>
                  </a:extLst>
                </a:gridCol>
                <a:gridCol w="785362">
                  <a:extLst>
                    <a:ext uri="{9D8B030D-6E8A-4147-A177-3AD203B41FA5}">
                      <a16:colId xmlns:a16="http://schemas.microsoft.com/office/drawing/2014/main" val="472494935"/>
                    </a:ext>
                  </a:extLst>
                </a:gridCol>
                <a:gridCol w="2097207">
                  <a:extLst>
                    <a:ext uri="{9D8B030D-6E8A-4147-A177-3AD203B41FA5}">
                      <a16:colId xmlns:a16="http://schemas.microsoft.com/office/drawing/2014/main" val="3248829551"/>
                    </a:ext>
                  </a:extLst>
                </a:gridCol>
              </a:tblGrid>
              <a:tr h="500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Synthesis Topic Name</a:t>
                      </a:r>
                      <a:endParaRPr lang="en-US" sz="1600" kern="900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Leads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Start Date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End Date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Status/</a:t>
                      </a:r>
                      <a:endParaRPr lang="en-US" sz="1600" kern="9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Progress Bar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1751522053"/>
                  </a:ext>
                </a:extLst>
              </a:tr>
              <a:tr h="45319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Carbon Budget for the ABoVE domain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Abhishek Chatterjee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1-Jan-20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TBD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Draft_v1</a:t>
                      </a:r>
                      <a:endParaRPr lang="en-US" sz="1600" kern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Incorporate work by Jeralyn P.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4211836861"/>
                  </a:ext>
                </a:extLst>
              </a:tr>
              <a:tr h="453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Jon Wang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87834"/>
                  </a:ext>
                </a:extLst>
              </a:tr>
              <a:tr h="2265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3712200003"/>
                  </a:ext>
                </a:extLst>
              </a:tr>
              <a:tr h="41464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Carbon cycle response to disturbances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Nick Parazoo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1-Jan-20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TBD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</a:t>
                      </a:r>
                      <a:r>
                        <a:rPr lang="en-US" sz="1600" kern="0" baseline="30000">
                          <a:effectLst/>
                        </a:rPr>
                        <a:t>st</a:t>
                      </a:r>
                      <a:r>
                        <a:rPr lang="en-US" sz="1600" kern="0">
                          <a:effectLst/>
                        </a:rPr>
                        <a:t> paper in review at JGR-Biogeosciences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3208090176"/>
                  </a:ext>
                </a:extLst>
              </a:tr>
              <a:tr h="414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Nima Madani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390562"/>
                  </a:ext>
                </a:extLst>
              </a:tr>
              <a:tr h="2265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1747672052"/>
                  </a:ext>
                </a:extLst>
              </a:tr>
              <a:tr h="41464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Methane fluxes, model-data mismatch and knowledge gaps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Jennifer Watts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1-Jan-20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TBD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Work by Shannon R./ Hailey W./ Luke S.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3091531216"/>
                  </a:ext>
                </a:extLst>
              </a:tr>
              <a:tr h="491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Roisin Commane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53014"/>
                  </a:ext>
                </a:extLst>
              </a:tr>
              <a:tr h="2265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 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2165695984"/>
                  </a:ext>
                </a:extLst>
              </a:tr>
              <a:tr h="45319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CO</a:t>
                      </a:r>
                      <a:r>
                        <a:rPr lang="en-US" sz="1600" kern="0" baseline="-25000">
                          <a:effectLst/>
                        </a:rPr>
                        <a:t>2</a:t>
                      </a:r>
                      <a:r>
                        <a:rPr lang="en-US" sz="1600" kern="0">
                          <a:effectLst/>
                        </a:rPr>
                        <a:t> amplitude synthesis - trends, drivers and projections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Brendan Rogers</a:t>
                      </a:r>
                      <a:endParaRPr lang="en-US" sz="1600" kern="900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18-Jun-20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TBD</a:t>
                      </a:r>
                      <a:endParaRPr lang="en-US" sz="1600" kern="90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Now in four WGs: atmospheric, terrestrial remote sensing, in situ measurements, process-based models</a:t>
                      </a:r>
                      <a:endParaRPr lang="en-US" sz="1600" kern="900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extLst>
                  <a:ext uri="{0D108BD9-81ED-4DB2-BD59-A6C34878D82A}">
                    <a16:rowId xmlns:a16="http://schemas.microsoft.com/office/drawing/2014/main" val="2811674914"/>
                  </a:ext>
                </a:extLst>
              </a:tr>
              <a:tr h="1359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Manuel </a:t>
                      </a:r>
                      <a:r>
                        <a:rPr lang="en-US" sz="1200" kern="0" dirty="0" err="1">
                          <a:effectLst/>
                        </a:rPr>
                        <a:t>Helbig</a:t>
                      </a:r>
                      <a:r>
                        <a:rPr lang="en-US" sz="1200" kern="0" dirty="0">
                          <a:effectLst/>
                        </a:rPr>
                        <a:t>, Gretchen Keppel-Aleks, </a:t>
                      </a:r>
                      <a:r>
                        <a:rPr lang="en-US" sz="1200" kern="0" dirty="0" err="1">
                          <a:effectLst/>
                        </a:rPr>
                        <a:t>Zhihua</a:t>
                      </a:r>
                      <a:r>
                        <a:rPr lang="en-US" sz="1200" kern="0" dirty="0">
                          <a:effectLst/>
                        </a:rPr>
                        <a:t> Liu</a:t>
                      </a:r>
                      <a:endParaRPr lang="en-US" sz="1600" kern="900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7" marR="6561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1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5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4360" y="1359008"/>
            <a:ext cx="11384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5 breakout groups (chairs): Rooms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Carbon + Wetlands (Chatterjee / Laura B-C / </a:t>
            </a:r>
            <a:r>
              <a:rPr lang="en-US" sz="2400" dirty="0" err="1"/>
              <a:t>Loboda</a:t>
            </a:r>
            <a:r>
              <a:rPr lang="en-US" sz="2400" dirty="0"/>
              <a:t>): </a:t>
            </a:r>
            <a:r>
              <a:rPr lang="en-US" sz="2400" b="1" dirty="0"/>
              <a:t>Auditorium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Vegetation Dynamics + Spectral Imaging (Epstein / Rogers / </a:t>
            </a:r>
            <a:r>
              <a:rPr lang="en-US" sz="2400" dirty="0" err="1"/>
              <a:t>Huemmrich</a:t>
            </a:r>
            <a:r>
              <a:rPr lang="en-US" sz="2400" dirty="0"/>
              <a:t>): </a:t>
            </a:r>
            <a:r>
              <a:rPr lang="en-US" sz="2400" b="1" dirty="0"/>
              <a:t>Room 107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Permafrost and Hydrology (Kimball / </a:t>
            </a:r>
            <a:r>
              <a:rPr lang="en-US" sz="2400" dirty="0" err="1"/>
              <a:t>Butman</a:t>
            </a:r>
            <a:r>
              <a:rPr lang="en-US" sz="2400" dirty="0"/>
              <a:t>): </a:t>
            </a:r>
            <a:r>
              <a:rPr lang="en-US" sz="2400" b="1" dirty="0"/>
              <a:t>Room 103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Fire and Insect Disturbance (French / Laura B-C / </a:t>
            </a:r>
            <a:r>
              <a:rPr lang="en-US" sz="2400" dirty="0" err="1"/>
              <a:t>Loboda</a:t>
            </a:r>
            <a:r>
              <a:rPr lang="en-US" sz="2400" dirty="0"/>
              <a:t>): </a:t>
            </a:r>
            <a:r>
              <a:rPr lang="en-US" sz="2400" b="1" dirty="0"/>
              <a:t>Room 105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Vegetation Structure (Montesano / </a:t>
            </a:r>
            <a:r>
              <a:rPr lang="en-US" sz="2400" dirty="0" err="1"/>
              <a:t>Macander</a:t>
            </a:r>
            <a:r>
              <a:rPr lang="en-US" sz="2400" dirty="0"/>
              <a:t>?  Duncanson?): </a:t>
            </a:r>
            <a:r>
              <a:rPr lang="en-US" sz="2400" b="1" dirty="0"/>
              <a:t>Room 130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91342" y="4674150"/>
            <a:ext cx="8809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Self-select to breakouts </a:t>
            </a:r>
          </a:p>
          <a:p>
            <a:pPr marL="971550" lvl="1" indent="-514350"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If you have multiple project participants, go to different WGs</a:t>
            </a:r>
          </a:p>
          <a:p>
            <a:pPr marL="971550" lvl="1" indent="-514350">
              <a:buFont typeface="Wingdings" charset="2"/>
              <a:buChar char="Ø"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Assign / volunteer a rapporteur and </a:t>
            </a:r>
            <a:r>
              <a:rPr lang="en-US" sz="2400" dirty="0"/>
              <a:t>and liaise with the virtual and in-person group.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216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M 8 Template (Master)" id="{7367450C-DE97-614D-8713-28060E8A91F4}" vid="{778ECC82-21DD-BA4C-B923-CC1E545647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489</Words>
  <Application>Microsoft Macintosh PowerPoint</Application>
  <PresentationFormat>Widescreen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Tues AM – Charge to Thematic Breakout groups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 AM – Charge to Thematic Breakout groups</dc:title>
  <dc:creator>Scott Goetz</dc:creator>
  <cp:lastModifiedBy>Kendig, Leanne (GSFC-618.0)[GLOBAL SCIENCE &amp; TECHNOLOGY INC]</cp:lastModifiedBy>
  <cp:revision>11</cp:revision>
  <dcterms:created xsi:type="dcterms:W3CDTF">2022-05-08T19:52:43Z</dcterms:created>
  <dcterms:modified xsi:type="dcterms:W3CDTF">2022-05-10T00:36:09Z</dcterms:modified>
</cp:coreProperties>
</file>