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1"/>
  </p:sldMasterIdLst>
  <p:notesMasterIdLst>
    <p:notesMasterId r:id="rId8"/>
  </p:notesMasterIdLst>
  <p:handoutMasterIdLst>
    <p:handoutMasterId r:id="rId9"/>
  </p:handoutMasterIdLst>
  <p:sldIdLst>
    <p:sldId id="260" r:id="rId2"/>
    <p:sldId id="269" r:id="rId3"/>
    <p:sldId id="262" r:id="rId4"/>
    <p:sldId id="263" r:id="rId5"/>
    <p:sldId id="270" r:id="rId6"/>
    <p:sldId id="268" r:id="rId7"/>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19500"/>
    <a:srgbClr val="007836"/>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08" autoAdjust="0"/>
    <p:restoredTop sz="84762"/>
  </p:normalViewPr>
  <p:slideViewPr>
    <p:cSldViewPr snapToGrid="0" snapToObjects="1">
      <p:cViewPr varScale="1">
        <p:scale>
          <a:sx n="72" d="100"/>
          <a:sy n="72" d="100"/>
        </p:scale>
        <p:origin x="432" y="200"/>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5/18/19</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5/18/19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About the Image:  A Glass From the Past</a:t>
            </a:r>
          </a:p>
          <a:p>
            <a:r>
              <a:rPr lang="en-US" sz="1200" b="0" i="0" kern="1200" dirty="0">
                <a:solidFill>
                  <a:schemeClr val="tx1"/>
                </a:solidFill>
                <a:effectLst/>
                <a:latin typeface="+mn-lt"/>
                <a:ea typeface="+mn-ea"/>
                <a:cs typeface="+mn-cs"/>
              </a:rPr>
              <a:t>While taking a closer look at ancient glass to better understand how it changed over time, Pacific Northwest National Laboratory scientists made an unexpected discovery-the remains of bacteria that once lived on the surface. PNNL researchers and collaborators are delving into the past to further their knowledge about the stability of glass that will be used to safely store low-activity nuclear waste at the Hanford Site. With support from the Department of Energy's Office of Environmental Management, International Programs through the Office of River Protection, they are analyzing this glass found in Swedish hillforts that predates the Vikings because it has a chemical composition similar to what will be produced at Hanford's Waste Treatment and Vitrification Plant and has been "stored" in a known environment for more than 1,500 years.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Research team: David Peeler, Bruce W. </a:t>
            </a:r>
            <a:r>
              <a:rPr lang="en-US" sz="1200" b="0" i="0" kern="1200" dirty="0" err="1">
                <a:solidFill>
                  <a:schemeClr val="tx1"/>
                </a:solidFill>
                <a:effectLst/>
                <a:latin typeface="+mn-lt"/>
                <a:ea typeface="+mn-ea"/>
                <a:cs typeface="+mn-cs"/>
              </a:rPr>
              <a:t>Arey</a:t>
            </a:r>
            <a:r>
              <a:rPr lang="en-US" sz="1200" b="0" i="0" kern="1200" dirty="0">
                <a:solidFill>
                  <a:schemeClr val="tx1"/>
                </a:solidFill>
                <a:effectLst/>
                <a:latin typeface="+mn-lt"/>
                <a:ea typeface="+mn-ea"/>
                <a:cs typeface="+mn-cs"/>
              </a:rPr>
              <a:t>, Carolyn I. Pearce, Tamas </a:t>
            </a:r>
            <a:r>
              <a:rPr lang="en-US" sz="1200" b="0" i="0" kern="1200" dirty="0" err="1">
                <a:solidFill>
                  <a:schemeClr val="tx1"/>
                </a:solidFill>
                <a:effectLst/>
                <a:latin typeface="+mn-lt"/>
                <a:ea typeface="+mn-ea"/>
                <a:cs typeface="+mn-cs"/>
              </a:rPr>
              <a:t>Varga</a:t>
            </a:r>
            <a:r>
              <a:rPr lang="en-US" sz="1200" b="0" i="0" kern="1200" dirty="0">
                <a:solidFill>
                  <a:schemeClr val="tx1"/>
                </a:solidFill>
                <a:effectLst/>
                <a:latin typeface="+mn-lt"/>
                <a:ea typeface="+mn-ea"/>
                <a:cs typeface="+mn-cs"/>
              </a:rPr>
              <a:t>, Micah D. Miller, Michele Conroy and Michael J. Schweiger (all of PNNL); John S. McCloy (Washington State University); Jamie L. Weaver (National Institute of Standards and Technology); Edward </a:t>
            </a:r>
            <a:r>
              <a:rPr lang="en-US" sz="1200" b="0" i="0" kern="1200" dirty="0" err="1">
                <a:solidFill>
                  <a:schemeClr val="tx1"/>
                </a:solidFill>
                <a:effectLst/>
                <a:latin typeface="+mn-lt"/>
                <a:ea typeface="+mn-ea"/>
                <a:cs typeface="+mn-cs"/>
              </a:rPr>
              <a:t>Vicenzi</a:t>
            </a:r>
            <a:r>
              <a:rPr lang="en-US" sz="1200" b="0" i="0" kern="1200" dirty="0">
                <a:solidFill>
                  <a:schemeClr val="tx1"/>
                </a:solidFill>
                <a:effectLst/>
                <a:latin typeface="+mn-lt"/>
                <a:ea typeface="+mn-ea"/>
                <a:cs typeface="+mn-cs"/>
              </a:rPr>
              <a:t> and Thomas Lam (Smithsonian Institution's Museum Conservation Institute); Rolf </a:t>
            </a:r>
            <a:r>
              <a:rPr lang="en-US" sz="1200" b="0" i="0" kern="1200" dirty="0" err="1">
                <a:solidFill>
                  <a:schemeClr val="tx1"/>
                </a:solidFill>
                <a:effectLst/>
                <a:latin typeface="+mn-lt"/>
                <a:ea typeface="+mn-ea"/>
                <a:cs typeface="+mn-cs"/>
              </a:rPr>
              <a:t>Sjoblom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Tekedo</a:t>
            </a:r>
            <a:r>
              <a:rPr lang="en-US" sz="1200" b="0" i="0" kern="1200" dirty="0">
                <a:solidFill>
                  <a:schemeClr val="tx1"/>
                </a:solidFill>
                <a:effectLst/>
                <a:latin typeface="+mn-lt"/>
                <a:ea typeface="+mn-ea"/>
                <a:cs typeface="+mn-cs"/>
              </a:rPr>
              <a:t> AB); Eva </a:t>
            </a:r>
            <a:r>
              <a:rPr lang="en-US" sz="1200" b="0" i="0" kern="1200" dirty="0" err="1">
                <a:solidFill>
                  <a:schemeClr val="tx1"/>
                </a:solidFill>
                <a:effectLst/>
                <a:latin typeface="+mn-lt"/>
                <a:ea typeface="+mn-ea"/>
                <a:cs typeface="+mn-cs"/>
              </a:rPr>
              <a:t>Hjarthner-Holdar</a:t>
            </a:r>
            <a:r>
              <a:rPr lang="en-US" sz="1200" b="0" i="0" kern="1200" dirty="0">
                <a:solidFill>
                  <a:schemeClr val="tx1"/>
                </a:solidFill>
                <a:effectLst/>
                <a:latin typeface="+mn-lt"/>
                <a:ea typeface="+mn-ea"/>
                <a:cs typeface="+mn-cs"/>
              </a:rPr>
              <a:t> and Erik </a:t>
            </a:r>
            <a:r>
              <a:rPr lang="en-US" sz="1200" b="0" i="0" kern="1200" dirty="0" err="1">
                <a:solidFill>
                  <a:schemeClr val="tx1"/>
                </a:solidFill>
                <a:effectLst/>
                <a:latin typeface="+mn-lt"/>
                <a:ea typeface="+mn-ea"/>
                <a:cs typeface="+mn-cs"/>
              </a:rPr>
              <a:t>Ogenhall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Arkeologerna</a:t>
            </a:r>
            <a:r>
              <a:rPr lang="en-US" sz="1200" b="0" i="0" kern="1200" dirty="0">
                <a:solidFill>
                  <a:schemeClr val="tx1"/>
                </a:solidFill>
                <a:effectLst/>
                <a:latin typeface="+mn-lt"/>
                <a:ea typeface="+mn-ea"/>
                <a:cs typeface="+mn-cs"/>
              </a:rPr>
              <a:t>); and Albert A. Kruger (Department of Energy Office of River Protection). The image was colorized by Nathan Johnson (PNNL).</a:t>
            </a:r>
          </a:p>
          <a:p>
            <a:r>
              <a:rPr lang="en-US" sz="1200" b="0" i="0" kern="1200" dirty="0">
                <a:solidFill>
                  <a:schemeClr val="tx1"/>
                </a:solidFill>
                <a:effectLst/>
                <a:latin typeface="+mn-lt"/>
                <a:ea typeface="+mn-ea"/>
                <a:cs typeface="+mn-cs"/>
              </a:rPr>
              <a:t>Instrument: Scanning electron microscope and focus ion beam hybrid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ttps://www.flickr.com/photos/pnnl/24220123368/in/photolist-fqwiqF-aBF44N-fqwj9R-aEuQHd-CUfsRW-pZVLNL-aPjNkZ-fxBosi-aErWsK-aBCnZk-ECMqka-aEr4hT-6yL625-6xvZrp-6xh38v-6xmeiY-VNqjUa-CJUXKp-CPUyAo-25kubq5-BUPMLB-211nysv-Chikdn-Cq6fRm-BscBWe-CnhkRJ-CiHawx-CPUwEu-BUGK7J-CiHawn-BUPKMg-CGEBLY-BUGHTw-CJV1jx-CPUxnw-CSdgpF-CSdj4D-CJUWi6-CPUwFm-BXsubh-CPUxJd-CiHdVB-BUGG5b-BUGHYm-22DixCm-243ex8R-Cq6jHQ-CGEzzy-PEd3HJ-P9S5sd</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May 18, 2019</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5/18/19</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t="-10000" b="-10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2"/>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tiff"/><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9.emf"/><Relationship Id="rId1" Type="http://schemas.openxmlformats.org/officeDocument/2006/relationships/slideLayout" Target="../slideLayouts/slideLayout4.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3.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107831" y="1561265"/>
            <a:ext cx="4994031" cy="2936631"/>
          </a:xfrm>
        </p:spPr>
        <p:txBody>
          <a:bodyPr/>
          <a:lstStyle/>
          <a:p>
            <a:r>
              <a:rPr lang="en-US" sz="2800" dirty="0"/>
              <a:t>Quantifying socio-economic impacts of changing Arctic ecosystems using ABoVE datasets in an integrated Human-Earth system modeling and data assimilation framework</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2971800" y="5186890"/>
            <a:ext cx="4572000" cy="274320"/>
          </a:xfrm>
        </p:spPr>
        <p:txBody>
          <a:bodyPr/>
          <a:lstStyle/>
          <a:p>
            <a:pPr algn="l">
              <a:spcBef>
                <a:spcPts val="0"/>
              </a:spcBef>
            </a:pPr>
            <a:r>
              <a:rPr lang="en-US" dirty="0"/>
              <a:t>PI:     Min Chen</a:t>
            </a:r>
          </a:p>
          <a:p>
            <a:pPr algn="l">
              <a:spcBef>
                <a:spcPts val="0"/>
              </a:spcBef>
            </a:pPr>
            <a:r>
              <a:rPr lang="en-US" dirty="0"/>
              <a:t>Co-I: Ben Bond-</a:t>
            </a:r>
            <a:r>
              <a:rPr lang="en-US" dirty="0" err="1"/>
              <a:t>Lamberty</a:t>
            </a:r>
            <a:endParaRPr lang="en-US" dirty="0"/>
          </a:p>
          <a:p>
            <a:pPr algn="l">
              <a:spcBef>
                <a:spcPts val="0"/>
              </a:spcBef>
            </a:pPr>
            <a:r>
              <a:rPr lang="en-US" dirty="0"/>
              <a:t>          Corinne </a:t>
            </a:r>
            <a:r>
              <a:rPr lang="en-US" dirty="0" err="1"/>
              <a:t>Hartin</a:t>
            </a:r>
            <a:endParaRPr lang="en-US" dirty="0"/>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6414083"/>
            <a:ext cx="4572000" cy="274320"/>
          </a:xfrm>
        </p:spPr>
        <p:txBody>
          <a:bodyPr/>
          <a:lstStyle/>
          <a:p>
            <a:pPr>
              <a:lnSpc>
                <a:spcPct val="100000"/>
              </a:lnSpc>
              <a:spcBef>
                <a:spcPts val="0"/>
              </a:spcBef>
            </a:pPr>
            <a:r>
              <a:rPr lang="en-US" dirty="0"/>
              <a:t>Joint Global Change Research Institute</a:t>
            </a:r>
          </a:p>
          <a:p>
            <a:pPr>
              <a:lnSpc>
                <a:spcPct val="100000"/>
              </a:lnSpc>
              <a:spcBef>
                <a:spcPts val="0"/>
              </a:spcBef>
            </a:pPr>
            <a:r>
              <a:rPr lang="en-US" dirty="0"/>
              <a:t>Pacific Northwest National Laboratory</a:t>
            </a:r>
          </a:p>
          <a:p>
            <a:pPr>
              <a:lnSpc>
                <a:spcPct val="100000"/>
              </a:lnSpc>
              <a:spcBef>
                <a:spcPts val="0"/>
              </a:spcBef>
            </a:pPr>
            <a:r>
              <a:rPr lang="en-US" dirty="0"/>
              <a:t>College Park, MD</a:t>
            </a:r>
          </a:p>
        </p:txBody>
      </p:sp>
      <p:pic>
        <p:nvPicPr>
          <p:cNvPr id="2" name="Picture 1">
            <a:extLst>
              <a:ext uri="{FF2B5EF4-FFF2-40B4-BE49-F238E27FC236}">
                <a16:creationId xmlns:a16="http://schemas.microsoft.com/office/drawing/2014/main" id="{EC19236A-BDB7-484B-8B16-A1381D95DED1}"/>
              </a:ext>
            </a:extLst>
          </p:cNvPr>
          <p:cNvPicPr>
            <a:picLocks noChangeAspect="1"/>
          </p:cNvPicPr>
          <p:nvPr/>
        </p:nvPicPr>
        <p:blipFill>
          <a:blip r:embed="rId3"/>
          <a:stretch>
            <a:fillRect/>
          </a:stretch>
        </p:blipFill>
        <p:spPr>
          <a:xfrm>
            <a:off x="11799277" y="366756"/>
            <a:ext cx="2268416" cy="835301"/>
          </a:xfrm>
          <a:prstGeom prst="rect">
            <a:avLst/>
          </a:prstGeom>
        </p:spPr>
      </p:pic>
      <p:pic>
        <p:nvPicPr>
          <p:cNvPr id="3" name="Picture 2">
            <a:extLst>
              <a:ext uri="{FF2B5EF4-FFF2-40B4-BE49-F238E27FC236}">
                <a16:creationId xmlns:a16="http://schemas.microsoft.com/office/drawing/2014/main" id="{9D8C5C38-4F9A-A04B-86D6-B618823914A1}"/>
              </a:ext>
            </a:extLst>
          </p:cNvPr>
          <p:cNvPicPr>
            <a:picLocks noChangeAspect="1"/>
          </p:cNvPicPr>
          <p:nvPr/>
        </p:nvPicPr>
        <p:blipFill>
          <a:blip r:embed="rId4"/>
          <a:stretch>
            <a:fillRect/>
          </a:stretch>
        </p:blipFill>
        <p:spPr>
          <a:xfrm>
            <a:off x="10512669" y="366756"/>
            <a:ext cx="1093177" cy="896405"/>
          </a:xfrm>
          <a:prstGeom prst="rect">
            <a:avLst/>
          </a:prstGeom>
        </p:spPr>
      </p:pic>
      <p:pic>
        <p:nvPicPr>
          <p:cNvPr id="4" name="Picture 3">
            <a:extLst>
              <a:ext uri="{FF2B5EF4-FFF2-40B4-BE49-F238E27FC236}">
                <a16:creationId xmlns:a16="http://schemas.microsoft.com/office/drawing/2014/main" id="{92D926FD-A078-EC48-9EAA-9F4C2C0C77F9}"/>
              </a:ext>
            </a:extLst>
          </p:cNvPr>
          <p:cNvPicPr>
            <a:picLocks noChangeAspect="1"/>
          </p:cNvPicPr>
          <p:nvPr/>
        </p:nvPicPr>
        <p:blipFill rotWithShape="1">
          <a:blip r:embed="rId5"/>
          <a:srcRect l="26775" t="15309" r="24091" b="12993"/>
          <a:stretch/>
        </p:blipFill>
        <p:spPr>
          <a:xfrm>
            <a:off x="1107831" y="4737509"/>
            <a:ext cx="1863969" cy="1813734"/>
          </a:xfrm>
          <a:prstGeom prst="ellipse">
            <a:avLst/>
          </a:prstGeom>
          <a:ln>
            <a:noFill/>
          </a:ln>
          <a:effectLst>
            <a:softEdge rad="112500"/>
          </a:effectLst>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0BF79A-A3AF-C84E-AA83-3536A6131D51}"/>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3" name="Title 2">
            <a:extLst>
              <a:ext uri="{FF2B5EF4-FFF2-40B4-BE49-F238E27FC236}">
                <a16:creationId xmlns:a16="http://schemas.microsoft.com/office/drawing/2014/main" id="{F751ADA6-7DC5-E045-8516-CDB72113D8BC}"/>
              </a:ext>
            </a:extLst>
          </p:cNvPr>
          <p:cNvSpPr>
            <a:spLocks noGrp="1"/>
          </p:cNvSpPr>
          <p:nvPr>
            <p:ph type="title"/>
          </p:nvPr>
        </p:nvSpPr>
        <p:spPr/>
        <p:txBody>
          <a:bodyPr/>
          <a:lstStyle/>
          <a:p>
            <a:r>
              <a:rPr lang="en-US" dirty="0"/>
              <a:t>Science Objectives</a:t>
            </a:r>
          </a:p>
        </p:txBody>
      </p:sp>
      <p:sp>
        <p:nvSpPr>
          <p:cNvPr id="4" name="Content Placeholder 3">
            <a:extLst>
              <a:ext uri="{FF2B5EF4-FFF2-40B4-BE49-F238E27FC236}">
                <a16:creationId xmlns:a16="http://schemas.microsoft.com/office/drawing/2014/main" id="{934F2049-C6A1-7D48-B2EC-6115B62C1002}"/>
              </a:ext>
            </a:extLst>
          </p:cNvPr>
          <p:cNvSpPr>
            <a:spLocks noGrp="1"/>
          </p:cNvSpPr>
          <p:nvPr>
            <p:ph sz="quarter" idx="20"/>
          </p:nvPr>
        </p:nvSpPr>
        <p:spPr>
          <a:xfrm>
            <a:off x="1371600" y="1705709"/>
            <a:ext cx="12801600" cy="6252958"/>
          </a:xfrm>
        </p:spPr>
        <p:txBody>
          <a:bodyPr/>
          <a:lstStyle/>
          <a:p>
            <a:r>
              <a:rPr lang="en-US" sz="2000" b="1" dirty="0"/>
              <a:t>Our overarching scientific questions are</a:t>
            </a:r>
            <a:r>
              <a:rPr lang="en-US" sz="2000" dirty="0"/>
              <a:t>: how will the key ecosystem services in the Arctic respond to the climate change in the past decade and in the future? How big are the socioeconomic impacts of these changes in the 21</a:t>
            </a:r>
            <a:r>
              <a:rPr lang="en-US" sz="2000" baseline="30000" dirty="0"/>
              <a:t>st</a:t>
            </a:r>
            <a:r>
              <a:rPr lang="en-US" sz="2000" dirty="0"/>
              <a:t> century? And how valuable are current observed ecological datasets, in terms of reducing the uncertainties of the estimated responses and changes?  </a:t>
            </a:r>
            <a:r>
              <a:rPr lang="en-US" sz="2400" dirty="0"/>
              <a:t>-- </a:t>
            </a:r>
            <a:r>
              <a:rPr lang="en-US" sz="2400" b="1" dirty="0"/>
              <a:t>response to </a:t>
            </a:r>
            <a:r>
              <a:rPr lang="en-US" sz="2400" b="1" dirty="0" err="1"/>
              <a:t>ABoVE’s</a:t>
            </a:r>
            <a:r>
              <a:rPr lang="en-US" sz="2400" b="1" dirty="0"/>
              <a:t> question and objective</a:t>
            </a:r>
            <a:r>
              <a:rPr lang="en-US" sz="2400" dirty="0"/>
              <a:t>: “How are environmental changes affecting critical ecosystem services and how are human societies response?” and “Analyze how changes to natural resources might affect local communities or influence larger scale land management policies and practices”</a:t>
            </a:r>
            <a:r>
              <a:rPr lang="en-US" sz="2000" dirty="0"/>
              <a:t> </a:t>
            </a:r>
            <a:endParaRPr lang="en-US" sz="2400" dirty="0"/>
          </a:p>
          <a:p>
            <a:r>
              <a:rPr lang="en-US" sz="2400" b="1" u="sng" dirty="0"/>
              <a:t>Objective 1</a:t>
            </a:r>
            <a:r>
              <a:rPr lang="en-US" sz="2400" u="sng" dirty="0"/>
              <a:t>. </a:t>
            </a:r>
            <a:r>
              <a:rPr lang="en-US" sz="2400" i="1" u="sng" dirty="0"/>
              <a:t>Improve estimates of key terrestrial ecosystem dynamics in the ABoVE domain in the 21</a:t>
            </a:r>
            <a:r>
              <a:rPr lang="en-US" sz="2400" i="1" u="sng" baseline="30000" dirty="0"/>
              <a:t>st</a:t>
            </a:r>
            <a:r>
              <a:rPr lang="en-US" sz="2400" i="1" u="sng" dirty="0"/>
              <a:t> century using CLM and DART with multi-source remotely-sensed and field-campaign datasets. </a:t>
            </a:r>
            <a:endParaRPr lang="en-US" sz="2400" dirty="0"/>
          </a:p>
          <a:p>
            <a:r>
              <a:rPr lang="en-US" sz="2400" b="1" u="sng" dirty="0"/>
              <a:t>Objective 2</a:t>
            </a:r>
            <a:r>
              <a:rPr lang="en-US" sz="2400" u="sng" dirty="0"/>
              <a:t>. </a:t>
            </a:r>
            <a:r>
              <a:rPr lang="en-US" sz="2400" i="1" u="sng" dirty="0"/>
              <a:t>Quantify the responses of the land, agriculture, energy sectors to the Arctic ecosystem changes. Analyze these responses and provide the results to the interested organizations and stakeholders (resource managers and policymakers).</a:t>
            </a:r>
            <a:endParaRPr lang="en-US" sz="2400" dirty="0"/>
          </a:p>
          <a:p>
            <a:r>
              <a:rPr lang="en-US" sz="2400" b="1" u="sng" dirty="0"/>
              <a:t>Objective 3</a:t>
            </a:r>
            <a:r>
              <a:rPr lang="en-US" sz="2400" u="sng" dirty="0"/>
              <a:t>. </a:t>
            </a:r>
            <a:r>
              <a:rPr lang="en-US" sz="2400" i="1" u="sng" dirty="0"/>
              <a:t>Quantify the additive value of the observational datasets in constraining the uncertainties when quantifying Arctic ecosystem changes and their socioeconomic impacts.</a:t>
            </a:r>
            <a:endParaRPr lang="en-US" sz="2400" dirty="0"/>
          </a:p>
          <a:p>
            <a:endParaRPr lang="en-US" dirty="0"/>
          </a:p>
        </p:txBody>
      </p:sp>
      <p:pic>
        <p:nvPicPr>
          <p:cNvPr id="5" name="Picture 4">
            <a:extLst>
              <a:ext uri="{FF2B5EF4-FFF2-40B4-BE49-F238E27FC236}">
                <a16:creationId xmlns:a16="http://schemas.microsoft.com/office/drawing/2014/main" id="{44D93ABF-8B02-ED4B-BDE7-7C6D7D40381C}"/>
              </a:ext>
            </a:extLst>
          </p:cNvPr>
          <p:cNvPicPr>
            <a:picLocks noChangeAspect="1"/>
          </p:cNvPicPr>
          <p:nvPr/>
        </p:nvPicPr>
        <p:blipFill>
          <a:blip r:embed="rId2"/>
          <a:stretch>
            <a:fillRect/>
          </a:stretch>
        </p:blipFill>
        <p:spPr>
          <a:xfrm>
            <a:off x="11799277" y="366756"/>
            <a:ext cx="2268416" cy="835301"/>
          </a:xfrm>
          <a:prstGeom prst="rect">
            <a:avLst/>
          </a:prstGeom>
        </p:spPr>
      </p:pic>
      <p:pic>
        <p:nvPicPr>
          <p:cNvPr id="6" name="Picture 5">
            <a:extLst>
              <a:ext uri="{FF2B5EF4-FFF2-40B4-BE49-F238E27FC236}">
                <a16:creationId xmlns:a16="http://schemas.microsoft.com/office/drawing/2014/main" id="{B3395C6F-8FAF-4E43-BA7B-6C281542604E}"/>
              </a:ext>
            </a:extLst>
          </p:cNvPr>
          <p:cNvPicPr>
            <a:picLocks noChangeAspect="1"/>
          </p:cNvPicPr>
          <p:nvPr/>
        </p:nvPicPr>
        <p:blipFill>
          <a:blip r:embed="rId3"/>
          <a:stretch>
            <a:fillRect/>
          </a:stretch>
        </p:blipFill>
        <p:spPr>
          <a:xfrm>
            <a:off x="10512669" y="366756"/>
            <a:ext cx="1093177" cy="896405"/>
          </a:xfrm>
          <a:prstGeom prst="rect">
            <a:avLst/>
          </a:prstGeom>
        </p:spPr>
      </p:pic>
    </p:spTree>
    <p:extLst>
      <p:ext uri="{BB962C8B-B14F-4D97-AF65-F5344CB8AC3E}">
        <p14:creationId xmlns:p14="http://schemas.microsoft.com/office/powerpoint/2010/main" val="277044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E0F3-60C4-4D75-B1FC-C0F4D46BCBD6}"/>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4" name="Content Placeholder 3">
            <a:extLst>
              <a:ext uri="{FF2B5EF4-FFF2-40B4-BE49-F238E27FC236}">
                <a16:creationId xmlns:a16="http://schemas.microsoft.com/office/drawing/2014/main" id="{FF94A9F6-22A5-46A3-A672-8568DC09FCCB}"/>
              </a:ext>
            </a:extLst>
          </p:cNvPr>
          <p:cNvSpPr>
            <a:spLocks noGrp="1"/>
          </p:cNvSpPr>
          <p:nvPr>
            <p:ph sz="quarter" idx="21"/>
          </p:nvPr>
        </p:nvSpPr>
        <p:spPr>
          <a:xfrm>
            <a:off x="1394459" y="4677508"/>
            <a:ext cx="4572000" cy="1776046"/>
          </a:xfrm>
        </p:spPr>
        <p:txBody>
          <a:bodyPr/>
          <a:lstStyle/>
          <a:p>
            <a:r>
              <a:rPr lang="en-US" dirty="0"/>
              <a:t>Two-Phase data assimilation experiments:</a:t>
            </a:r>
          </a:p>
          <a:p>
            <a:pPr lvl="1"/>
            <a:r>
              <a:rPr lang="en-US" dirty="0"/>
              <a:t>Phase 1: site-level</a:t>
            </a:r>
          </a:p>
          <a:p>
            <a:pPr lvl="1"/>
            <a:r>
              <a:rPr lang="en-US" dirty="0"/>
              <a:t>Phase 2: Arctic domain</a:t>
            </a:r>
          </a:p>
        </p:txBody>
      </p:sp>
      <p:sp>
        <p:nvSpPr>
          <p:cNvPr id="5" name="Title 4">
            <a:extLst>
              <a:ext uri="{FF2B5EF4-FFF2-40B4-BE49-F238E27FC236}">
                <a16:creationId xmlns:a16="http://schemas.microsoft.com/office/drawing/2014/main" id="{3D76ADE9-B85B-471B-9A97-17044AC9D778}"/>
              </a:ext>
            </a:extLst>
          </p:cNvPr>
          <p:cNvSpPr>
            <a:spLocks noGrp="1"/>
          </p:cNvSpPr>
          <p:nvPr>
            <p:ph type="title"/>
          </p:nvPr>
        </p:nvSpPr>
        <p:spPr>
          <a:xfrm>
            <a:off x="1394459" y="3552092"/>
            <a:ext cx="4572001" cy="791308"/>
          </a:xfrm>
        </p:spPr>
        <p:txBody>
          <a:bodyPr/>
          <a:lstStyle/>
          <a:p>
            <a:r>
              <a:rPr lang="en-US" dirty="0"/>
              <a:t>Observational datasets (Field and remote sensing)</a:t>
            </a:r>
          </a:p>
        </p:txBody>
      </p:sp>
      <p:pic>
        <p:nvPicPr>
          <p:cNvPr id="11" name="Content Placeholder 10">
            <a:extLst>
              <a:ext uri="{FF2B5EF4-FFF2-40B4-BE49-F238E27FC236}">
                <a16:creationId xmlns:a16="http://schemas.microsoft.com/office/drawing/2014/main" id="{29E895DA-D5FB-0F43-BA88-FBC552365AB2}"/>
              </a:ext>
            </a:extLst>
          </p:cNvPr>
          <p:cNvPicPr>
            <a:picLocks noGrp="1" noChangeAspect="1"/>
          </p:cNvPicPr>
          <p:nvPr>
            <p:ph sz="quarter" idx="20"/>
          </p:nvPr>
        </p:nvPicPr>
        <p:blipFill>
          <a:blip r:embed="rId2"/>
          <a:stretch>
            <a:fillRect/>
          </a:stretch>
        </p:blipFill>
        <p:spPr>
          <a:xfrm>
            <a:off x="6448507" y="1458750"/>
            <a:ext cx="7772400" cy="6313650"/>
          </a:xfrm>
          <a:prstGeom prst="rect">
            <a:avLst/>
          </a:prstGeom>
        </p:spPr>
      </p:pic>
      <p:pic>
        <p:nvPicPr>
          <p:cNvPr id="12" name="Picture 11">
            <a:extLst>
              <a:ext uri="{FF2B5EF4-FFF2-40B4-BE49-F238E27FC236}">
                <a16:creationId xmlns:a16="http://schemas.microsoft.com/office/drawing/2014/main" id="{BD2628D9-7C48-234B-8135-83895B7BB1F4}"/>
              </a:ext>
            </a:extLst>
          </p:cNvPr>
          <p:cNvPicPr>
            <a:picLocks noChangeAspect="1"/>
          </p:cNvPicPr>
          <p:nvPr/>
        </p:nvPicPr>
        <p:blipFill>
          <a:blip r:embed="rId3"/>
          <a:stretch>
            <a:fillRect/>
          </a:stretch>
        </p:blipFill>
        <p:spPr>
          <a:xfrm>
            <a:off x="11799277" y="366756"/>
            <a:ext cx="2268416" cy="835301"/>
          </a:xfrm>
          <a:prstGeom prst="rect">
            <a:avLst/>
          </a:prstGeom>
        </p:spPr>
      </p:pic>
      <p:pic>
        <p:nvPicPr>
          <p:cNvPr id="13" name="Picture 12">
            <a:extLst>
              <a:ext uri="{FF2B5EF4-FFF2-40B4-BE49-F238E27FC236}">
                <a16:creationId xmlns:a16="http://schemas.microsoft.com/office/drawing/2014/main" id="{F4E31607-1D2D-3645-B4AD-2D3847E55BD6}"/>
              </a:ext>
            </a:extLst>
          </p:cNvPr>
          <p:cNvPicPr>
            <a:picLocks noChangeAspect="1"/>
          </p:cNvPicPr>
          <p:nvPr/>
        </p:nvPicPr>
        <p:blipFill>
          <a:blip r:embed="rId4"/>
          <a:stretch>
            <a:fillRect/>
          </a:stretch>
        </p:blipFill>
        <p:spPr>
          <a:xfrm>
            <a:off x="10512669" y="366756"/>
            <a:ext cx="1093177" cy="896405"/>
          </a:xfrm>
          <a:prstGeom prst="rect">
            <a:avLst/>
          </a:prstGeom>
        </p:spPr>
      </p:pic>
    </p:spTree>
    <p:extLst>
      <p:ext uri="{BB962C8B-B14F-4D97-AF65-F5344CB8AC3E}">
        <p14:creationId xmlns:p14="http://schemas.microsoft.com/office/powerpoint/2010/main" val="1189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4</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a:xfrm>
            <a:off x="3200400" y="270933"/>
            <a:ext cx="10972800" cy="1294098"/>
          </a:xfrm>
        </p:spPr>
        <p:txBody>
          <a:bodyPr/>
          <a:lstStyle/>
          <a:p>
            <a:r>
              <a:rPr lang="en-US" dirty="0"/>
              <a:t>Modeling</a:t>
            </a:r>
          </a:p>
        </p:txBody>
      </p:sp>
      <p:pic>
        <p:nvPicPr>
          <p:cNvPr id="5" name="Content Placeholder 4">
            <a:extLst>
              <a:ext uri="{FF2B5EF4-FFF2-40B4-BE49-F238E27FC236}">
                <a16:creationId xmlns:a16="http://schemas.microsoft.com/office/drawing/2014/main" id="{87D7FF8C-3C30-AB4C-9F6D-0C8328A31032}"/>
              </a:ext>
            </a:extLst>
          </p:cNvPr>
          <p:cNvPicPr>
            <a:picLocks noGrp="1"/>
          </p:cNvPicPr>
          <p:nvPr>
            <p:ph sz="quarter" idx="20"/>
          </p:nvPr>
        </p:nvPicPr>
        <p:blipFill>
          <a:blip r:embed="rId2" cstate="print">
            <a:extLst>
              <a:ext uri="{28A0092B-C50C-407E-A947-70E740481C1C}">
                <a14:useLocalDpi xmlns:a14="http://schemas.microsoft.com/office/drawing/2010/main" val="0"/>
              </a:ext>
            </a:extLst>
          </a:blip>
          <a:stretch>
            <a:fillRect/>
          </a:stretch>
        </p:blipFill>
        <p:spPr>
          <a:xfrm>
            <a:off x="2321169" y="1664773"/>
            <a:ext cx="11189143" cy="6293894"/>
          </a:xfrm>
          <a:prstGeom prst="rect">
            <a:avLst/>
          </a:prstGeom>
        </p:spPr>
      </p:pic>
      <p:pic>
        <p:nvPicPr>
          <p:cNvPr id="8" name="Picture 7">
            <a:extLst>
              <a:ext uri="{FF2B5EF4-FFF2-40B4-BE49-F238E27FC236}">
                <a16:creationId xmlns:a16="http://schemas.microsoft.com/office/drawing/2014/main" id="{059C7F94-BAFA-CE46-A0B2-21987A2E7E82}"/>
              </a:ext>
            </a:extLst>
          </p:cNvPr>
          <p:cNvPicPr>
            <a:picLocks noChangeAspect="1"/>
          </p:cNvPicPr>
          <p:nvPr/>
        </p:nvPicPr>
        <p:blipFill>
          <a:blip r:embed="rId3"/>
          <a:stretch>
            <a:fillRect/>
          </a:stretch>
        </p:blipFill>
        <p:spPr>
          <a:xfrm>
            <a:off x="11799277" y="366756"/>
            <a:ext cx="2268416" cy="835301"/>
          </a:xfrm>
          <a:prstGeom prst="rect">
            <a:avLst/>
          </a:prstGeom>
        </p:spPr>
      </p:pic>
      <p:pic>
        <p:nvPicPr>
          <p:cNvPr id="9" name="Picture 8">
            <a:extLst>
              <a:ext uri="{FF2B5EF4-FFF2-40B4-BE49-F238E27FC236}">
                <a16:creationId xmlns:a16="http://schemas.microsoft.com/office/drawing/2014/main" id="{7674E7ED-E860-194D-BC62-6CA0B55B9578}"/>
              </a:ext>
            </a:extLst>
          </p:cNvPr>
          <p:cNvPicPr>
            <a:picLocks noChangeAspect="1"/>
          </p:cNvPicPr>
          <p:nvPr/>
        </p:nvPicPr>
        <p:blipFill>
          <a:blip r:embed="rId4"/>
          <a:stretch>
            <a:fillRect/>
          </a:stretch>
        </p:blipFill>
        <p:spPr>
          <a:xfrm>
            <a:off x="10512669" y="366756"/>
            <a:ext cx="1093177" cy="896405"/>
          </a:xfrm>
          <a:prstGeom prst="rect">
            <a:avLst/>
          </a:prstGeom>
        </p:spPr>
      </p:pic>
    </p:spTree>
    <p:extLst>
      <p:ext uri="{BB962C8B-B14F-4D97-AF65-F5344CB8AC3E}">
        <p14:creationId xmlns:p14="http://schemas.microsoft.com/office/powerpoint/2010/main" val="330041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E0F3-60C4-4D75-B1FC-C0F4D46BCBD6}"/>
              </a:ext>
            </a:extLst>
          </p:cNvPr>
          <p:cNvSpPr>
            <a:spLocks noGrp="1"/>
          </p:cNvSpPr>
          <p:nvPr>
            <p:ph type="sldNum" sz="quarter" idx="12"/>
          </p:nvPr>
        </p:nvSpPr>
        <p:spPr>
          <a:xfrm>
            <a:off x="13994296" y="7772400"/>
            <a:ext cx="453223" cy="457200"/>
          </a:xfrm>
        </p:spPr>
        <p:txBody>
          <a:bodyPr/>
          <a:lstStyle/>
          <a:p>
            <a:fld id="{FE7A4BB3-E848-5A44-82DF-322201952CD8}" type="slidenum">
              <a:rPr lang="en-US" smtClean="0"/>
              <a:pPr/>
              <a:t>5</a:t>
            </a:fld>
            <a:endParaRPr lang="en-US" dirty="0"/>
          </a:p>
        </p:txBody>
      </p:sp>
      <p:sp>
        <p:nvSpPr>
          <p:cNvPr id="4" name="Content Placeholder 3">
            <a:extLst>
              <a:ext uri="{FF2B5EF4-FFF2-40B4-BE49-F238E27FC236}">
                <a16:creationId xmlns:a16="http://schemas.microsoft.com/office/drawing/2014/main" id="{FF94A9F6-22A5-46A3-A672-8568DC09FCCB}"/>
              </a:ext>
            </a:extLst>
          </p:cNvPr>
          <p:cNvSpPr>
            <a:spLocks noGrp="1"/>
          </p:cNvSpPr>
          <p:nvPr>
            <p:ph sz="quarter" idx="21"/>
          </p:nvPr>
        </p:nvSpPr>
        <p:spPr>
          <a:xfrm>
            <a:off x="1394459" y="4677508"/>
            <a:ext cx="4572000" cy="1776046"/>
          </a:xfrm>
        </p:spPr>
        <p:txBody>
          <a:bodyPr/>
          <a:lstStyle/>
          <a:p>
            <a:r>
              <a:rPr lang="en-US" dirty="0"/>
              <a:t>Local organization</a:t>
            </a:r>
          </a:p>
          <a:p>
            <a:r>
              <a:rPr lang="en-US" dirty="0"/>
              <a:t>Research Institution</a:t>
            </a:r>
          </a:p>
          <a:p>
            <a:r>
              <a:rPr lang="en-US" dirty="0"/>
              <a:t>Federal agency</a:t>
            </a:r>
          </a:p>
        </p:txBody>
      </p:sp>
      <p:sp>
        <p:nvSpPr>
          <p:cNvPr id="5" name="Title 4">
            <a:extLst>
              <a:ext uri="{FF2B5EF4-FFF2-40B4-BE49-F238E27FC236}">
                <a16:creationId xmlns:a16="http://schemas.microsoft.com/office/drawing/2014/main" id="{3D76ADE9-B85B-471B-9A97-17044AC9D778}"/>
              </a:ext>
            </a:extLst>
          </p:cNvPr>
          <p:cNvSpPr>
            <a:spLocks noGrp="1"/>
          </p:cNvSpPr>
          <p:nvPr>
            <p:ph type="title"/>
          </p:nvPr>
        </p:nvSpPr>
        <p:spPr>
          <a:xfrm>
            <a:off x="1394459" y="3552092"/>
            <a:ext cx="4572001" cy="791308"/>
          </a:xfrm>
        </p:spPr>
        <p:txBody>
          <a:bodyPr/>
          <a:lstStyle/>
          <a:p>
            <a:r>
              <a:rPr lang="en-US" dirty="0"/>
              <a:t>Stakeholder Engagement</a:t>
            </a:r>
          </a:p>
        </p:txBody>
      </p:sp>
      <p:graphicFrame>
        <p:nvGraphicFramePr>
          <p:cNvPr id="7" name="Content Placeholder 6">
            <a:extLst>
              <a:ext uri="{FF2B5EF4-FFF2-40B4-BE49-F238E27FC236}">
                <a16:creationId xmlns:a16="http://schemas.microsoft.com/office/drawing/2014/main" id="{46D623E8-8832-3446-B91D-7B6DA802894C}"/>
              </a:ext>
            </a:extLst>
          </p:cNvPr>
          <p:cNvGraphicFramePr>
            <a:graphicFrameLocks noGrp="1"/>
          </p:cNvGraphicFramePr>
          <p:nvPr>
            <p:ph sz="quarter" idx="20"/>
            <p:extLst>
              <p:ext uri="{D42A27DB-BD31-4B8C-83A1-F6EECF244321}">
                <p14:modId xmlns:p14="http://schemas.microsoft.com/office/powerpoint/2010/main" val="738883913"/>
              </p:ext>
            </p:extLst>
          </p:nvPr>
        </p:nvGraphicFramePr>
        <p:xfrm>
          <a:off x="5662212" y="677233"/>
          <a:ext cx="8332084" cy="3666167"/>
        </p:xfrm>
        <a:graphic>
          <a:graphicData uri="http://schemas.openxmlformats.org/drawingml/2006/table">
            <a:tbl>
              <a:tblPr firstRow="1" firstCol="1" bandRow="1">
                <a:tableStyleId>{5C22544A-7EE6-4342-B048-85BDC9FD1C3A}</a:tableStyleId>
              </a:tblPr>
              <a:tblGrid>
                <a:gridCol w="1482844">
                  <a:extLst>
                    <a:ext uri="{9D8B030D-6E8A-4147-A177-3AD203B41FA5}">
                      <a16:colId xmlns:a16="http://schemas.microsoft.com/office/drawing/2014/main" val="2466937156"/>
                    </a:ext>
                  </a:extLst>
                </a:gridCol>
                <a:gridCol w="1530965">
                  <a:extLst>
                    <a:ext uri="{9D8B030D-6E8A-4147-A177-3AD203B41FA5}">
                      <a16:colId xmlns:a16="http://schemas.microsoft.com/office/drawing/2014/main" val="3019250782"/>
                    </a:ext>
                  </a:extLst>
                </a:gridCol>
                <a:gridCol w="961532">
                  <a:extLst>
                    <a:ext uri="{9D8B030D-6E8A-4147-A177-3AD203B41FA5}">
                      <a16:colId xmlns:a16="http://schemas.microsoft.com/office/drawing/2014/main" val="3393349766"/>
                    </a:ext>
                  </a:extLst>
                </a:gridCol>
                <a:gridCol w="1218177">
                  <a:extLst>
                    <a:ext uri="{9D8B030D-6E8A-4147-A177-3AD203B41FA5}">
                      <a16:colId xmlns:a16="http://schemas.microsoft.com/office/drawing/2014/main" val="2066240917"/>
                    </a:ext>
                  </a:extLst>
                </a:gridCol>
                <a:gridCol w="1219959">
                  <a:extLst>
                    <a:ext uri="{9D8B030D-6E8A-4147-A177-3AD203B41FA5}">
                      <a16:colId xmlns:a16="http://schemas.microsoft.com/office/drawing/2014/main" val="3204199422"/>
                    </a:ext>
                  </a:extLst>
                </a:gridCol>
                <a:gridCol w="1918607">
                  <a:extLst>
                    <a:ext uri="{9D8B030D-6E8A-4147-A177-3AD203B41FA5}">
                      <a16:colId xmlns:a16="http://schemas.microsoft.com/office/drawing/2014/main" val="496024809"/>
                    </a:ext>
                  </a:extLst>
                </a:gridCol>
              </a:tblGrid>
              <a:tr h="624410">
                <a:tc>
                  <a:txBody>
                    <a:bodyPr/>
                    <a:lstStyle/>
                    <a:p>
                      <a:pPr marL="0" marR="0" algn="ctr">
                        <a:lnSpc>
                          <a:spcPct val="115000"/>
                        </a:lnSpc>
                        <a:spcBef>
                          <a:spcPts val="0"/>
                        </a:spcBef>
                        <a:spcAft>
                          <a:spcPts val="600"/>
                        </a:spcAft>
                      </a:pPr>
                      <a:r>
                        <a:rPr lang="en-US" sz="1500">
                          <a:effectLst/>
                        </a:rPr>
                        <a:t>Stakeholder</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dirty="0">
                          <a:effectLst/>
                        </a:rPr>
                        <a:t>AOI</a:t>
                      </a:r>
                      <a:endParaRPr lang="en-US" sz="1400" dirty="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Project Phase</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E&amp;I Approach</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E&amp;I Tools</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dirty="0">
                          <a:effectLst/>
                        </a:rPr>
                        <a:t>Frequency</a:t>
                      </a:r>
                      <a:endParaRPr lang="en-US" sz="1400" dirty="0">
                        <a:effectLst/>
                        <a:latin typeface="Arial" panose="020B0604020202020204" pitchFamily="34" charset="0"/>
                        <a:ea typeface="SimSun" panose="02010600030101010101" pitchFamily="2" charset="-122"/>
                      </a:endParaRPr>
                    </a:p>
                  </a:txBody>
                  <a:tcPr marL="85932" marR="85932" marT="0" marB="0" anchor="ctr"/>
                </a:tc>
                <a:extLst>
                  <a:ext uri="{0D108BD9-81ED-4DB2-BD59-A6C34878D82A}">
                    <a16:rowId xmlns:a16="http://schemas.microsoft.com/office/drawing/2014/main" val="4026785207"/>
                  </a:ext>
                </a:extLst>
              </a:tr>
              <a:tr h="950499">
                <a:tc>
                  <a:txBody>
                    <a:bodyPr/>
                    <a:lstStyle/>
                    <a:p>
                      <a:pPr marL="0" marR="0" algn="ctr">
                        <a:lnSpc>
                          <a:spcPct val="115000"/>
                        </a:lnSpc>
                        <a:spcBef>
                          <a:spcPts val="0"/>
                        </a:spcBef>
                        <a:spcAft>
                          <a:spcPts val="600"/>
                        </a:spcAft>
                      </a:pPr>
                      <a:r>
                        <a:rPr lang="en-US" sz="1500" dirty="0">
                          <a:effectLst/>
                        </a:rPr>
                        <a:t>Northwest Boreal LCC</a:t>
                      </a:r>
                      <a:endParaRPr lang="en-US" sz="1400" dirty="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Alaskan forest management</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All</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Consult</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Meetings; Emails; Reports</a:t>
                      </a:r>
                      <a:endParaRPr lang="en-US" sz="1400">
                        <a:effectLst/>
                        <a:latin typeface="Arial" panose="020B0604020202020204" pitchFamily="34" charset="0"/>
                        <a:ea typeface="SimSun" panose="02010600030101010101" pitchFamily="2" charset="-122"/>
                      </a:endParaRPr>
                    </a:p>
                  </a:txBody>
                  <a:tcPr marL="85932" marR="85932" marT="0" marB="0" anchor="ctr"/>
                </a:tc>
                <a:tc rowSpan="3">
                  <a:txBody>
                    <a:bodyPr/>
                    <a:lstStyle/>
                    <a:p>
                      <a:pPr marL="0" marR="0" algn="ctr">
                        <a:lnSpc>
                          <a:spcPct val="115000"/>
                        </a:lnSpc>
                        <a:spcBef>
                          <a:spcPts val="0"/>
                        </a:spcBef>
                        <a:spcAft>
                          <a:spcPts val="600"/>
                        </a:spcAft>
                      </a:pPr>
                      <a:r>
                        <a:rPr lang="en-US" sz="1500">
                          <a:effectLst/>
                        </a:rPr>
                        <a:t>Reports once a year; Face-to-face meeting at GCAM annual meetings; Quarterly telecon; Email exchanges as needed.</a:t>
                      </a:r>
                      <a:endParaRPr lang="en-US" sz="1400">
                        <a:effectLst/>
                        <a:latin typeface="Arial" panose="020B0604020202020204" pitchFamily="34" charset="0"/>
                        <a:ea typeface="SimSun" panose="02010600030101010101" pitchFamily="2" charset="-122"/>
                      </a:endParaRPr>
                    </a:p>
                  </a:txBody>
                  <a:tcPr marL="114576" marR="114576" marT="57288" marB="57288" anchor="ctr"/>
                </a:tc>
                <a:extLst>
                  <a:ext uri="{0D108BD9-81ED-4DB2-BD59-A6C34878D82A}">
                    <a16:rowId xmlns:a16="http://schemas.microsoft.com/office/drawing/2014/main" val="635660469"/>
                  </a:ext>
                </a:extLst>
              </a:tr>
              <a:tr h="950499">
                <a:tc>
                  <a:txBody>
                    <a:bodyPr/>
                    <a:lstStyle/>
                    <a:p>
                      <a:pPr marL="0" marR="0" algn="ctr">
                        <a:lnSpc>
                          <a:spcPct val="115000"/>
                        </a:lnSpc>
                        <a:spcBef>
                          <a:spcPts val="0"/>
                        </a:spcBef>
                        <a:spcAft>
                          <a:spcPts val="600"/>
                        </a:spcAft>
                      </a:pPr>
                      <a:r>
                        <a:rPr lang="en-US" sz="1500">
                          <a:effectLst/>
                        </a:rPr>
                        <a:t>US EPA</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Energy use and emissions</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All</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dirty="0">
                          <a:effectLst/>
                        </a:rPr>
                        <a:t>Consult</a:t>
                      </a:r>
                      <a:endParaRPr lang="en-US" sz="1400" dirty="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Meetings; Emails; Reports</a:t>
                      </a:r>
                      <a:endParaRPr lang="en-US" sz="1400">
                        <a:effectLst/>
                        <a:latin typeface="Arial" panose="020B0604020202020204" pitchFamily="34" charset="0"/>
                        <a:ea typeface="SimSun" panose="02010600030101010101" pitchFamily="2" charset="-122"/>
                      </a:endParaRPr>
                    </a:p>
                  </a:txBody>
                  <a:tcPr marL="85932" marR="85932" marT="0" marB="0" anchor="ctr"/>
                </a:tc>
                <a:tc vMerge="1">
                  <a:txBody>
                    <a:bodyPr/>
                    <a:lstStyle/>
                    <a:p>
                      <a:endParaRPr lang="en-US"/>
                    </a:p>
                  </a:txBody>
                  <a:tcPr/>
                </a:tc>
                <a:extLst>
                  <a:ext uri="{0D108BD9-81ED-4DB2-BD59-A6C34878D82A}">
                    <a16:rowId xmlns:a16="http://schemas.microsoft.com/office/drawing/2014/main" val="1977087174"/>
                  </a:ext>
                </a:extLst>
              </a:tr>
              <a:tr h="1140759">
                <a:tc>
                  <a:txBody>
                    <a:bodyPr/>
                    <a:lstStyle/>
                    <a:p>
                      <a:pPr marL="0" marR="0" algn="ctr">
                        <a:lnSpc>
                          <a:spcPct val="115000"/>
                        </a:lnSpc>
                        <a:spcBef>
                          <a:spcPts val="0"/>
                        </a:spcBef>
                        <a:spcAft>
                          <a:spcPts val="600"/>
                        </a:spcAft>
                      </a:pPr>
                      <a:r>
                        <a:rPr lang="en-US" sz="1500">
                          <a:effectLst/>
                        </a:rPr>
                        <a:t>UMD ESSIC</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Scientific Application of the results</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All</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a:effectLst/>
                        </a:rPr>
                        <a:t>Consult</a:t>
                      </a:r>
                      <a:endParaRPr lang="en-US" sz="1400">
                        <a:effectLst/>
                        <a:latin typeface="Arial" panose="020B0604020202020204" pitchFamily="34" charset="0"/>
                        <a:ea typeface="SimSun" panose="02010600030101010101" pitchFamily="2" charset="-122"/>
                      </a:endParaRPr>
                    </a:p>
                  </a:txBody>
                  <a:tcPr marL="85932" marR="85932" marT="0" marB="0" anchor="ctr"/>
                </a:tc>
                <a:tc>
                  <a:txBody>
                    <a:bodyPr/>
                    <a:lstStyle/>
                    <a:p>
                      <a:pPr marL="0" marR="0" algn="ctr">
                        <a:lnSpc>
                          <a:spcPct val="115000"/>
                        </a:lnSpc>
                        <a:spcBef>
                          <a:spcPts val="0"/>
                        </a:spcBef>
                        <a:spcAft>
                          <a:spcPts val="600"/>
                        </a:spcAft>
                      </a:pPr>
                      <a:r>
                        <a:rPr lang="en-US" sz="1500" dirty="0">
                          <a:effectLst/>
                        </a:rPr>
                        <a:t>Meetings; Emails; Reports</a:t>
                      </a:r>
                      <a:endParaRPr lang="en-US" sz="1400" dirty="0">
                        <a:effectLst/>
                        <a:latin typeface="Arial" panose="020B0604020202020204" pitchFamily="34" charset="0"/>
                        <a:ea typeface="SimSun" panose="02010600030101010101" pitchFamily="2" charset="-122"/>
                      </a:endParaRPr>
                    </a:p>
                  </a:txBody>
                  <a:tcPr marL="85932" marR="85932" marT="0" marB="0" anchor="ctr"/>
                </a:tc>
                <a:tc vMerge="1">
                  <a:txBody>
                    <a:bodyPr/>
                    <a:lstStyle/>
                    <a:p>
                      <a:endParaRPr lang="en-US"/>
                    </a:p>
                  </a:txBody>
                  <a:tcPr/>
                </a:tc>
                <a:extLst>
                  <a:ext uri="{0D108BD9-81ED-4DB2-BD59-A6C34878D82A}">
                    <a16:rowId xmlns:a16="http://schemas.microsoft.com/office/drawing/2014/main" val="3885012950"/>
                  </a:ext>
                </a:extLst>
              </a:tr>
            </a:tbl>
          </a:graphicData>
        </a:graphic>
      </p:graphicFrame>
      <p:pic>
        <p:nvPicPr>
          <p:cNvPr id="8" name="Picture 7">
            <a:extLst>
              <a:ext uri="{FF2B5EF4-FFF2-40B4-BE49-F238E27FC236}">
                <a16:creationId xmlns:a16="http://schemas.microsoft.com/office/drawing/2014/main" id="{200D2E12-BF26-634A-8B82-675D8A5067ED}"/>
              </a:ext>
            </a:extLst>
          </p:cNvPr>
          <p:cNvPicPr>
            <a:picLocks noChangeAspect="1"/>
          </p:cNvPicPr>
          <p:nvPr/>
        </p:nvPicPr>
        <p:blipFill>
          <a:blip r:embed="rId2"/>
          <a:stretch>
            <a:fillRect/>
          </a:stretch>
        </p:blipFill>
        <p:spPr>
          <a:xfrm>
            <a:off x="6069220" y="4343400"/>
            <a:ext cx="3048000" cy="1828800"/>
          </a:xfrm>
          <a:prstGeom prst="rect">
            <a:avLst/>
          </a:prstGeom>
        </p:spPr>
      </p:pic>
      <p:pic>
        <p:nvPicPr>
          <p:cNvPr id="9" name="Picture 8">
            <a:extLst>
              <a:ext uri="{FF2B5EF4-FFF2-40B4-BE49-F238E27FC236}">
                <a16:creationId xmlns:a16="http://schemas.microsoft.com/office/drawing/2014/main" id="{2C51969A-3DDC-1E48-BB48-347FD9166DC0}"/>
              </a:ext>
            </a:extLst>
          </p:cNvPr>
          <p:cNvPicPr>
            <a:picLocks noChangeAspect="1"/>
          </p:cNvPicPr>
          <p:nvPr/>
        </p:nvPicPr>
        <p:blipFill>
          <a:blip r:embed="rId3"/>
          <a:stretch>
            <a:fillRect/>
          </a:stretch>
        </p:blipFill>
        <p:spPr>
          <a:xfrm>
            <a:off x="9461136" y="4470400"/>
            <a:ext cx="4267200" cy="1701800"/>
          </a:xfrm>
          <a:prstGeom prst="rect">
            <a:avLst/>
          </a:prstGeom>
        </p:spPr>
      </p:pic>
      <p:pic>
        <p:nvPicPr>
          <p:cNvPr id="10" name="Picture 9">
            <a:extLst>
              <a:ext uri="{FF2B5EF4-FFF2-40B4-BE49-F238E27FC236}">
                <a16:creationId xmlns:a16="http://schemas.microsoft.com/office/drawing/2014/main" id="{FBC0E25F-C850-2A47-9CEB-EBAFA62EA744}"/>
              </a:ext>
            </a:extLst>
          </p:cNvPr>
          <p:cNvPicPr>
            <a:picLocks noChangeAspect="1"/>
          </p:cNvPicPr>
          <p:nvPr/>
        </p:nvPicPr>
        <p:blipFill>
          <a:blip r:embed="rId4"/>
          <a:stretch>
            <a:fillRect/>
          </a:stretch>
        </p:blipFill>
        <p:spPr>
          <a:xfrm>
            <a:off x="7593220" y="6405917"/>
            <a:ext cx="3635183" cy="1116002"/>
          </a:xfrm>
          <a:prstGeom prst="rect">
            <a:avLst/>
          </a:prstGeom>
        </p:spPr>
      </p:pic>
      <p:pic>
        <p:nvPicPr>
          <p:cNvPr id="12" name="Picture 11">
            <a:extLst>
              <a:ext uri="{FF2B5EF4-FFF2-40B4-BE49-F238E27FC236}">
                <a16:creationId xmlns:a16="http://schemas.microsoft.com/office/drawing/2014/main" id="{61314A04-0B9A-CD4E-9FA1-116115787013}"/>
              </a:ext>
            </a:extLst>
          </p:cNvPr>
          <p:cNvPicPr>
            <a:picLocks noChangeAspect="1"/>
          </p:cNvPicPr>
          <p:nvPr/>
        </p:nvPicPr>
        <p:blipFill>
          <a:blip r:embed="rId5"/>
          <a:stretch>
            <a:fillRect/>
          </a:stretch>
        </p:blipFill>
        <p:spPr>
          <a:xfrm>
            <a:off x="2437015" y="6963918"/>
            <a:ext cx="2268416" cy="835301"/>
          </a:xfrm>
          <a:prstGeom prst="rect">
            <a:avLst/>
          </a:prstGeom>
        </p:spPr>
      </p:pic>
      <p:pic>
        <p:nvPicPr>
          <p:cNvPr id="13" name="Picture 12">
            <a:extLst>
              <a:ext uri="{FF2B5EF4-FFF2-40B4-BE49-F238E27FC236}">
                <a16:creationId xmlns:a16="http://schemas.microsoft.com/office/drawing/2014/main" id="{AB13EC8D-8B7C-2F48-A2D0-0DFDABDD998B}"/>
              </a:ext>
            </a:extLst>
          </p:cNvPr>
          <p:cNvPicPr>
            <a:picLocks noChangeAspect="1"/>
          </p:cNvPicPr>
          <p:nvPr/>
        </p:nvPicPr>
        <p:blipFill>
          <a:blip r:embed="rId6"/>
          <a:stretch>
            <a:fillRect/>
          </a:stretch>
        </p:blipFill>
        <p:spPr>
          <a:xfrm>
            <a:off x="1150407" y="6963918"/>
            <a:ext cx="1093177" cy="896405"/>
          </a:xfrm>
          <a:prstGeom prst="rect">
            <a:avLst/>
          </a:prstGeom>
        </p:spPr>
      </p:pic>
    </p:spTree>
    <p:extLst>
      <p:ext uri="{BB962C8B-B14F-4D97-AF65-F5344CB8AC3E}">
        <p14:creationId xmlns:p14="http://schemas.microsoft.com/office/powerpoint/2010/main" val="345943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6</a:t>
            </a:fld>
            <a:endParaRPr lang="en-US" dirty="0"/>
          </a:p>
        </p:txBody>
      </p:sp>
      <p:pic>
        <p:nvPicPr>
          <p:cNvPr id="3" name="Picture 2">
            <a:extLst>
              <a:ext uri="{FF2B5EF4-FFF2-40B4-BE49-F238E27FC236}">
                <a16:creationId xmlns:a16="http://schemas.microsoft.com/office/drawing/2014/main" id="{367019ED-CDEE-514B-8861-A1C093DC97F7}"/>
              </a:ext>
            </a:extLst>
          </p:cNvPr>
          <p:cNvPicPr>
            <a:picLocks noChangeAspect="1"/>
          </p:cNvPicPr>
          <p:nvPr/>
        </p:nvPicPr>
        <p:blipFill>
          <a:blip r:embed="rId2"/>
          <a:stretch>
            <a:fillRect/>
          </a:stretch>
        </p:blipFill>
        <p:spPr>
          <a:xfrm>
            <a:off x="11799277" y="366756"/>
            <a:ext cx="2268416" cy="835301"/>
          </a:xfrm>
          <a:prstGeom prst="rect">
            <a:avLst/>
          </a:prstGeom>
        </p:spPr>
      </p:pic>
      <p:pic>
        <p:nvPicPr>
          <p:cNvPr id="4" name="Picture 3">
            <a:extLst>
              <a:ext uri="{FF2B5EF4-FFF2-40B4-BE49-F238E27FC236}">
                <a16:creationId xmlns:a16="http://schemas.microsoft.com/office/drawing/2014/main" id="{3F4FD3F7-5771-5D47-9429-5A7FCB731226}"/>
              </a:ext>
            </a:extLst>
          </p:cNvPr>
          <p:cNvPicPr>
            <a:picLocks noChangeAspect="1"/>
          </p:cNvPicPr>
          <p:nvPr/>
        </p:nvPicPr>
        <p:blipFill>
          <a:blip r:embed="rId3"/>
          <a:stretch>
            <a:fillRect/>
          </a:stretch>
        </p:blipFill>
        <p:spPr>
          <a:xfrm>
            <a:off x="10512669" y="366756"/>
            <a:ext cx="1093177" cy="896405"/>
          </a:xfrm>
          <a:prstGeom prst="rect">
            <a:avLst/>
          </a:prstGeom>
        </p:spPr>
      </p:pic>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2565</TotalTime>
  <Words>641</Words>
  <Application>Microsoft Macintosh PowerPoint</Application>
  <PresentationFormat>Custom</PresentationFormat>
  <Paragraphs>56</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Wingdings</vt:lpstr>
      <vt:lpstr>PNNL_Option_4</vt:lpstr>
      <vt:lpstr>Quantifying socio-economic impacts of changing Arctic ecosystems using ABoVE datasets in an integrated Human-Earth system modeling and data assimilation framework</vt:lpstr>
      <vt:lpstr>Science Objectives</vt:lpstr>
      <vt:lpstr>Observational datasets (Field and remote sensing)</vt:lpstr>
      <vt:lpstr>Modeling</vt:lpstr>
      <vt:lpstr>Stakeholder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Quantifying socio-economic impacts of changing Arctic ecosystems using ABoVE datasets in an integrated Human-Earth system modeling and data assimilation framework</dc:title>
  <dc:creator>Chen, Min</dc:creator>
  <cp:lastModifiedBy>Microsoft Office User</cp:lastModifiedBy>
  <cp:revision>7</cp:revision>
  <cp:lastPrinted>2019-05-19T00:57:32Z</cp:lastPrinted>
  <dcterms:created xsi:type="dcterms:W3CDTF">2019-05-09T21:12:22Z</dcterms:created>
  <dcterms:modified xsi:type="dcterms:W3CDTF">2019-05-20T19:02:24Z</dcterms:modified>
</cp:coreProperties>
</file>