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28" r:id="rId1"/>
  </p:sldMasterIdLst>
  <p:notesMasterIdLst>
    <p:notesMasterId r:id="rId8"/>
  </p:notesMasterIdLst>
  <p:handoutMasterIdLst>
    <p:handoutMasterId r:id="rId9"/>
  </p:handoutMasterIdLst>
  <p:sldIdLst>
    <p:sldId id="256" r:id="rId2"/>
    <p:sldId id="267" r:id="rId3"/>
    <p:sldId id="260" r:id="rId4"/>
    <p:sldId id="266" r:id="rId5"/>
    <p:sldId id="262" r:id="rId6"/>
    <p:sldId id="257"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64" autoAdjust="0"/>
    <p:restoredTop sz="70247" autoAdjust="0"/>
  </p:normalViewPr>
  <p:slideViewPr>
    <p:cSldViewPr snapToGrid="0" snapToObjects="1">
      <p:cViewPr>
        <p:scale>
          <a:sx n="78" d="100"/>
          <a:sy n="78" d="100"/>
        </p:scale>
        <p:origin x="2664" y="5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982E3C-8EE6-BB4C-BA0C-E1EE8399A4DF}" type="datetimeFigureOut">
              <a:rPr lang="en-US" smtClean="0"/>
              <a:t>5/19/19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466649-C62B-554D-9CBD-B733C0409FD6}" type="slidenum">
              <a:rPr lang="en-US" smtClean="0"/>
              <a:t>‹#›</a:t>
            </a:fld>
            <a:endParaRPr lang="en-US"/>
          </a:p>
        </p:txBody>
      </p:sp>
    </p:spTree>
    <p:extLst>
      <p:ext uri="{BB962C8B-B14F-4D97-AF65-F5344CB8AC3E}">
        <p14:creationId xmlns:p14="http://schemas.microsoft.com/office/powerpoint/2010/main" val="29314861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2EF270-89B6-AA43-A180-63EB90015ABB}" type="datetimeFigureOut">
              <a:rPr lang="en-US" smtClean="0"/>
              <a:t>5/19/19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EC190F-FA42-F348-8300-B06182F6BBCE}" type="slidenum">
              <a:rPr lang="en-US" smtClean="0"/>
              <a:t>‹#›</a:t>
            </a:fld>
            <a:endParaRPr lang="en-US"/>
          </a:p>
        </p:txBody>
      </p:sp>
    </p:spTree>
    <p:extLst>
      <p:ext uri="{BB962C8B-B14F-4D97-AF65-F5344CB8AC3E}">
        <p14:creationId xmlns:p14="http://schemas.microsoft.com/office/powerpoint/2010/main" val="14967220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Grateful to be here to introduce our Phase 2 project. </a:t>
            </a:r>
          </a:p>
          <a:p>
            <a:br>
              <a:rPr lang="en-US" dirty="0"/>
            </a:br>
            <a:r>
              <a:rPr lang="en-US" dirty="0"/>
              <a:t>Our team is comprised of: Armstrong, Montesano, </a:t>
            </a:r>
            <a:r>
              <a:rPr lang="en-US" dirty="0" err="1"/>
              <a:t>Osmanoglu</a:t>
            </a:r>
            <a:r>
              <a:rPr lang="en-US" dirty="0"/>
              <a:t>, </a:t>
            </a:r>
            <a:r>
              <a:rPr lang="en-US" dirty="0" err="1"/>
              <a:t>Ranson</a:t>
            </a:r>
            <a:r>
              <a:rPr lang="en-US" dirty="0"/>
              <a:t>, Epstein and a PhD student arriving this summer, and Shugart</a:t>
            </a:r>
          </a:p>
        </p:txBody>
      </p:sp>
      <p:sp>
        <p:nvSpPr>
          <p:cNvPr id="4" name="Slide Number Placeholder 3"/>
          <p:cNvSpPr>
            <a:spLocks noGrp="1"/>
          </p:cNvSpPr>
          <p:nvPr>
            <p:ph type="sldNum" sz="quarter" idx="5"/>
          </p:nvPr>
        </p:nvSpPr>
        <p:spPr/>
        <p:txBody>
          <a:bodyPr/>
          <a:lstStyle/>
          <a:p>
            <a:fld id="{E7EC190F-FA42-F348-8300-B06182F6BBCE}" type="slidenum">
              <a:rPr lang="en-US" smtClean="0"/>
              <a:t>1</a:t>
            </a:fld>
            <a:endParaRPr lang="en-US"/>
          </a:p>
        </p:txBody>
      </p:sp>
    </p:spTree>
    <p:extLst>
      <p:ext uri="{BB962C8B-B14F-4D97-AF65-F5344CB8AC3E}">
        <p14:creationId xmlns:p14="http://schemas.microsoft.com/office/powerpoint/2010/main" val="3188229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Variables like topography, climate, soils, permafrost</a:t>
            </a:r>
          </a:p>
        </p:txBody>
      </p:sp>
      <p:sp>
        <p:nvSpPr>
          <p:cNvPr id="4" name="Slide Number Placeholder 3"/>
          <p:cNvSpPr>
            <a:spLocks noGrp="1"/>
          </p:cNvSpPr>
          <p:nvPr>
            <p:ph type="sldNum" sz="quarter" idx="5"/>
          </p:nvPr>
        </p:nvSpPr>
        <p:spPr/>
        <p:txBody>
          <a:bodyPr/>
          <a:lstStyle/>
          <a:p>
            <a:fld id="{E7EC190F-FA42-F348-8300-B06182F6BBCE}" type="slidenum">
              <a:rPr lang="en-US" smtClean="0"/>
              <a:t>2</a:t>
            </a:fld>
            <a:endParaRPr lang="en-US"/>
          </a:p>
        </p:txBody>
      </p:sp>
    </p:spTree>
    <p:extLst>
      <p:ext uri="{BB962C8B-B14F-4D97-AF65-F5344CB8AC3E}">
        <p14:creationId xmlns:p14="http://schemas.microsoft.com/office/powerpoint/2010/main" val="2287915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three proposed study sites are shown in association with the mapped TTE extent within the TTE Bioclimatic Domain (Montesano et al. in prep; Based on data from Montesano et al. 2016).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inset areas to the right of the study site boxes provide examples of the variation in tree cover abruptness within each study site.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Black lines depict the centerlines of LVIS airborne data from which reference forest structure will be used to initialize model runs and validate results.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7EC190F-FA42-F348-8300-B06182F6BBCE}" type="slidenum">
              <a:rPr lang="en-US" smtClean="0"/>
              <a:t>3</a:t>
            </a:fld>
            <a:endParaRPr lang="en-US"/>
          </a:p>
        </p:txBody>
      </p:sp>
    </p:spTree>
    <p:extLst>
      <p:ext uri="{BB962C8B-B14F-4D97-AF65-F5344CB8AC3E}">
        <p14:creationId xmlns:p14="http://schemas.microsoft.com/office/powerpoint/2010/main" val="499258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use reference % tree canopy cover from LVIS 2017 and 2019 to:</a:t>
            </a:r>
          </a:p>
          <a:p>
            <a:endParaRPr lang="en-US" dirty="0"/>
          </a:p>
          <a:p>
            <a:r>
              <a:rPr lang="en-US" dirty="0"/>
              <a:t>We will use </a:t>
            </a:r>
            <a:r>
              <a:rPr lang="en-US" dirty="0" err="1"/>
              <a:t>landsat</a:t>
            </a:r>
            <a:r>
              <a:rPr lang="en-US" dirty="0"/>
              <a:t>-based % tree canopy cover products with topography from Arctic DEM &amp; Tandem-X DEM to</a:t>
            </a:r>
          </a:p>
          <a:p>
            <a:endParaRPr lang="en-US" dirty="0"/>
          </a:p>
          <a:p>
            <a:r>
              <a:rPr lang="en-US" dirty="0"/>
              <a:t>From this we’ll gain knowledge of TTE forest structure patterns to constrain modelling of biome boundary vulnerability/resilience of woody structure to change</a:t>
            </a:r>
          </a:p>
        </p:txBody>
      </p:sp>
      <p:sp>
        <p:nvSpPr>
          <p:cNvPr id="4" name="Slide Number Placeholder 3"/>
          <p:cNvSpPr>
            <a:spLocks noGrp="1"/>
          </p:cNvSpPr>
          <p:nvPr>
            <p:ph type="sldNum" sz="quarter" idx="5"/>
          </p:nvPr>
        </p:nvSpPr>
        <p:spPr/>
        <p:txBody>
          <a:bodyPr/>
          <a:lstStyle/>
          <a:p>
            <a:fld id="{E7EC190F-FA42-F348-8300-B06182F6BBCE}" type="slidenum">
              <a:rPr lang="en-US" smtClean="0"/>
              <a:t>4</a:t>
            </a:fld>
            <a:endParaRPr lang="en-US"/>
          </a:p>
        </p:txBody>
      </p:sp>
    </p:spTree>
    <p:extLst>
      <p:ext uri="{BB962C8B-B14F-4D97-AF65-F5344CB8AC3E}">
        <p14:creationId xmlns:p14="http://schemas.microsoft.com/office/powerpoint/2010/main" val="1549579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new SIBBORK-TTE model which add the ability to simulate tundra plant functional types from </a:t>
            </a:r>
            <a:r>
              <a:rPr lang="en-US" sz="1200" kern="1200" dirty="0" err="1">
                <a:solidFill>
                  <a:schemeClr val="tx1"/>
                </a:solidFill>
                <a:effectLst/>
                <a:latin typeface="+mn-lt"/>
                <a:ea typeface="+mn-ea"/>
                <a:cs typeface="+mn-cs"/>
              </a:rPr>
              <a:t>ArcVeg</a:t>
            </a:r>
            <a:r>
              <a:rPr lang="en-US" sz="1200" kern="1200" dirty="0">
                <a:solidFill>
                  <a:schemeClr val="tx1"/>
                </a:solidFill>
                <a:effectLst/>
                <a:latin typeface="+mn-lt"/>
                <a:ea typeface="+mn-ea"/>
                <a:cs typeface="+mn-cs"/>
              </a:rPr>
              <a:t> in a spatially explicit individual-based gap model framework</a:t>
            </a:r>
          </a:p>
          <a:p>
            <a:endParaRPr lang="en-US" dirty="0"/>
          </a:p>
          <a:p>
            <a:r>
              <a:rPr lang="en-US" sz="1200" kern="1200" dirty="0">
                <a:solidFill>
                  <a:schemeClr val="tx1"/>
                </a:solidFill>
                <a:effectLst/>
                <a:latin typeface="+mn-lt"/>
                <a:ea typeface="+mn-ea"/>
                <a:cs typeface="+mn-cs"/>
              </a:rPr>
              <a:t>The model will be a novel tool suited for examining changes in both tundra plant functional types and woody structure across a range of climatic and soil conditions.</a:t>
            </a:r>
          </a:p>
          <a:p>
            <a:endParaRPr lang="en-US" dirty="0"/>
          </a:p>
          <a:p>
            <a:endParaRPr lang="en-US" dirty="0"/>
          </a:p>
        </p:txBody>
      </p:sp>
      <p:sp>
        <p:nvSpPr>
          <p:cNvPr id="4" name="Slide Number Placeholder 3"/>
          <p:cNvSpPr>
            <a:spLocks noGrp="1"/>
          </p:cNvSpPr>
          <p:nvPr>
            <p:ph type="sldNum" sz="quarter" idx="5"/>
          </p:nvPr>
        </p:nvSpPr>
        <p:spPr/>
        <p:txBody>
          <a:bodyPr/>
          <a:lstStyle/>
          <a:p>
            <a:fld id="{E7EC190F-FA42-F348-8300-B06182F6BBCE}" type="slidenum">
              <a:rPr lang="en-US" smtClean="0"/>
              <a:t>5</a:t>
            </a:fld>
            <a:endParaRPr lang="en-US"/>
          </a:p>
        </p:txBody>
      </p:sp>
    </p:spTree>
    <p:extLst>
      <p:ext uri="{BB962C8B-B14F-4D97-AF65-F5344CB8AC3E}">
        <p14:creationId xmlns:p14="http://schemas.microsoft.com/office/powerpoint/2010/main" val="3583802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Stakeholders and Opportunities:</a:t>
            </a:r>
          </a:p>
          <a:p>
            <a:r>
              <a:rPr lang="en-US" sz="1200" kern="1200" dirty="0">
                <a:solidFill>
                  <a:schemeClr val="tx1"/>
                </a:solidFill>
                <a:effectLst/>
                <a:latin typeface="+mn-lt"/>
                <a:ea typeface="+mn-ea"/>
                <a:cs typeface="+mn-cs"/>
              </a:rPr>
              <a:t>Our work will be accessible and interesting to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the new NASA Globe Observer provides an additional opportunity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7EC190F-FA42-F348-8300-B06182F6BBCE}" type="slidenum">
              <a:rPr lang="en-US" smtClean="0"/>
              <a:t>6</a:t>
            </a:fld>
            <a:endParaRPr lang="en-US"/>
          </a:p>
        </p:txBody>
      </p:sp>
    </p:spTree>
    <p:extLst>
      <p:ext uri="{BB962C8B-B14F-4D97-AF65-F5344CB8AC3E}">
        <p14:creationId xmlns:p14="http://schemas.microsoft.com/office/powerpoint/2010/main" val="1794309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2234302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2C92D6-A319-E34A-BB6A-359D08573094}" type="datetime1">
              <a:rPr lang="en-US" smtClean="0"/>
              <a:t>5/19/19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321755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3DD4E9-CFC9-354D-B23C-762701B8EC12}" type="datetime1">
              <a:rPr lang="en-US" smtClean="0"/>
              <a:t>5/19/19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3326130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97BF9-DE56-C942-8C7A-690FE0BE2018}" type="datetime1">
              <a:rPr lang="en-US" smtClean="0"/>
              <a:t>5/19/19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383190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3EB4E1-FAB1-874E-9D9E-86344533FAF3}" type="datetime1">
              <a:rPr lang="en-US" smtClean="0"/>
              <a:t>5/19/19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376348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2C109F-0281-6348-A94A-F563AD699708}" type="datetime1">
              <a:rPr lang="en-US" smtClean="0"/>
              <a:t>5/19/19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1448302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5/19/19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5F92FF-B19F-714F-AF19-A767AFC7D5EA}" type="slidenum">
              <a:rPr lang="en-US" smtClean="0"/>
              <a:t>‹#›</a:t>
            </a:fld>
            <a:endParaRPr lang="en-US" dirty="0"/>
          </a:p>
        </p:txBody>
      </p:sp>
    </p:spTree>
    <p:extLst>
      <p:ext uri="{BB962C8B-B14F-4D97-AF65-F5344CB8AC3E}">
        <p14:creationId xmlns:p14="http://schemas.microsoft.com/office/powerpoint/2010/main" val="155210975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5DA08D-6CF6-0445-A08F-12DDBA379D2A}" type="datetime1">
              <a:rPr lang="en-US" smtClean="0"/>
              <a:t>5/19/19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3362190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F2C357-9710-3A4C-9204-7AF75B3E02CB}" type="datetime1">
              <a:rPr lang="en-US" smtClean="0"/>
              <a:t>5/19/19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2345426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06CC70-263F-EF4B-8E12-7FDC0356766F}" type="datetime1">
              <a:rPr lang="en-US" smtClean="0"/>
              <a:t>5/19/19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132529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5/19/19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5F92FF-B19F-714F-AF19-A767AFC7D5EA}" type="slidenum">
              <a:rPr lang="en-US" smtClean="0"/>
              <a:t>‹#›</a:t>
            </a:fld>
            <a:endParaRPr lang="en-US" dirty="0"/>
          </a:p>
        </p:txBody>
      </p:sp>
    </p:spTree>
    <p:extLst>
      <p:ext uri="{BB962C8B-B14F-4D97-AF65-F5344CB8AC3E}">
        <p14:creationId xmlns:p14="http://schemas.microsoft.com/office/powerpoint/2010/main" val="172748790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5/19/19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5F92FF-B19F-714F-AF19-A767AFC7D5EA}" type="slidenum">
              <a:rPr lang="en-US" smtClean="0"/>
              <a:t>‹#›</a:t>
            </a:fld>
            <a:endParaRPr lang="en-US" dirty="0"/>
          </a:p>
        </p:txBody>
      </p:sp>
      <p:pic>
        <p:nvPicPr>
          <p:cNvPr id="7" name="Picture 6" descr="NASA_logo2.png">
            <a:extLst>
              <a:ext uri="{FF2B5EF4-FFF2-40B4-BE49-F238E27FC236}">
                <a16:creationId xmlns:a16="http://schemas.microsoft.com/office/drawing/2014/main" id="{94BB68ED-578E-E741-9210-BA1F2C37DA1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877474" y="6288964"/>
            <a:ext cx="539289" cy="445576"/>
          </a:xfrm>
          <a:prstGeom prst="rect">
            <a:avLst/>
          </a:prstGeom>
        </p:spPr>
      </p:pic>
      <p:sp>
        <p:nvSpPr>
          <p:cNvPr id="8" name="TextBox 7">
            <a:extLst>
              <a:ext uri="{FF2B5EF4-FFF2-40B4-BE49-F238E27FC236}">
                <a16:creationId xmlns:a16="http://schemas.microsoft.com/office/drawing/2014/main" id="{99D4230F-BFE5-7143-BB03-AE44C66F2D7C}"/>
              </a:ext>
            </a:extLst>
          </p:cNvPr>
          <p:cNvSpPr txBox="1"/>
          <p:nvPr userDrawn="1"/>
        </p:nvSpPr>
        <p:spPr>
          <a:xfrm>
            <a:off x="3214078" y="6386607"/>
            <a:ext cx="2203999" cy="276999"/>
          </a:xfrm>
          <a:prstGeom prst="rect">
            <a:avLst/>
          </a:prstGeom>
          <a:noFill/>
        </p:spPr>
        <p:txBody>
          <a:bodyPr wrap="none" rtlCol="0">
            <a:spAutoFit/>
          </a:bodyPr>
          <a:lstStyle/>
          <a:p>
            <a:r>
              <a:rPr lang="en-US" sz="1200" dirty="0" err="1">
                <a:solidFill>
                  <a:schemeClr val="bg1">
                    <a:lumMod val="65000"/>
                  </a:schemeClr>
                </a:solidFill>
              </a:rPr>
              <a:t>above.nasa.gov</a:t>
            </a:r>
            <a:r>
              <a:rPr lang="en-US" sz="1200" dirty="0">
                <a:solidFill>
                  <a:schemeClr val="bg1">
                    <a:lumMod val="65000"/>
                  </a:schemeClr>
                </a:solidFill>
              </a:rPr>
              <a:t>  @</a:t>
            </a:r>
            <a:r>
              <a:rPr lang="en-US" sz="1200" dirty="0" err="1">
                <a:solidFill>
                  <a:schemeClr val="bg1">
                    <a:lumMod val="65000"/>
                  </a:schemeClr>
                </a:solidFill>
              </a:rPr>
              <a:t>NASA_ABoVE</a:t>
            </a:r>
            <a:endParaRPr lang="en-US" sz="1200" dirty="0">
              <a:solidFill>
                <a:schemeClr val="bg1">
                  <a:lumMod val="65000"/>
                </a:schemeClr>
              </a:solidFill>
            </a:endParaRPr>
          </a:p>
        </p:txBody>
      </p:sp>
      <p:pic>
        <p:nvPicPr>
          <p:cNvPr id="9" name="Picture 8">
            <a:extLst>
              <a:ext uri="{FF2B5EF4-FFF2-40B4-BE49-F238E27FC236}">
                <a16:creationId xmlns:a16="http://schemas.microsoft.com/office/drawing/2014/main" id="{54BF5A1A-BC63-5B46-A587-25D2F3696E11}"/>
              </a:ext>
            </a:extLst>
          </p:cNvPr>
          <p:cNvPicPr>
            <a:picLocks noChangeAspect="1"/>
          </p:cNvPicPr>
          <p:nvPr userDrawn="1"/>
        </p:nvPicPr>
        <p:blipFill>
          <a:blip r:embed="rId14"/>
          <a:stretch>
            <a:fillRect/>
          </a:stretch>
        </p:blipFill>
        <p:spPr>
          <a:xfrm>
            <a:off x="164845" y="6249091"/>
            <a:ext cx="1397690" cy="511227"/>
          </a:xfrm>
          <a:prstGeom prst="rect">
            <a:avLst/>
          </a:prstGeom>
        </p:spPr>
      </p:pic>
    </p:spTree>
    <p:extLst>
      <p:ext uri="{BB962C8B-B14F-4D97-AF65-F5344CB8AC3E}">
        <p14:creationId xmlns:p14="http://schemas.microsoft.com/office/powerpoint/2010/main" val="3473291347"/>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18" Type="http://schemas.openxmlformats.org/officeDocument/2006/relationships/image" Target="../media/image18.jp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jpg"/><Relationship Id="rId2" Type="http://schemas.openxmlformats.org/officeDocument/2006/relationships/notesSlide" Target="../notesSlides/notesSlide1.xml"/><Relationship Id="rId16"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22.gif"/><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3.png"/><Relationship Id="rId9" Type="http://schemas.openxmlformats.org/officeDocument/2006/relationships/image" Target="../media/image6.png"/><Relationship Id="rId1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3913"/>
            <a:ext cx="7772400" cy="2334895"/>
          </a:xfrm>
        </p:spPr>
        <p:txBody>
          <a:bodyPr>
            <a:normAutofit/>
          </a:bodyPr>
          <a:lstStyle/>
          <a:p>
            <a:r>
              <a:rPr lang="en-US" sz="3200" dirty="0">
                <a:latin typeface="+mn-lt"/>
              </a:rPr>
              <a:t> Vulnerability of the Taiga-Tundra Ecotone: Predicting the Magnitude,</a:t>
            </a:r>
            <a:br>
              <a:rPr lang="en-US" sz="3200" dirty="0">
                <a:latin typeface="+mn-lt"/>
              </a:rPr>
            </a:br>
            <a:r>
              <a:rPr lang="en-US" sz="3200" dirty="0">
                <a:latin typeface="+mn-lt"/>
              </a:rPr>
              <a:t>Variability, and Rate of Change at the Intersection of Arctic and Boreal</a:t>
            </a:r>
            <a:br>
              <a:rPr lang="en-US" sz="3200" dirty="0">
                <a:latin typeface="+mn-lt"/>
              </a:rPr>
            </a:br>
            <a:r>
              <a:rPr lang="en-US" sz="3200" dirty="0">
                <a:latin typeface="+mn-lt"/>
              </a:rPr>
              <a:t>Ecosystems</a:t>
            </a:r>
          </a:p>
        </p:txBody>
      </p:sp>
      <p:sp>
        <p:nvSpPr>
          <p:cNvPr id="59" name="Subtitle 2">
            <a:extLst>
              <a:ext uri="{FF2B5EF4-FFF2-40B4-BE49-F238E27FC236}">
                <a16:creationId xmlns:a16="http://schemas.microsoft.com/office/drawing/2014/main" id="{A40C2D09-885B-7547-B7ED-4EEEC8805626}"/>
              </a:ext>
            </a:extLst>
          </p:cNvPr>
          <p:cNvSpPr>
            <a:spLocks noGrp="1"/>
          </p:cNvSpPr>
          <p:nvPr>
            <p:ph type="subTitle" idx="1"/>
          </p:nvPr>
        </p:nvSpPr>
        <p:spPr>
          <a:xfrm>
            <a:off x="1142454" y="3413654"/>
            <a:ext cx="6858000" cy="1757051"/>
          </a:xfrm>
        </p:spPr>
        <p:txBody>
          <a:bodyPr vert="horz" lIns="91440" tIns="45720" rIns="91440" bIns="45720" rtlCol="0" anchor="t">
            <a:noAutofit/>
          </a:bodyPr>
          <a:lstStyle/>
          <a:p>
            <a:r>
              <a:rPr lang="en-US" sz="1600" i="1" dirty="0">
                <a:solidFill>
                  <a:schemeClr val="tx1"/>
                </a:solidFill>
              </a:rPr>
              <a:t>PI: </a:t>
            </a:r>
            <a:r>
              <a:rPr lang="en-US" sz="1600" b="1" dirty="0">
                <a:solidFill>
                  <a:schemeClr val="tx1"/>
                </a:solidFill>
              </a:rPr>
              <a:t>Amanda Armstrong</a:t>
            </a:r>
            <a:r>
              <a:rPr lang="en-US" sz="1600" baseline="30000" dirty="0">
                <a:solidFill>
                  <a:schemeClr val="tx1"/>
                </a:solidFill>
              </a:rPr>
              <a:t>1</a:t>
            </a:r>
            <a:endParaRPr lang="en-US" sz="1600" baseline="30000" dirty="0"/>
          </a:p>
          <a:p>
            <a:r>
              <a:rPr lang="en-US" sz="1600" i="1" dirty="0"/>
              <a:t>Co-Is:</a:t>
            </a:r>
            <a:r>
              <a:rPr lang="en-US" sz="1600" b="1" dirty="0"/>
              <a:t> Paul M. Montesano</a:t>
            </a:r>
            <a:r>
              <a:rPr lang="en-US" sz="1600" baseline="30000" dirty="0"/>
              <a:t>2</a:t>
            </a:r>
            <a:r>
              <a:rPr lang="en-US" sz="1600" dirty="0"/>
              <a:t>,</a:t>
            </a:r>
            <a:r>
              <a:rPr lang="en-US" sz="1600" b="1" dirty="0"/>
              <a:t>Batu Osmanoglu</a:t>
            </a:r>
            <a:r>
              <a:rPr lang="en-US" sz="1600" baseline="30000" dirty="0"/>
              <a:t>3</a:t>
            </a:r>
            <a:r>
              <a:rPr lang="en-US" sz="1600" i="1" dirty="0"/>
              <a:t>, </a:t>
            </a:r>
            <a:r>
              <a:rPr lang="en-US" sz="1600" b="1" dirty="0"/>
              <a:t>Kenneth J. Ranson</a:t>
            </a:r>
            <a:r>
              <a:rPr lang="en-US" sz="1600" baseline="30000" dirty="0"/>
              <a:t>3</a:t>
            </a:r>
            <a:r>
              <a:rPr lang="en-US" sz="1600" dirty="0"/>
              <a:t>, </a:t>
            </a:r>
            <a:r>
              <a:rPr lang="en-US" sz="1600" b="1" dirty="0"/>
              <a:t>Howard Epstein</a:t>
            </a:r>
            <a:r>
              <a:rPr lang="en-US" sz="1600" baseline="30000" dirty="0"/>
              <a:t>4</a:t>
            </a:r>
            <a:endParaRPr lang="en-US" sz="1600" baseline="30000" dirty="0">
              <a:cs typeface="Calibri"/>
            </a:endParaRPr>
          </a:p>
          <a:p>
            <a:r>
              <a:rPr lang="en-US" sz="1600" i="1" dirty="0">
                <a:solidFill>
                  <a:schemeClr val="tx1"/>
                </a:solidFill>
              </a:rPr>
              <a:t>Collaborators: </a:t>
            </a:r>
            <a:r>
              <a:rPr lang="en-US" sz="1600" b="1" dirty="0">
                <a:solidFill>
                  <a:schemeClr val="tx1"/>
                </a:solidFill>
              </a:rPr>
              <a:t>Herman H. Shugart</a:t>
            </a:r>
            <a:r>
              <a:rPr lang="en-US" sz="1600" baseline="30000" dirty="0">
                <a:solidFill>
                  <a:schemeClr val="tx1"/>
                </a:solidFill>
              </a:rPr>
              <a:t>4</a:t>
            </a:r>
          </a:p>
          <a:p>
            <a:r>
              <a:rPr lang="en-US" sz="1200" baseline="30000" dirty="0"/>
              <a:t>1</a:t>
            </a:r>
            <a:r>
              <a:rPr lang="en-US" sz="1200" dirty="0"/>
              <a:t>Universities Space Research Association, GESTAR</a:t>
            </a:r>
            <a:r>
              <a:rPr lang="en-US" sz="1200"/>
              <a:t>, NASA-GSFC, </a:t>
            </a:r>
            <a:r>
              <a:rPr lang="en-US" sz="1200" baseline="30000" dirty="0"/>
              <a:t>2</a:t>
            </a:r>
            <a:r>
              <a:rPr lang="en-US" sz="1200"/>
              <a:t>SSAI</a:t>
            </a:r>
            <a:r>
              <a:rPr lang="en-US" sz="1200" dirty="0"/>
              <a:t>, NASA GSFC</a:t>
            </a:r>
            <a:r>
              <a:rPr lang="en-US" sz="1200"/>
              <a:t>, </a:t>
            </a:r>
            <a:br>
              <a:rPr lang="en-US" sz="1200"/>
            </a:br>
            <a:r>
              <a:rPr lang="en-US" sz="1200" baseline="30000"/>
              <a:t>3</a:t>
            </a:r>
            <a:r>
              <a:rPr lang="en-US" sz="1200"/>
              <a:t>NASA Goddard Space Flight Center  </a:t>
            </a:r>
            <a:r>
              <a:rPr lang="en-US" sz="1200" baseline="30000"/>
              <a:t>4</a:t>
            </a:r>
            <a:r>
              <a:rPr lang="en-US" sz="1200"/>
              <a:t>University </a:t>
            </a:r>
            <a:r>
              <a:rPr lang="en-US" sz="1200" dirty="0"/>
              <a:t>of Virginia, Charlottesville VA</a:t>
            </a:r>
            <a:endParaRPr lang="en-US" sz="1600" dirty="0"/>
          </a:p>
          <a:p>
            <a:endParaRPr lang="en-US" sz="1600" dirty="0">
              <a:solidFill>
                <a:schemeClr val="tx1"/>
              </a:solidFill>
            </a:endParaRPr>
          </a:p>
        </p:txBody>
      </p:sp>
      <p:grpSp>
        <p:nvGrpSpPr>
          <p:cNvPr id="89" name="Group 88">
            <a:extLst>
              <a:ext uri="{FF2B5EF4-FFF2-40B4-BE49-F238E27FC236}">
                <a16:creationId xmlns:a16="http://schemas.microsoft.com/office/drawing/2014/main" id="{F97CCC54-CB09-2644-8503-92A15BCED5F4}"/>
              </a:ext>
            </a:extLst>
          </p:cNvPr>
          <p:cNvGrpSpPr/>
          <p:nvPr/>
        </p:nvGrpSpPr>
        <p:grpSpPr>
          <a:xfrm>
            <a:off x="1717372" y="5255551"/>
            <a:ext cx="5708164" cy="946711"/>
            <a:chOff x="2170213" y="5255551"/>
            <a:chExt cx="5708164" cy="946711"/>
          </a:xfrm>
        </p:grpSpPr>
        <p:grpSp>
          <p:nvGrpSpPr>
            <p:cNvPr id="83" name="Group 82">
              <a:extLst>
                <a:ext uri="{FF2B5EF4-FFF2-40B4-BE49-F238E27FC236}">
                  <a16:creationId xmlns:a16="http://schemas.microsoft.com/office/drawing/2014/main" id="{4DA24E81-0DCB-E848-A7EF-778256F2FEE1}"/>
                </a:ext>
              </a:extLst>
            </p:cNvPr>
            <p:cNvGrpSpPr/>
            <p:nvPr/>
          </p:nvGrpSpPr>
          <p:grpSpPr>
            <a:xfrm>
              <a:off x="2170213" y="5255551"/>
              <a:ext cx="5304832" cy="946711"/>
              <a:chOff x="1485269" y="5292199"/>
              <a:chExt cx="5304832" cy="946711"/>
            </a:xfrm>
          </p:grpSpPr>
          <p:pic>
            <p:nvPicPr>
              <p:cNvPr id="80" name="Picture 79">
                <a:extLst>
                  <a:ext uri="{FF2B5EF4-FFF2-40B4-BE49-F238E27FC236}">
                    <a16:creationId xmlns:a16="http://schemas.microsoft.com/office/drawing/2014/main" id="{B7D557E5-AAE1-7343-A514-18ECA638C00C}"/>
                  </a:ext>
                </a:extLst>
              </p:cNvPr>
              <p:cNvPicPr>
                <a:picLocks noChangeAspect="1"/>
              </p:cNvPicPr>
              <p:nvPr/>
            </p:nvPicPr>
            <p:blipFill rotWithShape="1">
              <a:blip r:embed="rId3"/>
              <a:srcRect l="15764" t="3648" r="5037" b="4486"/>
              <a:stretch/>
            </p:blipFill>
            <p:spPr>
              <a:xfrm>
                <a:off x="1485269" y="5306459"/>
                <a:ext cx="839035" cy="913823"/>
              </a:xfrm>
              <a:prstGeom prst="rect">
                <a:avLst/>
              </a:prstGeom>
              <a:solidFill>
                <a:schemeClr val="accent1">
                  <a:lumMod val="50000"/>
                </a:schemeClr>
              </a:solidFill>
            </p:spPr>
          </p:pic>
          <p:grpSp>
            <p:nvGrpSpPr>
              <p:cNvPr id="82" name="Group 81">
                <a:extLst>
                  <a:ext uri="{FF2B5EF4-FFF2-40B4-BE49-F238E27FC236}">
                    <a16:creationId xmlns:a16="http://schemas.microsoft.com/office/drawing/2014/main" id="{359B89E1-9AB0-0649-9084-8805263496A7}"/>
                  </a:ext>
                </a:extLst>
              </p:cNvPr>
              <p:cNvGrpSpPr/>
              <p:nvPr/>
            </p:nvGrpSpPr>
            <p:grpSpPr>
              <a:xfrm>
                <a:off x="2144156" y="5292199"/>
                <a:ext cx="4645945" cy="946711"/>
                <a:chOff x="2144156" y="5292199"/>
                <a:chExt cx="4645945" cy="946711"/>
              </a:xfrm>
            </p:grpSpPr>
            <p:grpSp>
              <p:nvGrpSpPr>
                <p:cNvPr id="60" name="Group 59">
                  <a:extLst>
                    <a:ext uri="{FF2B5EF4-FFF2-40B4-BE49-F238E27FC236}">
                      <a16:creationId xmlns:a16="http://schemas.microsoft.com/office/drawing/2014/main" id="{A3F46E3E-A57D-7E46-AC0E-B38B86C1FA88}"/>
                    </a:ext>
                  </a:extLst>
                </p:cNvPr>
                <p:cNvGrpSpPr>
                  <a:grpSpLocks noChangeAspect="1"/>
                </p:cNvGrpSpPr>
                <p:nvPr/>
              </p:nvGrpSpPr>
              <p:grpSpPr>
                <a:xfrm>
                  <a:off x="2144156" y="5292199"/>
                  <a:ext cx="1597414" cy="913823"/>
                  <a:chOff x="1289870" y="2714864"/>
                  <a:chExt cx="4825651" cy="2438401"/>
                </a:xfrm>
                <a:solidFill>
                  <a:schemeClr val="accent1">
                    <a:lumMod val="50000"/>
                  </a:schemeClr>
                </a:solidFill>
              </p:grpSpPr>
              <p:pic>
                <p:nvPicPr>
                  <p:cNvPr id="61" name="Picture 60">
                    <a:extLst>
                      <a:ext uri="{FF2B5EF4-FFF2-40B4-BE49-F238E27FC236}">
                        <a16:creationId xmlns:a16="http://schemas.microsoft.com/office/drawing/2014/main" id="{7A348760-AFF2-E044-A7A3-DFCB23A92552}"/>
                      </a:ext>
                    </a:extLst>
                  </p:cNvPr>
                  <p:cNvPicPr>
                    <a:picLocks noChangeAspect="1"/>
                  </p:cNvPicPr>
                  <p:nvPr/>
                </p:nvPicPr>
                <p:blipFill>
                  <a:blip r:embed="rId4"/>
                  <a:stretch>
                    <a:fillRect/>
                  </a:stretch>
                </p:blipFill>
                <p:spPr>
                  <a:xfrm>
                    <a:off x="5229904" y="4345483"/>
                    <a:ext cx="695845" cy="294396"/>
                  </a:xfrm>
                  <a:prstGeom prst="rect">
                    <a:avLst/>
                  </a:prstGeom>
                  <a:grpFill/>
                </p:spPr>
              </p:pic>
              <p:pic>
                <p:nvPicPr>
                  <p:cNvPr id="62" name="Picture 61">
                    <a:extLst>
                      <a:ext uri="{FF2B5EF4-FFF2-40B4-BE49-F238E27FC236}">
                        <a16:creationId xmlns:a16="http://schemas.microsoft.com/office/drawing/2014/main" id="{106A3308-8D5E-C849-B617-CA42FA3E1F78}"/>
                      </a:ext>
                    </a:extLst>
                  </p:cNvPr>
                  <p:cNvPicPr>
                    <a:picLocks noChangeAspect="1"/>
                  </p:cNvPicPr>
                  <p:nvPr/>
                </p:nvPicPr>
                <p:blipFill rotWithShape="1">
                  <a:blip r:embed="rId3"/>
                  <a:srcRect l="15764" t="3648" r="5037" b="4486"/>
                  <a:stretch/>
                </p:blipFill>
                <p:spPr>
                  <a:xfrm>
                    <a:off x="1289870" y="2714864"/>
                    <a:ext cx="2534653" cy="2438401"/>
                  </a:xfrm>
                  <a:prstGeom prst="rect">
                    <a:avLst/>
                  </a:prstGeom>
                  <a:grpFill/>
                </p:spPr>
              </p:pic>
              <p:pic>
                <p:nvPicPr>
                  <p:cNvPr id="64" name="Picture 63">
                    <a:extLst>
                      <a:ext uri="{FF2B5EF4-FFF2-40B4-BE49-F238E27FC236}">
                        <a16:creationId xmlns:a16="http://schemas.microsoft.com/office/drawing/2014/main" id="{41271B11-BFEB-7D4F-8C7D-AB674B06A897}"/>
                      </a:ext>
                    </a:extLst>
                  </p:cNvPr>
                  <p:cNvPicPr>
                    <a:picLocks noChangeAspect="1"/>
                  </p:cNvPicPr>
                  <p:nvPr/>
                </p:nvPicPr>
                <p:blipFill>
                  <a:blip r:embed="rId5"/>
                  <a:stretch>
                    <a:fillRect/>
                  </a:stretch>
                </p:blipFill>
                <p:spPr>
                  <a:xfrm>
                    <a:off x="3785800" y="3708161"/>
                    <a:ext cx="358079" cy="1044885"/>
                  </a:xfrm>
                  <a:prstGeom prst="rect">
                    <a:avLst/>
                  </a:prstGeom>
                  <a:grpFill/>
                </p:spPr>
              </p:pic>
              <p:pic>
                <p:nvPicPr>
                  <p:cNvPr id="65" name="Picture 64">
                    <a:extLst>
                      <a:ext uri="{FF2B5EF4-FFF2-40B4-BE49-F238E27FC236}">
                        <a16:creationId xmlns:a16="http://schemas.microsoft.com/office/drawing/2014/main" id="{5235A71B-B0FC-2740-8FD7-1EBC4B48A073}"/>
                      </a:ext>
                    </a:extLst>
                  </p:cNvPr>
                  <p:cNvPicPr>
                    <a:picLocks noChangeAspect="1"/>
                  </p:cNvPicPr>
                  <p:nvPr/>
                </p:nvPicPr>
                <p:blipFill>
                  <a:blip r:embed="rId6"/>
                  <a:stretch>
                    <a:fillRect/>
                  </a:stretch>
                </p:blipFill>
                <p:spPr>
                  <a:xfrm>
                    <a:off x="4852914" y="3200987"/>
                    <a:ext cx="379732" cy="1505606"/>
                  </a:xfrm>
                  <a:prstGeom prst="rect">
                    <a:avLst/>
                  </a:prstGeom>
                  <a:grpFill/>
                </p:spPr>
              </p:pic>
              <p:pic>
                <p:nvPicPr>
                  <p:cNvPr id="67" name="Picture 66">
                    <a:extLst>
                      <a:ext uri="{FF2B5EF4-FFF2-40B4-BE49-F238E27FC236}">
                        <a16:creationId xmlns:a16="http://schemas.microsoft.com/office/drawing/2014/main" id="{DE46FD9B-277B-E647-AA52-3291159F32C6}"/>
                      </a:ext>
                    </a:extLst>
                  </p:cNvPr>
                  <p:cNvPicPr>
                    <a:picLocks noChangeAspect="1"/>
                  </p:cNvPicPr>
                  <p:nvPr/>
                </p:nvPicPr>
                <p:blipFill>
                  <a:blip r:embed="rId7"/>
                  <a:stretch>
                    <a:fillRect/>
                  </a:stretch>
                </p:blipFill>
                <p:spPr>
                  <a:xfrm>
                    <a:off x="3765600" y="4600915"/>
                    <a:ext cx="426689" cy="387099"/>
                  </a:xfrm>
                  <a:prstGeom prst="rect">
                    <a:avLst/>
                  </a:prstGeom>
                  <a:grpFill/>
                </p:spPr>
              </p:pic>
              <p:pic>
                <p:nvPicPr>
                  <p:cNvPr id="69" name="Picture 68">
                    <a:extLst>
                      <a:ext uri="{FF2B5EF4-FFF2-40B4-BE49-F238E27FC236}">
                        <a16:creationId xmlns:a16="http://schemas.microsoft.com/office/drawing/2014/main" id="{BEA58271-D576-1942-9AAC-0B907C08C3E8}"/>
                      </a:ext>
                    </a:extLst>
                  </p:cNvPr>
                  <p:cNvPicPr>
                    <a:picLocks noChangeAspect="1"/>
                  </p:cNvPicPr>
                  <p:nvPr/>
                </p:nvPicPr>
                <p:blipFill>
                  <a:blip r:embed="rId8"/>
                  <a:stretch>
                    <a:fillRect/>
                  </a:stretch>
                </p:blipFill>
                <p:spPr>
                  <a:xfrm>
                    <a:off x="5086350" y="4245256"/>
                    <a:ext cx="539970" cy="772062"/>
                  </a:xfrm>
                  <a:prstGeom prst="rect">
                    <a:avLst/>
                  </a:prstGeom>
                  <a:grpFill/>
                </p:spPr>
              </p:pic>
              <p:pic>
                <p:nvPicPr>
                  <p:cNvPr id="70" name="Picture 69">
                    <a:extLst>
                      <a:ext uri="{FF2B5EF4-FFF2-40B4-BE49-F238E27FC236}">
                        <a16:creationId xmlns:a16="http://schemas.microsoft.com/office/drawing/2014/main" id="{13D25BD8-14F8-A34F-A01F-8AB35BC1F035}"/>
                      </a:ext>
                    </a:extLst>
                  </p:cNvPr>
                  <p:cNvPicPr>
                    <a:picLocks noChangeAspect="1"/>
                  </p:cNvPicPr>
                  <p:nvPr/>
                </p:nvPicPr>
                <p:blipFill>
                  <a:blip r:embed="rId8"/>
                  <a:stretch>
                    <a:fillRect/>
                  </a:stretch>
                </p:blipFill>
                <p:spPr>
                  <a:xfrm>
                    <a:off x="4203197" y="4172945"/>
                    <a:ext cx="539970" cy="772062"/>
                  </a:xfrm>
                  <a:prstGeom prst="rect">
                    <a:avLst/>
                  </a:prstGeom>
                  <a:grpFill/>
                </p:spPr>
              </p:pic>
              <p:pic>
                <p:nvPicPr>
                  <p:cNvPr id="72" name="Picture 71">
                    <a:extLst>
                      <a:ext uri="{FF2B5EF4-FFF2-40B4-BE49-F238E27FC236}">
                        <a16:creationId xmlns:a16="http://schemas.microsoft.com/office/drawing/2014/main" id="{B9FCD524-B6BD-4348-A33A-BB249A7C6AA5}"/>
                      </a:ext>
                    </a:extLst>
                  </p:cNvPr>
                  <p:cNvPicPr>
                    <a:picLocks noChangeAspect="1"/>
                  </p:cNvPicPr>
                  <p:nvPr/>
                </p:nvPicPr>
                <p:blipFill>
                  <a:blip r:embed="rId7"/>
                  <a:stretch>
                    <a:fillRect/>
                  </a:stretch>
                </p:blipFill>
                <p:spPr>
                  <a:xfrm>
                    <a:off x="4039894" y="4358038"/>
                    <a:ext cx="248369" cy="225324"/>
                  </a:xfrm>
                  <a:prstGeom prst="rect">
                    <a:avLst/>
                  </a:prstGeom>
                  <a:grpFill/>
                </p:spPr>
              </p:pic>
              <p:pic>
                <p:nvPicPr>
                  <p:cNvPr id="74" name="Picture 73">
                    <a:extLst>
                      <a:ext uri="{FF2B5EF4-FFF2-40B4-BE49-F238E27FC236}">
                        <a16:creationId xmlns:a16="http://schemas.microsoft.com/office/drawing/2014/main" id="{A1DD749C-1A31-514B-959E-A187B004F596}"/>
                      </a:ext>
                    </a:extLst>
                  </p:cNvPr>
                  <p:cNvPicPr>
                    <a:picLocks noChangeAspect="1"/>
                  </p:cNvPicPr>
                  <p:nvPr/>
                </p:nvPicPr>
                <p:blipFill>
                  <a:blip r:embed="rId9"/>
                  <a:stretch>
                    <a:fillRect/>
                  </a:stretch>
                </p:blipFill>
                <p:spPr>
                  <a:xfrm>
                    <a:off x="4559098" y="4633775"/>
                    <a:ext cx="467645" cy="371792"/>
                  </a:xfrm>
                  <a:prstGeom prst="rect">
                    <a:avLst/>
                  </a:prstGeom>
                  <a:grpFill/>
                </p:spPr>
              </p:pic>
              <p:pic>
                <p:nvPicPr>
                  <p:cNvPr id="76" name="Picture 75">
                    <a:extLst>
                      <a:ext uri="{FF2B5EF4-FFF2-40B4-BE49-F238E27FC236}">
                        <a16:creationId xmlns:a16="http://schemas.microsoft.com/office/drawing/2014/main" id="{7E0C5DBD-5F86-1143-AB23-93AE432EE369}"/>
                      </a:ext>
                    </a:extLst>
                  </p:cNvPr>
                  <p:cNvPicPr>
                    <a:picLocks noChangeAspect="1"/>
                  </p:cNvPicPr>
                  <p:nvPr/>
                </p:nvPicPr>
                <p:blipFill>
                  <a:blip r:embed="rId5"/>
                  <a:stretch>
                    <a:fillRect/>
                  </a:stretch>
                </p:blipFill>
                <p:spPr>
                  <a:xfrm>
                    <a:off x="5536744" y="4001856"/>
                    <a:ext cx="276628" cy="807209"/>
                  </a:xfrm>
                  <a:prstGeom prst="rect">
                    <a:avLst/>
                  </a:prstGeom>
                  <a:grpFill/>
                </p:spPr>
              </p:pic>
              <p:pic>
                <p:nvPicPr>
                  <p:cNvPr id="77" name="Picture 76">
                    <a:extLst>
                      <a:ext uri="{FF2B5EF4-FFF2-40B4-BE49-F238E27FC236}">
                        <a16:creationId xmlns:a16="http://schemas.microsoft.com/office/drawing/2014/main" id="{7648BC25-B6E0-2A43-A57A-EE8491EF2F09}"/>
                      </a:ext>
                    </a:extLst>
                  </p:cNvPr>
                  <p:cNvPicPr>
                    <a:picLocks noChangeAspect="1"/>
                  </p:cNvPicPr>
                  <p:nvPr/>
                </p:nvPicPr>
                <p:blipFill>
                  <a:blip r:embed="rId5"/>
                  <a:stretch>
                    <a:fillRect/>
                  </a:stretch>
                </p:blipFill>
                <p:spPr>
                  <a:xfrm>
                    <a:off x="5757442" y="3571413"/>
                    <a:ext cx="358079" cy="1044885"/>
                  </a:xfrm>
                  <a:prstGeom prst="rect">
                    <a:avLst/>
                  </a:prstGeom>
                  <a:grpFill/>
                </p:spPr>
              </p:pic>
              <p:pic>
                <p:nvPicPr>
                  <p:cNvPr id="78" name="Picture 77">
                    <a:extLst>
                      <a:ext uri="{FF2B5EF4-FFF2-40B4-BE49-F238E27FC236}">
                        <a16:creationId xmlns:a16="http://schemas.microsoft.com/office/drawing/2014/main" id="{A1008D46-9400-F24B-9FCF-032BBCE9F5E5}"/>
                      </a:ext>
                    </a:extLst>
                  </p:cNvPr>
                  <p:cNvPicPr>
                    <a:picLocks noChangeAspect="1"/>
                  </p:cNvPicPr>
                  <p:nvPr/>
                </p:nvPicPr>
                <p:blipFill>
                  <a:blip r:embed="rId10"/>
                  <a:stretch>
                    <a:fillRect/>
                  </a:stretch>
                </p:blipFill>
                <p:spPr>
                  <a:xfrm>
                    <a:off x="5627782" y="4739345"/>
                    <a:ext cx="341771" cy="361191"/>
                  </a:xfrm>
                  <a:prstGeom prst="rect">
                    <a:avLst/>
                  </a:prstGeom>
                  <a:grpFill/>
                </p:spPr>
              </p:pic>
              <p:pic>
                <p:nvPicPr>
                  <p:cNvPr id="79" name="Picture 78">
                    <a:extLst>
                      <a:ext uri="{FF2B5EF4-FFF2-40B4-BE49-F238E27FC236}">
                        <a16:creationId xmlns:a16="http://schemas.microsoft.com/office/drawing/2014/main" id="{6C1DFEAD-6701-404C-A8C1-5F05A52B52AC}"/>
                      </a:ext>
                    </a:extLst>
                  </p:cNvPr>
                  <p:cNvPicPr>
                    <a:picLocks noChangeAspect="1"/>
                  </p:cNvPicPr>
                  <p:nvPr/>
                </p:nvPicPr>
                <p:blipFill>
                  <a:blip r:embed="rId11">
                    <a:alphaModFix amt="48000"/>
                  </a:blip>
                  <a:stretch>
                    <a:fillRect/>
                  </a:stretch>
                </p:blipFill>
                <p:spPr>
                  <a:xfrm>
                    <a:off x="4096522" y="4213989"/>
                    <a:ext cx="925556" cy="473062"/>
                  </a:xfrm>
                  <a:prstGeom prst="rect">
                    <a:avLst/>
                  </a:prstGeom>
                  <a:noFill/>
                </p:spPr>
              </p:pic>
            </p:grpSp>
            <p:grpSp>
              <p:nvGrpSpPr>
                <p:cNvPr id="81" name="Group 80">
                  <a:extLst>
                    <a:ext uri="{FF2B5EF4-FFF2-40B4-BE49-F238E27FC236}">
                      <a16:creationId xmlns:a16="http://schemas.microsoft.com/office/drawing/2014/main" id="{E662B047-1B9F-F74D-8075-7D1A54DA8C11}"/>
                    </a:ext>
                  </a:extLst>
                </p:cNvPr>
                <p:cNvGrpSpPr/>
                <p:nvPr/>
              </p:nvGrpSpPr>
              <p:grpSpPr>
                <a:xfrm>
                  <a:off x="2973244" y="5293603"/>
                  <a:ext cx="3816857" cy="945307"/>
                  <a:chOff x="1968598" y="5311553"/>
                  <a:chExt cx="3816857" cy="945307"/>
                </a:xfrm>
              </p:grpSpPr>
              <p:pic>
                <p:nvPicPr>
                  <p:cNvPr id="41" name="Picture 40">
                    <a:extLst>
                      <a:ext uri="{FF2B5EF4-FFF2-40B4-BE49-F238E27FC236}">
                        <a16:creationId xmlns:a16="http://schemas.microsoft.com/office/drawing/2014/main" id="{309E2A66-F15D-A145-982B-B7379734C54E}"/>
                      </a:ext>
                    </a:extLst>
                  </p:cNvPr>
                  <p:cNvPicPr>
                    <a:picLocks noChangeAspect="1"/>
                  </p:cNvPicPr>
                  <p:nvPr/>
                </p:nvPicPr>
                <p:blipFill>
                  <a:blip r:embed="rId7"/>
                  <a:stretch>
                    <a:fillRect/>
                  </a:stretch>
                </p:blipFill>
                <p:spPr>
                  <a:xfrm>
                    <a:off x="3807064" y="5891792"/>
                    <a:ext cx="141245" cy="145070"/>
                  </a:xfrm>
                  <a:prstGeom prst="rect">
                    <a:avLst/>
                  </a:prstGeom>
                  <a:solidFill>
                    <a:schemeClr val="accent1">
                      <a:lumMod val="50000"/>
                    </a:schemeClr>
                  </a:solidFill>
                </p:spPr>
              </p:pic>
              <p:pic>
                <p:nvPicPr>
                  <p:cNvPr id="42" name="Picture 41">
                    <a:extLst>
                      <a:ext uri="{FF2B5EF4-FFF2-40B4-BE49-F238E27FC236}">
                        <a16:creationId xmlns:a16="http://schemas.microsoft.com/office/drawing/2014/main" id="{868EA1E6-3CB9-2E43-86E8-2621459F9614}"/>
                      </a:ext>
                    </a:extLst>
                  </p:cNvPr>
                  <p:cNvPicPr>
                    <a:picLocks noChangeAspect="1"/>
                  </p:cNvPicPr>
                  <p:nvPr/>
                </p:nvPicPr>
                <p:blipFill>
                  <a:blip r:embed="rId7"/>
                  <a:stretch>
                    <a:fillRect/>
                  </a:stretch>
                </p:blipFill>
                <p:spPr>
                  <a:xfrm>
                    <a:off x="3966969" y="5992983"/>
                    <a:ext cx="141245" cy="145070"/>
                  </a:xfrm>
                  <a:prstGeom prst="rect">
                    <a:avLst/>
                  </a:prstGeom>
                  <a:solidFill>
                    <a:schemeClr val="accent1">
                      <a:lumMod val="50000"/>
                    </a:schemeClr>
                  </a:solidFill>
                </p:spPr>
              </p:pic>
              <p:pic>
                <p:nvPicPr>
                  <p:cNvPr id="43" name="Picture 42">
                    <a:extLst>
                      <a:ext uri="{FF2B5EF4-FFF2-40B4-BE49-F238E27FC236}">
                        <a16:creationId xmlns:a16="http://schemas.microsoft.com/office/drawing/2014/main" id="{D2D71FB6-3361-0A4A-B8BE-70F2E536B952}"/>
                      </a:ext>
                    </a:extLst>
                  </p:cNvPr>
                  <p:cNvPicPr>
                    <a:picLocks noChangeAspect="1"/>
                  </p:cNvPicPr>
                  <p:nvPr/>
                </p:nvPicPr>
                <p:blipFill>
                  <a:blip r:embed="rId9"/>
                  <a:stretch>
                    <a:fillRect/>
                  </a:stretch>
                </p:blipFill>
                <p:spPr>
                  <a:xfrm>
                    <a:off x="5646852" y="6064695"/>
                    <a:ext cx="138603" cy="124753"/>
                  </a:xfrm>
                  <a:prstGeom prst="rect">
                    <a:avLst/>
                  </a:prstGeom>
                  <a:solidFill>
                    <a:schemeClr val="accent1">
                      <a:lumMod val="50000"/>
                    </a:schemeClr>
                  </a:solidFill>
                </p:spPr>
              </p:pic>
              <p:pic>
                <p:nvPicPr>
                  <p:cNvPr id="44" name="Picture 43">
                    <a:extLst>
                      <a:ext uri="{FF2B5EF4-FFF2-40B4-BE49-F238E27FC236}">
                        <a16:creationId xmlns:a16="http://schemas.microsoft.com/office/drawing/2014/main" id="{EA18BDA8-1D95-FA4D-98CA-229DEE5C2B0F}"/>
                      </a:ext>
                    </a:extLst>
                  </p:cNvPr>
                  <p:cNvPicPr>
                    <a:picLocks noChangeAspect="1"/>
                  </p:cNvPicPr>
                  <p:nvPr/>
                </p:nvPicPr>
                <p:blipFill>
                  <a:blip r:embed="rId8"/>
                  <a:stretch>
                    <a:fillRect/>
                  </a:stretch>
                </p:blipFill>
                <p:spPr>
                  <a:xfrm>
                    <a:off x="4170971" y="5862089"/>
                    <a:ext cx="178744" cy="289340"/>
                  </a:xfrm>
                  <a:prstGeom prst="rect">
                    <a:avLst/>
                  </a:prstGeom>
                  <a:solidFill>
                    <a:schemeClr val="accent1">
                      <a:lumMod val="50000"/>
                    </a:schemeClr>
                  </a:solidFill>
                </p:spPr>
              </p:pic>
              <p:pic>
                <p:nvPicPr>
                  <p:cNvPr id="45" name="Picture 44">
                    <a:extLst>
                      <a:ext uri="{FF2B5EF4-FFF2-40B4-BE49-F238E27FC236}">
                        <a16:creationId xmlns:a16="http://schemas.microsoft.com/office/drawing/2014/main" id="{D40B5B21-2061-5842-9AD8-A31F11BD34EF}"/>
                      </a:ext>
                    </a:extLst>
                  </p:cNvPr>
                  <p:cNvPicPr>
                    <a:picLocks noChangeAspect="1"/>
                  </p:cNvPicPr>
                  <p:nvPr/>
                </p:nvPicPr>
                <p:blipFill>
                  <a:blip r:embed="rId10"/>
                  <a:stretch>
                    <a:fillRect/>
                  </a:stretch>
                </p:blipFill>
                <p:spPr>
                  <a:xfrm>
                    <a:off x="4585085" y="6022560"/>
                    <a:ext cx="113135" cy="135361"/>
                  </a:xfrm>
                  <a:prstGeom prst="rect">
                    <a:avLst/>
                  </a:prstGeom>
                  <a:solidFill>
                    <a:schemeClr val="accent1">
                      <a:lumMod val="50000"/>
                    </a:schemeClr>
                  </a:solidFill>
                </p:spPr>
              </p:pic>
              <p:pic>
                <p:nvPicPr>
                  <p:cNvPr id="47" name="Picture 46">
                    <a:extLst>
                      <a:ext uri="{FF2B5EF4-FFF2-40B4-BE49-F238E27FC236}">
                        <a16:creationId xmlns:a16="http://schemas.microsoft.com/office/drawing/2014/main" id="{48D44D1A-5EEB-D748-B644-3A7CE98A7485}"/>
                      </a:ext>
                    </a:extLst>
                  </p:cNvPr>
                  <p:cNvPicPr>
                    <a:picLocks noChangeAspect="1"/>
                  </p:cNvPicPr>
                  <p:nvPr/>
                </p:nvPicPr>
                <p:blipFill>
                  <a:blip r:embed="rId5"/>
                  <a:stretch>
                    <a:fillRect/>
                  </a:stretch>
                </p:blipFill>
                <p:spPr>
                  <a:xfrm>
                    <a:off x="4098979" y="5781321"/>
                    <a:ext cx="91571" cy="302512"/>
                  </a:xfrm>
                  <a:prstGeom prst="rect">
                    <a:avLst/>
                  </a:prstGeom>
                  <a:solidFill>
                    <a:schemeClr val="accent1">
                      <a:lumMod val="50000"/>
                    </a:schemeClr>
                  </a:solidFill>
                </p:spPr>
              </p:pic>
              <p:pic>
                <p:nvPicPr>
                  <p:cNvPr id="49" name="Picture 48">
                    <a:extLst>
                      <a:ext uri="{FF2B5EF4-FFF2-40B4-BE49-F238E27FC236}">
                        <a16:creationId xmlns:a16="http://schemas.microsoft.com/office/drawing/2014/main" id="{B8A28586-13DD-C741-BE8A-A4537DAAD912}"/>
                      </a:ext>
                    </a:extLst>
                  </p:cNvPr>
                  <p:cNvPicPr>
                    <a:picLocks noChangeAspect="1"/>
                  </p:cNvPicPr>
                  <p:nvPr/>
                </p:nvPicPr>
                <p:blipFill>
                  <a:blip r:embed="rId7"/>
                  <a:stretch>
                    <a:fillRect/>
                  </a:stretch>
                </p:blipFill>
                <p:spPr>
                  <a:xfrm>
                    <a:off x="4337167" y="6059198"/>
                    <a:ext cx="141245" cy="145070"/>
                  </a:xfrm>
                  <a:prstGeom prst="rect">
                    <a:avLst/>
                  </a:prstGeom>
                  <a:solidFill>
                    <a:schemeClr val="accent1">
                      <a:lumMod val="50000"/>
                    </a:schemeClr>
                  </a:solidFill>
                </p:spPr>
              </p:pic>
              <p:pic>
                <p:nvPicPr>
                  <p:cNvPr id="50" name="Picture 49">
                    <a:extLst>
                      <a:ext uri="{FF2B5EF4-FFF2-40B4-BE49-F238E27FC236}">
                        <a16:creationId xmlns:a16="http://schemas.microsoft.com/office/drawing/2014/main" id="{644AAFFF-21F6-2F44-956B-E12803EC8B67}"/>
                      </a:ext>
                    </a:extLst>
                  </p:cNvPr>
                  <p:cNvPicPr>
                    <a:picLocks noChangeAspect="1"/>
                  </p:cNvPicPr>
                  <p:nvPr/>
                </p:nvPicPr>
                <p:blipFill>
                  <a:blip r:embed="rId10"/>
                  <a:stretch>
                    <a:fillRect/>
                  </a:stretch>
                </p:blipFill>
                <p:spPr>
                  <a:xfrm>
                    <a:off x="5078746" y="5954880"/>
                    <a:ext cx="113135" cy="135361"/>
                  </a:xfrm>
                  <a:prstGeom prst="rect">
                    <a:avLst/>
                  </a:prstGeom>
                  <a:solidFill>
                    <a:schemeClr val="accent1">
                      <a:lumMod val="50000"/>
                    </a:schemeClr>
                  </a:solidFill>
                </p:spPr>
              </p:pic>
              <p:pic>
                <p:nvPicPr>
                  <p:cNvPr id="52" name="Picture 51">
                    <a:extLst>
                      <a:ext uri="{FF2B5EF4-FFF2-40B4-BE49-F238E27FC236}">
                        <a16:creationId xmlns:a16="http://schemas.microsoft.com/office/drawing/2014/main" id="{0CA3FA18-00C2-F740-B345-039B254869BB}"/>
                      </a:ext>
                    </a:extLst>
                  </p:cNvPr>
                  <p:cNvPicPr>
                    <a:picLocks noChangeAspect="1"/>
                  </p:cNvPicPr>
                  <p:nvPr/>
                </p:nvPicPr>
                <p:blipFill>
                  <a:blip r:embed="rId11">
                    <a:alphaModFix amt="48000"/>
                  </a:blip>
                  <a:stretch>
                    <a:fillRect/>
                  </a:stretch>
                </p:blipFill>
                <p:spPr>
                  <a:xfrm>
                    <a:off x="3452649" y="5881631"/>
                    <a:ext cx="248926" cy="144039"/>
                  </a:xfrm>
                  <a:prstGeom prst="rect">
                    <a:avLst/>
                  </a:prstGeom>
                  <a:noFill/>
                </p:spPr>
              </p:pic>
              <p:pic>
                <p:nvPicPr>
                  <p:cNvPr id="53" name="Picture 52">
                    <a:extLst>
                      <a:ext uri="{FF2B5EF4-FFF2-40B4-BE49-F238E27FC236}">
                        <a16:creationId xmlns:a16="http://schemas.microsoft.com/office/drawing/2014/main" id="{AC267574-45FC-D540-909E-7CC7245BE2E8}"/>
                      </a:ext>
                    </a:extLst>
                  </p:cNvPr>
                  <p:cNvPicPr>
                    <a:picLocks noChangeAspect="1"/>
                  </p:cNvPicPr>
                  <p:nvPr/>
                </p:nvPicPr>
                <p:blipFill>
                  <a:blip r:embed="rId11">
                    <a:alphaModFix amt="48000"/>
                  </a:blip>
                  <a:stretch>
                    <a:fillRect/>
                  </a:stretch>
                </p:blipFill>
                <p:spPr>
                  <a:xfrm>
                    <a:off x="3523843" y="5817205"/>
                    <a:ext cx="248926" cy="144039"/>
                  </a:xfrm>
                  <a:prstGeom prst="rect">
                    <a:avLst/>
                  </a:prstGeom>
                  <a:noFill/>
                </p:spPr>
              </p:pic>
              <p:pic>
                <p:nvPicPr>
                  <p:cNvPr id="54" name="Picture 53">
                    <a:extLst>
                      <a:ext uri="{FF2B5EF4-FFF2-40B4-BE49-F238E27FC236}">
                        <a16:creationId xmlns:a16="http://schemas.microsoft.com/office/drawing/2014/main" id="{934DBAD8-400F-4643-9BB2-3A542B9EDD2E}"/>
                      </a:ext>
                    </a:extLst>
                  </p:cNvPr>
                  <p:cNvPicPr>
                    <a:picLocks noChangeAspect="1"/>
                  </p:cNvPicPr>
                  <p:nvPr/>
                </p:nvPicPr>
                <p:blipFill>
                  <a:blip r:embed="rId8"/>
                  <a:stretch>
                    <a:fillRect/>
                  </a:stretch>
                </p:blipFill>
                <p:spPr>
                  <a:xfrm>
                    <a:off x="4893315" y="5848836"/>
                    <a:ext cx="178744" cy="289340"/>
                  </a:xfrm>
                  <a:prstGeom prst="rect">
                    <a:avLst/>
                  </a:prstGeom>
                  <a:solidFill>
                    <a:schemeClr val="accent1">
                      <a:lumMod val="50000"/>
                    </a:schemeClr>
                  </a:solidFill>
                </p:spPr>
              </p:pic>
              <p:pic>
                <p:nvPicPr>
                  <p:cNvPr id="55" name="Picture 54">
                    <a:extLst>
                      <a:ext uri="{FF2B5EF4-FFF2-40B4-BE49-F238E27FC236}">
                        <a16:creationId xmlns:a16="http://schemas.microsoft.com/office/drawing/2014/main" id="{5CF31CDA-4C9A-DB46-9DC7-5C0D30BC82D1}"/>
                      </a:ext>
                    </a:extLst>
                  </p:cNvPr>
                  <p:cNvPicPr>
                    <a:picLocks noChangeAspect="1"/>
                  </p:cNvPicPr>
                  <p:nvPr/>
                </p:nvPicPr>
                <p:blipFill>
                  <a:blip r:embed="rId7"/>
                  <a:stretch>
                    <a:fillRect/>
                  </a:stretch>
                </p:blipFill>
                <p:spPr>
                  <a:xfrm>
                    <a:off x="4715001" y="6082870"/>
                    <a:ext cx="93521" cy="96054"/>
                  </a:xfrm>
                  <a:prstGeom prst="rect">
                    <a:avLst/>
                  </a:prstGeom>
                  <a:solidFill>
                    <a:schemeClr val="accent1">
                      <a:lumMod val="50000"/>
                    </a:schemeClr>
                  </a:solidFill>
                </p:spPr>
              </p:pic>
              <p:pic>
                <p:nvPicPr>
                  <p:cNvPr id="56" name="Picture 55">
                    <a:extLst>
                      <a:ext uri="{FF2B5EF4-FFF2-40B4-BE49-F238E27FC236}">
                        <a16:creationId xmlns:a16="http://schemas.microsoft.com/office/drawing/2014/main" id="{89092A8A-B4D0-A34B-A33D-60B7F43BECBA}"/>
                      </a:ext>
                    </a:extLst>
                  </p:cNvPr>
                  <p:cNvPicPr>
                    <a:picLocks noChangeAspect="1"/>
                  </p:cNvPicPr>
                  <p:nvPr/>
                </p:nvPicPr>
                <p:blipFill>
                  <a:blip r:embed="rId7"/>
                  <a:stretch>
                    <a:fillRect/>
                  </a:stretch>
                </p:blipFill>
                <p:spPr>
                  <a:xfrm>
                    <a:off x="4477933" y="6058502"/>
                    <a:ext cx="93521" cy="96054"/>
                  </a:xfrm>
                  <a:prstGeom prst="rect">
                    <a:avLst/>
                  </a:prstGeom>
                  <a:solidFill>
                    <a:schemeClr val="accent1">
                      <a:lumMod val="50000"/>
                    </a:schemeClr>
                  </a:solidFill>
                </p:spPr>
              </p:pic>
              <p:pic>
                <p:nvPicPr>
                  <p:cNvPr id="57" name="Picture 56">
                    <a:extLst>
                      <a:ext uri="{FF2B5EF4-FFF2-40B4-BE49-F238E27FC236}">
                        <a16:creationId xmlns:a16="http://schemas.microsoft.com/office/drawing/2014/main" id="{36E02974-2F4B-9D47-919A-94F6DE39C509}"/>
                      </a:ext>
                    </a:extLst>
                  </p:cNvPr>
                  <p:cNvPicPr>
                    <a:picLocks noChangeAspect="1"/>
                  </p:cNvPicPr>
                  <p:nvPr/>
                </p:nvPicPr>
                <p:blipFill>
                  <a:blip r:embed="rId7"/>
                  <a:stretch>
                    <a:fillRect/>
                  </a:stretch>
                </p:blipFill>
                <p:spPr>
                  <a:xfrm>
                    <a:off x="5189583" y="6082870"/>
                    <a:ext cx="93521" cy="96054"/>
                  </a:xfrm>
                  <a:prstGeom prst="rect">
                    <a:avLst/>
                  </a:prstGeom>
                  <a:solidFill>
                    <a:schemeClr val="accent1">
                      <a:lumMod val="50000"/>
                    </a:schemeClr>
                  </a:solidFill>
                </p:spPr>
              </p:pic>
              <p:pic>
                <p:nvPicPr>
                  <p:cNvPr id="58" name="Picture 57">
                    <a:extLst>
                      <a:ext uri="{FF2B5EF4-FFF2-40B4-BE49-F238E27FC236}">
                        <a16:creationId xmlns:a16="http://schemas.microsoft.com/office/drawing/2014/main" id="{DE28639F-99BC-554E-A7EA-E51FCB628F0F}"/>
                      </a:ext>
                    </a:extLst>
                  </p:cNvPr>
                  <p:cNvPicPr>
                    <a:picLocks noChangeAspect="1"/>
                  </p:cNvPicPr>
                  <p:nvPr/>
                </p:nvPicPr>
                <p:blipFill>
                  <a:blip r:embed="rId8"/>
                  <a:stretch>
                    <a:fillRect/>
                  </a:stretch>
                </p:blipFill>
                <p:spPr>
                  <a:xfrm>
                    <a:off x="4824180" y="6003960"/>
                    <a:ext cx="109769" cy="177688"/>
                  </a:xfrm>
                  <a:prstGeom prst="rect">
                    <a:avLst/>
                  </a:prstGeom>
                  <a:solidFill>
                    <a:schemeClr val="accent1">
                      <a:lumMod val="50000"/>
                    </a:schemeClr>
                  </a:solidFill>
                </p:spPr>
              </p:pic>
              <p:pic>
                <p:nvPicPr>
                  <p:cNvPr id="48" name="Picture 47">
                    <a:extLst>
                      <a:ext uri="{FF2B5EF4-FFF2-40B4-BE49-F238E27FC236}">
                        <a16:creationId xmlns:a16="http://schemas.microsoft.com/office/drawing/2014/main" id="{AAC1C85E-B95B-4845-92B1-81BA96D280ED}"/>
                      </a:ext>
                    </a:extLst>
                  </p:cNvPr>
                  <p:cNvPicPr>
                    <a:picLocks noChangeAspect="1"/>
                  </p:cNvPicPr>
                  <p:nvPr/>
                </p:nvPicPr>
                <p:blipFill>
                  <a:blip r:embed="rId7"/>
                  <a:stretch>
                    <a:fillRect/>
                  </a:stretch>
                </p:blipFill>
                <p:spPr>
                  <a:xfrm>
                    <a:off x="4745787" y="5946570"/>
                    <a:ext cx="141245" cy="145070"/>
                  </a:xfrm>
                  <a:prstGeom prst="rect">
                    <a:avLst/>
                  </a:prstGeom>
                  <a:solidFill>
                    <a:schemeClr val="accent1">
                      <a:lumMod val="50000"/>
                    </a:schemeClr>
                  </a:solidFill>
                </p:spPr>
              </p:pic>
              <p:grpSp>
                <p:nvGrpSpPr>
                  <p:cNvPr id="18" name="Group 17">
                    <a:extLst>
                      <a:ext uri="{FF2B5EF4-FFF2-40B4-BE49-F238E27FC236}">
                        <a16:creationId xmlns:a16="http://schemas.microsoft.com/office/drawing/2014/main" id="{D1CCAEEA-F815-5846-8566-C93F6F18B031}"/>
                      </a:ext>
                    </a:extLst>
                  </p:cNvPr>
                  <p:cNvGrpSpPr>
                    <a:grpSpLocks noChangeAspect="1"/>
                  </p:cNvGrpSpPr>
                  <p:nvPr/>
                </p:nvGrpSpPr>
                <p:grpSpPr>
                  <a:xfrm>
                    <a:off x="1968598" y="5311553"/>
                    <a:ext cx="1871696" cy="945307"/>
                    <a:chOff x="461288" y="2658389"/>
                    <a:chExt cx="5654233" cy="2522411"/>
                  </a:xfrm>
                  <a:solidFill>
                    <a:schemeClr val="accent1">
                      <a:lumMod val="50000"/>
                    </a:schemeClr>
                  </a:solidFill>
                </p:grpSpPr>
                <p:pic>
                  <p:nvPicPr>
                    <p:cNvPr id="19" name="Picture 18">
                      <a:extLst>
                        <a:ext uri="{FF2B5EF4-FFF2-40B4-BE49-F238E27FC236}">
                          <a16:creationId xmlns:a16="http://schemas.microsoft.com/office/drawing/2014/main" id="{6FD0AA6E-DD43-684A-A92F-D27B7AE94940}"/>
                        </a:ext>
                      </a:extLst>
                    </p:cNvPr>
                    <p:cNvPicPr>
                      <a:picLocks noChangeAspect="1"/>
                    </p:cNvPicPr>
                    <p:nvPr/>
                  </p:nvPicPr>
                  <p:blipFill>
                    <a:blip r:embed="rId4"/>
                    <a:stretch>
                      <a:fillRect/>
                    </a:stretch>
                  </p:blipFill>
                  <p:spPr>
                    <a:xfrm>
                      <a:off x="5229904" y="4345483"/>
                      <a:ext cx="695845" cy="294396"/>
                    </a:xfrm>
                    <a:prstGeom prst="rect">
                      <a:avLst/>
                    </a:prstGeom>
                    <a:grpFill/>
                  </p:spPr>
                </p:pic>
                <p:pic>
                  <p:nvPicPr>
                    <p:cNvPr id="20" name="Picture 19">
                      <a:extLst>
                        <a:ext uri="{FF2B5EF4-FFF2-40B4-BE49-F238E27FC236}">
                          <a16:creationId xmlns:a16="http://schemas.microsoft.com/office/drawing/2014/main" id="{955F686F-7648-A848-9AF0-244A199E6CE2}"/>
                        </a:ext>
                      </a:extLst>
                    </p:cNvPr>
                    <p:cNvPicPr>
                      <a:picLocks noChangeAspect="1"/>
                    </p:cNvPicPr>
                    <p:nvPr/>
                  </p:nvPicPr>
                  <p:blipFill rotWithShape="1">
                    <a:blip r:embed="rId3"/>
                    <a:srcRect l="15764" t="3648" r="5037" b="4486"/>
                    <a:stretch/>
                  </p:blipFill>
                  <p:spPr>
                    <a:xfrm>
                      <a:off x="1008527" y="2658389"/>
                      <a:ext cx="2534653" cy="2438400"/>
                    </a:xfrm>
                    <a:prstGeom prst="rect">
                      <a:avLst/>
                    </a:prstGeom>
                    <a:grpFill/>
                  </p:spPr>
                </p:pic>
                <p:pic>
                  <p:nvPicPr>
                    <p:cNvPr id="21" name="Picture 20">
                      <a:extLst>
                        <a:ext uri="{FF2B5EF4-FFF2-40B4-BE49-F238E27FC236}">
                          <a16:creationId xmlns:a16="http://schemas.microsoft.com/office/drawing/2014/main" id="{459AD1AA-C978-D54A-B27B-93DF9AD387DE}"/>
                        </a:ext>
                      </a:extLst>
                    </p:cNvPr>
                    <p:cNvPicPr>
                      <a:picLocks noChangeAspect="1"/>
                    </p:cNvPicPr>
                    <p:nvPr/>
                  </p:nvPicPr>
                  <p:blipFill>
                    <a:blip r:embed="rId7"/>
                    <a:stretch>
                      <a:fillRect/>
                    </a:stretch>
                  </p:blipFill>
                  <p:spPr>
                    <a:xfrm>
                      <a:off x="2863452" y="4652673"/>
                      <a:ext cx="582140" cy="528127"/>
                    </a:xfrm>
                    <a:prstGeom prst="rect">
                      <a:avLst/>
                    </a:prstGeom>
                    <a:grpFill/>
                  </p:spPr>
                </p:pic>
                <p:pic>
                  <p:nvPicPr>
                    <p:cNvPr id="22" name="Picture 21">
                      <a:extLst>
                        <a:ext uri="{FF2B5EF4-FFF2-40B4-BE49-F238E27FC236}">
                          <a16:creationId xmlns:a16="http://schemas.microsoft.com/office/drawing/2014/main" id="{9DFBDF24-ED3E-F844-ABE3-DEC72D117010}"/>
                        </a:ext>
                      </a:extLst>
                    </p:cNvPr>
                    <p:cNvPicPr>
                      <a:picLocks noChangeAspect="1"/>
                    </p:cNvPicPr>
                    <p:nvPr/>
                  </p:nvPicPr>
                  <p:blipFill>
                    <a:blip r:embed="rId5"/>
                    <a:stretch>
                      <a:fillRect/>
                    </a:stretch>
                  </p:blipFill>
                  <p:spPr>
                    <a:xfrm>
                      <a:off x="3785800" y="3708161"/>
                      <a:ext cx="358079" cy="1044885"/>
                    </a:xfrm>
                    <a:prstGeom prst="rect">
                      <a:avLst/>
                    </a:prstGeom>
                    <a:grpFill/>
                  </p:spPr>
                </p:pic>
                <p:pic>
                  <p:nvPicPr>
                    <p:cNvPr id="23" name="Picture 22">
                      <a:extLst>
                        <a:ext uri="{FF2B5EF4-FFF2-40B4-BE49-F238E27FC236}">
                          <a16:creationId xmlns:a16="http://schemas.microsoft.com/office/drawing/2014/main" id="{F2C8F7BD-B8E0-4645-8577-334AC68F05E0}"/>
                        </a:ext>
                      </a:extLst>
                    </p:cNvPr>
                    <p:cNvPicPr>
                      <a:picLocks noChangeAspect="1"/>
                    </p:cNvPicPr>
                    <p:nvPr/>
                  </p:nvPicPr>
                  <p:blipFill>
                    <a:blip r:embed="rId6"/>
                    <a:stretch>
                      <a:fillRect/>
                    </a:stretch>
                  </p:blipFill>
                  <p:spPr>
                    <a:xfrm>
                      <a:off x="4852914" y="3200987"/>
                      <a:ext cx="379732" cy="1505606"/>
                    </a:xfrm>
                    <a:prstGeom prst="rect">
                      <a:avLst/>
                    </a:prstGeom>
                    <a:grpFill/>
                  </p:spPr>
                </p:pic>
                <p:pic>
                  <p:nvPicPr>
                    <p:cNvPr id="24" name="Picture 23">
                      <a:extLst>
                        <a:ext uri="{FF2B5EF4-FFF2-40B4-BE49-F238E27FC236}">
                          <a16:creationId xmlns:a16="http://schemas.microsoft.com/office/drawing/2014/main" id="{EA84AF2C-E5CF-194B-A7C3-93383C5921CE}"/>
                        </a:ext>
                      </a:extLst>
                    </p:cNvPr>
                    <p:cNvPicPr>
                      <a:picLocks noChangeAspect="1"/>
                    </p:cNvPicPr>
                    <p:nvPr/>
                  </p:nvPicPr>
                  <p:blipFill>
                    <a:blip r:embed="rId7"/>
                    <a:stretch>
                      <a:fillRect/>
                    </a:stretch>
                  </p:blipFill>
                  <p:spPr>
                    <a:xfrm>
                      <a:off x="3418641" y="4310997"/>
                      <a:ext cx="426689" cy="387099"/>
                    </a:xfrm>
                    <a:prstGeom prst="rect">
                      <a:avLst/>
                    </a:prstGeom>
                    <a:grpFill/>
                  </p:spPr>
                </p:pic>
                <p:pic>
                  <p:nvPicPr>
                    <p:cNvPr id="25" name="Picture 24">
                      <a:extLst>
                        <a:ext uri="{FF2B5EF4-FFF2-40B4-BE49-F238E27FC236}">
                          <a16:creationId xmlns:a16="http://schemas.microsoft.com/office/drawing/2014/main" id="{81CF2AB6-D696-6540-973F-A0655A0382F9}"/>
                        </a:ext>
                      </a:extLst>
                    </p:cNvPr>
                    <p:cNvPicPr>
                      <a:picLocks noChangeAspect="1"/>
                    </p:cNvPicPr>
                    <p:nvPr/>
                  </p:nvPicPr>
                  <p:blipFill>
                    <a:blip r:embed="rId7"/>
                    <a:stretch>
                      <a:fillRect/>
                    </a:stretch>
                  </p:blipFill>
                  <p:spPr>
                    <a:xfrm>
                      <a:off x="3765600" y="4600915"/>
                      <a:ext cx="426689" cy="387099"/>
                    </a:xfrm>
                    <a:prstGeom prst="rect">
                      <a:avLst/>
                    </a:prstGeom>
                    <a:grpFill/>
                  </p:spPr>
                </p:pic>
                <p:pic>
                  <p:nvPicPr>
                    <p:cNvPr id="26" name="Picture 25">
                      <a:extLst>
                        <a:ext uri="{FF2B5EF4-FFF2-40B4-BE49-F238E27FC236}">
                          <a16:creationId xmlns:a16="http://schemas.microsoft.com/office/drawing/2014/main" id="{48601EC0-2E75-DA4D-B97C-19EA7A716774}"/>
                        </a:ext>
                      </a:extLst>
                    </p:cNvPr>
                    <p:cNvPicPr>
                      <a:picLocks noChangeAspect="1"/>
                    </p:cNvPicPr>
                    <p:nvPr/>
                  </p:nvPicPr>
                  <p:blipFill>
                    <a:blip r:embed="rId9"/>
                    <a:stretch>
                      <a:fillRect/>
                    </a:stretch>
                  </p:blipFill>
                  <p:spPr>
                    <a:xfrm>
                      <a:off x="3382700" y="4672681"/>
                      <a:ext cx="418708" cy="332886"/>
                    </a:xfrm>
                    <a:prstGeom prst="rect">
                      <a:avLst/>
                    </a:prstGeom>
                    <a:grpFill/>
                  </p:spPr>
                </p:pic>
                <p:pic>
                  <p:nvPicPr>
                    <p:cNvPr id="27" name="Picture 26">
                      <a:extLst>
                        <a:ext uri="{FF2B5EF4-FFF2-40B4-BE49-F238E27FC236}">
                          <a16:creationId xmlns:a16="http://schemas.microsoft.com/office/drawing/2014/main" id="{8DF2EC5E-75F8-DF48-8D02-B5948499C78E}"/>
                        </a:ext>
                      </a:extLst>
                    </p:cNvPr>
                    <p:cNvPicPr>
                      <a:picLocks noChangeAspect="1"/>
                    </p:cNvPicPr>
                    <p:nvPr/>
                  </p:nvPicPr>
                  <p:blipFill>
                    <a:blip r:embed="rId8"/>
                    <a:stretch>
                      <a:fillRect/>
                    </a:stretch>
                  </p:blipFill>
                  <p:spPr>
                    <a:xfrm>
                      <a:off x="5086350" y="4245256"/>
                      <a:ext cx="539970" cy="772062"/>
                    </a:xfrm>
                    <a:prstGeom prst="rect">
                      <a:avLst/>
                    </a:prstGeom>
                    <a:grpFill/>
                  </p:spPr>
                </p:pic>
                <p:pic>
                  <p:nvPicPr>
                    <p:cNvPr id="28" name="Picture 27">
                      <a:extLst>
                        <a:ext uri="{FF2B5EF4-FFF2-40B4-BE49-F238E27FC236}">
                          <a16:creationId xmlns:a16="http://schemas.microsoft.com/office/drawing/2014/main" id="{7E27BF12-D7E1-524A-8D7E-03593510A63E}"/>
                        </a:ext>
                      </a:extLst>
                    </p:cNvPr>
                    <p:cNvPicPr>
                      <a:picLocks noChangeAspect="1"/>
                    </p:cNvPicPr>
                    <p:nvPr/>
                  </p:nvPicPr>
                  <p:blipFill>
                    <a:blip r:embed="rId8"/>
                    <a:stretch>
                      <a:fillRect/>
                    </a:stretch>
                  </p:blipFill>
                  <p:spPr>
                    <a:xfrm>
                      <a:off x="4203197" y="4172945"/>
                      <a:ext cx="539970" cy="772062"/>
                    </a:xfrm>
                    <a:prstGeom prst="rect">
                      <a:avLst/>
                    </a:prstGeom>
                    <a:grpFill/>
                  </p:spPr>
                </p:pic>
                <p:pic>
                  <p:nvPicPr>
                    <p:cNvPr id="29" name="Picture 28">
                      <a:extLst>
                        <a:ext uri="{FF2B5EF4-FFF2-40B4-BE49-F238E27FC236}">
                          <a16:creationId xmlns:a16="http://schemas.microsoft.com/office/drawing/2014/main" id="{EE344FA7-38D0-9C43-B3E1-8A4C1AB3FC1C}"/>
                        </a:ext>
                      </a:extLst>
                    </p:cNvPr>
                    <p:cNvPicPr>
                      <a:picLocks noChangeAspect="1"/>
                    </p:cNvPicPr>
                    <p:nvPr/>
                  </p:nvPicPr>
                  <p:blipFill>
                    <a:blip r:embed="rId7"/>
                    <a:stretch>
                      <a:fillRect/>
                    </a:stretch>
                  </p:blipFill>
                  <p:spPr>
                    <a:xfrm>
                      <a:off x="2180050" y="4544528"/>
                      <a:ext cx="282519" cy="256306"/>
                    </a:xfrm>
                    <a:prstGeom prst="rect">
                      <a:avLst/>
                    </a:prstGeom>
                    <a:grpFill/>
                  </p:spPr>
                </p:pic>
                <p:pic>
                  <p:nvPicPr>
                    <p:cNvPr id="30" name="Picture 29">
                      <a:extLst>
                        <a:ext uri="{FF2B5EF4-FFF2-40B4-BE49-F238E27FC236}">
                          <a16:creationId xmlns:a16="http://schemas.microsoft.com/office/drawing/2014/main" id="{2C2602AB-17EA-6247-ADB2-50BF40AB48C2}"/>
                        </a:ext>
                      </a:extLst>
                    </p:cNvPr>
                    <p:cNvPicPr>
                      <a:picLocks noChangeAspect="1"/>
                    </p:cNvPicPr>
                    <p:nvPr/>
                  </p:nvPicPr>
                  <p:blipFill>
                    <a:blip r:embed="rId7"/>
                    <a:stretch>
                      <a:fillRect/>
                    </a:stretch>
                  </p:blipFill>
                  <p:spPr>
                    <a:xfrm>
                      <a:off x="4039894" y="4358038"/>
                      <a:ext cx="248369" cy="225324"/>
                    </a:xfrm>
                    <a:prstGeom prst="rect">
                      <a:avLst/>
                    </a:prstGeom>
                    <a:grpFill/>
                  </p:spPr>
                </p:pic>
                <p:pic>
                  <p:nvPicPr>
                    <p:cNvPr id="31" name="Picture 30">
                      <a:extLst>
                        <a:ext uri="{FF2B5EF4-FFF2-40B4-BE49-F238E27FC236}">
                          <a16:creationId xmlns:a16="http://schemas.microsoft.com/office/drawing/2014/main" id="{542033F9-FF6D-2547-86A7-4745C6C11DF9}"/>
                        </a:ext>
                      </a:extLst>
                    </p:cNvPr>
                    <p:cNvPicPr>
                      <a:picLocks noChangeAspect="1"/>
                    </p:cNvPicPr>
                    <p:nvPr/>
                  </p:nvPicPr>
                  <p:blipFill>
                    <a:blip r:embed="rId12"/>
                    <a:stretch>
                      <a:fillRect/>
                    </a:stretch>
                  </p:blipFill>
                  <p:spPr>
                    <a:xfrm>
                      <a:off x="801536" y="3825850"/>
                      <a:ext cx="346914" cy="1199746"/>
                    </a:xfrm>
                    <a:prstGeom prst="rect">
                      <a:avLst/>
                    </a:prstGeom>
                    <a:grpFill/>
                  </p:spPr>
                </p:pic>
                <p:pic>
                  <p:nvPicPr>
                    <p:cNvPr id="32" name="Picture 31">
                      <a:extLst>
                        <a:ext uri="{FF2B5EF4-FFF2-40B4-BE49-F238E27FC236}">
                          <a16:creationId xmlns:a16="http://schemas.microsoft.com/office/drawing/2014/main" id="{D67E8528-75B6-814A-AC8D-E67825BF1E99}"/>
                        </a:ext>
                      </a:extLst>
                    </p:cNvPr>
                    <p:cNvPicPr>
                      <a:picLocks noChangeAspect="1"/>
                    </p:cNvPicPr>
                    <p:nvPr/>
                  </p:nvPicPr>
                  <p:blipFill>
                    <a:blip r:embed="rId9"/>
                    <a:stretch>
                      <a:fillRect/>
                    </a:stretch>
                  </p:blipFill>
                  <p:spPr>
                    <a:xfrm>
                      <a:off x="4559098" y="4633775"/>
                      <a:ext cx="467645" cy="371792"/>
                    </a:xfrm>
                    <a:prstGeom prst="rect">
                      <a:avLst/>
                    </a:prstGeom>
                    <a:grpFill/>
                  </p:spPr>
                </p:pic>
                <p:pic>
                  <p:nvPicPr>
                    <p:cNvPr id="33" name="Picture 32">
                      <a:extLst>
                        <a:ext uri="{FF2B5EF4-FFF2-40B4-BE49-F238E27FC236}">
                          <a16:creationId xmlns:a16="http://schemas.microsoft.com/office/drawing/2014/main" id="{3B580712-3B35-9743-B5BD-543D80DFDB29}"/>
                        </a:ext>
                      </a:extLst>
                    </p:cNvPr>
                    <p:cNvPicPr>
                      <a:picLocks noChangeAspect="1"/>
                    </p:cNvPicPr>
                    <p:nvPr/>
                  </p:nvPicPr>
                  <p:blipFill>
                    <a:blip r:embed="rId12"/>
                    <a:stretch>
                      <a:fillRect/>
                    </a:stretch>
                  </p:blipFill>
                  <p:spPr>
                    <a:xfrm>
                      <a:off x="461288" y="3376605"/>
                      <a:ext cx="352676" cy="1540131"/>
                    </a:xfrm>
                    <a:prstGeom prst="rect">
                      <a:avLst/>
                    </a:prstGeom>
                    <a:grpFill/>
                  </p:spPr>
                </p:pic>
                <p:pic>
                  <p:nvPicPr>
                    <p:cNvPr id="34" name="Picture 33">
                      <a:extLst>
                        <a:ext uri="{FF2B5EF4-FFF2-40B4-BE49-F238E27FC236}">
                          <a16:creationId xmlns:a16="http://schemas.microsoft.com/office/drawing/2014/main" id="{6B438A75-3179-A046-974A-07324DC9FE64}"/>
                        </a:ext>
                      </a:extLst>
                    </p:cNvPr>
                    <p:cNvPicPr>
                      <a:picLocks noChangeAspect="1"/>
                    </p:cNvPicPr>
                    <p:nvPr/>
                  </p:nvPicPr>
                  <p:blipFill>
                    <a:blip r:embed="rId5"/>
                    <a:stretch>
                      <a:fillRect/>
                    </a:stretch>
                  </p:blipFill>
                  <p:spPr>
                    <a:xfrm>
                      <a:off x="5536744" y="4001856"/>
                      <a:ext cx="276628" cy="807209"/>
                    </a:xfrm>
                    <a:prstGeom prst="rect">
                      <a:avLst/>
                    </a:prstGeom>
                    <a:grpFill/>
                  </p:spPr>
                </p:pic>
                <p:pic>
                  <p:nvPicPr>
                    <p:cNvPr id="35" name="Picture 34">
                      <a:extLst>
                        <a:ext uri="{FF2B5EF4-FFF2-40B4-BE49-F238E27FC236}">
                          <a16:creationId xmlns:a16="http://schemas.microsoft.com/office/drawing/2014/main" id="{F4B57287-04E0-734B-989D-0EDA6A9E344E}"/>
                        </a:ext>
                      </a:extLst>
                    </p:cNvPr>
                    <p:cNvPicPr>
                      <a:picLocks noChangeAspect="1"/>
                    </p:cNvPicPr>
                    <p:nvPr/>
                  </p:nvPicPr>
                  <p:blipFill>
                    <a:blip r:embed="rId5"/>
                    <a:stretch>
                      <a:fillRect/>
                    </a:stretch>
                  </p:blipFill>
                  <p:spPr>
                    <a:xfrm>
                      <a:off x="5757442" y="3571413"/>
                      <a:ext cx="358079" cy="1044885"/>
                    </a:xfrm>
                    <a:prstGeom prst="rect">
                      <a:avLst/>
                    </a:prstGeom>
                    <a:grpFill/>
                  </p:spPr>
                </p:pic>
                <p:pic>
                  <p:nvPicPr>
                    <p:cNvPr id="36" name="Picture 35">
                      <a:extLst>
                        <a:ext uri="{FF2B5EF4-FFF2-40B4-BE49-F238E27FC236}">
                          <a16:creationId xmlns:a16="http://schemas.microsoft.com/office/drawing/2014/main" id="{6306EA32-B59C-854B-8EFA-86D29B2B1962}"/>
                        </a:ext>
                      </a:extLst>
                    </p:cNvPr>
                    <p:cNvPicPr>
                      <a:picLocks noChangeAspect="1"/>
                    </p:cNvPicPr>
                    <p:nvPr/>
                  </p:nvPicPr>
                  <p:blipFill>
                    <a:blip r:embed="rId10"/>
                    <a:stretch>
                      <a:fillRect/>
                    </a:stretch>
                  </p:blipFill>
                  <p:spPr>
                    <a:xfrm>
                      <a:off x="5627782" y="4739345"/>
                      <a:ext cx="341771" cy="361191"/>
                    </a:xfrm>
                    <a:prstGeom prst="rect">
                      <a:avLst/>
                    </a:prstGeom>
                    <a:grpFill/>
                  </p:spPr>
                </p:pic>
                <p:pic>
                  <p:nvPicPr>
                    <p:cNvPr id="37" name="Picture 36">
                      <a:extLst>
                        <a:ext uri="{FF2B5EF4-FFF2-40B4-BE49-F238E27FC236}">
                          <a16:creationId xmlns:a16="http://schemas.microsoft.com/office/drawing/2014/main" id="{DC7D0BE8-0F85-9F48-8923-AD89609747E2}"/>
                        </a:ext>
                      </a:extLst>
                    </p:cNvPr>
                    <p:cNvPicPr>
                      <a:picLocks noChangeAspect="1"/>
                    </p:cNvPicPr>
                    <p:nvPr/>
                  </p:nvPicPr>
                  <p:blipFill>
                    <a:blip r:embed="rId11">
                      <a:alphaModFix amt="48000"/>
                    </a:blip>
                    <a:stretch>
                      <a:fillRect/>
                    </a:stretch>
                  </p:blipFill>
                  <p:spPr>
                    <a:xfrm>
                      <a:off x="4096522" y="4213989"/>
                      <a:ext cx="925556" cy="473062"/>
                    </a:xfrm>
                    <a:prstGeom prst="rect">
                      <a:avLst/>
                    </a:prstGeom>
                    <a:noFill/>
                  </p:spPr>
                </p:pic>
              </p:grpSp>
            </p:grpSp>
          </p:grpSp>
        </p:grpSp>
        <p:pic>
          <p:nvPicPr>
            <p:cNvPr id="84" name="Picture 83">
              <a:extLst>
                <a:ext uri="{FF2B5EF4-FFF2-40B4-BE49-F238E27FC236}">
                  <a16:creationId xmlns:a16="http://schemas.microsoft.com/office/drawing/2014/main" id="{0CDB779B-BA87-6646-8DF1-C038E92A437E}"/>
                </a:ext>
              </a:extLst>
            </p:cNvPr>
            <p:cNvPicPr>
              <a:picLocks noChangeAspect="1"/>
            </p:cNvPicPr>
            <p:nvPr/>
          </p:nvPicPr>
          <p:blipFill>
            <a:blip r:embed="rId7"/>
            <a:stretch>
              <a:fillRect/>
            </a:stretch>
          </p:blipFill>
          <p:spPr>
            <a:xfrm>
              <a:off x="7242160" y="6041956"/>
              <a:ext cx="93521" cy="96054"/>
            </a:xfrm>
            <a:prstGeom prst="rect">
              <a:avLst/>
            </a:prstGeom>
            <a:solidFill>
              <a:schemeClr val="accent1">
                <a:lumMod val="50000"/>
              </a:schemeClr>
            </a:solidFill>
          </p:spPr>
        </p:pic>
        <p:pic>
          <p:nvPicPr>
            <p:cNvPr id="85" name="Picture 84">
              <a:extLst>
                <a:ext uri="{FF2B5EF4-FFF2-40B4-BE49-F238E27FC236}">
                  <a16:creationId xmlns:a16="http://schemas.microsoft.com/office/drawing/2014/main" id="{17F3D903-CCDD-3C4D-9E28-77D766EE0B5F}"/>
                </a:ext>
              </a:extLst>
            </p:cNvPr>
            <p:cNvPicPr>
              <a:picLocks noChangeAspect="1"/>
            </p:cNvPicPr>
            <p:nvPr/>
          </p:nvPicPr>
          <p:blipFill>
            <a:blip r:embed="rId8"/>
            <a:stretch>
              <a:fillRect/>
            </a:stretch>
          </p:blipFill>
          <p:spPr>
            <a:xfrm>
              <a:off x="7021074" y="5860844"/>
              <a:ext cx="98048" cy="158714"/>
            </a:xfrm>
            <a:prstGeom prst="rect">
              <a:avLst/>
            </a:prstGeom>
            <a:solidFill>
              <a:schemeClr val="accent1">
                <a:lumMod val="50000"/>
              </a:schemeClr>
            </a:solidFill>
          </p:spPr>
        </p:pic>
        <p:pic>
          <p:nvPicPr>
            <p:cNvPr id="86" name="Picture 85">
              <a:extLst>
                <a:ext uri="{FF2B5EF4-FFF2-40B4-BE49-F238E27FC236}">
                  <a16:creationId xmlns:a16="http://schemas.microsoft.com/office/drawing/2014/main" id="{9FD67D80-11FC-4347-A495-9DBB2DF81CA0}"/>
                </a:ext>
              </a:extLst>
            </p:cNvPr>
            <p:cNvPicPr>
              <a:picLocks noChangeAspect="1"/>
            </p:cNvPicPr>
            <p:nvPr/>
          </p:nvPicPr>
          <p:blipFill>
            <a:blip r:embed="rId9"/>
            <a:stretch>
              <a:fillRect/>
            </a:stretch>
          </p:blipFill>
          <p:spPr>
            <a:xfrm>
              <a:off x="7561274" y="6075369"/>
              <a:ext cx="94423" cy="84988"/>
            </a:xfrm>
            <a:prstGeom prst="rect">
              <a:avLst/>
            </a:prstGeom>
            <a:solidFill>
              <a:schemeClr val="accent1">
                <a:lumMod val="50000"/>
              </a:schemeClr>
            </a:solidFill>
          </p:spPr>
        </p:pic>
        <p:pic>
          <p:nvPicPr>
            <p:cNvPr id="87" name="Picture 86">
              <a:extLst>
                <a:ext uri="{FF2B5EF4-FFF2-40B4-BE49-F238E27FC236}">
                  <a16:creationId xmlns:a16="http://schemas.microsoft.com/office/drawing/2014/main" id="{C129CD3D-EB5C-8449-993A-64A90EB3FFF6}"/>
                </a:ext>
              </a:extLst>
            </p:cNvPr>
            <p:cNvPicPr>
              <a:picLocks noChangeAspect="1"/>
            </p:cNvPicPr>
            <p:nvPr/>
          </p:nvPicPr>
          <p:blipFill>
            <a:blip r:embed="rId7"/>
            <a:stretch>
              <a:fillRect/>
            </a:stretch>
          </p:blipFill>
          <p:spPr>
            <a:xfrm>
              <a:off x="7807680" y="6087745"/>
              <a:ext cx="70697" cy="72612"/>
            </a:xfrm>
            <a:prstGeom prst="rect">
              <a:avLst/>
            </a:prstGeom>
            <a:solidFill>
              <a:schemeClr val="accent1">
                <a:lumMod val="50000"/>
              </a:schemeClr>
            </a:solidFill>
          </p:spPr>
        </p:pic>
        <p:pic>
          <p:nvPicPr>
            <p:cNvPr id="88" name="Picture 87">
              <a:extLst>
                <a:ext uri="{FF2B5EF4-FFF2-40B4-BE49-F238E27FC236}">
                  <a16:creationId xmlns:a16="http://schemas.microsoft.com/office/drawing/2014/main" id="{E3D8AD9A-B1A0-6E46-BEFD-17A3F60D5F18}"/>
                </a:ext>
              </a:extLst>
            </p:cNvPr>
            <p:cNvPicPr>
              <a:picLocks noChangeAspect="1"/>
            </p:cNvPicPr>
            <p:nvPr/>
          </p:nvPicPr>
          <p:blipFill>
            <a:blip r:embed="rId8"/>
            <a:stretch>
              <a:fillRect/>
            </a:stretch>
          </p:blipFill>
          <p:spPr>
            <a:xfrm>
              <a:off x="7128541" y="5980508"/>
              <a:ext cx="98048" cy="158714"/>
            </a:xfrm>
            <a:prstGeom prst="rect">
              <a:avLst/>
            </a:prstGeom>
            <a:solidFill>
              <a:schemeClr val="accent1">
                <a:lumMod val="50000"/>
              </a:schemeClr>
            </a:solidFill>
          </p:spPr>
        </p:pic>
      </p:grpSp>
      <p:pic>
        <p:nvPicPr>
          <p:cNvPr id="66" name="Picture 65">
            <a:extLst>
              <a:ext uri="{FF2B5EF4-FFF2-40B4-BE49-F238E27FC236}">
                <a16:creationId xmlns:a16="http://schemas.microsoft.com/office/drawing/2014/main" id="{5A4FBFCC-E68F-7B42-84C8-2B93D578FEE2}"/>
              </a:ext>
            </a:extLst>
          </p:cNvPr>
          <p:cNvPicPr>
            <a:picLocks noChangeAspect="1"/>
          </p:cNvPicPr>
          <p:nvPr/>
        </p:nvPicPr>
        <p:blipFill rotWithShape="1">
          <a:blip r:embed="rId13"/>
          <a:srcRect l="39240" t="9596" r="36305" b="53662"/>
          <a:stretch/>
        </p:blipFill>
        <p:spPr>
          <a:xfrm>
            <a:off x="5020616" y="255426"/>
            <a:ext cx="553866" cy="553866"/>
          </a:xfrm>
          <a:prstGeom prst="rect">
            <a:avLst/>
          </a:prstGeom>
        </p:spPr>
      </p:pic>
      <p:pic>
        <p:nvPicPr>
          <p:cNvPr id="68" name="Picture 67">
            <a:extLst>
              <a:ext uri="{FF2B5EF4-FFF2-40B4-BE49-F238E27FC236}">
                <a16:creationId xmlns:a16="http://schemas.microsoft.com/office/drawing/2014/main" id="{E31C94DE-D7BC-0940-970E-97A4101A5587}"/>
              </a:ext>
            </a:extLst>
          </p:cNvPr>
          <p:cNvPicPr>
            <a:picLocks noChangeAspect="1"/>
          </p:cNvPicPr>
          <p:nvPr/>
        </p:nvPicPr>
        <p:blipFill>
          <a:blip r:embed="rId14"/>
          <a:stretch>
            <a:fillRect/>
          </a:stretch>
        </p:blipFill>
        <p:spPr>
          <a:xfrm>
            <a:off x="408867" y="255426"/>
            <a:ext cx="553866" cy="553866"/>
          </a:xfrm>
          <a:prstGeom prst="rect">
            <a:avLst/>
          </a:prstGeom>
        </p:spPr>
      </p:pic>
      <p:pic>
        <p:nvPicPr>
          <p:cNvPr id="71" name="Picture 70">
            <a:extLst>
              <a:ext uri="{FF2B5EF4-FFF2-40B4-BE49-F238E27FC236}">
                <a16:creationId xmlns:a16="http://schemas.microsoft.com/office/drawing/2014/main" id="{87648C7A-E882-9B4B-A46E-64A2EC4E2085}"/>
              </a:ext>
            </a:extLst>
          </p:cNvPr>
          <p:cNvPicPr>
            <a:picLocks noChangeAspect="1"/>
          </p:cNvPicPr>
          <p:nvPr/>
        </p:nvPicPr>
        <p:blipFill rotWithShape="1">
          <a:blip r:embed="rId15"/>
          <a:srcRect r="11748" b="13939"/>
          <a:stretch/>
        </p:blipFill>
        <p:spPr>
          <a:xfrm>
            <a:off x="1996453" y="255426"/>
            <a:ext cx="567954" cy="553866"/>
          </a:xfrm>
          <a:prstGeom prst="rect">
            <a:avLst/>
          </a:prstGeom>
        </p:spPr>
      </p:pic>
      <p:pic>
        <p:nvPicPr>
          <p:cNvPr id="73" name="Picture 72">
            <a:extLst>
              <a:ext uri="{FF2B5EF4-FFF2-40B4-BE49-F238E27FC236}">
                <a16:creationId xmlns:a16="http://schemas.microsoft.com/office/drawing/2014/main" id="{1C64F7DA-C550-8142-851F-A65D16A3E559}"/>
              </a:ext>
            </a:extLst>
          </p:cNvPr>
          <p:cNvPicPr>
            <a:picLocks noChangeAspect="1"/>
          </p:cNvPicPr>
          <p:nvPr/>
        </p:nvPicPr>
        <p:blipFill>
          <a:blip r:embed="rId16"/>
          <a:stretch>
            <a:fillRect/>
          </a:stretch>
        </p:blipFill>
        <p:spPr>
          <a:xfrm>
            <a:off x="8022665" y="255426"/>
            <a:ext cx="443093" cy="553866"/>
          </a:xfrm>
          <a:prstGeom prst="rect">
            <a:avLst/>
          </a:prstGeom>
        </p:spPr>
      </p:pic>
      <p:pic>
        <p:nvPicPr>
          <p:cNvPr id="75" name="Picture 74">
            <a:extLst>
              <a:ext uri="{FF2B5EF4-FFF2-40B4-BE49-F238E27FC236}">
                <a16:creationId xmlns:a16="http://schemas.microsoft.com/office/drawing/2014/main" id="{9502DDE7-21EC-644C-86A5-7765A0991900}"/>
              </a:ext>
            </a:extLst>
          </p:cNvPr>
          <p:cNvPicPr>
            <a:picLocks noChangeAspect="1"/>
          </p:cNvPicPr>
          <p:nvPr/>
        </p:nvPicPr>
        <p:blipFill rotWithShape="1">
          <a:blip r:embed="rId17"/>
          <a:srcRect l="67897" t="26525" r="24086" b="60114"/>
          <a:stretch/>
        </p:blipFill>
        <p:spPr>
          <a:xfrm>
            <a:off x="6585442" y="255426"/>
            <a:ext cx="443093" cy="553867"/>
          </a:xfrm>
          <a:prstGeom prst="rect">
            <a:avLst/>
          </a:prstGeom>
        </p:spPr>
      </p:pic>
      <p:pic>
        <p:nvPicPr>
          <p:cNvPr id="90" name="Picture 89">
            <a:extLst>
              <a:ext uri="{FF2B5EF4-FFF2-40B4-BE49-F238E27FC236}">
                <a16:creationId xmlns:a16="http://schemas.microsoft.com/office/drawing/2014/main" id="{B7B897D0-1061-364C-8483-4831B841126A}"/>
              </a:ext>
            </a:extLst>
          </p:cNvPr>
          <p:cNvPicPr>
            <a:picLocks noChangeAspect="1"/>
          </p:cNvPicPr>
          <p:nvPr/>
        </p:nvPicPr>
        <p:blipFill rotWithShape="1">
          <a:blip r:embed="rId18"/>
          <a:srcRect l="36812" t="34063" r="47826" b="41835"/>
          <a:stretch/>
        </p:blipFill>
        <p:spPr>
          <a:xfrm>
            <a:off x="3538945" y="255426"/>
            <a:ext cx="470711" cy="553866"/>
          </a:xfrm>
          <a:prstGeom prst="rect">
            <a:avLst/>
          </a:prstGeom>
        </p:spPr>
      </p:pic>
    </p:spTree>
    <p:extLst>
      <p:ext uri="{BB962C8B-B14F-4D97-AF65-F5344CB8AC3E}">
        <p14:creationId xmlns:p14="http://schemas.microsoft.com/office/powerpoint/2010/main" val="2318508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277" y="1509222"/>
            <a:ext cx="8726793" cy="4351338"/>
          </a:xfrm>
        </p:spPr>
        <p:txBody>
          <a:bodyPr>
            <a:noAutofit/>
          </a:bodyPr>
          <a:lstStyle/>
          <a:p>
            <a:pPr marL="514350" indent="-285750">
              <a:lnSpc>
                <a:spcPct val="100000"/>
              </a:lnSpc>
              <a:spcBef>
                <a:spcPts val="0"/>
              </a:spcBef>
            </a:pPr>
            <a:r>
              <a:rPr lang="en-US" sz="1600" dirty="0"/>
              <a:t>The goal of this work is to </a:t>
            </a:r>
            <a:r>
              <a:rPr lang="en-US" sz="1600" b="1" dirty="0"/>
              <a:t>examine and quantify</a:t>
            </a:r>
            <a:r>
              <a:rPr lang="en-US" sz="1600" dirty="0"/>
              <a:t> the likelihood of predicted </a:t>
            </a:r>
            <a:r>
              <a:rPr lang="en-US" sz="1600" b="1" dirty="0"/>
              <a:t>changes in Tundra-Taiga Ecotone (TTE) </a:t>
            </a:r>
            <a:r>
              <a:rPr lang="en-US" sz="1600" dirty="0"/>
              <a:t>forest structure patterns occurring within the </a:t>
            </a:r>
            <a:r>
              <a:rPr lang="en-US" sz="1600" dirty="0" err="1"/>
              <a:t>ABoVE</a:t>
            </a:r>
            <a:r>
              <a:rPr lang="en-US" sz="1600" dirty="0"/>
              <a:t> extended domain, using </a:t>
            </a:r>
            <a:r>
              <a:rPr lang="en-US" sz="1600" b="1" dirty="0"/>
              <a:t>airborne imagery and lidar observations</a:t>
            </a:r>
            <a:r>
              <a:rPr lang="en-US" sz="1600" dirty="0"/>
              <a:t>, site-scale forest and tundra </a:t>
            </a:r>
            <a:r>
              <a:rPr lang="en-US" sz="1600" b="1" dirty="0"/>
              <a:t>vegetation modeling</a:t>
            </a:r>
            <a:r>
              <a:rPr lang="en-US" sz="1600" dirty="0"/>
              <a:t>, and a </a:t>
            </a:r>
            <a:r>
              <a:rPr lang="en-US" sz="1600" b="1" dirty="0"/>
              <a:t>Landsat-derived map of the extent &amp; pattern </a:t>
            </a:r>
            <a:r>
              <a:rPr lang="en-US" sz="1600" dirty="0"/>
              <a:t>of the TTE.</a:t>
            </a:r>
          </a:p>
          <a:p>
            <a:pPr>
              <a:lnSpc>
                <a:spcPct val="100000"/>
              </a:lnSpc>
              <a:spcBef>
                <a:spcPts val="0"/>
              </a:spcBef>
            </a:pPr>
            <a:endParaRPr lang="en-US" sz="1600" dirty="0"/>
          </a:p>
          <a:p>
            <a:pPr marL="514350" indent="-285750">
              <a:lnSpc>
                <a:spcPct val="100000"/>
              </a:lnSpc>
            </a:pPr>
            <a:r>
              <a:rPr lang="en-US" sz="1600" dirty="0"/>
              <a:t>Our project directly addresses the </a:t>
            </a:r>
            <a:r>
              <a:rPr lang="en-US" sz="1600" dirty="0" err="1"/>
              <a:t>ABoVE</a:t>
            </a:r>
            <a:r>
              <a:rPr lang="en-US" sz="1600" dirty="0"/>
              <a:t> Phase 2 science question: How are </a:t>
            </a:r>
            <a:r>
              <a:rPr lang="en-US" sz="1600" b="1" dirty="0"/>
              <a:t>flora and fauna responding to changes </a:t>
            </a:r>
            <a:r>
              <a:rPr lang="en-US" sz="1600" dirty="0"/>
              <a:t>in abiotic and abiotic conditions, and what are the impacts on ecosystem structure and function?</a:t>
            </a:r>
          </a:p>
          <a:p>
            <a:pPr>
              <a:lnSpc>
                <a:spcPct val="100000"/>
              </a:lnSpc>
              <a:spcBef>
                <a:spcPts val="0"/>
              </a:spcBef>
            </a:pPr>
            <a:endParaRPr lang="en-US" sz="1600" dirty="0"/>
          </a:p>
          <a:p>
            <a:pPr marL="514350" indent="-285750">
              <a:lnSpc>
                <a:spcPct val="100000"/>
              </a:lnSpc>
            </a:pPr>
            <a:r>
              <a:rPr lang="en-US" sz="1600" dirty="0"/>
              <a:t>We will discover:</a:t>
            </a:r>
          </a:p>
          <a:p>
            <a:pPr lvl="1" indent="0">
              <a:lnSpc>
                <a:spcPct val="100000"/>
              </a:lnSpc>
              <a:buNone/>
            </a:pPr>
            <a:r>
              <a:rPr lang="en-US" sz="1600" dirty="0"/>
              <a:t>1. how patterns of tree cover may be linked to processes (tree cover change),</a:t>
            </a:r>
          </a:p>
          <a:p>
            <a:pPr lvl="1" indent="0">
              <a:lnSpc>
                <a:spcPct val="100000"/>
              </a:lnSpc>
              <a:buNone/>
            </a:pPr>
            <a:r>
              <a:rPr lang="en-US" sz="1600" dirty="0"/>
              <a:t>2. where we can infer ‘process’ from these tree cover patterns (and where we cannot), and</a:t>
            </a:r>
          </a:p>
          <a:p>
            <a:pPr lvl="1" indent="0">
              <a:lnSpc>
                <a:spcPct val="100000"/>
              </a:lnSpc>
              <a:buNone/>
            </a:pPr>
            <a:r>
              <a:rPr lang="en-US" sz="1600" dirty="0"/>
              <a:t>3. what the lags associated with these changes are, to help understand the implications of these changes and their effects on wildlife, subsistence livelihoods, surface albedo, feedback mechanisms, etc.</a:t>
            </a:r>
          </a:p>
        </p:txBody>
      </p:sp>
      <p:sp>
        <p:nvSpPr>
          <p:cNvPr id="5" name="Slide Number Placeholder 4"/>
          <p:cNvSpPr>
            <a:spLocks noGrp="1"/>
          </p:cNvSpPr>
          <p:nvPr>
            <p:ph type="sldNum" sz="quarter" idx="12"/>
          </p:nvPr>
        </p:nvSpPr>
        <p:spPr/>
        <p:txBody>
          <a:bodyPr/>
          <a:lstStyle/>
          <a:p>
            <a:fld id="{C15F92FF-B19F-714F-AF19-A767AFC7D5EA}" type="slidenum">
              <a:rPr lang="en-US" smtClean="0"/>
              <a:t>2</a:t>
            </a:fld>
            <a:endParaRPr lang="en-US"/>
          </a:p>
        </p:txBody>
      </p:sp>
      <p:sp>
        <p:nvSpPr>
          <p:cNvPr id="8" name="Title 1">
            <a:extLst>
              <a:ext uri="{FF2B5EF4-FFF2-40B4-BE49-F238E27FC236}">
                <a16:creationId xmlns:a16="http://schemas.microsoft.com/office/drawing/2014/main" id="{0E00C3F4-4777-BE48-A62C-7F310F9DB3C5}"/>
              </a:ext>
            </a:extLst>
          </p:cNvPr>
          <p:cNvSpPr txBox="1">
            <a:spLocks/>
          </p:cNvSpPr>
          <p:nvPr/>
        </p:nvSpPr>
        <p:spPr>
          <a:xfrm>
            <a:off x="457200" y="10563"/>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Science Objectives</a:t>
            </a:r>
          </a:p>
        </p:txBody>
      </p:sp>
      <p:grpSp>
        <p:nvGrpSpPr>
          <p:cNvPr id="9" name="Group 8">
            <a:extLst>
              <a:ext uri="{FF2B5EF4-FFF2-40B4-BE49-F238E27FC236}">
                <a16:creationId xmlns:a16="http://schemas.microsoft.com/office/drawing/2014/main" id="{928ED07A-3EC4-7847-BDCF-ECFAA814E85B}"/>
              </a:ext>
            </a:extLst>
          </p:cNvPr>
          <p:cNvGrpSpPr>
            <a:grpSpLocks noChangeAspect="1"/>
          </p:cNvGrpSpPr>
          <p:nvPr/>
        </p:nvGrpSpPr>
        <p:grpSpPr>
          <a:xfrm>
            <a:off x="5715097" y="35413"/>
            <a:ext cx="2806603" cy="1417485"/>
            <a:chOff x="461288" y="2658389"/>
            <a:chExt cx="5654233" cy="2522411"/>
          </a:xfrm>
          <a:solidFill>
            <a:schemeClr val="accent1">
              <a:lumMod val="50000"/>
            </a:schemeClr>
          </a:solidFill>
        </p:grpSpPr>
        <p:pic>
          <p:nvPicPr>
            <p:cNvPr id="10" name="Picture 9">
              <a:extLst>
                <a:ext uri="{FF2B5EF4-FFF2-40B4-BE49-F238E27FC236}">
                  <a16:creationId xmlns:a16="http://schemas.microsoft.com/office/drawing/2014/main" id="{F553A508-E38D-E549-9A0A-2B00512097B0}"/>
                </a:ext>
              </a:extLst>
            </p:cNvPr>
            <p:cNvPicPr>
              <a:picLocks noChangeAspect="1"/>
            </p:cNvPicPr>
            <p:nvPr/>
          </p:nvPicPr>
          <p:blipFill>
            <a:blip r:embed="rId3"/>
            <a:stretch>
              <a:fillRect/>
            </a:stretch>
          </p:blipFill>
          <p:spPr>
            <a:xfrm>
              <a:off x="5229904" y="4345483"/>
              <a:ext cx="695845" cy="294396"/>
            </a:xfrm>
            <a:prstGeom prst="rect">
              <a:avLst/>
            </a:prstGeom>
            <a:grpFill/>
          </p:spPr>
        </p:pic>
        <p:pic>
          <p:nvPicPr>
            <p:cNvPr id="11" name="Picture 10">
              <a:extLst>
                <a:ext uri="{FF2B5EF4-FFF2-40B4-BE49-F238E27FC236}">
                  <a16:creationId xmlns:a16="http://schemas.microsoft.com/office/drawing/2014/main" id="{9492CFD9-EEEC-9A46-BDE0-051E4ADC6C79}"/>
                </a:ext>
              </a:extLst>
            </p:cNvPr>
            <p:cNvPicPr>
              <a:picLocks noChangeAspect="1"/>
            </p:cNvPicPr>
            <p:nvPr/>
          </p:nvPicPr>
          <p:blipFill rotWithShape="1">
            <a:blip r:embed="rId4"/>
            <a:srcRect l="15764" t="3648" r="5037" b="4486"/>
            <a:stretch/>
          </p:blipFill>
          <p:spPr>
            <a:xfrm>
              <a:off x="1008527" y="2658389"/>
              <a:ext cx="2534653" cy="2438400"/>
            </a:xfrm>
            <a:prstGeom prst="rect">
              <a:avLst/>
            </a:prstGeom>
            <a:grpFill/>
          </p:spPr>
        </p:pic>
        <p:pic>
          <p:nvPicPr>
            <p:cNvPr id="12" name="Picture 11">
              <a:extLst>
                <a:ext uri="{FF2B5EF4-FFF2-40B4-BE49-F238E27FC236}">
                  <a16:creationId xmlns:a16="http://schemas.microsoft.com/office/drawing/2014/main" id="{E84F86F5-41FA-2D40-A158-E8260219AA60}"/>
                </a:ext>
              </a:extLst>
            </p:cNvPr>
            <p:cNvPicPr>
              <a:picLocks noChangeAspect="1"/>
            </p:cNvPicPr>
            <p:nvPr/>
          </p:nvPicPr>
          <p:blipFill>
            <a:blip r:embed="rId5"/>
            <a:stretch>
              <a:fillRect/>
            </a:stretch>
          </p:blipFill>
          <p:spPr>
            <a:xfrm>
              <a:off x="2863452" y="4652673"/>
              <a:ext cx="582140" cy="528127"/>
            </a:xfrm>
            <a:prstGeom prst="rect">
              <a:avLst/>
            </a:prstGeom>
            <a:grpFill/>
          </p:spPr>
        </p:pic>
        <p:pic>
          <p:nvPicPr>
            <p:cNvPr id="13" name="Picture 12">
              <a:extLst>
                <a:ext uri="{FF2B5EF4-FFF2-40B4-BE49-F238E27FC236}">
                  <a16:creationId xmlns:a16="http://schemas.microsoft.com/office/drawing/2014/main" id="{23F29995-BFE7-774F-AA97-E0F6DB767181}"/>
                </a:ext>
              </a:extLst>
            </p:cNvPr>
            <p:cNvPicPr>
              <a:picLocks noChangeAspect="1"/>
            </p:cNvPicPr>
            <p:nvPr/>
          </p:nvPicPr>
          <p:blipFill>
            <a:blip r:embed="rId6"/>
            <a:stretch>
              <a:fillRect/>
            </a:stretch>
          </p:blipFill>
          <p:spPr>
            <a:xfrm>
              <a:off x="3785800" y="3708161"/>
              <a:ext cx="358079" cy="1044885"/>
            </a:xfrm>
            <a:prstGeom prst="rect">
              <a:avLst/>
            </a:prstGeom>
            <a:grpFill/>
          </p:spPr>
        </p:pic>
        <p:pic>
          <p:nvPicPr>
            <p:cNvPr id="14" name="Picture 13">
              <a:extLst>
                <a:ext uri="{FF2B5EF4-FFF2-40B4-BE49-F238E27FC236}">
                  <a16:creationId xmlns:a16="http://schemas.microsoft.com/office/drawing/2014/main" id="{BBA1CC43-5770-DB4A-9F99-89951D598736}"/>
                </a:ext>
              </a:extLst>
            </p:cNvPr>
            <p:cNvPicPr>
              <a:picLocks noChangeAspect="1"/>
            </p:cNvPicPr>
            <p:nvPr/>
          </p:nvPicPr>
          <p:blipFill>
            <a:blip r:embed="rId7"/>
            <a:stretch>
              <a:fillRect/>
            </a:stretch>
          </p:blipFill>
          <p:spPr>
            <a:xfrm>
              <a:off x="4852914" y="3200987"/>
              <a:ext cx="379732" cy="1505606"/>
            </a:xfrm>
            <a:prstGeom prst="rect">
              <a:avLst/>
            </a:prstGeom>
            <a:grpFill/>
          </p:spPr>
        </p:pic>
        <p:pic>
          <p:nvPicPr>
            <p:cNvPr id="15" name="Picture 14">
              <a:extLst>
                <a:ext uri="{FF2B5EF4-FFF2-40B4-BE49-F238E27FC236}">
                  <a16:creationId xmlns:a16="http://schemas.microsoft.com/office/drawing/2014/main" id="{CAF70672-4EE3-3247-8314-FCD29B96224D}"/>
                </a:ext>
              </a:extLst>
            </p:cNvPr>
            <p:cNvPicPr>
              <a:picLocks noChangeAspect="1"/>
            </p:cNvPicPr>
            <p:nvPr/>
          </p:nvPicPr>
          <p:blipFill>
            <a:blip r:embed="rId5"/>
            <a:stretch>
              <a:fillRect/>
            </a:stretch>
          </p:blipFill>
          <p:spPr>
            <a:xfrm>
              <a:off x="3418641" y="4310997"/>
              <a:ext cx="426689" cy="387099"/>
            </a:xfrm>
            <a:prstGeom prst="rect">
              <a:avLst/>
            </a:prstGeom>
            <a:grpFill/>
          </p:spPr>
        </p:pic>
        <p:pic>
          <p:nvPicPr>
            <p:cNvPr id="16" name="Picture 15">
              <a:extLst>
                <a:ext uri="{FF2B5EF4-FFF2-40B4-BE49-F238E27FC236}">
                  <a16:creationId xmlns:a16="http://schemas.microsoft.com/office/drawing/2014/main" id="{6DD77D54-E1C7-6546-8807-EB5E720B94B3}"/>
                </a:ext>
              </a:extLst>
            </p:cNvPr>
            <p:cNvPicPr>
              <a:picLocks noChangeAspect="1"/>
            </p:cNvPicPr>
            <p:nvPr/>
          </p:nvPicPr>
          <p:blipFill>
            <a:blip r:embed="rId5"/>
            <a:stretch>
              <a:fillRect/>
            </a:stretch>
          </p:blipFill>
          <p:spPr>
            <a:xfrm>
              <a:off x="3765600" y="4600915"/>
              <a:ext cx="426689" cy="387099"/>
            </a:xfrm>
            <a:prstGeom prst="rect">
              <a:avLst/>
            </a:prstGeom>
            <a:grpFill/>
          </p:spPr>
        </p:pic>
        <p:pic>
          <p:nvPicPr>
            <p:cNvPr id="17" name="Picture 16">
              <a:extLst>
                <a:ext uri="{FF2B5EF4-FFF2-40B4-BE49-F238E27FC236}">
                  <a16:creationId xmlns:a16="http://schemas.microsoft.com/office/drawing/2014/main" id="{B209ACF5-6CB2-6F48-B897-DD266E18B923}"/>
                </a:ext>
              </a:extLst>
            </p:cNvPr>
            <p:cNvPicPr>
              <a:picLocks noChangeAspect="1"/>
            </p:cNvPicPr>
            <p:nvPr/>
          </p:nvPicPr>
          <p:blipFill>
            <a:blip r:embed="rId8"/>
            <a:stretch>
              <a:fillRect/>
            </a:stretch>
          </p:blipFill>
          <p:spPr>
            <a:xfrm>
              <a:off x="3382700" y="4672681"/>
              <a:ext cx="418708" cy="332886"/>
            </a:xfrm>
            <a:prstGeom prst="rect">
              <a:avLst/>
            </a:prstGeom>
            <a:grpFill/>
          </p:spPr>
        </p:pic>
        <p:pic>
          <p:nvPicPr>
            <p:cNvPr id="18" name="Picture 17">
              <a:extLst>
                <a:ext uri="{FF2B5EF4-FFF2-40B4-BE49-F238E27FC236}">
                  <a16:creationId xmlns:a16="http://schemas.microsoft.com/office/drawing/2014/main" id="{6220A589-129D-E442-AC39-5F69F55EE560}"/>
                </a:ext>
              </a:extLst>
            </p:cNvPr>
            <p:cNvPicPr>
              <a:picLocks noChangeAspect="1"/>
            </p:cNvPicPr>
            <p:nvPr/>
          </p:nvPicPr>
          <p:blipFill>
            <a:blip r:embed="rId9"/>
            <a:stretch>
              <a:fillRect/>
            </a:stretch>
          </p:blipFill>
          <p:spPr>
            <a:xfrm>
              <a:off x="5086350" y="4245256"/>
              <a:ext cx="539970" cy="772062"/>
            </a:xfrm>
            <a:prstGeom prst="rect">
              <a:avLst/>
            </a:prstGeom>
            <a:grpFill/>
          </p:spPr>
        </p:pic>
        <p:pic>
          <p:nvPicPr>
            <p:cNvPr id="19" name="Picture 18">
              <a:extLst>
                <a:ext uri="{FF2B5EF4-FFF2-40B4-BE49-F238E27FC236}">
                  <a16:creationId xmlns:a16="http://schemas.microsoft.com/office/drawing/2014/main" id="{7212774D-98D5-A34F-B402-292FAEBECFC3}"/>
                </a:ext>
              </a:extLst>
            </p:cNvPr>
            <p:cNvPicPr>
              <a:picLocks noChangeAspect="1"/>
            </p:cNvPicPr>
            <p:nvPr/>
          </p:nvPicPr>
          <p:blipFill>
            <a:blip r:embed="rId9"/>
            <a:stretch>
              <a:fillRect/>
            </a:stretch>
          </p:blipFill>
          <p:spPr>
            <a:xfrm>
              <a:off x="4203197" y="4172945"/>
              <a:ext cx="539970" cy="772062"/>
            </a:xfrm>
            <a:prstGeom prst="rect">
              <a:avLst/>
            </a:prstGeom>
            <a:grpFill/>
          </p:spPr>
        </p:pic>
        <p:pic>
          <p:nvPicPr>
            <p:cNvPr id="20" name="Picture 19">
              <a:extLst>
                <a:ext uri="{FF2B5EF4-FFF2-40B4-BE49-F238E27FC236}">
                  <a16:creationId xmlns:a16="http://schemas.microsoft.com/office/drawing/2014/main" id="{B53396BB-C386-3B43-8BB4-205CB23A39E8}"/>
                </a:ext>
              </a:extLst>
            </p:cNvPr>
            <p:cNvPicPr>
              <a:picLocks noChangeAspect="1"/>
            </p:cNvPicPr>
            <p:nvPr/>
          </p:nvPicPr>
          <p:blipFill>
            <a:blip r:embed="rId5"/>
            <a:stretch>
              <a:fillRect/>
            </a:stretch>
          </p:blipFill>
          <p:spPr>
            <a:xfrm>
              <a:off x="2180050" y="4544528"/>
              <a:ext cx="282519" cy="256306"/>
            </a:xfrm>
            <a:prstGeom prst="rect">
              <a:avLst/>
            </a:prstGeom>
            <a:grpFill/>
          </p:spPr>
        </p:pic>
        <p:pic>
          <p:nvPicPr>
            <p:cNvPr id="21" name="Picture 20">
              <a:extLst>
                <a:ext uri="{FF2B5EF4-FFF2-40B4-BE49-F238E27FC236}">
                  <a16:creationId xmlns:a16="http://schemas.microsoft.com/office/drawing/2014/main" id="{53275403-B69B-D742-95EB-CECD6001B725}"/>
                </a:ext>
              </a:extLst>
            </p:cNvPr>
            <p:cNvPicPr>
              <a:picLocks noChangeAspect="1"/>
            </p:cNvPicPr>
            <p:nvPr/>
          </p:nvPicPr>
          <p:blipFill>
            <a:blip r:embed="rId5"/>
            <a:stretch>
              <a:fillRect/>
            </a:stretch>
          </p:blipFill>
          <p:spPr>
            <a:xfrm>
              <a:off x="4039894" y="4358038"/>
              <a:ext cx="248369" cy="225324"/>
            </a:xfrm>
            <a:prstGeom prst="rect">
              <a:avLst/>
            </a:prstGeom>
            <a:grpFill/>
          </p:spPr>
        </p:pic>
        <p:pic>
          <p:nvPicPr>
            <p:cNvPr id="22" name="Picture 21">
              <a:extLst>
                <a:ext uri="{FF2B5EF4-FFF2-40B4-BE49-F238E27FC236}">
                  <a16:creationId xmlns:a16="http://schemas.microsoft.com/office/drawing/2014/main" id="{893152EC-246A-2049-96F8-C883D8EE9E4D}"/>
                </a:ext>
              </a:extLst>
            </p:cNvPr>
            <p:cNvPicPr>
              <a:picLocks noChangeAspect="1"/>
            </p:cNvPicPr>
            <p:nvPr/>
          </p:nvPicPr>
          <p:blipFill>
            <a:blip r:embed="rId10"/>
            <a:stretch>
              <a:fillRect/>
            </a:stretch>
          </p:blipFill>
          <p:spPr>
            <a:xfrm>
              <a:off x="801536" y="3825850"/>
              <a:ext cx="346914" cy="1199746"/>
            </a:xfrm>
            <a:prstGeom prst="rect">
              <a:avLst/>
            </a:prstGeom>
            <a:grpFill/>
          </p:spPr>
        </p:pic>
        <p:pic>
          <p:nvPicPr>
            <p:cNvPr id="23" name="Picture 22">
              <a:extLst>
                <a:ext uri="{FF2B5EF4-FFF2-40B4-BE49-F238E27FC236}">
                  <a16:creationId xmlns:a16="http://schemas.microsoft.com/office/drawing/2014/main" id="{BC30FDC4-AF64-5141-AF52-924B5B0DBFBA}"/>
                </a:ext>
              </a:extLst>
            </p:cNvPr>
            <p:cNvPicPr>
              <a:picLocks noChangeAspect="1"/>
            </p:cNvPicPr>
            <p:nvPr/>
          </p:nvPicPr>
          <p:blipFill>
            <a:blip r:embed="rId8"/>
            <a:stretch>
              <a:fillRect/>
            </a:stretch>
          </p:blipFill>
          <p:spPr>
            <a:xfrm>
              <a:off x="4559098" y="4633775"/>
              <a:ext cx="467645" cy="371792"/>
            </a:xfrm>
            <a:prstGeom prst="rect">
              <a:avLst/>
            </a:prstGeom>
            <a:grpFill/>
          </p:spPr>
        </p:pic>
        <p:pic>
          <p:nvPicPr>
            <p:cNvPr id="24" name="Picture 23">
              <a:extLst>
                <a:ext uri="{FF2B5EF4-FFF2-40B4-BE49-F238E27FC236}">
                  <a16:creationId xmlns:a16="http://schemas.microsoft.com/office/drawing/2014/main" id="{DCA2EFE8-EA99-374C-A030-10B2249CB0FA}"/>
                </a:ext>
              </a:extLst>
            </p:cNvPr>
            <p:cNvPicPr>
              <a:picLocks noChangeAspect="1"/>
            </p:cNvPicPr>
            <p:nvPr/>
          </p:nvPicPr>
          <p:blipFill>
            <a:blip r:embed="rId10"/>
            <a:stretch>
              <a:fillRect/>
            </a:stretch>
          </p:blipFill>
          <p:spPr>
            <a:xfrm>
              <a:off x="461288" y="3376605"/>
              <a:ext cx="352676" cy="1540131"/>
            </a:xfrm>
            <a:prstGeom prst="rect">
              <a:avLst/>
            </a:prstGeom>
            <a:grpFill/>
          </p:spPr>
        </p:pic>
        <p:pic>
          <p:nvPicPr>
            <p:cNvPr id="25" name="Picture 24">
              <a:extLst>
                <a:ext uri="{FF2B5EF4-FFF2-40B4-BE49-F238E27FC236}">
                  <a16:creationId xmlns:a16="http://schemas.microsoft.com/office/drawing/2014/main" id="{9C3D8B2E-E65E-234E-A8C6-5B25D10B4B66}"/>
                </a:ext>
              </a:extLst>
            </p:cNvPr>
            <p:cNvPicPr>
              <a:picLocks noChangeAspect="1"/>
            </p:cNvPicPr>
            <p:nvPr/>
          </p:nvPicPr>
          <p:blipFill>
            <a:blip r:embed="rId6"/>
            <a:stretch>
              <a:fillRect/>
            </a:stretch>
          </p:blipFill>
          <p:spPr>
            <a:xfrm>
              <a:off x="5536744" y="4001856"/>
              <a:ext cx="276628" cy="807209"/>
            </a:xfrm>
            <a:prstGeom prst="rect">
              <a:avLst/>
            </a:prstGeom>
            <a:grpFill/>
          </p:spPr>
        </p:pic>
        <p:pic>
          <p:nvPicPr>
            <p:cNvPr id="26" name="Picture 25">
              <a:extLst>
                <a:ext uri="{FF2B5EF4-FFF2-40B4-BE49-F238E27FC236}">
                  <a16:creationId xmlns:a16="http://schemas.microsoft.com/office/drawing/2014/main" id="{9F27C1C0-01C7-F14F-A5BB-E18282760375}"/>
                </a:ext>
              </a:extLst>
            </p:cNvPr>
            <p:cNvPicPr>
              <a:picLocks noChangeAspect="1"/>
            </p:cNvPicPr>
            <p:nvPr/>
          </p:nvPicPr>
          <p:blipFill>
            <a:blip r:embed="rId6"/>
            <a:stretch>
              <a:fillRect/>
            </a:stretch>
          </p:blipFill>
          <p:spPr>
            <a:xfrm>
              <a:off x="5757442" y="3571413"/>
              <a:ext cx="358079" cy="1044885"/>
            </a:xfrm>
            <a:prstGeom prst="rect">
              <a:avLst/>
            </a:prstGeom>
            <a:grpFill/>
          </p:spPr>
        </p:pic>
        <p:pic>
          <p:nvPicPr>
            <p:cNvPr id="27" name="Picture 26">
              <a:extLst>
                <a:ext uri="{FF2B5EF4-FFF2-40B4-BE49-F238E27FC236}">
                  <a16:creationId xmlns:a16="http://schemas.microsoft.com/office/drawing/2014/main" id="{96833C8C-AF61-FE45-A91F-AB62E8B630FD}"/>
                </a:ext>
              </a:extLst>
            </p:cNvPr>
            <p:cNvPicPr>
              <a:picLocks noChangeAspect="1"/>
            </p:cNvPicPr>
            <p:nvPr/>
          </p:nvPicPr>
          <p:blipFill>
            <a:blip r:embed="rId11"/>
            <a:stretch>
              <a:fillRect/>
            </a:stretch>
          </p:blipFill>
          <p:spPr>
            <a:xfrm>
              <a:off x="5754865" y="4600915"/>
              <a:ext cx="341771" cy="361190"/>
            </a:xfrm>
            <a:prstGeom prst="rect">
              <a:avLst/>
            </a:prstGeom>
            <a:grpFill/>
          </p:spPr>
        </p:pic>
        <p:pic>
          <p:nvPicPr>
            <p:cNvPr id="28" name="Picture 27">
              <a:extLst>
                <a:ext uri="{FF2B5EF4-FFF2-40B4-BE49-F238E27FC236}">
                  <a16:creationId xmlns:a16="http://schemas.microsoft.com/office/drawing/2014/main" id="{8051CC48-CA57-2048-8542-9FADC97457C6}"/>
                </a:ext>
              </a:extLst>
            </p:cNvPr>
            <p:cNvPicPr>
              <a:picLocks noChangeAspect="1"/>
            </p:cNvPicPr>
            <p:nvPr/>
          </p:nvPicPr>
          <p:blipFill>
            <a:blip r:embed="rId12">
              <a:alphaModFix amt="48000"/>
            </a:blip>
            <a:stretch>
              <a:fillRect/>
            </a:stretch>
          </p:blipFill>
          <p:spPr>
            <a:xfrm>
              <a:off x="4096522" y="4213989"/>
              <a:ext cx="925556" cy="473062"/>
            </a:xfrm>
            <a:prstGeom prst="rect">
              <a:avLst/>
            </a:prstGeom>
            <a:noFill/>
          </p:spPr>
        </p:pic>
      </p:grpSp>
    </p:spTree>
    <p:extLst>
      <p:ext uri="{BB962C8B-B14F-4D97-AF65-F5344CB8AC3E}">
        <p14:creationId xmlns:p14="http://schemas.microsoft.com/office/powerpoint/2010/main" val="45759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63"/>
            <a:ext cx="8229600" cy="1143000"/>
          </a:xfrm>
        </p:spPr>
        <p:txBody>
          <a:bodyPr/>
          <a:lstStyle/>
          <a:p>
            <a:r>
              <a:rPr lang="en-US" dirty="0"/>
              <a:t>Study Sites</a:t>
            </a:r>
          </a:p>
        </p:txBody>
      </p:sp>
      <p:sp>
        <p:nvSpPr>
          <p:cNvPr id="5" name="Slide Number Placeholder 4"/>
          <p:cNvSpPr>
            <a:spLocks noGrp="1"/>
          </p:cNvSpPr>
          <p:nvPr>
            <p:ph type="sldNum" sz="quarter" idx="12"/>
          </p:nvPr>
        </p:nvSpPr>
        <p:spPr>
          <a:xfrm>
            <a:off x="6553200" y="6092275"/>
            <a:ext cx="2133600" cy="365125"/>
          </a:xfrm>
        </p:spPr>
        <p:txBody>
          <a:bodyPr/>
          <a:lstStyle/>
          <a:p>
            <a:fld id="{C15F92FF-B19F-714F-AF19-A767AFC7D5EA}" type="slidenum">
              <a:rPr lang="en-US" smtClean="0"/>
              <a:t>3</a:t>
            </a:fld>
            <a:endParaRPr lang="en-US"/>
          </a:p>
        </p:txBody>
      </p:sp>
      <p:pic>
        <p:nvPicPr>
          <p:cNvPr id="6" name="Picture 5">
            <a:extLst>
              <a:ext uri="{FF2B5EF4-FFF2-40B4-BE49-F238E27FC236}">
                <a16:creationId xmlns:a16="http://schemas.microsoft.com/office/drawing/2014/main" id="{4506865C-A92C-C444-81D6-3CD32ECCA6E8}"/>
              </a:ext>
            </a:extLst>
          </p:cNvPr>
          <p:cNvPicPr>
            <a:picLocks noChangeAspect="1"/>
          </p:cNvPicPr>
          <p:nvPr/>
        </p:nvPicPr>
        <p:blipFill>
          <a:blip r:embed="rId3"/>
          <a:stretch>
            <a:fillRect/>
          </a:stretch>
        </p:blipFill>
        <p:spPr>
          <a:xfrm>
            <a:off x="25888" y="1011512"/>
            <a:ext cx="9092223" cy="5114376"/>
          </a:xfrm>
          <a:prstGeom prst="rect">
            <a:avLst/>
          </a:prstGeom>
        </p:spPr>
      </p:pic>
    </p:spTree>
    <p:extLst>
      <p:ext uri="{BB962C8B-B14F-4D97-AF65-F5344CB8AC3E}">
        <p14:creationId xmlns:p14="http://schemas.microsoft.com/office/powerpoint/2010/main" val="3042229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3"/>
            <a:ext cx="8229600" cy="1143000"/>
          </a:xfrm>
        </p:spPr>
        <p:txBody>
          <a:bodyPr/>
          <a:lstStyle/>
          <a:p>
            <a:r>
              <a:rPr lang="en-US" dirty="0"/>
              <a:t>Remote Sensing</a:t>
            </a:r>
          </a:p>
        </p:txBody>
      </p:sp>
      <p:sp>
        <p:nvSpPr>
          <p:cNvPr id="3" name="Content Placeholder 2"/>
          <p:cNvSpPr>
            <a:spLocks noGrp="1"/>
          </p:cNvSpPr>
          <p:nvPr>
            <p:ph idx="1"/>
          </p:nvPr>
        </p:nvSpPr>
        <p:spPr>
          <a:xfrm>
            <a:off x="457200" y="1361275"/>
            <a:ext cx="4955060" cy="4525963"/>
          </a:xfrm>
        </p:spPr>
        <p:txBody>
          <a:bodyPr vert="horz" lIns="91440" tIns="45720" rIns="91440" bIns="45720" rtlCol="0" anchor="t">
            <a:normAutofit fontScale="85000" lnSpcReduction="20000"/>
          </a:bodyPr>
          <a:lstStyle/>
          <a:p>
            <a:r>
              <a:rPr lang="en-US" dirty="0"/>
              <a:t>Airborne</a:t>
            </a:r>
          </a:p>
          <a:p>
            <a:pPr marL="457200" lvl="1" indent="0">
              <a:buNone/>
            </a:pPr>
            <a:r>
              <a:rPr lang="en-US" sz="1800" i="1" dirty="0">
                <a:cs typeface="Calibri"/>
              </a:rPr>
              <a:t>Reference % tree canopy cover from LVIS 2017 &amp; 2019 to:</a:t>
            </a:r>
          </a:p>
          <a:p>
            <a:pPr marL="457200" lvl="1" indent="0">
              <a:buNone/>
            </a:pPr>
            <a:r>
              <a:rPr lang="en-US" sz="1800" i="1" dirty="0">
                <a:cs typeface="Calibri"/>
              </a:rPr>
              <a:t>validate spaceborne estimates of forest structure </a:t>
            </a:r>
          </a:p>
          <a:p>
            <a:pPr marL="457200" lvl="1" indent="0">
              <a:buNone/>
            </a:pPr>
            <a:r>
              <a:rPr lang="en-US" sz="1800" i="1" dirty="0">
                <a:cs typeface="Calibri"/>
              </a:rPr>
              <a:t>calibrate statistical distributions of structure for models </a:t>
            </a:r>
          </a:p>
          <a:p>
            <a:pPr lvl="1"/>
            <a:endParaRPr lang="en-US" dirty="0"/>
          </a:p>
          <a:p>
            <a:r>
              <a:rPr lang="en-US" dirty="0"/>
              <a:t>Spaceborne</a:t>
            </a:r>
            <a:endParaRPr lang="en-US" dirty="0">
              <a:cs typeface="Calibri"/>
            </a:endParaRPr>
          </a:p>
          <a:p>
            <a:pPr marL="457200" lvl="1" indent="0">
              <a:buNone/>
            </a:pPr>
            <a:r>
              <a:rPr lang="en-US" sz="1800" i="1" dirty="0"/>
              <a:t>Landsat-based</a:t>
            </a:r>
            <a:r>
              <a:rPr lang="en-US" sz="1800" i="1" dirty="0">
                <a:cs typeface="Calibri"/>
              </a:rPr>
              <a:t> % tree canopy cover products with topographic details from </a:t>
            </a:r>
            <a:r>
              <a:rPr lang="en-US" sz="1800" i="1" dirty="0" err="1">
                <a:cs typeface="Calibri"/>
              </a:rPr>
              <a:t>ArcticDEM</a:t>
            </a:r>
            <a:r>
              <a:rPr lang="en-US" sz="1800" i="1" dirty="0">
                <a:cs typeface="Calibri"/>
              </a:rPr>
              <a:t> &amp; Tandem-X DEM to:</a:t>
            </a:r>
          </a:p>
          <a:p>
            <a:pPr marL="457200" lvl="1" indent="0">
              <a:buNone/>
            </a:pPr>
            <a:r>
              <a:rPr lang="en-US" sz="1800" i="1" dirty="0">
                <a:cs typeface="Calibri"/>
              </a:rPr>
              <a:t>create broad-scale maps of forest structure patterns</a:t>
            </a:r>
          </a:p>
          <a:p>
            <a:pPr marL="457200" lvl="1" indent="0">
              <a:buNone/>
            </a:pPr>
            <a:endParaRPr lang="en-US" sz="1800" i="1" dirty="0">
              <a:cs typeface="Calibri"/>
            </a:endParaRPr>
          </a:p>
          <a:p>
            <a:pPr marL="457200" lvl="1" indent="0">
              <a:buNone/>
            </a:pPr>
            <a:endParaRPr lang="en-US" dirty="0"/>
          </a:p>
          <a:p>
            <a:r>
              <a:rPr lang="en-US" dirty="0"/>
              <a:t>Planned data products</a:t>
            </a:r>
          </a:p>
          <a:p>
            <a:pPr marL="457200" lvl="1" indent="0">
              <a:buNone/>
            </a:pPr>
            <a:r>
              <a:rPr lang="en-US" sz="1800" i="1" dirty="0">
                <a:cs typeface="Calibri" panose="020F0502020204030204"/>
              </a:rPr>
              <a:t>TTE forest structure patterns to constrain modelling of biome boundary &amp; vulnerability/resilience of woody structure</a:t>
            </a:r>
          </a:p>
        </p:txBody>
      </p:sp>
      <p:sp>
        <p:nvSpPr>
          <p:cNvPr id="5" name="Slide Number Placeholder 4"/>
          <p:cNvSpPr>
            <a:spLocks noGrp="1"/>
          </p:cNvSpPr>
          <p:nvPr>
            <p:ph type="sldNum" sz="quarter" idx="12"/>
          </p:nvPr>
        </p:nvSpPr>
        <p:spPr>
          <a:xfrm>
            <a:off x="6553200" y="6117425"/>
            <a:ext cx="2133600" cy="365125"/>
          </a:xfrm>
        </p:spPr>
        <p:txBody>
          <a:bodyPr/>
          <a:lstStyle/>
          <a:p>
            <a:fld id="{C15F92FF-B19F-714F-AF19-A767AFC7D5EA}" type="slidenum">
              <a:rPr lang="en-US" smtClean="0"/>
              <a:t>4</a:t>
            </a:fld>
            <a:endParaRPr lang="en-US"/>
          </a:p>
        </p:txBody>
      </p:sp>
      <p:pic>
        <p:nvPicPr>
          <p:cNvPr id="6" name="Picture 6" descr="A close up of a map&#10;&#10;Description generated with high confidence">
            <a:extLst>
              <a:ext uri="{FF2B5EF4-FFF2-40B4-BE49-F238E27FC236}">
                <a16:creationId xmlns:a16="http://schemas.microsoft.com/office/drawing/2014/main" id="{4662F713-A32F-40F9-AE68-8BF53BBBD24D}"/>
              </a:ext>
            </a:extLst>
          </p:cNvPr>
          <p:cNvPicPr>
            <a:picLocks noChangeAspect="1"/>
          </p:cNvPicPr>
          <p:nvPr/>
        </p:nvPicPr>
        <p:blipFill>
          <a:blip r:embed="rId3"/>
          <a:stretch>
            <a:fillRect/>
          </a:stretch>
        </p:blipFill>
        <p:spPr>
          <a:xfrm>
            <a:off x="5412260" y="1653603"/>
            <a:ext cx="2856470" cy="1625429"/>
          </a:xfrm>
          <a:prstGeom prst="rect">
            <a:avLst/>
          </a:prstGeom>
        </p:spPr>
      </p:pic>
      <p:pic>
        <p:nvPicPr>
          <p:cNvPr id="8" name="Picture 8" descr="A close up of a map&#10;&#10;Description generated with very high confidence">
            <a:extLst>
              <a:ext uri="{FF2B5EF4-FFF2-40B4-BE49-F238E27FC236}">
                <a16:creationId xmlns:a16="http://schemas.microsoft.com/office/drawing/2014/main" id="{E914F8F4-779C-490D-82A0-1464EF5D2907}"/>
              </a:ext>
            </a:extLst>
          </p:cNvPr>
          <p:cNvPicPr>
            <a:picLocks noChangeAspect="1"/>
          </p:cNvPicPr>
          <p:nvPr/>
        </p:nvPicPr>
        <p:blipFill>
          <a:blip r:embed="rId4"/>
          <a:stretch>
            <a:fillRect/>
          </a:stretch>
        </p:blipFill>
        <p:spPr>
          <a:xfrm>
            <a:off x="5409300" y="3753922"/>
            <a:ext cx="2862391" cy="1603804"/>
          </a:xfrm>
          <a:prstGeom prst="rect">
            <a:avLst/>
          </a:prstGeom>
        </p:spPr>
      </p:pic>
    </p:spTree>
    <p:extLst>
      <p:ext uri="{BB962C8B-B14F-4D97-AF65-F5344CB8AC3E}">
        <p14:creationId xmlns:p14="http://schemas.microsoft.com/office/powerpoint/2010/main" val="1568561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63"/>
            <a:ext cx="8229600" cy="1143000"/>
          </a:xfrm>
        </p:spPr>
        <p:txBody>
          <a:bodyPr/>
          <a:lstStyle/>
          <a:p>
            <a:r>
              <a:rPr lang="en-US" dirty="0"/>
              <a:t>Modeling</a:t>
            </a:r>
          </a:p>
        </p:txBody>
      </p:sp>
      <p:sp>
        <p:nvSpPr>
          <p:cNvPr id="3" name="Content Placeholder 2"/>
          <p:cNvSpPr>
            <a:spLocks noGrp="1"/>
          </p:cNvSpPr>
          <p:nvPr>
            <p:ph idx="1"/>
          </p:nvPr>
        </p:nvSpPr>
        <p:spPr>
          <a:xfrm>
            <a:off x="343153" y="1006868"/>
            <a:ext cx="4621289" cy="4926552"/>
          </a:xfrm>
        </p:spPr>
        <p:txBody>
          <a:bodyPr>
            <a:noAutofit/>
          </a:bodyPr>
          <a:lstStyle/>
          <a:p>
            <a:pPr marL="0" indent="0">
              <a:buNone/>
            </a:pPr>
            <a:r>
              <a:rPr lang="en-US" sz="1700" dirty="0"/>
              <a:t>To understand how structural responses to environmental change will vary in timing and magnitude at sites within the </a:t>
            </a:r>
            <a:r>
              <a:rPr lang="en-US" sz="1700" dirty="0" err="1"/>
              <a:t>ABoVE</a:t>
            </a:r>
            <a:r>
              <a:rPr lang="en-US" sz="1700" dirty="0"/>
              <a:t> study domain, we will:</a:t>
            </a:r>
            <a:endParaRPr lang="en-US" sz="600" dirty="0"/>
          </a:p>
          <a:p>
            <a:pPr marL="342900" indent="-342900">
              <a:buFont typeface="+mj-lt"/>
              <a:buAutoNum type="arabicPeriod"/>
            </a:pPr>
            <a:r>
              <a:rPr lang="en-US" sz="1700" b="1" dirty="0"/>
              <a:t>Parameteriz</a:t>
            </a:r>
            <a:r>
              <a:rPr lang="en-US" sz="1700" dirty="0"/>
              <a:t>e a spatially-explicit Individual-Based Gap Model (IBGM) with field data, and spaceborne and airborne vegetation structure data</a:t>
            </a:r>
          </a:p>
          <a:p>
            <a:pPr marL="342900" indent="-342900">
              <a:buFont typeface="+mj-lt"/>
              <a:buAutoNum type="arabicPeriod"/>
            </a:pPr>
            <a:r>
              <a:rPr lang="en-US" sz="1700" b="1" dirty="0"/>
              <a:t>Improve</a:t>
            </a:r>
            <a:r>
              <a:rPr lang="en-US" sz="1700" dirty="0"/>
              <a:t> permafrost &amp; allometry routines, introduce litterfall and</a:t>
            </a:r>
            <a:r>
              <a:rPr lang="en-US" sz="1700" b="1" dirty="0"/>
              <a:t> integrate </a:t>
            </a:r>
            <a:r>
              <a:rPr lang="en-US" sz="1700" dirty="0"/>
              <a:t>a well-known tundra model’s parameters into our model to extend the simulation domain across the full tundra-taiga boundary at the individual scale.</a:t>
            </a:r>
            <a:endParaRPr lang="en-US" sz="600" dirty="0"/>
          </a:p>
          <a:p>
            <a:pPr marL="0" indent="0">
              <a:buNone/>
            </a:pPr>
            <a:endParaRPr lang="en-US" sz="900" dirty="0"/>
          </a:p>
          <a:p>
            <a:pPr marL="0" indent="0">
              <a:buNone/>
            </a:pPr>
            <a:r>
              <a:rPr lang="en-US" sz="1700" dirty="0"/>
              <a:t>Our updated model will have the capability to simulate fine scale processes associated with TTE conditions (tundra PFTs &amp; woody structure), and will project changes in the study region initialized with CMIP6 climate scenarios.</a:t>
            </a:r>
          </a:p>
        </p:txBody>
      </p:sp>
      <p:grpSp>
        <p:nvGrpSpPr>
          <p:cNvPr id="61" name="Group 60">
            <a:extLst>
              <a:ext uri="{FF2B5EF4-FFF2-40B4-BE49-F238E27FC236}">
                <a16:creationId xmlns:a16="http://schemas.microsoft.com/office/drawing/2014/main" id="{7E8B0454-01ED-324A-B0D5-F96311E031BB}"/>
              </a:ext>
            </a:extLst>
          </p:cNvPr>
          <p:cNvGrpSpPr>
            <a:grpSpLocks noChangeAspect="1"/>
          </p:cNvGrpSpPr>
          <p:nvPr/>
        </p:nvGrpSpPr>
        <p:grpSpPr>
          <a:xfrm>
            <a:off x="5258899" y="97936"/>
            <a:ext cx="3718849" cy="6149026"/>
            <a:chOff x="228129" y="125927"/>
            <a:chExt cx="3996686" cy="6608423"/>
          </a:xfrm>
        </p:grpSpPr>
        <p:pic>
          <p:nvPicPr>
            <p:cNvPr id="9" name="Picture 8">
              <a:extLst>
                <a:ext uri="{FF2B5EF4-FFF2-40B4-BE49-F238E27FC236}">
                  <a16:creationId xmlns:a16="http://schemas.microsoft.com/office/drawing/2014/main" id="{E7B01450-E970-124A-B1F5-09827804FB63}"/>
                </a:ext>
              </a:extLst>
            </p:cNvPr>
            <p:cNvPicPr>
              <a:picLocks noChangeAspect="1"/>
            </p:cNvPicPr>
            <p:nvPr/>
          </p:nvPicPr>
          <p:blipFill>
            <a:blip r:embed="rId3"/>
            <a:stretch>
              <a:fillRect/>
            </a:stretch>
          </p:blipFill>
          <p:spPr>
            <a:xfrm>
              <a:off x="3194782" y="704947"/>
              <a:ext cx="1005011" cy="1005011"/>
            </a:xfrm>
            <a:prstGeom prst="rect">
              <a:avLst/>
            </a:prstGeom>
          </p:spPr>
        </p:pic>
        <p:grpSp>
          <p:nvGrpSpPr>
            <p:cNvPr id="10" name="Group 9">
              <a:extLst>
                <a:ext uri="{FF2B5EF4-FFF2-40B4-BE49-F238E27FC236}">
                  <a16:creationId xmlns:a16="http://schemas.microsoft.com/office/drawing/2014/main" id="{F8EDF4B3-36A8-6C48-8223-CE0C3CECB5B7}"/>
                </a:ext>
              </a:extLst>
            </p:cNvPr>
            <p:cNvGrpSpPr/>
            <p:nvPr/>
          </p:nvGrpSpPr>
          <p:grpSpPr>
            <a:xfrm>
              <a:off x="565087" y="944140"/>
              <a:ext cx="2629695" cy="1673884"/>
              <a:chOff x="448638" y="638151"/>
              <a:chExt cx="2629695" cy="1673884"/>
            </a:xfrm>
          </p:grpSpPr>
          <p:sp>
            <p:nvSpPr>
              <p:cNvPr id="11" name="Rectangle 10">
                <a:extLst>
                  <a:ext uri="{FF2B5EF4-FFF2-40B4-BE49-F238E27FC236}">
                    <a16:creationId xmlns:a16="http://schemas.microsoft.com/office/drawing/2014/main" id="{48978EBF-C2CD-8C4E-8F29-E74B3F338A85}"/>
                  </a:ext>
                </a:extLst>
              </p:cNvPr>
              <p:cNvSpPr/>
              <p:nvPr/>
            </p:nvSpPr>
            <p:spPr>
              <a:xfrm>
                <a:off x="511629" y="1770320"/>
                <a:ext cx="2503714" cy="541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00"/>
                    </a:solidFill>
                  </a:rPr>
                  <a:t>1. PARAMETERIZE </a:t>
                </a:r>
                <a:r>
                  <a:rPr lang="en-US" sz="1400" dirty="0"/>
                  <a:t>SIBBORK</a:t>
                </a:r>
              </a:p>
            </p:txBody>
          </p:sp>
          <p:pic>
            <p:nvPicPr>
              <p:cNvPr id="12" name="Picture 11">
                <a:extLst>
                  <a:ext uri="{FF2B5EF4-FFF2-40B4-BE49-F238E27FC236}">
                    <a16:creationId xmlns:a16="http://schemas.microsoft.com/office/drawing/2014/main" id="{34C2751E-9C76-E549-8360-6B3824FF82CE}"/>
                  </a:ext>
                </a:extLst>
              </p:cNvPr>
              <p:cNvPicPr>
                <a:picLocks noChangeAspect="1"/>
              </p:cNvPicPr>
              <p:nvPr/>
            </p:nvPicPr>
            <p:blipFill>
              <a:blip r:embed="rId4"/>
              <a:stretch>
                <a:fillRect/>
              </a:stretch>
            </p:blipFill>
            <p:spPr>
              <a:xfrm>
                <a:off x="448638" y="638151"/>
                <a:ext cx="2629695" cy="1137669"/>
              </a:xfrm>
              <a:prstGeom prst="rect">
                <a:avLst/>
              </a:prstGeom>
            </p:spPr>
          </p:pic>
        </p:grpSp>
        <p:grpSp>
          <p:nvGrpSpPr>
            <p:cNvPr id="13" name="Group 12">
              <a:extLst>
                <a:ext uri="{FF2B5EF4-FFF2-40B4-BE49-F238E27FC236}">
                  <a16:creationId xmlns:a16="http://schemas.microsoft.com/office/drawing/2014/main" id="{7C67D3BD-5985-3C4A-8147-16F34ECDD20F}"/>
                </a:ext>
              </a:extLst>
            </p:cNvPr>
            <p:cNvGrpSpPr>
              <a:grpSpLocks noChangeAspect="1"/>
            </p:cNvGrpSpPr>
            <p:nvPr/>
          </p:nvGrpSpPr>
          <p:grpSpPr>
            <a:xfrm>
              <a:off x="498887" y="4698833"/>
              <a:ext cx="2806603" cy="1417485"/>
              <a:chOff x="461288" y="2658389"/>
              <a:chExt cx="5654233" cy="2522411"/>
            </a:xfrm>
            <a:solidFill>
              <a:schemeClr val="accent1">
                <a:lumMod val="50000"/>
              </a:schemeClr>
            </a:solidFill>
          </p:grpSpPr>
          <p:pic>
            <p:nvPicPr>
              <p:cNvPr id="14" name="Picture 13">
                <a:extLst>
                  <a:ext uri="{FF2B5EF4-FFF2-40B4-BE49-F238E27FC236}">
                    <a16:creationId xmlns:a16="http://schemas.microsoft.com/office/drawing/2014/main" id="{9AB8BA3D-BCFB-3E4B-9B67-99A112197E84}"/>
                  </a:ext>
                </a:extLst>
              </p:cNvPr>
              <p:cNvPicPr>
                <a:picLocks noChangeAspect="1"/>
              </p:cNvPicPr>
              <p:nvPr/>
            </p:nvPicPr>
            <p:blipFill>
              <a:blip r:embed="rId5"/>
              <a:stretch>
                <a:fillRect/>
              </a:stretch>
            </p:blipFill>
            <p:spPr>
              <a:xfrm>
                <a:off x="5229904" y="4345483"/>
                <a:ext cx="695845" cy="294396"/>
              </a:xfrm>
              <a:prstGeom prst="rect">
                <a:avLst/>
              </a:prstGeom>
              <a:grpFill/>
            </p:spPr>
          </p:pic>
          <p:pic>
            <p:nvPicPr>
              <p:cNvPr id="15" name="Picture 14">
                <a:extLst>
                  <a:ext uri="{FF2B5EF4-FFF2-40B4-BE49-F238E27FC236}">
                    <a16:creationId xmlns:a16="http://schemas.microsoft.com/office/drawing/2014/main" id="{61050C2A-1AE0-8346-900B-881BEABDA64C}"/>
                  </a:ext>
                </a:extLst>
              </p:cNvPr>
              <p:cNvPicPr>
                <a:picLocks noChangeAspect="1"/>
              </p:cNvPicPr>
              <p:nvPr/>
            </p:nvPicPr>
            <p:blipFill rotWithShape="1">
              <a:blip r:embed="rId6"/>
              <a:srcRect l="15764" t="3648" r="5037" b="4486"/>
              <a:stretch/>
            </p:blipFill>
            <p:spPr>
              <a:xfrm>
                <a:off x="1008527" y="2658389"/>
                <a:ext cx="2534653" cy="2438400"/>
              </a:xfrm>
              <a:prstGeom prst="rect">
                <a:avLst/>
              </a:prstGeom>
              <a:grpFill/>
            </p:spPr>
          </p:pic>
          <p:pic>
            <p:nvPicPr>
              <p:cNvPr id="16" name="Picture 15">
                <a:extLst>
                  <a:ext uri="{FF2B5EF4-FFF2-40B4-BE49-F238E27FC236}">
                    <a16:creationId xmlns:a16="http://schemas.microsoft.com/office/drawing/2014/main" id="{9A326836-02A9-CB4C-A2A8-D747D3F7527E}"/>
                  </a:ext>
                </a:extLst>
              </p:cNvPr>
              <p:cNvPicPr>
                <a:picLocks noChangeAspect="1"/>
              </p:cNvPicPr>
              <p:nvPr/>
            </p:nvPicPr>
            <p:blipFill>
              <a:blip r:embed="rId7"/>
              <a:stretch>
                <a:fillRect/>
              </a:stretch>
            </p:blipFill>
            <p:spPr>
              <a:xfrm>
                <a:off x="2863452" y="4652673"/>
                <a:ext cx="582140" cy="528127"/>
              </a:xfrm>
              <a:prstGeom prst="rect">
                <a:avLst/>
              </a:prstGeom>
              <a:grpFill/>
            </p:spPr>
          </p:pic>
          <p:pic>
            <p:nvPicPr>
              <p:cNvPr id="17" name="Picture 16">
                <a:extLst>
                  <a:ext uri="{FF2B5EF4-FFF2-40B4-BE49-F238E27FC236}">
                    <a16:creationId xmlns:a16="http://schemas.microsoft.com/office/drawing/2014/main" id="{EE73BEFE-00D7-F84B-9A05-B2B4E278D41C}"/>
                  </a:ext>
                </a:extLst>
              </p:cNvPr>
              <p:cNvPicPr>
                <a:picLocks noChangeAspect="1"/>
              </p:cNvPicPr>
              <p:nvPr/>
            </p:nvPicPr>
            <p:blipFill>
              <a:blip r:embed="rId8"/>
              <a:stretch>
                <a:fillRect/>
              </a:stretch>
            </p:blipFill>
            <p:spPr>
              <a:xfrm>
                <a:off x="3785800" y="3708161"/>
                <a:ext cx="358079" cy="1044885"/>
              </a:xfrm>
              <a:prstGeom prst="rect">
                <a:avLst/>
              </a:prstGeom>
              <a:grpFill/>
            </p:spPr>
          </p:pic>
          <p:pic>
            <p:nvPicPr>
              <p:cNvPr id="18" name="Picture 17">
                <a:extLst>
                  <a:ext uri="{FF2B5EF4-FFF2-40B4-BE49-F238E27FC236}">
                    <a16:creationId xmlns:a16="http://schemas.microsoft.com/office/drawing/2014/main" id="{5E2C33AF-46FC-F048-89C3-D77EFF107E53}"/>
                  </a:ext>
                </a:extLst>
              </p:cNvPr>
              <p:cNvPicPr>
                <a:picLocks noChangeAspect="1"/>
              </p:cNvPicPr>
              <p:nvPr/>
            </p:nvPicPr>
            <p:blipFill>
              <a:blip r:embed="rId9"/>
              <a:stretch>
                <a:fillRect/>
              </a:stretch>
            </p:blipFill>
            <p:spPr>
              <a:xfrm>
                <a:off x="4852914" y="3200987"/>
                <a:ext cx="379732" cy="1505606"/>
              </a:xfrm>
              <a:prstGeom prst="rect">
                <a:avLst/>
              </a:prstGeom>
              <a:grpFill/>
            </p:spPr>
          </p:pic>
          <p:pic>
            <p:nvPicPr>
              <p:cNvPr id="19" name="Picture 18">
                <a:extLst>
                  <a:ext uri="{FF2B5EF4-FFF2-40B4-BE49-F238E27FC236}">
                    <a16:creationId xmlns:a16="http://schemas.microsoft.com/office/drawing/2014/main" id="{C5527F0A-F7D4-724D-ADE6-7E78CDFA1328}"/>
                  </a:ext>
                </a:extLst>
              </p:cNvPr>
              <p:cNvPicPr>
                <a:picLocks noChangeAspect="1"/>
              </p:cNvPicPr>
              <p:nvPr/>
            </p:nvPicPr>
            <p:blipFill>
              <a:blip r:embed="rId7"/>
              <a:stretch>
                <a:fillRect/>
              </a:stretch>
            </p:blipFill>
            <p:spPr>
              <a:xfrm>
                <a:off x="3418641" y="4310997"/>
                <a:ext cx="426689" cy="387099"/>
              </a:xfrm>
              <a:prstGeom prst="rect">
                <a:avLst/>
              </a:prstGeom>
              <a:grpFill/>
            </p:spPr>
          </p:pic>
          <p:pic>
            <p:nvPicPr>
              <p:cNvPr id="20" name="Picture 19">
                <a:extLst>
                  <a:ext uri="{FF2B5EF4-FFF2-40B4-BE49-F238E27FC236}">
                    <a16:creationId xmlns:a16="http://schemas.microsoft.com/office/drawing/2014/main" id="{E4121C6A-4C41-A74E-928E-03E6ADAD3BCB}"/>
                  </a:ext>
                </a:extLst>
              </p:cNvPr>
              <p:cNvPicPr>
                <a:picLocks noChangeAspect="1"/>
              </p:cNvPicPr>
              <p:nvPr/>
            </p:nvPicPr>
            <p:blipFill>
              <a:blip r:embed="rId7"/>
              <a:stretch>
                <a:fillRect/>
              </a:stretch>
            </p:blipFill>
            <p:spPr>
              <a:xfrm>
                <a:off x="3765600" y="4600915"/>
                <a:ext cx="426689" cy="387099"/>
              </a:xfrm>
              <a:prstGeom prst="rect">
                <a:avLst/>
              </a:prstGeom>
              <a:grpFill/>
            </p:spPr>
          </p:pic>
          <p:pic>
            <p:nvPicPr>
              <p:cNvPr id="21" name="Picture 20">
                <a:extLst>
                  <a:ext uri="{FF2B5EF4-FFF2-40B4-BE49-F238E27FC236}">
                    <a16:creationId xmlns:a16="http://schemas.microsoft.com/office/drawing/2014/main" id="{91747ADB-32C5-7A46-8152-3F6FA03FA3F3}"/>
                  </a:ext>
                </a:extLst>
              </p:cNvPr>
              <p:cNvPicPr>
                <a:picLocks noChangeAspect="1"/>
              </p:cNvPicPr>
              <p:nvPr/>
            </p:nvPicPr>
            <p:blipFill>
              <a:blip r:embed="rId10"/>
              <a:stretch>
                <a:fillRect/>
              </a:stretch>
            </p:blipFill>
            <p:spPr>
              <a:xfrm>
                <a:off x="3382700" y="4672681"/>
                <a:ext cx="418708" cy="332886"/>
              </a:xfrm>
              <a:prstGeom prst="rect">
                <a:avLst/>
              </a:prstGeom>
              <a:grpFill/>
            </p:spPr>
          </p:pic>
          <p:pic>
            <p:nvPicPr>
              <p:cNvPr id="22" name="Picture 21">
                <a:extLst>
                  <a:ext uri="{FF2B5EF4-FFF2-40B4-BE49-F238E27FC236}">
                    <a16:creationId xmlns:a16="http://schemas.microsoft.com/office/drawing/2014/main" id="{B06526C6-160A-DA43-A7C6-C04513DFABEE}"/>
                  </a:ext>
                </a:extLst>
              </p:cNvPr>
              <p:cNvPicPr>
                <a:picLocks noChangeAspect="1"/>
              </p:cNvPicPr>
              <p:nvPr/>
            </p:nvPicPr>
            <p:blipFill>
              <a:blip r:embed="rId11"/>
              <a:stretch>
                <a:fillRect/>
              </a:stretch>
            </p:blipFill>
            <p:spPr>
              <a:xfrm>
                <a:off x="5086350" y="4245256"/>
                <a:ext cx="539970" cy="772062"/>
              </a:xfrm>
              <a:prstGeom prst="rect">
                <a:avLst/>
              </a:prstGeom>
              <a:grpFill/>
            </p:spPr>
          </p:pic>
          <p:pic>
            <p:nvPicPr>
              <p:cNvPr id="23" name="Picture 22">
                <a:extLst>
                  <a:ext uri="{FF2B5EF4-FFF2-40B4-BE49-F238E27FC236}">
                    <a16:creationId xmlns:a16="http://schemas.microsoft.com/office/drawing/2014/main" id="{5B8FF591-CAA9-5849-81D3-E953015142B2}"/>
                  </a:ext>
                </a:extLst>
              </p:cNvPr>
              <p:cNvPicPr>
                <a:picLocks noChangeAspect="1"/>
              </p:cNvPicPr>
              <p:nvPr/>
            </p:nvPicPr>
            <p:blipFill>
              <a:blip r:embed="rId11"/>
              <a:stretch>
                <a:fillRect/>
              </a:stretch>
            </p:blipFill>
            <p:spPr>
              <a:xfrm>
                <a:off x="4203197" y="4172945"/>
                <a:ext cx="539970" cy="772062"/>
              </a:xfrm>
              <a:prstGeom prst="rect">
                <a:avLst/>
              </a:prstGeom>
              <a:grpFill/>
            </p:spPr>
          </p:pic>
          <p:pic>
            <p:nvPicPr>
              <p:cNvPr id="24" name="Picture 23">
                <a:extLst>
                  <a:ext uri="{FF2B5EF4-FFF2-40B4-BE49-F238E27FC236}">
                    <a16:creationId xmlns:a16="http://schemas.microsoft.com/office/drawing/2014/main" id="{3C943DC6-8CDB-C74F-B74A-C969C1921E9C}"/>
                  </a:ext>
                </a:extLst>
              </p:cNvPr>
              <p:cNvPicPr>
                <a:picLocks noChangeAspect="1"/>
              </p:cNvPicPr>
              <p:nvPr/>
            </p:nvPicPr>
            <p:blipFill>
              <a:blip r:embed="rId7"/>
              <a:stretch>
                <a:fillRect/>
              </a:stretch>
            </p:blipFill>
            <p:spPr>
              <a:xfrm>
                <a:off x="2180050" y="4544528"/>
                <a:ext cx="282519" cy="256306"/>
              </a:xfrm>
              <a:prstGeom prst="rect">
                <a:avLst/>
              </a:prstGeom>
              <a:grpFill/>
            </p:spPr>
          </p:pic>
          <p:pic>
            <p:nvPicPr>
              <p:cNvPr id="25" name="Picture 24">
                <a:extLst>
                  <a:ext uri="{FF2B5EF4-FFF2-40B4-BE49-F238E27FC236}">
                    <a16:creationId xmlns:a16="http://schemas.microsoft.com/office/drawing/2014/main" id="{4B668873-DF11-614C-B71A-DB8EB69F6759}"/>
                  </a:ext>
                </a:extLst>
              </p:cNvPr>
              <p:cNvPicPr>
                <a:picLocks noChangeAspect="1"/>
              </p:cNvPicPr>
              <p:nvPr/>
            </p:nvPicPr>
            <p:blipFill>
              <a:blip r:embed="rId7"/>
              <a:stretch>
                <a:fillRect/>
              </a:stretch>
            </p:blipFill>
            <p:spPr>
              <a:xfrm>
                <a:off x="4039894" y="4358038"/>
                <a:ext cx="248369" cy="225324"/>
              </a:xfrm>
              <a:prstGeom prst="rect">
                <a:avLst/>
              </a:prstGeom>
              <a:grpFill/>
            </p:spPr>
          </p:pic>
          <p:pic>
            <p:nvPicPr>
              <p:cNvPr id="26" name="Picture 25">
                <a:extLst>
                  <a:ext uri="{FF2B5EF4-FFF2-40B4-BE49-F238E27FC236}">
                    <a16:creationId xmlns:a16="http://schemas.microsoft.com/office/drawing/2014/main" id="{02657554-52ED-1040-B52E-5A5EDB46067D}"/>
                  </a:ext>
                </a:extLst>
              </p:cNvPr>
              <p:cNvPicPr>
                <a:picLocks noChangeAspect="1"/>
              </p:cNvPicPr>
              <p:nvPr/>
            </p:nvPicPr>
            <p:blipFill>
              <a:blip r:embed="rId12"/>
              <a:stretch>
                <a:fillRect/>
              </a:stretch>
            </p:blipFill>
            <p:spPr>
              <a:xfrm>
                <a:off x="801536" y="3825850"/>
                <a:ext cx="346914" cy="1199746"/>
              </a:xfrm>
              <a:prstGeom prst="rect">
                <a:avLst/>
              </a:prstGeom>
              <a:grpFill/>
            </p:spPr>
          </p:pic>
          <p:pic>
            <p:nvPicPr>
              <p:cNvPr id="27" name="Picture 26">
                <a:extLst>
                  <a:ext uri="{FF2B5EF4-FFF2-40B4-BE49-F238E27FC236}">
                    <a16:creationId xmlns:a16="http://schemas.microsoft.com/office/drawing/2014/main" id="{34B03460-E2C6-5341-8EF4-D70957DE959A}"/>
                  </a:ext>
                </a:extLst>
              </p:cNvPr>
              <p:cNvPicPr>
                <a:picLocks noChangeAspect="1"/>
              </p:cNvPicPr>
              <p:nvPr/>
            </p:nvPicPr>
            <p:blipFill>
              <a:blip r:embed="rId10"/>
              <a:stretch>
                <a:fillRect/>
              </a:stretch>
            </p:blipFill>
            <p:spPr>
              <a:xfrm>
                <a:off x="4559098" y="4633775"/>
                <a:ext cx="467645" cy="371792"/>
              </a:xfrm>
              <a:prstGeom prst="rect">
                <a:avLst/>
              </a:prstGeom>
              <a:grpFill/>
            </p:spPr>
          </p:pic>
          <p:pic>
            <p:nvPicPr>
              <p:cNvPr id="28" name="Picture 27">
                <a:extLst>
                  <a:ext uri="{FF2B5EF4-FFF2-40B4-BE49-F238E27FC236}">
                    <a16:creationId xmlns:a16="http://schemas.microsoft.com/office/drawing/2014/main" id="{4D70DAFF-0F2F-3B44-B22E-6B003A2F823A}"/>
                  </a:ext>
                </a:extLst>
              </p:cNvPr>
              <p:cNvPicPr>
                <a:picLocks noChangeAspect="1"/>
              </p:cNvPicPr>
              <p:nvPr/>
            </p:nvPicPr>
            <p:blipFill>
              <a:blip r:embed="rId12"/>
              <a:stretch>
                <a:fillRect/>
              </a:stretch>
            </p:blipFill>
            <p:spPr>
              <a:xfrm>
                <a:off x="461288" y="3376605"/>
                <a:ext cx="352676" cy="1540131"/>
              </a:xfrm>
              <a:prstGeom prst="rect">
                <a:avLst/>
              </a:prstGeom>
              <a:grpFill/>
            </p:spPr>
          </p:pic>
          <p:pic>
            <p:nvPicPr>
              <p:cNvPr id="29" name="Picture 28">
                <a:extLst>
                  <a:ext uri="{FF2B5EF4-FFF2-40B4-BE49-F238E27FC236}">
                    <a16:creationId xmlns:a16="http://schemas.microsoft.com/office/drawing/2014/main" id="{8690B80B-5788-0F45-AFC3-9B87A8B204E3}"/>
                  </a:ext>
                </a:extLst>
              </p:cNvPr>
              <p:cNvPicPr>
                <a:picLocks noChangeAspect="1"/>
              </p:cNvPicPr>
              <p:nvPr/>
            </p:nvPicPr>
            <p:blipFill>
              <a:blip r:embed="rId8"/>
              <a:stretch>
                <a:fillRect/>
              </a:stretch>
            </p:blipFill>
            <p:spPr>
              <a:xfrm>
                <a:off x="5536744" y="4001856"/>
                <a:ext cx="276628" cy="807209"/>
              </a:xfrm>
              <a:prstGeom prst="rect">
                <a:avLst/>
              </a:prstGeom>
              <a:grpFill/>
            </p:spPr>
          </p:pic>
          <p:pic>
            <p:nvPicPr>
              <p:cNvPr id="30" name="Picture 29">
                <a:extLst>
                  <a:ext uri="{FF2B5EF4-FFF2-40B4-BE49-F238E27FC236}">
                    <a16:creationId xmlns:a16="http://schemas.microsoft.com/office/drawing/2014/main" id="{38646F0D-78B0-B747-9AFA-22E29B302865}"/>
                  </a:ext>
                </a:extLst>
              </p:cNvPr>
              <p:cNvPicPr>
                <a:picLocks noChangeAspect="1"/>
              </p:cNvPicPr>
              <p:nvPr/>
            </p:nvPicPr>
            <p:blipFill>
              <a:blip r:embed="rId8"/>
              <a:stretch>
                <a:fillRect/>
              </a:stretch>
            </p:blipFill>
            <p:spPr>
              <a:xfrm>
                <a:off x="5757442" y="3571413"/>
                <a:ext cx="358079" cy="1044885"/>
              </a:xfrm>
              <a:prstGeom prst="rect">
                <a:avLst/>
              </a:prstGeom>
              <a:grpFill/>
            </p:spPr>
          </p:pic>
          <p:pic>
            <p:nvPicPr>
              <p:cNvPr id="31" name="Picture 30">
                <a:extLst>
                  <a:ext uri="{FF2B5EF4-FFF2-40B4-BE49-F238E27FC236}">
                    <a16:creationId xmlns:a16="http://schemas.microsoft.com/office/drawing/2014/main" id="{018478C6-3FA6-B44D-8F68-CB92551754E9}"/>
                  </a:ext>
                </a:extLst>
              </p:cNvPr>
              <p:cNvPicPr>
                <a:picLocks noChangeAspect="1"/>
              </p:cNvPicPr>
              <p:nvPr/>
            </p:nvPicPr>
            <p:blipFill>
              <a:blip r:embed="rId13"/>
              <a:stretch>
                <a:fillRect/>
              </a:stretch>
            </p:blipFill>
            <p:spPr>
              <a:xfrm>
                <a:off x="5754865" y="4600915"/>
                <a:ext cx="341771" cy="361190"/>
              </a:xfrm>
              <a:prstGeom prst="rect">
                <a:avLst/>
              </a:prstGeom>
              <a:grpFill/>
            </p:spPr>
          </p:pic>
          <p:pic>
            <p:nvPicPr>
              <p:cNvPr id="32" name="Picture 31">
                <a:extLst>
                  <a:ext uri="{FF2B5EF4-FFF2-40B4-BE49-F238E27FC236}">
                    <a16:creationId xmlns:a16="http://schemas.microsoft.com/office/drawing/2014/main" id="{ABBE4B9E-F281-A744-950B-16B6E9BF958B}"/>
                  </a:ext>
                </a:extLst>
              </p:cNvPr>
              <p:cNvPicPr>
                <a:picLocks noChangeAspect="1"/>
              </p:cNvPicPr>
              <p:nvPr/>
            </p:nvPicPr>
            <p:blipFill>
              <a:blip r:embed="rId14">
                <a:alphaModFix amt="48000"/>
              </a:blip>
              <a:stretch>
                <a:fillRect/>
              </a:stretch>
            </p:blipFill>
            <p:spPr>
              <a:xfrm>
                <a:off x="4096522" y="4213989"/>
                <a:ext cx="925556" cy="473062"/>
              </a:xfrm>
              <a:prstGeom prst="rect">
                <a:avLst/>
              </a:prstGeom>
              <a:noFill/>
            </p:spPr>
          </p:pic>
        </p:grpSp>
        <p:sp>
          <p:nvSpPr>
            <p:cNvPr id="33" name="Rectangle 32">
              <a:extLst>
                <a:ext uri="{FF2B5EF4-FFF2-40B4-BE49-F238E27FC236}">
                  <a16:creationId xmlns:a16="http://schemas.microsoft.com/office/drawing/2014/main" id="{F8386DF0-2D51-0540-9E99-FFD67B2D5E87}"/>
                </a:ext>
              </a:extLst>
            </p:cNvPr>
            <p:cNvSpPr/>
            <p:nvPr/>
          </p:nvSpPr>
          <p:spPr>
            <a:xfrm>
              <a:off x="554206" y="6060417"/>
              <a:ext cx="2751284" cy="67393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SIBBORK_TTE</a:t>
              </a:r>
            </a:p>
          </p:txBody>
        </p:sp>
        <p:cxnSp>
          <p:nvCxnSpPr>
            <p:cNvPr id="34" name="Straight Arrow Connector 33">
              <a:extLst>
                <a:ext uri="{FF2B5EF4-FFF2-40B4-BE49-F238E27FC236}">
                  <a16:creationId xmlns:a16="http://schemas.microsoft.com/office/drawing/2014/main" id="{849E2E2D-0C51-6C49-B7CE-587D694EF0B7}"/>
                </a:ext>
              </a:extLst>
            </p:cNvPr>
            <p:cNvCxnSpPr>
              <a:cxnSpLocks/>
              <a:stCxn id="11" idx="2"/>
            </p:cNvCxnSpPr>
            <p:nvPr/>
          </p:nvCxnSpPr>
          <p:spPr>
            <a:xfrm>
              <a:off x="1879935" y="2618024"/>
              <a:ext cx="8652" cy="24117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id="{C4CC14B8-AEF2-6045-A370-CDA61D44714D}"/>
                </a:ext>
              </a:extLst>
            </p:cNvPr>
            <p:cNvCxnSpPr>
              <a:cxnSpLocks/>
              <a:stCxn id="51" idx="2"/>
            </p:cNvCxnSpPr>
            <p:nvPr/>
          </p:nvCxnSpPr>
          <p:spPr>
            <a:xfrm rot="5400000">
              <a:off x="2343177" y="3284642"/>
              <a:ext cx="193105" cy="99027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B54528D-D3E7-4C48-9B9B-A9BB12FEA74B}"/>
                </a:ext>
              </a:extLst>
            </p:cNvPr>
            <p:cNvGrpSpPr/>
            <p:nvPr/>
          </p:nvGrpSpPr>
          <p:grpSpPr>
            <a:xfrm>
              <a:off x="255315" y="2741782"/>
              <a:ext cx="1584960" cy="776852"/>
              <a:chOff x="158496" y="2815434"/>
              <a:chExt cx="1584960" cy="776852"/>
            </a:xfrm>
            <a:solidFill>
              <a:schemeClr val="accent4">
                <a:lumMod val="50000"/>
              </a:schemeClr>
            </a:solidFill>
          </p:grpSpPr>
          <p:sp>
            <p:nvSpPr>
              <p:cNvPr id="37" name="Oval 36">
                <a:extLst>
                  <a:ext uri="{FF2B5EF4-FFF2-40B4-BE49-F238E27FC236}">
                    <a16:creationId xmlns:a16="http://schemas.microsoft.com/office/drawing/2014/main" id="{9152A81F-105D-7E44-9A4D-933A142F925B}"/>
                  </a:ext>
                </a:extLst>
              </p:cNvPr>
              <p:cNvSpPr/>
              <p:nvPr/>
            </p:nvSpPr>
            <p:spPr>
              <a:xfrm>
                <a:off x="158496" y="2815434"/>
                <a:ext cx="1584960" cy="61356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t>Permafrost updates </a:t>
                </a:r>
              </a:p>
            </p:txBody>
          </p:sp>
          <p:cxnSp>
            <p:nvCxnSpPr>
              <p:cNvPr id="38" name="Elbow Connector 37">
                <a:extLst>
                  <a:ext uri="{FF2B5EF4-FFF2-40B4-BE49-F238E27FC236}">
                    <a16:creationId xmlns:a16="http://schemas.microsoft.com/office/drawing/2014/main" id="{52B3458B-5D06-1E4B-B6C7-BCFE245FAEFB}"/>
                  </a:ext>
                </a:extLst>
              </p:cNvPr>
              <p:cNvCxnSpPr>
                <a:stCxn id="37" idx="4"/>
              </p:cNvCxnSpPr>
              <p:nvPr/>
            </p:nvCxnSpPr>
            <p:spPr>
              <a:xfrm rot="16200000" flipH="1">
                <a:off x="1248005" y="3131971"/>
                <a:ext cx="163286" cy="757344"/>
              </a:xfrm>
              <a:prstGeom prst="bentConnector2">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B29F0FFD-0431-2D40-8998-9F112E5115AA}"/>
                </a:ext>
              </a:extLst>
            </p:cNvPr>
            <p:cNvGrpSpPr/>
            <p:nvPr/>
          </p:nvGrpSpPr>
          <p:grpSpPr>
            <a:xfrm>
              <a:off x="228129" y="3742037"/>
              <a:ext cx="1584960" cy="842840"/>
              <a:chOff x="136634" y="4142396"/>
              <a:chExt cx="1584960" cy="842840"/>
            </a:xfrm>
            <a:solidFill>
              <a:schemeClr val="accent4">
                <a:lumMod val="50000"/>
              </a:schemeClr>
            </a:solidFill>
          </p:grpSpPr>
          <p:sp>
            <p:nvSpPr>
              <p:cNvPr id="40" name="Oval 39">
                <a:extLst>
                  <a:ext uri="{FF2B5EF4-FFF2-40B4-BE49-F238E27FC236}">
                    <a16:creationId xmlns:a16="http://schemas.microsoft.com/office/drawing/2014/main" id="{B29409BC-7894-0B49-8F1F-D633D818B523}"/>
                  </a:ext>
                </a:extLst>
              </p:cNvPr>
              <p:cNvSpPr/>
              <p:nvPr/>
            </p:nvSpPr>
            <p:spPr>
              <a:xfrm>
                <a:off x="136634" y="4142396"/>
                <a:ext cx="1584960" cy="63225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t>Litter and Nutrient  updates </a:t>
                </a:r>
              </a:p>
            </p:txBody>
          </p:sp>
          <p:cxnSp>
            <p:nvCxnSpPr>
              <p:cNvPr id="41" name="Elbow Connector 40">
                <a:extLst>
                  <a:ext uri="{FF2B5EF4-FFF2-40B4-BE49-F238E27FC236}">
                    <a16:creationId xmlns:a16="http://schemas.microsoft.com/office/drawing/2014/main" id="{F23FEC91-882C-1945-80CC-6EA6AA0715F0}"/>
                  </a:ext>
                </a:extLst>
              </p:cNvPr>
              <p:cNvCxnSpPr>
                <a:cxnSpLocks/>
                <a:stCxn id="40" idx="4"/>
              </p:cNvCxnSpPr>
              <p:nvPr/>
            </p:nvCxnSpPr>
            <p:spPr>
              <a:xfrm rot="16200000" flipH="1">
                <a:off x="1213439" y="4490328"/>
                <a:ext cx="210583" cy="779233"/>
              </a:xfrm>
              <a:prstGeom prst="bentConnector2">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4" name="Straight Arrow Connector 43">
              <a:extLst>
                <a:ext uri="{FF2B5EF4-FFF2-40B4-BE49-F238E27FC236}">
                  <a16:creationId xmlns:a16="http://schemas.microsoft.com/office/drawing/2014/main" id="{611171C5-DAAE-0F48-8B72-98871261BB22}"/>
                </a:ext>
              </a:extLst>
            </p:cNvPr>
            <p:cNvCxnSpPr>
              <a:cxnSpLocks/>
            </p:cNvCxnSpPr>
            <p:nvPr/>
          </p:nvCxnSpPr>
          <p:spPr>
            <a:xfrm flipH="1">
              <a:off x="2799713" y="1196135"/>
              <a:ext cx="307370" cy="75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4060EE38-7611-064B-A556-084E54BBB3CB}"/>
                </a:ext>
              </a:extLst>
            </p:cNvPr>
            <p:cNvGrpSpPr/>
            <p:nvPr/>
          </p:nvGrpSpPr>
          <p:grpSpPr>
            <a:xfrm>
              <a:off x="1821467" y="125927"/>
              <a:ext cx="1820028" cy="905967"/>
              <a:chOff x="1724648" y="58065"/>
              <a:chExt cx="1820028" cy="905967"/>
            </a:xfrm>
          </p:grpSpPr>
          <p:sp>
            <p:nvSpPr>
              <p:cNvPr id="46" name="Oval 45">
                <a:extLst>
                  <a:ext uri="{FF2B5EF4-FFF2-40B4-BE49-F238E27FC236}">
                    <a16:creationId xmlns:a16="http://schemas.microsoft.com/office/drawing/2014/main" id="{46102B92-83CA-D346-8C20-5F7BB2D23D0C}"/>
                  </a:ext>
                </a:extLst>
              </p:cNvPr>
              <p:cNvSpPr/>
              <p:nvPr/>
            </p:nvSpPr>
            <p:spPr>
              <a:xfrm>
                <a:off x="1724648" y="58065"/>
                <a:ext cx="1820028" cy="53644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t>Environmental Datasets</a:t>
                </a:r>
              </a:p>
            </p:txBody>
          </p:sp>
          <p:cxnSp>
            <p:nvCxnSpPr>
              <p:cNvPr id="47" name="Straight Arrow Connector 46">
                <a:extLst>
                  <a:ext uri="{FF2B5EF4-FFF2-40B4-BE49-F238E27FC236}">
                    <a16:creationId xmlns:a16="http://schemas.microsoft.com/office/drawing/2014/main" id="{0D22B711-A058-A54C-8D01-B7A9F671F91A}"/>
                  </a:ext>
                </a:extLst>
              </p:cNvPr>
              <p:cNvCxnSpPr/>
              <p:nvPr/>
            </p:nvCxnSpPr>
            <p:spPr>
              <a:xfrm flipH="1">
                <a:off x="2177086" y="577611"/>
                <a:ext cx="126881" cy="3864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5C4FC3A-18DE-8A4B-BC47-F897CED74A73}"/>
                </a:ext>
              </a:extLst>
            </p:cNvPr>
            <p:cNvGrpSpPr/>
            <p:nvPr/>
          </p:nvGrpSpPr>
          <p:grpSpPr>
            <a:xfrm>
              <a:off x="283013" y="264901"/>
              <a:ext cx="1475189" cy="922547"/>
              <a:chOff x="186194" y="197039"/>
              <a:chExt cx="1475189" cy="922547"/>
            </a:xfrm>
          </p:grpSpPr>
          <p:sp>
            <p:nvSpPr>
              <p:cNvPr id="49" name="Oval 48">
                <a:extLst>
                  <a:ext uri="{FF2B5EF4-FFF2-40B4-BE49-F238E27FC236}">
                    <a16:creationId xmlns:a16="http://schemas.microsoft.com/office/drawing/2014/main" id="{4A90132F-291A-0546-8DED-6BA250B4F7A9}"/>
                  </a:ext>
                </a:extLst>
              </p:cNvPr>
              <p:cNvSpPr/>
              <p:nvPr/>
            </p:nvSpPr>
            <p:spPr>
              <a:xfrm>
                <a:off x="186194" y="197039"/>
                <a:ext cx="1475189" cy="65736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rPr>
                  <a:t>Forest Inventory Data</a:t>
                </a:r>
              </a:p>
            </p:txBody>
          </p:sp>
          <p:cxnSp>
            <p:nvCxnSpPr>
              <p:cNvPr id="50" name="Straight Arrow Connector 49">
                <a:extLst>
                  <a:ext uri="{FF2B5EF4-FFF2-40B4-BE49-F238E27FC236}">
                    <a16:creationId xmlns:a16="http://schemas.microsoft.com/office/drawing/2014/main" id="{C8615B14-8596-3E42-A66D-AFF06AF76190}"/>
                  </a:ext>
                </a:extLst>
              </p:cNvPr>
              <p:cNvCxnSpPr>
                <a:cxnSpLocks/>
              </p:cNvCxnSpPr>
              <p:nvPr/>
            </p:nvCxnSpPr>
            <p:spPr>
              <a:xfrm>
                <a:off x="909786" y="848923"/>
                <a:ext cx="173037" cy="2706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533A1CA6-D170-AD4E-B8EB-A78CB3DF23CA}"/>
                </a:ext>
              </a:extLst>
            </p:cNvPr>
            <p:cNvSpPr/>
            <p:nvPr/>
          </p:nvSpPr>
          <p:spPr>
            <a:xfrm>
              <a:off x="2110070" y="2991460"/>
              <a:ext cx="1649593" cy="691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00"/>
                  </a:solidFill>
                </a:rPr>
                <a:t>2. INTEGRATE </a:t>
              </a:r>
              <a:r>
                <a:rPr lang="en-US" sz="1400" dirty="0" err="1"/>
                <a:t>ArcVeg</a:t>
              </a:r>
              <a:r>
                <a:rPr lang="en-US" sz="1400" dirty="0"/>
                <a:t> parameters </a:t>
              </a:r>
            </a:p>
          </p:txBody>
        </p:sp>
        <p:grpSp>
          <p:nvGrpSpPr>
            <p:cNvPr id="53" name="Group 52">
              <a:extLst>
                <a:ext uri="{FF2B5EF4-FFF2-40B4-BE49-F238E27FC236}">
                  <a16:creationId xmlns:a16="http://schemas.microsoft.com/office/drawing/2014/main" id="{895BD068-ABCE-DA40-8B83-55D9CDB6A26B}"/>
                </a:ext>
              </a:extLst>
            </p:cNvPr>
            <p:cNvGrpSpPr/>
            <p:nvPr/>
          </p:nvGrpSpPr>
          <p:grpSpPr>
            <a:xfrm>
              <a:off x="1963383" y="4051918"/>
              <a:ext cx="1678111" cy="760411"/>
              <a:chOff x="1963383" y="4051918"/>
              <a:chExt cx="1678111" cy="760411"/>
            </a:xfrm>
          </p:grpSpPr>
          <p:sp>
            <p:nvSpPr>
              <p:cNvPr id="54" name="Oval 53">
                <a:extLst>
                  <a:ext uri="{FF2B5EF4-FFF2-40B4-BE49-F238E27FC236}">
                    <a16:creationId xmlns:a16="http://schemas.microsoft.com/office/drawing/2014/main" id="{1B3B4C9F-6590-9840-B194-11243DBD5964}"/>
                  </a:ext>
                </a:extLst>
              </p:cNvPr>
              <p:cNvSpPr/>
              <p:nvPr/>
            </p:nvSpPr>
            <p:spPr>
              <a:xfrm>
                <a:off x="2056534" y="4051918"/>
                <a:ext cx="1584960" cy="613566"/>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t>Allometry updates </a:t>
                </a:r>
              </a:p>
            </p:txBody>
          </p:sp>
          <p:cxnSp>
            <p:nvCxnSpPr>
              <p:cNvPr id="55" name="Elbow Connector 54">
                <a:extLst>
                  <a:ext uri="{FF2B5EF4-FFF2-40B4-BE49-F238E27FC236}">
                    <a16:creationId xmlns:a16="http://schemas.microsoft.com/office/drawing/2014/main" id="{B9F37C60-F8BB-C240-A734-5813C6D38B7E}"/>
                  </a:ext>
                </a:extLst>
              </p:cNvPr>
              <p:cNvCxnSpPr>
                <a:stCxn id="54" idx="4"/>
              </p:cNvCxnSpPr>
              <p:nvPr/>
            </p:nvCxnSpPr>
            <p:spPr>
              <a:xfrm rot="5400000">
                <a:off x="2332777" y="4296091"/>
                <a:ext cx="146844" cy="88563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723580D8-4637-A44D-8B27-EBCC44226F08}"/>
                </a:ext>
              </a:extLst>
            </p:cNvPr>
            <p:cNvSpPr txBox="1"/>
            <p:nvPr/>
          </p:nvSpPr>
          <p:spPr>
            <a:xfrm>
              <a:off x="3485510" y="998470"/>
              <a:ext cx="739305" cy="369332"/>
            </a:xfrm>
            <a:prstGeom prst="rect">
              <a:avLst/>
            </a:prstGeom>
            <a:noFill/>
          </p:spPr>
          <p:txBody>
            <a:bodyPr wrap="none" rtlCol="0">
              <a:spAutoFit/>
            </a:bodyPr>
            <a:lstStyle/>
            <a:p>
              <a:r>
                <a:rPr lang="en-US" dirty="0">
                  <a:solidFill>
                    <a:srgbClr val="C00000"/>
                  </a:solidFill>
                </a:rPr>
                <a:t>CHMs</a:t>
              </a:r>
            </a:p>
          </p:txBody>
        </p:sp>
      </p:grpSp>
    </p:spTree>
    <p:extLst>
      <p:ext uri="{BB962C8B-B14F-4D97-AF65-F5344CB8AC3E}">
        <p14:creationId xmlns:p14="http://schemas.microsoft.com/office/powerpoint/2010/main" val="355069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15F92FF-B19F-714F-AF19-A767AFC7D5EA}" type="slidenum">
              <a:rPr lang="en-US" smtClean="0"/>
              <a:t>6</a:t>
            </a:fld>
            <a:endParaRPr lang="en-US"/>
          </a:p>
        </p:txBody>
      </p:sp>
      <p:sp>
        <p:nvSpPr>
          <p:cNvPr id="6" name="Title 1">
            <a:extLst>
              <a:ext uri="{FF2B5EF4-FFF2-40B4-BE49-F238E27FC236}">
                <a16:creationId xmlns:a16="http://schemas.microsoft.com/office/drawing/2014/main" id="{2BDE38EF-F442-634F-A2E9-B986B87BDE77}"/>
              </a:ext>
            </a:extLst>
          </p:cNvPr>
          <p:cNvSpPr txBox="1">
            <a:spLocks/>
          </p:cNvSpPr>
          <p:nvPr/>
        </p:nvSpPr>
        <p:spPr>
          <a:xfrm>
            <a:off x="457200" y="35713"/>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Expected Products</a:t>
            </a:r>
          </a:p>
        </p:txBody>
      </p:sp>
      <p:pic>
        <p:nvPicPr>
          <p:cNvPr id="7" name="Picture 6">
            <a:extLst>
              <a:ext uri="{FF2B5EF4-FFF2-40B4-BE49-F238E27FC236}">
                <a16:creationId xmlns:a16="http://schemas.microsoft.com/office/drawing/2014/main" id="{6BEF3720-7281-EA4E-B033-64070A593833}"/>
              </a:ext>
            </a:extLst>
          </p:cNvPr>
          <p:cNvPicPr>
            <a:picLocks noChangeAspect="1"/>
          </p:cNvPicPr>
          <p:nvPr/>
        </p:nvPicPr>
        <p:blipFill>
          <a:blip r:embed="rId3"/>
          <a:stretch>
            <a:fillRect/>
          </a:stretch>
        </p:blipFill>
        <p:spPr>
          <a:xfrm>
            <a:off x="5671751" y="0"/>
            <a:ext cx="3311712" cy="2297313"/>
          </a:xfrm>
          <a:prstGeom prst="rect">
            <a:avLst/>
          </a:prstGeom>
        </p:spPr>
      </p:pic>
      <p:sp>
        <p:nvSpPr>
          <p:cNvPr id="2" name="TextBox 1">
            <a:extLst>
              <a:ext uri="{FF2B5EF4-FFF2-40B4-BE49-F238E27FC236}">
                <a16:creationId xmlns:a16="http://schemas.microsoft.com/office/drawing/2014/main" id="{C0A3486C-0C94-5242-B0A0-1B06AF7133B7}"/>
              </a:ext>
            </a:extLst>
          </p:cNvPr>
          <p:cNvSpPr txBox="1"/>
          <p:nvPr/>
        </p:nvSpPr>
        <p:spPr>
          <a:xfrm>
            <a:off x="284205" y="999349"/>
            <a:ext cx="5214551" cy="1477328"/>
          </a:xfrm>
          <a:prstGeom prst="rect">
            <a:avLst/>
          </a:prstGeom>
          <a:noFill/>
        </p:spPr>
        <p:txBody>
          <a:bodyPr wrap="square" rtlCol="0">
            <a:spAutoFit/>
          </a:bodyPr>
          <a:lstStyle/>
          <a:p>
            <a:r>
              <a:rPr lang="en-US" dirty="0"/>
              <a:t>Our research will provide a deeper understanding of the current productivity dynamics along the TTE, and allow for informed prognostication about the shift in the extent of tree cover, and spatial variability in the direction, rate, and magnitude of these shifts.</a:t>
            </a:r>
          </a:p>
        </p:txBody>
      </p:sp>
      <p:sp>
        <p:nvSpPr>
          <p:cNvPr id="3" name="TextBox 2">
            <a:extLst>
              <a:ext uri="{FF2B5EF4-FFF2-40B4-BE49-F238E27FC236}">
                <a16:creationId xmlns:a16="http://schemas.microsoft.com/office/drawing/2014/main" id="{1CBD49F2-10E9-B542-A3FE-8B53A291DDDB}"/>
              </a:ext>
            </a:extLst>
          </p:cNvPr>
          <p:cNvSpPr txBox="1"/>
          <p:nvPr/>
        </p:nvSpPr>
        <p:spPr>
          <a:xfrm>
            <a:off x="284204" y="2580161"/>
            <a:ext cx="8402595" cy="3693319"/>
          </a:xfrm>
          <a:prstGeom prst="rect">
            <a:avLst/>
          </a:prstGeom>
          <a:noFill/>
        </p:spPr>
        <p:txBody>
          <a:bodyPr wrap="square" rtlCol="0">
            <a:spAutoFit/>
          </a:bodyPr>
          <a:lstStyle/>
          <a:p>
            <a:r>
              <a:rPr lang="en-US" b="1" dirty="0"/>
              <a:t>Products:</a:t>
            </a:r>
          </a:p>
          <a:p>
            <a:r>
              <a:rPr lang="en-US" dirty="0"/>
              <a:t>1) Updated Landsat (30m) Vegetation Abruptness Map </a:t>
            </a:r>
          </a:p>
          <a:p>
            <a:r>
              <a:rPr lang="en-US" dirty="0"/>
              <a:t>2) Validated Abruptness Map (&lt;30m) using LVIS</a:t>
            </a:r>
          </a:p>
          <a:p>
            <a:r>
              <a:rPr lang="en-US" dirty="0"/>
              <a:t>3) Spatially-explicit IBGM capable of simulating TTE structure and dynamics</a:t>
            </a:r>
          </a:p>
          <a:p>
            <a:r>
              <a:rPr lang="en-US" dirty="0"/>
              <a:t>4) Regional scale (1ha) vulnerability hotspot maps</a:t>
            </a:r>
          </a:p>
          <a:p>
            <a:endParaRPr lang="en-US" dirty="0"/>
          </a:p>
          <a:p>
            <a:r>
              <a:rPr lang="en-US" b="1" dirty="0"/>
              <a:t>Stakeholders and Opportunities:</a:t>
            </a:r>
          </a:p>
          <a:p>
            <a:pPr marL="285750" indent="-285750">
              <a:buFont typeface="Arial" panose="020B0604020202020204" pitchFamily="34" charset="0"/>
              <a:buChar char="•"/>
            </a:pPr>
            <a:r>
              <a:rPr lang="en-US" dirty="0"/>
              <a:t>Local and Native communities associated with change hotspots</a:t>
            </a:r>
          </a:p>
          <a:p>
            <a:pPr marL="285750" indent="-285750">
              <a:buFont typeface="Arial" panose="020B0604020202020204" pitchFamily="34" charset="0"/>
              <a:buChar char="•"/>
            </a:pPr>
            <a:r>
              <a:rPr lang="en-US" dirty="0"/>
              <a:t>State and Federal Policymakers and decision-making bodies developing policy using informed predictions of change in the TTE</a:t>
            </a:r>
          </a:p>
          <a:p>
            <a:pPr marL="285750" indent="-285750">
              <a:buFont typeface="Arial" panose="020B0604020202020204" pitchFamily="34" charset="0"/>
              <a:buChar char="•"/>
            </a:pPr>
            <a:r>
              <a:rPr lang="en-US" dirty="0"/>
              <a:t>Disturbance prediction researchers</a:t>
            </a:r>
          </a:p>
          <a:p>
            <a:pPr marL="285750" indent="-285750">
              <a:buFont typeface="Arial" panose="020B0604020202020204" pitchFamily="34" charset="0"/>
              <a:buChar char="•"/>
            </a:pPr>
            <a:r>
              <a:rPr lang="en-US" dirty="0"/>
              <a:t>NASA Globe Observer opportunity to collaborate with local community stakeholders</a:t>
            </a:r>
          </a:p>
          <a:p>
            <a:endParaRPr lang="en-US" dirty="0"/>
          </a:p>
        </p:txBody>
      </p:sp>
    </p:spTree>
    <p:extLst>
      <p:ext uri="{BB962C8B-B14F-4D97-AF65-F5344CB8AC3E}">
        <p14:creationId xmlns:p14="http://schemas.microsoft.com/office/powerpoint/2010/main" val="146396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2011</TotalTime>
  <Words>775</Words>
  <Application>Microsoft Macintosh PowerPoint</Application>
  <PresentationFormat>On-screen Show (4:3)</PresentationFormat>
  <Paragraphs>89</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 Vulnerability of the Taiga-Tundra Ecotone: Predicting the Magnitude, Variability, and Rate of Change at the Intersection of Arctic and Boreal Ecosystems</vt:lpstr>
      <vt:lpstr>PowerPoint Presentation</vt:lpstr>
      <vt:lpstr>Study Sites</vt:lpstr>
      <vt:lpstr>Remote Sensing</vt:lpstr>
      <vt:lpstr>Modeling</vt:lpstr>
      <vt:lpstr>PowerPoint Presentation</vt:lpstr>
    </vt:vector>
  </TitlesOfParts>
  <Company>NASA GSFC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Griffith</dc:creator>
  <cp:lastModifiedBy>Armstrong, Amanda H. (GSFC-618.0)[UNIVERSITIES SPACE RESEARCH ASSOCIATION]</cp:lastModifiedBy>
  <cp:revision>79</cp:revision>
  <dcterms:created xsi:type="dcterms:W3CDTF">2015-08-14T15:58:20Z</dcterms:created>
  <dcterms:modified xsi:type="dcterms:W3CDTF">2019-05-20T18:15:39Z</dcterms:modified>
</cp:coreProperties>
</file>