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256" r:id="rId2"/>
    <p:sldId id="267" r:id="rId3"/>
    <p:sldId id="260" r:id="rId4"/>
    <p:sldId id="266" r:id="rId5"/>
    <p:sldId id="262" r:id="rId6"/>
    <p:sldId id="25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1" autoAdjust="0"/>
    <p:restoredTop sz="94613" autoAdjust="0"/>
  </p:normalViewPr>
  <p:slideViewPr>
    <p:cSldViewPr snapToGrid="0" snapToObjects="1">
      <p:cViewPr>
        <p:scale>
          <a:sx n="91" d="100"/>
          <a:sy n="91" d="100"/>
        </p:scale>
        <p:origin x="2104" y="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982E3C-8EE6-BB4C-BA0C-E1EE8399A4DF}" type="datetimeFigureOut">
              <a:rPr lang="en-US" smtClean="0"/>
              <a:t>5/10/19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466649-C62B-554D-9CBD-B733C0409FD6}" type="slidenum">
              <a:rPr lang="en-US" smtClean="0"/>
              <a:t>‹#›</a:t>
            </a:fld>
            <a:endParaRPr lang="en-US"/>
          </a:p>
        </p:txBody>
      </p:sp>
    </p:spTree>
    <p:extLst>
      <p:ext uri="{BB962C8B-B14F-4D97-AF65-F5344CB8AC3E}">
        <p14:creationId xmlns:p14="http://schemas.microsoft.com/office/powerpoint/2010/main" val="2931486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EF270-89B6-AA43-A180-63EB90015ABB}" type="datetimeFigureOut">
              <a:rPr lang="en-US" smtClean="0"/>
              <a:t>5/10/19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C190F-FA42-F348-8300-B06182F6BBCE}" type="slidenum">
              <a:rPr lang="en-US" smtClean="0"/>
              <a:t>‹#›</a:t>
            </a:fld>
            <a:endParaRPr lang="en-US"/>
          </a:p>
        </p:txBody>
      </p:sp>
    </p:spTree>
    <p:extLst>
      <p:ext uri="{BB962C8B-B14F-4D97-AF65-F5344CB8AC3E}">
        <p14:creationId xmlns:p14="http://schemas.microsoft.com/office/powerpoint/2010/main" val="1496722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1</a:t>
            </a:fld>
            <a:endParaRPr lang="en-US"/>
          </a:p>
        </p:txBody>
      </p:sp>
    </p:spTree>
    <p:extLst>
      <p:ext uri="{BB962C8B-B14F-4D97-AF65-F5344CB8AC3E}">
        <p14:creationId xmlns:p14="http://schemas.microsoft.com/office/powerpoint/2010/main" val="318822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2</a:t>
            </a:fld>
            <a:endParaRPr lang="en-US"/>
          </a:p>
        </p:txBody>
      </p:sp>
    </p:spTree>
    <p:extLst>
      <p:ext uri="{BB962C8B-B14F-4D97-AF65-F5344CB8AC3E}">
        <p14:creationId xmlns:p14="http://schemas.microsoft.com/office/powerpoint/2010/main" val="228791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3</a:t>
            </a:fld>
            <a:endParaRPr lang="en-US"/>
          </a:p>
        </p:txBody>
      </p:sp>
    </p:spTree>
    <p:extLst>
      <p:ext uri="{BB962C8B-B14F-4D97-AF65-F5344CB8AC3E}">
        <p14:creationId xmlns:p14="http://schemas.microsoft.com/office/powerpoint/2010/main" val="49925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4</a:t>
            </a:fld>
            <a:endParaRPr lang="en-US"/>
          </a:p>
        </p:txBody>
      </p:sp>
    </p:spTree>
    <p:extLst>
      <p:ext uri="{BB962C8B-B14F-4D97-AF65-F5344CB8AC3E}">
        <p14:creationId xmlns:p14="http://schemas.microsoft.com/office/powerpoint/2010/main" val="154957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5</a:t>
            </a:fld>
            <a:endParaRPr lang="en-US"/>
          </a:p>
        </p:txBody>
      </p:sp>
    </p:spTree>
    <p:extLst>
      <p:ext uri="{BB962C8B-B14F-4D97-AF65-F5344CB8AC3E}">
        <p14:creationId xmlns:p14="http://schemas.microsoft.com/office/powerpoint/2010/main" val="358380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6</a:t>
            </a:fld>
            <a:endParaRPr lang="en-US"/>
          </a:p>
        </p:txBody>
      </p:sp>
    </p:spTree>
    <p:extLst>
      <p:ext uri="{BB962C8B-B14F-4D97-AF65-F5344CB8AC3E}">
        <p14:creationId xmlns:p14="http://schemas.microsoft.com/office/powerpoint/2010/main" val="179430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9782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2C92D6-A319-E34A-BB6A-359D08573094}" type="datetime1">
              <a:rPr lang="en-US" smtClean="0"/>
              <a:t>5/10/19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0861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3DD4E9-CFC9-354D-B23C-762701B8EC12}" type="datetime1">
              <a:rPr lang="en-US" smtClean="0"/>
              <a:t>5/10/19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401974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4096"/>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685800"/>
            <a:ext cx="8229600" cy="4525963"/>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80324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54886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2C109F-0281-6348-A94A-F563AD699708}" type="datetime1">
              <a:rPr lang="en-US" smtClean="0"/>
              <a:t>5/10/19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0484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EFB2765-84CA-D243-A556-192C476EAA5E}" type="datetime1">
              <a:rPr lang="en-US" smtClean="0"/>
              <a:t>5/10/19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47052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65DA08D-6CF6-0445-A08F-12DDBA379D2A}" type="datetime1">
              <a:rPr lang="en-US" smtClean="0"/>
              <a:t>5/10/19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280447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F2C357-9710-3A4C-9204-7AF75B3E02CB}" type="datetime1">
              <a:rPr lang="en-US" smtClean="0"/>
              <a:t>5/10/19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458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06CC70-263F-EF4B-8E12-7FDC0356766F}" type="datetime1">
              <a:rPr lang="en-US" smtClean="0"/>
              <a:t>5/10/19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59380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76D3985-AD8E-8E43-956B-F7167BB6AE51}" type="datetime1">
              <a:rPr lang="en-US" smtClean="0"/>
              <a:t>5/10/19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267837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4755" y="60621"/>
            <a:ext cx="8229600" cy="5414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2369" y="767860"/>
            <a:ext cx="840540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NASA_logo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04711" y="41435"/>
            <a:ext cx="539289" cy="445576"/>
          </a:xfrm>
          <a:prstGeom prst="rect">
            <a:avLst/>
          </a:prstGeom>
        </p:spPr>
      </p:pic>
      <p:pic>
        <p:nvPicPr>
          <p:cNvPr id="9" name="Picture 8">
            <a:extLst>
              <a:ext uri="{FF2B5EF4-FFF2-40B4-BE49-F238E27FC236}">
                <a16:creationId xmlns:a16="http://schemas.microsoft.com/office/drawing/2014/main" id="{2AB6B3FF-93F2-7245-A994-4C5D9B0FCFB2}"/>
              </a:ext>
            </a:extLst>
          </p:cNvPr>
          <p:cNvPicPr>
            <a:picLocks noChangeAspect="1"/>
          </p:cNvPicPr>
          <p:nvPr userDrawn="1"/>
        </p:nvPicPr>
        <p:blipFill>
          <a:blip r:embed="rId14"/>
          <a:stretch>
            <a:fillRect/>
          </a:stretch>
        </p:blipFill>
        <p:spPr>
          <a:xfrm>
            <a:off x="0" y="44451"/>
            <a:ext cx="1397690" cy="511227"/>
          </a:xfrm>
          <a:prstGeom prst="rect">
            <a:avLst/>
          </a:prstGeom>
        </p:spPr>
      </p:pic>
    </p:spTree>
    <p:extLst>
      <p:ext uri="{BB962C8B-B14F-4D97-AF65-F5344CB8AC3E}">
        <p14:creationId xmlns:p14="http://schemas.microsoft.com/office/powerpoint/2010/main" val="411891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13.jpg"/><Relationship Id="rId17" Type="http://schemas.openxmlformats.org/officeDocument/2006/relationships/image" Target="../media/image18.jpeg"/><Relationship Id="rId2" Type="http://schemas.openxmlformats.org/officeDocument/2006/relationships/notesSlide" Target="../notesSlides/notesSlide4.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5" Type="http://schemas.openxmlformats.org/officeDocument/2006/relationships/image" Target="../media/image1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791" y="707286"/>
            <a:ext cx="7772400" cy="1006382"/>
          </a:xfrm>
        </p:spPr>
        <p:txBody>
          <a:bodyPr>
            <a:normAutofit fontScale="90000"/>
          </a:bodyPr>
          <a:lstStyle/>
          <a:p>
            <a:r>
              <a:rPr lang="en-US" dirty="0"/>
              <a:t>Analysis and Interpretation of UAVSAR Tomographic Data in the Arctic Boreal Region</a:t>
            </a:r>
            <a:br>
              <a:rPr lang="en-US" dirty="0"/>
            </a:br>
            <a:endParaRPr lang="en-US" dirty="0"/>
          </a:p>
        </p:txBody>
      </p:sp>
      <p:sp>
        <p:nvSpPr>
          <p:cNvPr id="3" name="Subtitle 2"/>
          <p:cNvSpPr>
            <a:spLocks noGrp="1"/>
          </p:cNvSpPr>
          <p:nvPr>
            <p:ph type="subTitle" idx="1"/>
          </p:nvPr>
        </p:nvSpPr>
        <p:spPr>
          <a:xfrm>
            <a:off x="383615" y="2144835"/>
            <a:ext cx="8108576" cy="2486802"/>
          </a:xfrm>
        </p:spPr>
        <p:txBody>
          <a:bodyPr>
            <a:normAutofit fontScale="25000" lnSpcReduction="20000"/>
          </a:bodyPr>
          <a:lstStyle/>
          <a:p>
            <a:r>
              <a:rPr lang="en-US" sz="6400" dirty="0">
                <a:solidFill>
                  <a:schemeClr val="tx1"/>
                </a:solidFill>
              </a:rPr>
              <a:t>Scott Hensley, Brian Hawkins, Bruce Chapman, </a:t>
            </a:r>
            <a:r>
              <a:rPr lang="en-US" sz="6400" dirty="0" err="1">
                <a:solidFill>
                  <a:schemeClr val="tx1"/>
                </a:solidFill>
              </a:rPr>
              <a:t>Naiara</a:t>
            </a:r>
            <a:r>
              <a:rPr lang="en-US" sz="6400" dirty="0">
                <a:solidFill>
                  <a:schemeClr val="tx1"/>
                </a:solidFill>
              </a:rPr>
              <a:t> Pinto, </a:t>
            </a:r>
            <a:r>
              <a:rPr lang="en-US" sz="6400" dirty="0" err="1">
                <a:solidFill>
                  <a:schemeClr val="tx1"/>
                </a:solidFill>
              </a:rPr>
              <a:t>Razi</a:t>
            </a:r>
            <a:r>
              <a:rPr lang="en-US" sz="6400" dirty="0">
                <a:solidFill>
                  <a:schemeClr val="tx1"/>
                </a:solidFill>
              </a:rPr>
              <a:t> Ahmed</a:t>
            </a:r>
          </a:p>
          <a:p>
            <a:r>
              <a:rPr lang="en-US" sz="6400" dirty="0">
                <a:solidFill>
                  <a:schemeClr val="tx1"/>
                </a:solidFill>
              </a:rPr>
              <a:t>Jet Propulsion Laboratory, California Institute of Technology </a:t>
            </a:r>
          </a:p>
          <a:p>
            <a:endParaRPr lang="en-US" sz="6400" dirty="0">
              <a:solidFill>
                <a:schemeClr val="tx1"/>
              </a:solidFill>
            </a:endParaRPr>
          </a:p>
          <a:p>
            <a:r>
              <a:rPr lang="en-US" sz="6400" dirty="0">
                <a:solidFill>
                  <a:schemeClr val="tx1"/>
                </a:solidFill>
              </a:rPr>
              <a:t>Paul Siqueira</a:t>
            </a:r>
          </a:p>
          <a:p>
            <a:r>
              <a:rPr lang="en-US" sz="6400" dirty="0">
                <a:solidFill>
                  <a:schemeClr val="tx1"/>
                </a:solidFill>
              </a:rPr>
              <a:t>University of Massachusetts Amherst</a:t>
            </a:r>
          </a:p>
          <a:p>
            <a:endParaRPr lang="en-US" sz="6400" dirty="0">
              <a:solidFill>
                <a:schemeClr val="tx1"/>
              </a:solidFill>
            </a:endParaRPr>
          </a:p>
          <a:p>
            <a:r>
              <a:rPr lang="en-US" sz="6400" dirty="0">
                <a:solidFill>
                  <a:schemeClr val="tx1"/>
                </a:solidFill>
              </a:rPr>
              <a:t>Konstantinos Papathanassiou, Matteo </a:t>
            </a:r>
            <a:r>
              <a:rPr lang="en-US" sz="6400" dirty="0" err="1">
                <a:solidFill>
                  <a:schemeClr val="tx1"/>
                </a:solidFill>
              </a:rPr>
              <a:t>Pardini</a:t>
            </a:r>
            <a:endParaRPr lang="en-US" sz="6400" dirty="0">
              <a:solidFill>
                <a:schemeClr val="tx1"/>
              </a:solidFill>
            </a:endParaRPr>
          </a:p>
          <a:p>
            <a:r>
              <a:rPr lang="en-US" sz="6400" dirty="0">
                <a:solidFill>
                  <a:schemeClr val="tx1"/>
                </a:solidFill>
              </a:rPr>
              <a:t>German Aerospace Center (DLR), Microwaves and Radar Institute</a:t>
            </a:r>
          </a:p>
          <a:p>
            <a:endParaRPr lang="en-US" dirty="0">
              <a:solidFill>
                <a:schemeClr val="tx1"/>
              </a:solidFill>
            </a:endParaRPr>
          </a:p>
        </p:txBody>
      </p:sp>
      <p:pic>
        <p:nvPicPr>
          <p:cNvPr id="5" name="Picture 4">
            <a:extLst>
              <a:ext uri="{FF2B5EF4-FFF2-40B4-BE49-F238E27FC236}">
                <a16:creationId xmlns:a16="http://schemas.microsoft.com/office/drawing/2014/main" id="{9FD1B839-203C-1B4E-B9B5-501D644ADA4A}"/>
              </a:ext>
            </a:extLst>
          </p:cNvPr>
          <p:cNvPicPr>
            <a:picLocks noChangeAspect="1"/>
          </p:cNvPicPr>
          <p:nvPr/>
        </p:nvPicPr>
        <p:blipFill>
          <a:blip r:embed="rId3"/>
          <a:stretch>
            <a:fillRect/>
          </a:stretch>
        </p:blipFill>
        <p:spPr>
          <a:xfrm>
            <a:off x="0" y="5330207"/>
            <a:ext cx="1103406" cy="1527793"/>
          </a:xfrm>
          <a:prstGeom prst="rect">
            <a:avLst/>
          </a:prstGeom>
        </p:spPr>
      </p:pic>
      <p:sp>
        <p:nvSpPr>
          <p:cNvPr id="7" name="TextBox 6">
            <a:extLst>
              <a:ext uri="{FF2B5EF4-FFF2-40B4-BE49-F238E27FC236}">
                <a16:creationId xmlns:a16="http://schemas.microsoft.com/office/drawing/2014/main" id="{0C1E5754-9335-1247-872D-A67ABE8B0165}"/>
              </a:ext>
            </a:extLst>
          </p:cNvPr>
          <p:cNvSpPr txBox="1"/>
          <p:nvPr/>
        </p:nvSpPr>
        <p:spPr>
          <a:xfrm>
            <a:off x="3124303" y="5597611"/>
            <a:ext cx="2963375" cy="646331"/>
          </a:xfrm>
          <a:prstGeom prst="rect">
            <a:avLst/>
          </a:prstGeom>
          <a:noFill/>
        </p:spPr>
        <p:txBody>
          <a:bodyPr wrap="none" rtlCol="0">
            <a:spAutoFit/>
          </a:bodyPr>
          <a:lstStyle/>
          <a:p>
            <a:pPr algn="ctr"/>
            <a:r>
              <a:rPr lang="en-US" dirty="0" err="1"/>
              <a:t>ABoVE</a:t>
            </a:r>
            <a:r>
              <a:rPr lang="en-US" dirty="0"/>
              <a:t> Science Team Meeting</a:t>
            </a:r>
          </a:p>
          <a:p>
            <a:pPr algn="ctr"/>
            <a:r>
              <a:rPr lang="en-US" dirty="0"/>
              <a:t>May 20, 2019</a:t>
            </a:r>
          </a:p>
        </p:txBody>
      </p:sp>
      <p:sp>
        <p:nvSpPr>
          <p:cNvPr id="8" name="TextBox 7">
            <a:extLst>
              <a:ext uri="{FF2B5EF4-FFF2-40B4-BE49-F238E27FC236}">
                <a16:creationId xmlns:a16="http://schemas.microsoft.com/office/drawing/2014/main" id="{F6D75D34-3317-F246-AF9F-376FEE811DB3}"/>
              </a:ext>
            </a:extLst>
          </p:cNvPr>
          <p:cNvSpPr txBox="1"/>
          <p:nvPr/>
        </p:nvSpPr>
        <p:spPr>
          <a:xfrm>
            <a:off x="1463039" y="6559008"/>
            <a:ext cx="7295652" cy="276999"/>
          </a:xfrm>
          <a:prstGeom prst="rect">
            <a:avLst/>
          </a:prstGeom>
          <a:noFill/>
        </p:spPr>
        <p:txBody>
          <a:bodyPr wrap="none" rtlCol="0">
            <a:spAutoFit/>
          </a:bodyPr>
          <a:lstStyle/>
          <a:p>
            <a:r>
              <a:rPr lang="en-US" sz="1200" dirty="0"/>
              <a:t>Copyright © 2019  California Institute of Technology. Government sponsorship acknowledged.  All Rights Reserved</a:t>
            </a:r>
          </a:p>
        </p:txBody>
      </p:sp>
    </p:spTree>
    <p:extLst>
      <p:ext uri="{BB962C8B-B14F-4D97-AF65-F5344CB8AC3E}">
        <p14:creationId xmlns:p14="http://schemas.microsoft.com/office/powerpoint/2010/main" val="231850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3265"/>
          </a:xfrm>
        </p:spPr>
        <p:txBody>
          <a:bodyPr>
            <a:normAutofit fontScale="90000"/>
          </a:bodyPr>
          <a:lstStyle/>
          <a:p>
            <a:r>
              <a:rPr lang="en-US" dirty="0"/>
              <a:t>Science Objectives</a:t>
            </a:r>
          </a:p>
        </p:txBody>
      </p:sp>
      <p:sp>
        <p:nvSpPr>
          <p:cNvPr id="3" name="Content Placeholder 2"/>
          <p:cNvSpPr>
            <a:spLocks noGrp="1"/>
          </p:cNvSpPr>
          <p:nvPr>
            <p:ph idx="1"/>
          </p:nvPr>
        </p:nvSpPr>
        <p:spPr>
          <a:xfrm>
            <a:off x="172995" y="512804"/>
            <a:ext cx="8686799" cy="4525963"/>
          </a:xfrm>
        </p:spPr>
        <p:txBody>
          <a:bodyPr>
            <a:noAutofit/>
          </a:bodyPr>
          <a:lstStyle/>
          <a:p>
            <a:pPr algn="just"/>
            <a:r>
              <a:rPr lang="en-US" sz="1800" dirty="0"/>
              <a:t>The primary goals of this proposal are to analyze and characterize the use of radar tomographic data at different radar wavelengths in conjunction with hyperspectral data to measure biomass and vegetation structure and their spatial gradients in the Arctic-Boreal zone.</a:t>
            </a:r>
          </a:p>
          <a:p>
            <a:pPr algn="just"/>
            <a:r>
              <a:rPr lang="en-US" sz="2000" dirty="0"/>
              <a:t>Goals:</a:t>
            </a:r>
          </a:p>
          <a:p>
            <a:pPr lvl="1" algn="just"/>
            <a:r>
              <a:rPr lang="en-US" sz="1600" dirty="0"/>
              <a:t>Generate tomographic products and polarimetric-interferometric (</a:t>
            </a:r>
            <a:r>
              <a:rPr lang="en-US" sz="1600" dirty="0" err="1"/>
              <a:t>PolInSAR</a:t>
            </a:r>
            <a:r>
              <a:rPr lang="en-US" sz="1600" dirty="0"/>
              <a:t>) heights using the UAVSAR L/P-band data collected at Delta Junction in Alaska and the BERMS site in Canada. </a:t>
            </a:r>
          </a:p>
          <a:p>
            <a:pPr lvl="1" algn="just"/>
            <a:r>
              <a:rPr lang="en-US" sz="1600" dirty="0"/>
              <a:t>Compare tomographic and </a:t>
            </a:r>
            <a:r>
              <a:rPr lang="en-US" sz="1600" dirty="0" err="1"/>
              <a:t>PolInSAR</a:t>
            </a:r>
            <a:r>
              <a:rPr lang="en-US" sz="1600" dirty="0"/>
              <a:t> derived tree height and vegetation structure measurements to G-</a:t>
            </a:r>
            <a:r>
              <a:rPr lang="en-US" sz="1600" dirty="0" err="1"/>
              <a:t>LiHT</a:t>
            </a:r>
            <a:r>
              <a:rPr lang="en-US" sz="1600" dirty="0"/>
              <a:t> and LVIS lidar measurements at L-band and P-band based using scalar metric derived from the profiles. </a:t>
            </a:r>
          </a:p>
          <a:p>
            <a:pPr lvl="1" algn="just"/>
            <a:r>
              <a:rPr lang="en-US" sz="1600" dirty="0"/>
              <a:t>Generate tomographic products and polarimetric-interferometric (</a:t>
            </a:r>
            <a:r>
              <a:rPr lang="en-US" sz="1600" dirty="0" err="1"/>
              <a:t>PolInSAR</a:t>
            </a:r>
            <a:r>
              <a:rPr lang="en-US" sz="1600" dirty="0"/>
              <a:t>) heights using the DLR F-SAR L-band and S-Band data collected at the BERMS site in Canada.</a:t>
            </a:r>
          </a:p>
          <a:p>
            <a:pPr lvl="1" algn="just"/>
            <a:r>
              <a:rPr lang="en-US" sz="1600" dirty="0"/>
              <a:t>Determine the correlation between hyperspectral data to structure data derived from tomographic and </a:t>
            </a:r>
            <a:r>
              <a:rPr lang="en-US" sz="1600" dirty="0" err="1"/>
              <a:t>PolInSAR</a:t>
            </a:r>
            <a:r>
              <a:rPr lang="en-US" sz="1600" dirty="0"/>
              <a:t> data for S, L and P-bands. </a:t>
            </a:r>
          </a:p>
          <a:p>
            <a:pPr lvl="1" algn="just"/>
            <a:r>
              <a:rPr lang="en-US" sz="1600" dirty="0"/>
              <a:t>Generate biomass maps, with and without hyperspectral data input, derived from S, L and P-band tomographic and </a:t>
            </a:r>
            <a:r>
              <a:rPr lang="en-US" sz="1600" dirty="0" err="1"/>
              <a:t>PolInSAR</a:t>
            </a:r>
            <a:r>
              <a:rPr lang="en-US" sz="1600" dirty="0"/>
              <a:t> data from F-SAR and UAVSAR from and quantitatively compare with lidar and in situ based measurements. </a:t>
            </a:r>
          </a:p>
          <a:p>
            <a:pPr lvl="1" algn="just"/>
            <a:r>
              <a:rPr lang="en-US" sz="1600" dirty="0"/>
              <a:t>Characterize the spatial gradients of tomographic and </a:t>
            </a:r>
            <a:r>
              <a:rPr lang="en-US" sz="1600" dirty="0" err="1"/>
              <a:t>PolInSAR</a:t>
            </a:r>
            <a:r>
              <a:rPr lang="en-US" sz="1600" dirty="0"/>
              <a:t> derived biomass and structure gradients a function vegetation class. </a:t>
            </a:r>
          </a:p>
          <a:p>
            <a:pPr lvl="1" algn="just"/>
            <a:r>
              <a:rPr lang="en-US" sz="1600" dirty="0"/>
              <a:t>Simulate boreal forests tomographic boreal forest data sets using the </a:t>
            </a:r>
            <a:r>
              <a:rPr lang="en-US" sz="1600" dirty="0" err="1"/>
              <a:t>PolSARSimPro</a:t>
            </a:r>
            <a:r>
              <a:rPr lang="en-US" sz="1600" dirty="0"/>
              <a:t>+ scattering tool and perform sensitivity analysis of tomographic derived vegetation signatures to temporal correlation, vegetation and soil moisture, surface slope and baseline configuration. </a:t>
            </a:r>
          </a:p>
          <a:p>
            <a:pPr algn="just"/>
            <a:endParaRPr lang="en-US" sz="1600" dirty="0"/>
          </a:p>
          <a:p>
            <a:pPr algn="just"/>
            <a:endParaRPr lang="en-US" sz="2000" dirty="0"/>
          </a:p>
        </p:txBody>
      </p:sp>
      <p:sp>
        <p:nvSpPr>
          <p:cNvPr id="5" name="Slide Number Placeholder 4"/>
          <p:cNvSpPr>
            <a:spLocks noGrp="1"/>
          </p:cNvSpPr>
          <p:nvPr>
            <p:ph type="sldNum" sz="quarter" idx="4294967295"/>
          </p:nvPr>
        </p:nvSpPr>
        <p:spPr>
          <a:xfrm>
            <a:off x="6437453" y="4944239"/>
            <a:ext cx="2133600" cy="365125"/>
          </a:xfrm>
          <a:prstGeom prst="rect">
            <a:avLst/>
          </a:prstGeom>
        </p:spPr>
        <p:txBody>
          <a:bodyPr/>
          <a:lstStyle/>
          <a:p>
            <a:fld id="{C15F92FF-B19F-714F-AF19-A767AFC7D5EA}" type="slidenum">
              <a:rPr lang="en-US" smtClean="0"/>
              <a:t>2</a:t>
            </a:fld>
            <a:endParaRPr lang="en-US" dirty="0"/>
          </a:p>
        </p:txBody>
      </p:sp>
    </p:spTree>
    <p:extLst>
      <p:ext uri="{BB962C8B-B14F-4D97-AF65-F5344CB8AC3E}">
        <p14:creationId xmlns:p14="http://schemas.microsoft.com/office/powerpoint/2010/main" val="45759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3"/>
            <a:ext cx="8229600" cy="718486"/>
          </a:xfrm>
        </p:spPr>
        <p:txBody>
          <a:bodyPr/>
          <a:lstStyle/>
          <a:p>
            <a:r>
              <a:rPr lang="en-US" dirty="0"/>
              <a:t>Field Studies</a:t>
            </a:r>
          </a:p>
        </p:txBody>
      </p:sp>
      <p:sp>
        <p:nvSpPr>
          <p:cNvPr id="3" name="Content Placeholder 2"/>
          <p:cNvSpPr>
            <a:spLocks noGrp="1"/>
          </p:cNvSpPr>
          <p:nvPr>
            <p:ph idx="1"/>
          </p:nvPr>
        </p:nvSpPr>
        <p:spPr>
          <a:xfrm>
            <a:off x="321275" y="866567"/>
            <a:ext cx="8365525" cy="4525963"/>
          </a:xfrm>
        </p:spPr>
        <p:txBody>
          <a:bodyPr>
            <a:normAutofit/>
          </a:bodyPr>
          <a:lstStyle/>
          <a:p>
            <a:pPr algn="just"/>
            <a:r>
              <a:rPr lang="en-US" dirty="0"/>
              <a:t>During year 2 we anticipate deploying to the field in Delta Junction, Alaska and in BERMS, Canada to resolve ambiguous results in the data and validate results obtained from the radar data.</a:t>
            </a:r>
          </a:p>
          <a:p>
            <a:r>
              <a:rPr lang="en-US" dirty="0"/>
              <a:t>Ground Measurements &amp; Validation Efforts</a:t>
            </a:r>
          </a:p>
          <a:p>
            <a:pPr lvl="1"/>
            <a:r>
              <a:rPr lang="en-US" dirty="0"/>
              <a:t>Tree density and diameter at breast height</a:t>
            </a:r>
          </a:p>
          <a:p>
            <a:pPr lvl="1"/>
            <a:r>
              <a:rPr lang="en-US" dirty="0"/>
              <a:t>Species identification</a:t>
            </a:r>
          </a:p>
          <a:p>
            <a:pPr lvl="1"/>
            <a:r>
              <a:rPr lang="en-US" dirty="0"/>
              <a:t>Ground cover characterization </a:t>
            </a:r>
          </a:p>
          <a:p>
            <a:pPr lvl="1"/>
            <a:r>
              <a:rPr lang="en-US" dirty="0"/>
              <a:t>Canopy gap fraction </a:t>
            </a:r>
          </a:p>
          <a:p>
            <a:pPr lvl="1"/>
            <a:endParaRPr lang="en-US" dirty="0"/>
          </a:p>
        </p:txBody>
      </p:sp>
      <p:sp>
        <p:nvSpPr>
          <p:cNvPr id="5" name="Slide Number Placeholder 4"/>
          <p:cNvSpPr>
            <a:spLocks noGrp="1"/>
          </p:cNvSpPr>
          <p:nvPr>
            <p:ph type="sldNum" sz="quarter" idx="4294967295"/>
          </p:nvPr>
        </p:nvSpPr>
        <p:spPr>
          <a:xfrm>
            <a:off x="6553200" y="6092275"/>
            <a:ext cx="2133600" cy="365125"/>
          </a:xfrm>
          <a:prstGeom prst="rect">
            <a:avLst/>
          </a:prstGeom>
        </p:spPr>
        <p:txBody>
          <a:bodyPr/>
          <a:lstStyle/>
          <a:p>
            <a:fld id="{C15F92FF-B19F-714F-AF19-A767AFC7D5EA}" type="slidenum">
              <a:rPr lang="en-US" smtClean="0"/>
              <a:t>3</a:t>
            </a:fld>
            <a:endParaRPr lang="en-US"/>
          </a:p>
        </p:txBody>
      </p:sp>
    </p:spTree>
    <p:extLst>
      <p:ext uri="{BB962C8B-B14F-4D97-AF65-F5344CB8AC3E}">
        <p14:creationId xmlns:p14="http://schemas.microsoft.com/office/powerpoint/2010/main" val="304222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EA6559E-EC9D-724C-BF74-772EA0BC28B8}"/>
              </a:ext>
            </a:extLst>
          </p:cNvPr>
          <p:cNvSpPr/>
          <p:nvPr/>
        </p:nvSpPr>
        <p:spPr>
          <a:xfrm>
            <a:off x="-13399" y="4030254"/>
            <a:ext cx="9157399" cy="2827746"/>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49726E9-9C4A-7642-B56D-8D75E995D3D7}"/>
              </a:ext>
            </a:extLst>
          </p:cNvPr>
          <p:cNvSpPr/>
          <p:nvPr/>
        </p:nvSpPr>
        <p:spPr>
          <a:xfrm>
            <a:off x="-1" y="1658683"/>
            <a:ext cx="9121585" cy="233270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713"/>
            <a:ext cx="8229600" cy="705692"/>
          </a:xfrm>
        </p:spPr>
        <p:txBody>
          <a:bodyPr>
            <a:normAutofit/>
          </a:bodyPr>
          <a:lstStyle/>
          <a:p>
            <a:r>
              <a:rPr lang="en-US" dirty="0"/>
              <a:t>Remote Sensing</a:t>
            </a:r>
          </a:p>
        </p:txBody>
      </p:sp>
      <p:sp>
        <p:nvSpPr>
          <p:cNvPr id="3" name="Content Placeholder 2"/>
          <p:cNvSpPr>
            <a:spLocks noGrp="1"/>
          </p:cNvSpPr>
          <p:nvPr>
            <p:ph idx="1"/>
          </p:nvPr>
        </p:nvSpPr>
        <p:spPr>
          <a:xfrm>
            <a:off x="164435" y="641045"/>
            <a:ext cx="8766602" cy="949438"/>
          </a:xfrm>
        </p:spPr>
        <p:txBody>
          <a:bodyPr>
            <a:normAutofit lnSpcReduction="10000"/>
          </a:bodyPr>
          <a:lstStyle/>
          <a:p>
            <a:pPr algn="just"/>
            <a:r>
              <a:rPr lang="en-US" dirty="0"/>
              <a:t>Our study uses the S,L,P-band tomographic data sets collected at Delta Junction, Alaska and BERMS in Canada by UAVSAR and DLR F-SAR  along with G-</a:t>
            </a:r>
            <a:r>
              <a:rPr lang="en-US" dirty="0" err="1"/>
              <a:t>LiHT</a:t>
            </a:r>
            <a:r>
              <a:rPr lang="en-US" dirty="0"/>
              <a:t> and LVIS lidar and hyperspectral data. </a:t>
            </a:r>
          </a:p>
        </p:txBody>
      </p:sp>
      <p:pic>
        <p:nvPicPr>
          <p:cNvPr id="6" name="Picture 5" descr="Above_dataswaths.jpg">
            <a:extLst>
              <a:ext uri="{FF2B5EF4-FFF2-40B4-BE49-F238E27FC236}">
                <a16:creationId xmlns:a16="http://schemas.microsoft.com/office/drawing/2014/main" id="{4437C4D1-12F7-4642-BD76-E68800AB76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215" y="1961843"/>
            <a:ext cx="3137703" cy="1778031"/>
          </a:xfrm>
          <a:prstGeom prst="rect">
            <a:avLst/>
          </a:prstGeom>
        </p:spPr>
      </p:pic>
      <p:cxnSp>
        <p:nvCxnSpPr>
          <p:cNvPr id="9" name="Straight Connector 8">
            <a:extLst>
              <a:ext uri="{FF2B5EF4-FFF2-40B4-BE49-F238E27FC236}">
                <a16:creationId xmlns:a16="http://schemas.microsoft.com/office/drawing/2014/main" id="{A8F7127E-1AF4-4A49-AE45-EC15D7B7260C}"/>
              </a:ext>
            </a:extLst>
          </p:cNvPr>
          <p:cNvCxnSpPr>
            <a:cxnSpLocks/>
          </p:cNvCxnSpPr>
          <p:nvPr/>
        </p:nvCxnSpPr>
        <p:spPr bwMode="auto">
          <a:xfrm>
            <a:off x="8369697" y="2777566"/>
            <a:ext cx="198570" cy="0"/>
          </a:xfrm>
          <a:prstGeom prst="line">
            <a:avLst/>
          </a:prstGeom>
          <a:solidFill>
            <a:schemeClr val="accent1"/>
          </a:solidFill>
          <a:ln w="38100" cap="flat" cmpd="sng" algn="ctr">
            <a:solidFill>
              <a:srgbClr val="61FF75"/>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B514562-5526-024E-9547-1215B1F71143}"/>
              </a:ext>
            </a:extLst>
          </p:cNvPr>
          <p:cNvCxnSpPr>
            <a:cxnSpLocks/>
          </p:cNvCxnSpPr>
          <p:nvPr/>
        </p:nvCxnSpPr>
        <p:spPr bwMode="auto">
          <a:xfrm>
            <a:off x="8369697" y="2932261"/>
            <a:ext cx="198570" cy="0"/>
          </a:xfrm>
          <a:prstGeom prst="line">
            <a:avLst/>
          </a:prstGeom>
          <a:solidFill>
            <a:schemeClr val="accent1"/>
          </a:solidFill>
          <a:ln w="38100" cap="flat" cmpd="sng" algn="ctr">
            <a:solidFill>
              <a:srgbClr val="DEFF0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56E7CFFA-692F-2E4B-985A-6829CA0213A2}"/>
              </a:ext>
            </a:extLst>
          </p:cNvPr>
          <p:cNvCxnSpPr>
            <a:cxnSpLocks/>
          </p:cNvCxnSpPr>
          <p:nvPr/>
        </p:nvCxnSpPr>
        <p:spPr bwMode="auto">
          <a:xfrm>
            <a:off x="8369698" y="3089689"/>
            <a:ext cx="198569" cy="0"/>
          </a:xfrm>
          <a:prstGeom prst="line">
            <a:avLst/>
          </a:prstGeom>
          <a:solidFill>
            <a:schemeClr val="accent1"/>
          </a:solidFill>
          <a:ln w="38100" cap="flat" cmpd="sng" algn="ctr">
            <a:solidFill>
              <a:srgbClr val="7F44FF"/>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47EA888D-BD04-C048-B3C2-94E46032E546}"/>
              </a:ext>
            </a:extLst>
          </p:cNvPr>
          <p:cNvSpPr txBox="1"/>
          <p:nvPr/>
        </p:nvSpPr>
        <p:spPr>
          <a:xfrm>
            <a:off x="8496872" y="2781638"/>
            <a:ext cx="491032" cy="276999"/>
          </a:xfrm>
          <a:prstGeom prst="rect">
            <a:avLst/>
          </a:prstGeom>
          <a:noFill/>
        </p:spPr>
        <p:txBody>
          <a:bodyPr wrap="none" rtlCol="0">
            <a:spAutoFit/>
          </a:bodyPr>
          <a:lstStyle/>
          <a:p>
            <a:r>
              <a:rPr lang="en-US" sz="1200" dirty="0">
                <a:latin typeface="+mn-lt"/>
              </a:rPr>
              <a:t>Max </a:t>
            </a:r>
          </a:p>
        </p:txBody>
      </p:sp>
      <p:sp>
        <p:nvSpPr>
          <p:cNvPr id="13" name="TextBox 12">
            <a:extLst>
              <a:ext uri="{FF2B5EF4-FFF2-40B4-BE49-F238E27FC236}">
                <a16:creationId xmlns:a16="http://schemas.microsoft.com/office/drawing/2014/main" id="{55D1561C-A538-8A48-927F-B4B1794C0F9E}"/>
              </a:ext>
            </a:extLst>
          </p:cNvPr>
          <p:cNvSpPr txBox="1"/>
          <p:nvPr/>
        </p:nvSpPr>
        <p:spPr>
          <a:xfrm>
            <a:off x="8518482" y="2947912"/>
            <a:ext cx="420180" cy="276999"/>
          </a:xfrm>
          <a:prstGeom prst="rect">
            <a:avLst/>
          </a:prstGeom>
          <a:noFill/>
        </p:spPr>
        <p:txBody>
          <a:bodyPr wrap="none" rtlCol="0">
            <a:spAutoFit/>
          </a:bodyPr>
          <a:lstStyle/>
          <a:p>
            <a:r>
              <a:rPr lang="en-US" sz="1200" dirty="0">
                <a:latin typeface="+mn-lt"/>
              </a:rPr>
              <a:t>Std </a:t>
            </a:r>
          </a:p>
        </p:txBody>
      </p:sp>
      <p:sp>
        <p:nvSpPr>
          <p:cNvPr id="14" name="TextBox 13">
            <a:extLst>
              <a:ext uri="{FF2B5EF4-FFF2-40B4-BE49-F238E27FC236}">
                <a16:creationId xmlns:a16="http://schemas.microsoft.com/office/drawing/2014/main" id="{EA3809A8-D986-AB45-A77D-73CD9E784EC4}"/>
              </a:ext>
            </a:extLst>
          </p:cNvPr>
          <p:cNvSpPr txBox="1"/>
          <p:nvPr/>
        </p:nvSpPr>
        <p:spPr>
          <a:xfrm>
            <a:off x="8292941" y="2392827"/>
            <a:ext cx="830677" cy="276999"/>
          </a:xfrm>
          <a:prstGeom prst="rect">
            <a:avLst/>
          </a:prstGeom>
          <a:noFill/>
        </p:spPr>
        <p:txBody>
          <a:bodyPr wrap="none" rtlCol="0">
            <a:spAutoFit/>
          </a:bodyPr>
          <a:lstStyle/>
          <a:p>
            <a:r>
              <a:rPr lang="en-US" sz="1200" dirty="0">
                <a:latin typeface="+mn-lt"/>
              </a:rPr>
              <a:t>HH + Lidar</a:t>
            </a:r>
          </a:p>
        </p:txBody>
      </p:sp>
      <p:sp>
        <p:nvSpPr>
          <p:cNvPr id="15" name="TextBox 14">
            <a:extLst>
              <a:ext uri="{FF2B5EF4-FFF2-40B4-BE49-F238E27FC236}">
                <a16:creationId xmlns:a16="http://schemas.microsoft.com/office/drawing/2014/main" id="{F1BD0FCC-104C-B446-8DEC-DBD29BC04D4A}"/>
              </a:ext>
            </a:extLst>
          </p:cNvPr>
          <p:cNvSpPr txBox="1"/>
          <p:nvPr/>
        </p:nvSpPr>
        <p:spPr>
          <a:xfrm>
            <a:off x="8129664" y="1676744"/>
            <a:ext cx="801373" cy="646331"/>
          </a:xfrm>
          <a:prstGeom prst="rect">
            <a:avLst/>
          </a:prstGeom>
          <a:noFill/>
        </p:spPr>
        <p:txBody>
          <a:bodyPr wrap="none" rtlCol="0">
            <a:spAutoFit/>
          </a:bodyPr>
          <a:lstStyle/>
          <a:p>
            <a:r>
              <a:rPr lang="en-US" sz="1200" dirty="0">
                <a:latin typeface="+mn-lt"/>
              </a:rPr>
              <a:t>HH=red</a:t>
            </a:r>
          </a:p>
          <a:p>
            <a:r>
              <a:rPr lang="en-US" sz="1200" dirty="0">
                <a:latin typeface="+mn-lt"/>
              </a:rPr>
              <a:t>VV=blue</a:t>
            </a:r>
          </a:p>
          <a:p>
            <a:r>
              <a:rPr lang="en-US" sz="1200" dirty="0">
                <a:latin typeface="+mn-lt"/>
              </a:rPr>
              <a:t>HV=green</a:t>
            </a:r>
          </a:p>
        </p:txBody>
      </p:sp>
      <p:sp>
        <p:nvSpPr>
          <p:cNvPr id="16" name="TextBox 15">
            <a:extLst>
              <a:ext uri="{FF2B5EF4-FFF2-40B4-BE49-F238E27FC236}">
                <a16:creationId xmlns:a16="http://schemas.microsoft.com/office/drawing/2014/main" id="{0841819C-1E23-BF4A-A7A3-DADA8A2A6FFD}"/>
              </a:ext>
            </a:extLst>
          </p:cNvPr>
          <p:cNvSpPr txBox="1"/>
          <p:nvPr/>
        </p:nvSpPr>
        <p:spPr>
          <a:xfrm>
            <a:off x="8502226" y="2602870"/>
            <a:ext cx="582211" cy="276999"/>
          </a:xfrm>
          <a:prstGeom prst="rect">
            <a:avLst/>
          </a:prstGeom>
          <a:noFill/>
        </p:spPr>
        <p:txBody>
          <a:bodyPr wrap="none" rtlCol="0">
            <a:spAutoFit/>
          </a:bodyPr>
          <a:lstStyle/>
          <a:p>
            <a:r>
              <a:rPr lang="en-US" sz="1200" dirty="0">
                <a:latin typeface="+mn-lt"/>
              </a:rPr>
              <a:t>Mean </a:t>
            </a:r>
          </a:p>
        </p:txBody>
      </p:sp>
      <p:sp>
        <p:nvSpPr>
          <p:cNvPr id="17" name="TextBox 16">
            <a:extLst>
              <a:ext uri="{FF2B5EF4-FFF2-40B4-BE49-F238E27FC236}">
                <a16:creationId xmlns:a16="http://schemas.microsoft.com/office/drawing/2014/main" id="{2A795296-AFA2-CA4A-AB13-1642AEE4A7D4}"/>
              </a:ext>
            </a:extLst>
          </p:cNvPr>
          <p:cNvSpPr txBox="1"/>
          <p:nvPr/>
        </p:nvSpPr>
        <p:spPr>
          <a:xfrm>
            <a:off x="7085537" y="2738199"/>
            <a:ext cx="377026" cy="276999"/>
          </a:xfrm>
          <a:prstGeom prst="rect">
            <a:avLst/>
          </a:prstGeom>
          <a:noFill/>
        </p:spPr>
        <p:txBody>
          <a:bodyPr wrap="none" rtlCol="0">
            <a:spAutoFit/>
          </a:bodyPr>
          <a:lstStyle/>
          <a:p>
            <a:r>
              <a:rPr lang="en-US" sz="1200" dirty="0">
                <a:latin typeface="+mn-lt"/>
              </a:rPr>
              <a:t>HH</a:t>
            </a:r>
          </a:p>
        </p:txBody>
      </p:sp>
      <p:sp>
        <p:nvSpPr>
          <p:cNvPr id="18" name="TextBox 17">
            <a:extLst>
              <a:ext uri="{FF2B5EF4-FFF2-40B4-BE49-F238E27FC236}">
                <a16:creationId xmlns:a16="http://schemas.microsoft.com/office/drawing/2014/main" id="{BBA1B5C0-213A-524B-9B40-90D71E05960A}"/>
              </a:ext>
            </a:extLst>
          </p:cNvPr>
          <p:cNvSpPr txBox="1"/>
          <p:nvPr/>
        </p:nvSpPr>
        <p:spPr>
          <a:xfrm>
            <a:off x="7085536" y="3472836"/>
            <a:ext cx="358496" cy="276999"/>
          </a:xfrm>
          <a:prstGeom prst="rect">
            <a:avLst/>
          </a:prstGeom>
          <a:noFill/>
        </p:spPr>
        <p:txBody>
          <a:bodyPr wrap="none" rtlCol="0">
            <a:spAutoFit/>
          </a:bodyPr>
          <a:lstStyle/>
          <a:p>
            <a:r>
              <a:rPr lang="en-US" sz="1200" dirty="0">
                <a:latin typeface="+mn-lt"/>
              </a:rPr>
              <a:t>VV</a:t>
            </a:r>
          </a:p>
        </p:txBody>
      </p:sp>
      <p:sp>
        <p:nvSpPr>
          <p:cNvPr id="19" name="TextBox 18">
            <a:extLst>
              <a:ext uri="{FF2B5EF4-FFF2-40B4-BE49-F238E27FC236}">
                <a16:creationId xmlns:a16="http://schemas.microsoft.com/office/drawing/2014/main" id="{35995110-A42E-604A-801A-380F7096B3FE}"/>
              </a:ext>
            </a:extLst>
          </p:cNvPr>
          <p:cNvSpPr txBox="1"/>
          <p:nvPr/>
        </p:nvSpPr>
        <p:spPr>
          <a:xfrm>
            <a:off x="8333636" y="3478688"/>
            <a:ext cx="367408" cy="276999"/>
          </a:xfrm>
          <a:prstGeom prst="rect">
            <a:avLst/>
          </a:prstGeom>
          <a:noFill/>
        </p:spPr>
        <p:txBody>
          <a:bodyPr wrap="none" rtlCol="0">
            <a:spAutoFit/>
          </a:bodyPr>
          <a:lstStyle/>
          <a:p>
            <a:r>
              <a:rPr lang="en-US" sz="1200" dirty="0">
                <a:latin typeface="+mn-lt"/>
              </a:rPr>
              <a:t>HV</a:t>
            </a:r>
          </a:p>
        </p:txBody>
      </p:sp>
      <p:pic>
        <p:nvPicPr>
          <p:cNvPr id="32" name="Picture 31" descr="cb_0_25.jpg">
            <a:extLst>
              <a:ext uri="{FF2B5EF4-FFF2-40B4-BE49-F238E27FC236}">
                <a16:creationId xmlns:a16="http://schemas.microsoft.com/office/drawing/2014/main" id="{B08D2B5E-E9BA-F343-A519-B16FA23569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2764" y="3235529"/>
            <a:ext cx="1178122" cy="317016"/>
          </a:xfrm>
          <a:prstGeom prst="rect">
            <a:avLst/>
          </a:prstGeom>
        </p:spPr>
      </p:pic>
      <p:sp>
        <p:nvSpPr>
          <p:cNvPr id="33" name="TextBox 32">
            <a:extLst>
              <a:ext uri="{FF2B5EF4-FFF2-40B4-BE49-F238E27FC236}">
                <a16:creationId xmlns:a16="http://schemas.microsoft.com/office/drawing/2014/main" id="{387EBBC5-B43A-8045-93B6-9C3E11E70902}"/>
              </a:ext>
            </a:extLst>
          </p:cNvPr>
          <p:cNvSpPr txBox="1"/>
          <p:nvPr/>
        </p:nvSpPr>
        <p:spPr>
          <a:xfrm>
            <a:off x="5743072" y="3552545"/>
            <a:ext cx="1459055" cy="276999"/>
          </a:xfrm>
          <a:prstGeom prst="rect">
            <a:avLst/>
          </a:prstGeom>
          <a:noFill/>
        </p:spPr>
        <p:txBody>
          <a:bodyPr wrap="none" rtlCol="0">
            <a:spAutoFit/>
          </a:bodyPr>
          <a:lstStyle/>
          <a:p>
            <a:r>
              <a:rPr lang="en-US" sz="1200" dirty="0">
                <a:latin typeface="+mn-lt"/>
              </a:rPr>
              <a:t>Max Tree Height (m)</a:t>
            </a:r>
          </a:p>
        </p:txBody>
      </p:sp>
      <p:sp>
        <p:nvSpPr>
          <p:cNvPr id="21" name="TextBox 20">
            <a:extLst>
              <a:ext uri="{FF2B5EF4-FFF2-40B4-BE49-F238E27FC236}">
                <a16:creationId xmlns:a16="http://schemas.microsoft.com/office/drawing/2014/main" id="{CBE450FB-373F-AA4B-85C2-F7D3FC185A8F}"/>
              </a:ext>
            </a:extLst>
          </p:cNvPr>
          <p:cNvSpPr txBox="1"/>
          <p:nvPr/>
        </p:nvSpPr>
        <p:spPr>
          <a:xfrm>
            <a:off x="6121387" y="1774007"/>
            <a:ext cx="933269" cy="276999"/>
          </a:xfrm>
          <a:prstGeom prst="rect">
            <a:avLst/>
          </a:prstGeom>
          <a:noFill/>
        </p:spPr>
        <p:txBody>
          <a:bodyPr wrap="none" rtlCol="0">
            <a:spAutoFit/>
          </a:bodyPr>
          <a:lstStyle/>
          <a:p>
            <a:r>
              <a:rPr lang="en-US" sz="1200" dirty="0">
                <a:latin typeface="+mn-lt"/>
              </a:rPr>
              <a:t>L-band 122°</a:t>
            </a:r>
          </a:p>
        </p:txBody>
      </p:sp>
      <p:grpSp>
        <p:nvGrpSpPr>
          <p:cNvPr id="22" name="Group 21">
            <a:extLst>
              <a:ext uri="{FF2B5EF4-FFF2-40B4-BE49-F238E27FC236}">
                <a16:creationId xmlns:a16="http://schemas.microsoft.com/office/drawing/2014/main" id="{0868A707-BAC0-814F-8A3B-A5740E808EF0}"/>
              </a:ext>
            </a:extLst>
          </p:cNvPr>
          <p:cNvGrpSpPr/>
          <p:nvPr/>
        </p:nvGrpSpPr>
        <p:grpSpPr>
          <a:xfrm flipH="1" flipV="1">
            <a:off x="5911882" y="2031958"/>
            <a:ext cx="1231599" cy="1154287"/>
            <a:chOff x="6865" y="1647737"/>
            <a:chExt cx="4055358" cy="2979179"/>
          </a:xfrm>
        </p:grpSpPr>
        <p:pic>
          <p:nvPicPr>
            <p:cNvPr id="30" name="Picture 29" descr="p5_lb122_HHimg.jpg">
              <a:extLst>
                <a:ext uri="{FF2B5EF4-FFF2-40B4-BE49-F238E27FC236}">
                  <a16:creationId xmlns:a16="http://schemas.microsoft.com/office/drawing/2014/main" id="{224938C4-E631-324C-8C69-01A6D4CBEE1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65" y="1647737"/>
              <a:ext cx="4055358" cy="2979179"/>
            </a:xfrm>
            <a:prstGeom prst="rect">
              <a:avLst/>
            </a:prstGeom>
          </p:spPr>
        </p:pic>
        <p:pic>
          <p:nvPicPr>
            <p:cNvPr id="31" name="Picture 30" descr="p5_lb122_LDimg.png">
              <a:extLst>
                <a:ext uri="{FF2B5EF4-FFF2-40B4-BE49-F238E27FC236}">
                  <a16:creationId xmlns:a16="http://schemas.microsoft.com/office/drawing/2014/main" id="{A9D0B707-6424-7346-841C-52490C632CE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505" r="1754" b="2079"/>
            <a:stretch/>
          </p:blipFill>
          <p:spPr>
            <a:xfrm>
              <a:off x="13730" y="1668847"/>
              <a:ext cx="4002886" cy="2930611"/>
            </a:xfrm>
            <a:prstGeom prst="rect">
              <a:avLst/>
            </a:prstGeom>
          </p:spPr>
        </p:pic>
      </p:grpSp>
      <p:cxnSp>
        <p:nvCxnSpPr>
          <p:cNvPr id="23" name="Straight Connector 22">
            <a:extLst>
              <a:ext uri="{FF2B5EF4-FFF2-40B4-BE49-F238E27FC236}">
                <a16:creationId xmlns:a16="http://schemas.microsoft.com/office/drawing/2014/main" id="{7D4F27A0-7DC2-E347-8A4C-1CB01BEAA75D}"/>
              </a:ext>
            </a:extLst>
          </p:cNvPr>
          <p:cNvCxnSpPr/>
          <p:nvPr/>
        </p:nvCxnSpPr>
        <p:spPr bwMode="auto">
          <a:xfrm>
            <a:off x="6389310" y="2319151"/>
            <a:ext cx="208484" cy="436207"/>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pic>
        <p:nvPicPr>
          <p:cNvPr id="24" name="Picture 23" descr="p5a_lb122_fp.jpg">
            <a:extLst>
              <a:ext uri="{FF2B5EF4-FFF2-40B4-BE49-F238E27FC236}">
                <a16:creationId xmlns:a16="http://schemas.microsoft.com/office/drawing/2014/main" id="{FB81F63A-6B71-1440-8174-93636CCE7F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16653" y="1688778"/>
            <a:ext cx="440526" cy="702520"/>
          </a:xfrm>
          <a:prstGeom prst="rect">
            <a:avLst/>
          </a:prstGeom>
        </p:spPr>
      </p:pic>
      <p:pic>
        <p:nvPicPr>
          <p:cNvPr id="25" name="Picture 24" descr="p5a_lb122_HH.jpg">
            <a:extLst>
              <a:ext uri="{FF2B5EF4-FFF2-40B4-BE49-F238E27FC236}">
                <a16:creationId xmlns:a16="http://schemas.microsoft.com/office/drawing/2014/main" id="{AC5EEE99-8A4A-364C-A499-214D5B08C70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377053" y="2447819"/>
            <a:ext cx="441935" cy="701190"/>
          </a:xfrm>
          <a:prstGeom prst="rect">
            <a:avLst/>
          </a:prstGeom>
        </p:spPr>
      </p:pic>
      <p:pic>
        <p:nvPicPr>
          <p:cNvPr id="26" name="Picture 25" descr="p5a_lb122_VV.jpg">
            <a:extLst>
              <a:ext uri="{FF2B5EF4-FFF2-40B4-BE49-F238E27FC236}">
                <a16:creationId xmlns:a16="http://schemas.microsoft.com/office/drawing/2014/main" id="{4C30C6DE-18BA-6641-8E45-4FFC8FC517C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377210" y="3227739"/>
            <a:ext cx="445618" cy="700591"/>
          </a:xfrm>
          <a:prstGeom prst="rect">
            <a:avLst/>
          </a:prstGeom>
        </p:spPr>
      </p:pic>
      <p:pic>
        <p:nvPicPr>
          <p:cNvPr id="27" name="Picture 26" descr="p5a_lb122_HV.jpg">
            <a:extLst>
              <a:ext uri="{FF2B5EF4-FFF2-40B4-BE49-F238E27FC236}">
                <a16:creationId xmlns:a16="http://schemas.microsoft.com/office/drawing/2014/main" id="{C39EFEE7-119B-1C4F-B7B4-B224F4EE229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898106" y="3228138"/>
            <a:ext cx="440526" cy="702520"/>
          </a:xfrm>
          <a:prstGeom prst="rect">
            <a:avLst/>
          </a:prstGeom>
        </p:spPr>
      </p:pic>
      <p:pic>
        <p:nvPicPr>
          <p:cNvPr id="28" name="Picture 27" descr="p5a_lb122_HH.jpg">
            <a:extLst>
              <a:ext uri="{FF2B5EF4-FFF2-40B4-BE49-F238E27FC236}">
                <a16:creationId xmlns:a16="http://schemas.microsoft.com/office/drawing/2014/main" id="{FB0F0C10-B4EB-1041-BCBA-8603F79431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94510" y="2448350"/>
            <a:ext cx="441935" cy="701190"/>
          </a:xfrm>
          <a:prstGeom prst="rect">
            <a:avLst/>
          </a:prstGeom>
        </p:spPr>
      </p:pic>
      <p:pic>
        <p:nvPicPr>
          <p:cNvPr id="29" name="Picture 28" descr="p5a_lb122_LD.png">
            <a:extLst>
              <a:ext uri="{FF2B5EF4-FFF2-40B4-BE49-F238E27FC236}">
                <a16:creationId xmlns:a16="http://schemas.microsoft.com/office/drawing/2014/main" id="{7D9F76C4-62E8-A94C-A86D-E7569A62215A}"/>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899879" y="2452940"/>
            <a:ext cx="432499" cy="693985"/>
          </a:xfrm>
          <a:prstGeom prst="rect">
            <a:avLst/>
          </a:prstGeom>
        </p:spPr>
      </p:pic>
      <p:pic>
        <p:nvPicPr>
          <p:cNvPr id="34" name="Picture 33" descr="IMG_1341_3.jpg">
            <a:extLst>
              <a:ext uri="{FF2B5EF4-FFF2-40B4-BE49-F238E27FC236}">
                <a16:creationId xmlns:a16="http://schemas.microsoft.com/office/drawing/2014/main" id="{045285CE-E507-8A46-8C3D-8BB4370AAB86}"/>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801975" y="2232383"/>
            <a:ext cx="1640935" cy="1237899"/>
          </a:xfrm>
          <a:prstGeom prst="rect">
            <a:avLst/>
          </a:prstGeom>
        </p:spPr>
      </p:pic>
      <p:pic>
        <p:nvPicPr>
          <p:cNvPr id="35" name="Picture 34" descr="Macintosh HD:Users:shensley:Desktop:Proposals:Proposals 2018:ABoVe 2018:berms_cov.jpg">
            <a:extLst>
              <a:ext uri="{FF2B5EF4-FFF2-40B4-BE49-F238E27FC236}">
                <a16:creationId xmlns:a16="http://schemas.microsoft.com/office/drawing/2014/main" id="{EEE6B7ED-2527-D14B-B885-26C28D5FBCD5}"/>
              </a:ext>
            </a:extLst>
          </p:cNvPr>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73215" y="4713345"/>
            <a:ext cx="3258278" cy="1635315"/>
          </a:xfrm>
          <a:prstGeom prst="rect">
            <a:avLst/>
          </a:prstGeom>
          <a:noFill/>
          <a:ln>
            <a:noFill/>
          </a:ln>
        </p:spPr>
      </p:pic>
      <p:pic>
        <p:nvPicPr>
          <p:cNvPr id="36" name="Picture 35" descr="Macintosh HD:Users:shensley:Desktop:IMG_3523.jpg">
            <a:extLst>
              <a:ext uri="{FF2B5EF4-FFF2-40B4-BE49-F238E27FC236}">
                <a16:creationId xmlns:a16="http://schemas.microsoft.com/office/drawing/2014/main" id="{1E76DB66-0CAB-CE48-AE68-9EA4A28DEF97}"/>
              </a:ext>
            </a:extLst>
          </p:cNvPr>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097922" y="5625694"/>
            <a:ext cx="1300559" cy="1185600"/>
          </a:xfrm>
          <a:prstGeom prst="rect">
            <a:avLst/>
          </a:prstGeom>
          <a:noFill/>
          <a:ln>
            <a:noFill/>
          </a:ln>
        </p:spPr>
      </p:pic>
      <p:pic>
        <p:nvPicPr>
          <p:cNvPr id="37" name="Picture 36" descr="Macintosh HD:Users:shensley:Desktop:IMG_3524.jpg">
            <a:extLst>
              <a:ext uri="{FF2B5EF4-FFF2-40B4-BE49-F238E27FC236}">
                <a16:creationId xmlns:a16="http://schemas.microsoft.com/office/drawing/2014/main" id="{FB40343E-B8C0-8D4F-BB49-43A3BDBFE49D}"/>
              </a:ext>
            </a:extLst>
          </p:cNvPr>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097921" y="4415634"/>
            <a:ext cx="1300559" cy="1115369"/>
          </a:xfrm>
          <a:prstGeom prst="rect">
            <a:avLst/>
          </a:prstGeom>
          <a:noFill/>
          <a:ln>
            <a:noFill/>
          </a:ln>
        </p:spPr>
      </p:pic>
      <p:sp>
        <p:nvSpPr>
          <p:cNvPr id="38" name="TextBox 37">
            <a:extLst>
              <a:ext uri="{FF2B5EF4-FFF2-40B4-BE49-F238E27FC236}">
                <a16:creationId xmlns:a16="http://schemas.microsoft.com/office/drawing/2014/main" id="{2A946887-0B3A-8F47-BCEF-D39FB7B90591}"/>
              </a:ext>
            </a:extLst>
          </p:cNvPr>
          <p:cNvSpPr txBox="1"/>
          <p:nvPr/>
        </p:nvSpPr>
        <p:spPr>
          <a:xfrm>
            <a:off x="3856034" y="1661848"/>
            <a:ext cx="1549783" cy="369332"/>
          </a:xfrm>
          <a:prstGeom prst="rect">
            <a:avLst/>
          </a:prstGeom>
          <a:noFill/>
        </p:spPr>
        <p:txBody>
          <a:bodyPr wrap="none" rtlCol="0">
            <a:spAutoFit/>
          </a:bodyPr>
          <a:lstStyle/>
          <a:p>
            <a:r>
              <a:rPr lang="en-US" b="1" u="sng" dirty="0"/>
              <a:t>Delta Junction</a:t>
            </a:r>
          </a:p>
        </p:txBody>
      </p:sp>
      <p:sp>
        <p:nvSpPr>
          <p:cNvPr id="39" name="TextBox 38">
            <a:extLst>
              <a:ext uri="{FF2B5EF4-FFF2-40B4-BE49-F238E27FC236}">
                <a16:creationId xmlns:a16="http://schemas.microsoft.com/office/drawing/2014/main" id="{02E113D4-DF9B-F146-A51F-5F514FCAB8FD}"/>
              </a:ext>
            </a:extLst>
          </p:cNvPr>
          <p:cNvSpPr txBox="1"/>
          <p:nvPr/>
        </p:nvSpPr>
        <p:spPr>
          <a:xfrm>
            <a:off x="4235931" y="3983310"/>
            <a:ext cx="867545" cy="369332"/>
          </a:xfrm>
          <a:prstGeom prst="rect">
            <a:avLst/>
          </a:prstGeom>
          <a:noFill/>
        </p:spPr>
        <p:txBody>
          <a:bodyPr wrap="none" rtlCol="0">
            <a:spAutoFit/>
          </a:bodyPr>
          <a:lstStyle/>
          <a:p>
            <a:r>
              <a:rPr lang="en-US" b="1" u="sng" dirty="0"/>
              <a:t>BERMS</a:t>
            </a:r>
          </a:p>
        </p:txBody>
      </p:sp>
      <p:pic>
        <p:nvPicPr>
          <p:cNvPr id="40" name="Picture 39" descr="kz_uni_bl8.jpg">
            <a:extLst>
              <a:ext uri="{FF2B5EF4-FFF2-40B4-BE49-F238E27FC236}">
                <a16:creationId xmlns:a16="http://schemas.microsoft.com/office/drawing/2014/main" id="{2EF20C2D-94C0-6D46-B19C-F1A3FC565729}"/>
              </a:ext>
            </a:extLst>
          </p:cNvPr>
          <p:cNvPicPr/>
          <p:nvPr/>
        </p:nvPicPr>
        <p:blipFill>
          <a:blip r:embed="rId16" cstate="screen">
            <a:extLst>
              <a:ext uri="{28A0092B-C50C-407E-A947-70E740481C1C}">
                <a14:useLocalDpi xmlns:a14="http://schemas.microsoft.com/office/drawing/2010/main"/>
              </a:ext>
            </a:extLst>
          </a:blip>
          <a:stretch>
            <a:fillRect/>
          </a:stretch>
        </p:blipFill>
        <p:spPr>
          <a:xfrm>
            <a:off x="6049395" y="4243773"/>
            <a:ext cx="2369296" cy="1274648"/>
          </a:xfrm>
          <a:prstGeom prst="rect">
            <a:avLst/>
          </a:prstGeom>
        </p:spPr>
      </p:pic>
      <p:pic>
        <p:nvPicPr>
          <p:cNvPr id="41" name="Picture 40" descr="8bl_uni_psf_berms.jpg">
            <a:extLst>
              <a:ext uri="{FF2B5EF4-FFF2-40B4-BE49-F238E27FC236}">
                <a16:creationId xmlns:a16="http://schemas.microsoft.com/office/drawing/2014/main" id="{6960D3EC-9AF7-894C-8A02-A44447063DF2}"/>
              </a:ext>
            </a:extLst>
          </p:cNvPr>
          <p:cNvPicPr/>
          <p:nvPr/>
        </p:nvPicPr>
        <p:blipFill>
          <a:blip r:embed="rId17" cstate="screen">
            <a:extLst>
              <a:ext uri="{28A0092B-C50C-407E-A947-70E740481C1C}">
                <a14:useLocalDpi xmlns:a14="http://schemas.microsoft.com/office/drawing/2010/main"/>
              </a:ext>
            </a:extLst>
          </a:blip>
          <a:stretch>
            <a:fillRect/>
          </a:stretch>
        </p:blipFill>
        <p:spPr>
          <a:xfrm>
            <a:off x="6409244" y="5593068"/>
            <a:ext cx="1714599" cy="1201985"/>
          </a:xfrm>
          <a:prstGeom prst="rect">
            <a:avLst/>
          </a:prstGeom>
        </p:spPr>
      </p:pic>
    </p:spTree>
    <p:extLst>
      <p:ext uri="{BB962C8B-B14F-4D97-AF65-F5344CB8AC3E}">
        <p14:creationId xmlns:p14="http://schemas.microsoft.com/office/powerpoint/2010/main" val="156856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34"/>
            <a:ext cx="8229600" cy="804983"/>
          </a:xfrm>
        </p:spPr>
        <p:txBody>
          <a:bodyPr/>
          <a:lstStyle/>
          <a:p>
            <a:r>
              <a:rPr lang="en-US" dirty="0"/>
              <a:t>Modeling</a:t>
            </a:r>
          </a:p>
        </p:txBody>
      </p:sp>
      <p:sp>
        <p:nvSpPr>
          <p:cNvPr id="3" name="Content Placeholder 2"/>
          <p:cNvSpPr>
            <a:spLocks noGrp="1"/>
          </p:cNvSpPr>
          <p:nvPr>
            <p:ph idx="1"/>
          </p:nvPr>
        </p:nvSpPr>
        <p:spPr>
          <a:xfrm>
            <a:off x="197707" y="679620"/>
            <a:ext cx="8600303" cy="4525963"/>
          </a:xfrm>
        </p:spPr>
        <p:txBody>
          <a:bodyPr>
            <a:noAutofit/>
          </a:bodyPr>
          <a:lstStyle/>
          <a:p>
            <a:pPr algn="just"/>
            <a:r>
              <a:rPr lang="en-US" sz="1800" dirty="0" err="1"/>
              <a:t>PolSARproSim</a:t>
            </a:r>
            <a:r>
              <a:rPr lang="en-US" sz="1800" dirty="0"/>
              <a:t>+ developed at the Jet Propulsion Laboratory is based on software distributed by the European Space Agency (ESA) as an open source tool for simulating radar backscatter from forests. The software (as distributed), was intended to be an educational tool with limited flexibility, it has been used for analyzing various radar algorithms. </a:t>
            </a:r>
          </a:p>
          <a:p>
            <a:pPr algn="just"/>
            <a:r>
              <a:rPr lang="en-US" sz="1800" dirty="0" err="1"/>
              <a:t>PolSARproSim</a:t>
            </a:r>
            <a:r>
              <a:rPr lang="en-US" sz="1800" dirty="0"/>
              <a:t>+, built on the distributed version of the software with improvements that allow more flexibility for simulating different mission requirements, observational scenarios and instrument parameters. </a:t>
            </a:r>
          </a:p>
          <a:p>
            <a:pPr lvl="1" algn="just"/>
            <a:r>
              <a:rPr lang="en-US" sz="1800" dirty="0"/>
              <a:t>It is capable of simulating scattering from forests with mixtures of species supplied through two input database files, one for specifying tree-by-tree attributes such as species, location, height, canopy parameters etc. and the other database file for describing species attributes. </a:t>
            </a:r>
          </a:p>
          <a:p>
            <a:pPr lvl="1" algn="just"/>
            <a:r>
              <a:rPr lang="en-US" sz="1800" dirty="0"/>
              <a:t>An important additional feature is the ability to simulate wind and rain induced-change, allowing for an analysis of temporal decorrelation that is known to significantly effect polarimetric interferometry and tomography</a:t>
            </a:r>
          </a:p>
          <a:p>
            <a:pPr algn="just"/>
            <a:r>
              <a:rPr lang="en-US" sz="1800" dirty="0"/>
              <a:t>Simulating tomographic stacks at various frequencies allows the modification of key vegetation, instrument and environmental factors and to assess the sensitivity of tomographic profile metrics and height measurements to these variations. </a:t>
            </a:r>
          </a:p>
          <a:p>
            <a:endParaRPr lang="en-US" dirty="0"/>
          </a:p>
        </p:txBody>
      </p:sp>
      <p:sp>
        <p:nvSpPr>
          <p:cNvPr id="5" name="Slide Number Placeholder 4"/>
          <p:cNvSpPr>
            <a:spLocks noGrp="1"/>
          </p:cNvSpPr>
          <p:nvPr>
            <p:ph type="sldNum" sz="quarter" idx="4294967295"/>
          </p:nvPr>
        </p:nvSpPr>
        <p:spPr>
          <a:xfrm>
            <a:off x="6553200" y="6092275"/>
            <a:ext cx="2133600" cy="365125"/>
          </a:xfrm>
          <a:prstGeom prst="rect">
            <a:avLst/>
          </a:prstGeom>
        </p:spPr>
        <p:txBody>
          <a:bodyPr/>
          <a:lstStyle/>
          <a:p>
            <a:fld id="{C15F92FF-B19F-714F-AF19-A767AFC7D5EA}" type="slidenum">
              <a:rPr lang="en-US" smtClean="0"/>
              <a:t>5</a:t>
            </a:fld>
            <a:endParaRPr lang="en-US"/>
          </a:p>
        </p:txBody>
      </p:sp>
    </p:spTree>
    <p:extLst>
      <p:ext uri="{BB962C8B-B14F-4D97-AF65-F5344CB8AC3E}">
        <p14:creationId xmlns:p14="http://schemas.microsoft.com/office/powerpoint/2010/main" val="355069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Stakeholder Engagement</a:t>
            </a:r>
          </a:p>
        </p:txBody>
      </p:sp>
      <p:sp>
        <p:nvSpPr>
          <p:cNvPr id="3" name="Content Placeholder 2"/>
          <p:cNvSpPr>
            <a:spLocks noGrp="1"/>
          </p:cNvSpPr>
          <p:nvPr>
            <p:ph idx="1"/>
          </p:nvPr>
        </p:nvSpPr>
        <p:spPr>
          <a:xfrm>
            <a:off x="370702" y="834081"/>
            <a:ext cx="8229600" cy="4525963"/>
          </a:xfrm>
        </p:spPr>
        <p:txBody>
          <a:bodyPr/>
          <a:lstStyle/>
          <a:p>
            <a:pPr algn="just"/>
            <a:r>
              <a:rPr lang="en-US" dirty="0"/>
              <a:t>As with the fieldwork conducted in 2018 where students from indigenous communities assisted with the field work we will offer similar opportunities for any future field. </a:t>
            </a:r>
          </a:p>
          <a:p>
            <a:pPr algn="just"/>
            <a:r>
              <a:rPr lang="en-US" dirty="0"/>
              <a:t>We will actively seek to have a an undergraduate or graduate student from Alaska do a summer internship at JPL working with us on using radar remote sensing for forest structure and biomass estimation. </a:t>
            </a:r>
          </a:p>
          <a:p>
            <a:pPr algn="just"/>
            <a:r>
              <a:rPr lang="en-US" dirty="0"/>
              <a:t>Additionally, we will invite interested researchers for universities engaged in boreal forest research to visit JPL, not funded under this proposal, and learn in more detail about our research. </a:t>
            </a:r>
          </a:p>
        </p:txBody>
      </p:sp>
    </p:spTree>
    <p:extLst>
      <p:ext uri="{BB962C8B-B14F-4D97-AF65-F5344CB8AC3E}">
        <p14:creationId xmlns:p14="http://schemas.microsoft.com/office/powerpoint/2010/main" val="1463962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4057</TotalTime>
  <Words>754</Words>
  <Application>Microsoft Macintosh PowerPoint</Application>
  <PresentationFormat>On-screen Show (4:3)</PresentationFormat>
  <Paragraphs>64</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Analysis and Interpretation of UAVSAR Tomographic Data in the Arctic Boreal Region </vt:lpstr>
      <vt:lpstr>Science Objectives</vt:lpstr>
      <vt:lpstr>Field Studies</vt:lpstr>
      <vt:lpstr>Remote Sensing</vt:lpstr>
      <vt:lpstr>Modeling</vt:lpstr>
      <vt:lpstr>Stakeholder Engagement</vt:lpstr>
    </vt:vector>
  </TitlesOfParts>
  <Company>NASA GSFC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Griffith</dc:creator>
  <cp:lastModifiedBy>Microsoft Office User</cp:lastModifiedBy>
  <cp:revision>60</cp:revision>
  <dcterms:created xsi:type="dcterms:W3CDTF">2015-08-14T15:58:20Z</dcterms:created>
  <dcterms:modified xsi:type="dcterms:W3CDTF">2019-05-13T04:48:48Z</dcterms:modified>
</cp:coreProperties>
</file>