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56" r:id="rId2"/>
    <p:sldId id="267" r:id="rId3"/>
    <p:sldId id="266" r:id="rId4"/>
    <p:sldId id="262" r:id="rId5"/>
    <p:sldId id="268" r:id="rId6"/>
    <p:sldId id="25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3" autoAdjust="0"/>
  </p:normalViewPr>
  <p:slideViewPr>
    <p:cSldViewPr snapToGrid="0" snapToObjects="1">
      <p:cViewPr varScale="1">
        <p:scale>
          <a:sx n="155" d="100"/>
          <a:sy n="155" d="100"/>
        </p:scale>
        <p:origin x="197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82E3C-8EE6-BB4C-BA0C-E1EE8399A4DF}" type="datetimeFigureOut">
              <a:rPr lang="en-US" smtClean="0"/>
              <a:t>5/15/2019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66649-C62B-554D-9CBD-B733C0409FD6}" type="slidenum">
              <a:rPr lang="en-US" smtClean="0"/>
              <a:t>‹#›</a:t>
            </a:fld>
            <a:endParaRPr lang="en-US"/>
          </a:p>
        </p:txBody>
      </p:sp>
    </p:spTree>
    <p:extLst>
      <p:ext uri="{BB962C8B-B14F-4D97-AF65-F5344CB8AC3E}">
        <p14:creationId xmlns:p14="http://schemas.microsoft.com/office/powerpoint/2010/main" val="293148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EF270-89B6-AA43-A180-63EB90015ABB}" type="datetimeFigureOut">
              <a:rPr lang="en-US" smtClean="0"/>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190F-FA42-F348-8300-B06182F6BBCE}" type="slidenum">
              <a:rPr lang="en-US" smtClean="0"/>
              <a:t>‹#›</a:t>
            </a:fld>
            <a:endParaRPr lang="en-US"/>
          </a:p>
        </p:txBody>
      </p:sp>
    </p:spTree>
    <p:extLst>
      <p:ext uri="{BB962C8B-B14F-4D97-AF65-F5344CB8AC3E}">
        <p14:creationId xmlns:p14="http://schemas.microsoft.com/office/powerpoint/2010/main" val="1496722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a:t>
            </a:fld>
            <a:endParaRPr lang="en-US"/>
          </a:p>
        </p:txBody>
      </p:sp>
    </p:spTree>
    <p:extLst>
      <p:ext uri="{BB962C8B-B14F-4D97-AF65-F5344CB8AC3E}">
        <p14:creationId xmlns:p14="http://schemas.microsoft.com/office/powerpoint/2010/main" val="318822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2</a:t>
            </a:fld>
            <a:endParaRPr lang="en-US"/>
          </a:p>
        </p:txBody>
      </p:sp>
    </p:spTree>
    <p:extLst>
      <p:ext uri="{BB962C8B-B14F-4D97-AF65-F5344CB8AC3E}">
        <p14:creationId xmlns:p14="http://schemas.microsoft.com/office/powerpoint/2010/main" val="2287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3</a:t>
            </a:fld>
            <a:endParaRPr lang="en-US"/>
          </a:p>
        </p:txBody>
      </p:sp>
    </p:spTree>
    <p:extLst>
      <p:ext uri="{BB962C8B-B14F-4D97-AF65-F5344CB8AC3E}">
        <p14:creationId xmlns:p14="http://schemas.microsoft.com/office/powerpoint/2010/main" val="154957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4</a:t>
            </a:fld>
            <a:endParaRPr lang="en-US"/>
          </a:p>
        </p:txBody>
      </p:sp>
    </p:spTree>
    <p:extLst>
      <p:ext uri="{BB962C8B-B14F-4D97-AF65-F5344CB8AC3E}">
        <p14:creationId xmlns:p14="http://schemas.microsoft.com/office/powerpoint/2010/main" val="358380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5</a:t>
            </a:fld>
            <a:endParaRPr lang="en-US"/>
          </a:p>
        </p:txBody>
      </p:sp>
    </p:spTree>
    <p:extLst>
      <p:ext uri="{BB962C8B-B14F-4D97-AF65-F5344CB8AC3E}">
        <p14:creationId xmlns:p14="http://schemas.microsoft.com/office/powerpoint/2010/main" val="283661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6</a:t>
            </a:fld>
            <a:endParaRPr lang="en-US"/>
          </a:p>
        </p:txBody>
      </p:sp>
    </p:spTree>
    <p:extLst>
      <p:ext uri="{BB962C8B-B14F-4D97-AF65-F5344CB8AC3E}">
        <p14:creationId xmlns:p14="http://schemas.microsoft.com/office/powerpoint/2010/main" val="179430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978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C92D6-A319-E34A-BB6A-359D08573094}" type="datetime1">
              <a:rPr lang="en-US" smtClean="0"/>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0861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3DD4E9-CFC9-354D-B23C-762701B8EC12}" type="datetime1">
              <a:rPr lang="en-US" smtClean="0"/>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01974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297BF9-DE56-C942-8C7A-690FE0BE2018}" type="datetime1">
              <a:rPr lang="en-US" smtClean="0"/>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80324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3EB4E1-FAB1-874E-9D9E-86344533FAF3}" type="datetime1">
              <a:rPr lang="en-US" smtClean="0"/>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5488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2C109F-0281-6348-A94A-F563AD699708}" type="datetime1">
              <a:rPr lang="en-US" smtClean="0"/>
              <a:t>5/15/2019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048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EFB2765-84CA-D243-A556-192C476EAA5E}" type="datetime1">
              <a:rPr lang="en-US" smtClean="0"/>
              <a:t>5/15/2019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7052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5DA08D-6CF6-0445-A08F-12DDBA379D2A}" type="datetime1">
              <a:rPr lang="en-US" smtClean="0"/>
              <a:t>5/15/2019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80447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F2C357-9710-3A4C-9204-7AF75B3E02CB}" type="datetime1">
              <a:rPr lang="en-US" smtClean="0"/>
              <a:t>5/15/2019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458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CC70-263F-EF4B-8E12-7FDC0356766F}" type="datetime1">
              <a:rPr lang="en-US" smtClean="0"/>
              <a:t>5/15/2019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59380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76D3985-AD8E-8E43-956B-F7167BB6AE51}" type="datetime1">
              <a:rPr lang="en-US" smtClean="0"/>
              <a:t>5/15/2019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67837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F92FF-B19F-714F-AF19-A767AFC7D5EA}" type="slidenum">
              <a:rPr lang="en-US" smtClean="0"/>
              <a:t>‹#›</a:t>
            </a:fld>
            <a:endParaRPr lang="en-US" dirty="0"/>
          </a:p>
        </p:txBody>
      </p:sp>
      <p:pic>
        <p:nvPicPr>
          <p:cNvPr id="8" name="Picture 7" descr="NASA_logo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77474" y="6288964"/>
            <a:ext cx="539289" cy="445576"/>
          </a:xfrm>
          <a:prstGeom prst="rect">
            <a:avLst/>
          </a:prstGeom>
        </p:spPr>
      </p:pic>
      <p:sp>
        <p:nvSpPr>
          <p:cNvPr id="5" name="TextBox 4"/>
          <p:cNvSpPr txBox="1"/>
          <p:nvPr userDrawn="1"/>
        </p:nvSpPr>
        <p:spPr>
          <a:xfrm>
            <a:off x="3214078" y="6386607"/>
            <a:ext cx="2203999" cy="276999"/>
          </a:xfrm>
          <a:prstGeom prst="rect">
            <a:avLst/>
          </a:prstGeom>
          <a:noFill/>
        </p:spPr>
        <p:txBody>
          <a:bodyPr wrap="none" rtlCol="0">
            <a:spAutoFit/>
          </a:bodyPr>
          <a:lstStyle/>
          <a:p>
            <a:r>
              <a:rPr lang="en-US" sz="1200" dirty="0" err="1">
                <a:solidFill>
                  <a:schemeClr val="bg1">
                    <a:lumMod val="65000"/>
                  </a:schemeClr>
                </a:solidFill>
              </a:rPr>
              <a:t>above.nasa.gov</a:t>
            </a:r>
            <a:r>
              <a:rPr lang="en-US" sz="1200" dirty="0">
                <a:solidFill>
                  <a:schemeClr val="bg1">
                    <a:lumMod val="65000"/>
                  </a:schemeClr>
                </a:solidFill>
              </a:rPr>
              <a:t>  @</a:t>
            </a:r>
            <a:r>
              <a:rPr lang="en-US" sz="1200" dirty="0" err="1">
                <a:solidFill>
                  <a:schemeClr val="bg1">
                    <a:lumMod val="65000"/>
                  </a:schemeClr>
                </a:solidFill>
              </a:rPr>
              <a:t>NASA_ABoVE</a:t>
            </a:r>
            <a:endParaRPr lang="en-US" sz="1200" dirty="0">
              <a:solidFill>
                <a:schemeClr val="bg1">
                  <a:lumMod val="65000"/>
                </a:schemeClr>
              </a:solidFill>
            </a:endParaRPr>
          </a:p>
        </p:txBody>
      </p:sp>
      <p:pic>
        <p:nvPicPr>
          <p:cNvPr id="9" name="Picture 8">
            <a:extLst>
              <a:ext uri="{FF2B5EF4-FFF2-40B4-BE49-F238E27FC236}">
                <a16:creationId xmlns:a16="http://schemas.microsoft.com/office/drawing/2014/main" id="{2AB6B3FF-93F2-7245-A994-4C5D9B0FCFB2}"/>
              </a:ext>
            </a:extLst>
          </p:cNvPr>
          <p:cNvPicPr>
            <a:picLocks noChangeAspect="1"/>
          </p:cNvPicPr>
          <p:nvPr userDrawn="1"/>
        </p:nvPicPr>
        <p:blipFill>
          <a:blip r:embed="rId14"/>
          <a:stretch>
            <a:fillRect/>
          </a:stretch>
        </p:blipFill>
        <p:spPr>
          <a:xfrm>
            <a:off x="164845" y="6249091"/>
            <a:ext cx="1397690" cy="511227"/>
          </a:xfrm>
          <a:prstGeom prst="rect">
            <a:avLst/>
          </a:prstGeom>
        </p:spPr>
      </p:pic>
    </p:spTree>
    <p:extLst>
      <p:ext uri="{BB962C8B-B14F-4D97-AF65-F5344CB8AC3E}">
        <p14:creationId xmlns:p14="http://schemas.microsoft.com/office/powerpoint/2010/main" val="411891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032" y="917569"/>
            <a:ext cx="7210168" cy="1006382"/>
          </a:xfrm>
        </p:spPr>
        <p:txBody>
          <a:bodyPr>
            <a:noAutofit/>
          </a:bodyPr>
          <a:lstStyle/>
          <a:p>
            <a:r>
              <a:rPr lang="en-US" sz="3600" dirty="0"/>
              <a:t>Assessing impact of climate-driven increase in wildfire emissions on air quality and health of urban and indigenous populations in Alaska </a:t>
            </a:r>
          </a:p>
        </p:txBody>
      </p:sp>
      <p:sp>
        <p:nvSpPr>
          <p:cNvPr id="3" name="Subtitle 2"/>
          <p:cNvSpPr>
            <a:spLocks noGrp="1"/>
          </p:cNvSpPr>
          <p:nvPr>
            <p:ph type="subTitle" idx="1"/>
          </p:nvPr>
        </p:nvSpPr>
        <p:spPr>
          <a:xfrm>
            <a:off x="1594022" y="3058895"/>
            <a:ext cx="6400800" cy="1988840"/>
          </a:xfrm>
        </p:spPr>
        <p:txBody>
          <a:bodyPr>
            <a:normAutofit fontScale="70000" lnSpcReduction="20000"/>
          </a:bodyPr>
          <a:lstStyle/>
          <a:p>
            <a:r>
              <a:rPr lang="en-US" sz="2800" b="1" dirty="0" smtClean="0">
                <a:solidFill>
                  <a:schemeClr val="tx1"/>
                </a:solidFill>
              </a:rPr>
              <a:t>PI</a:t>
            </a:r>
          </a:p>
          <a:p>
            <a:r>
              <a:rPr lang="en-US" sz="2800" dirty="0" smtClean="0">
                <a:solidFill>
                  <a:schemeClr val="tx1"/>
                </a:solidFill>
              </a:rPr>
              <a:t>Tatiana Loboda, </a:t>
            </a:r>
            <a:r>
              <a:rPr lang="en-US" sz="2800" i="1" dirty="0" smtClean="0">
                <a:solidFill>
                  <a:schemeClr val="tx1"/>
                </a:solidFill>
              </a:rPr>
              <a:t>University of Maryland</a:t>
            </a:r>
          </a:p>
          <a:p>
            <a:r>
              <a:rPr lang="en-US" sz="2800" b="1" dirty="0" smtClean="0">
                <a:solidFill>
                  <a:schemeClr val="tx1"/>
                </a:solidFill>
              </a:rPr>
              <a:t>Co-Is</a:t>
            </a:r>
          </a:p>
          <a:p>
            <a:r>
              <a:rPr lang="en-US" sz="2800" dirty="0" smtClean="0">
                <a:solidFill>
                  <a:schemeClr val="tx1"/>
                </a:solidFill>
              </a:rPr>
              <a:t>Nancy French, </a:t>
            </a:r>
            <a:r>
              <a:rPr lang="en-US" sz="2800" i="1" dirty="0" smtClean="0">
                <a:solidFill>
                  <a:schemeClr val="tx1"/>
                </a:solidFill>
              </a:rPr>
              <a:t>Michigan Technological Research Institute</a:t>
            </a:r>
          </a:p>
          <a:p>
            <a:r>
              <a:rPr lang="en-US" sz="2800" dirty="0" smtClean="0">
                <a:solidFill>
                  <a:schemeClr val="tx1"/>
                </a:solidFill>
              </a:rPr>
              <a:t>Robin </a:t>
            </a:r>
            <a:r>
              <a:rPr lang="en-US" sz="2800" dirty="0" err="1" smtClean="0">
                <a:solidFill>
                  <a:schemeClr val="tx1"/>
                </a:solidFill>
              </a:rPr>
              <a:t>Puett</a:t>
            </a:r>
            <a:r>
              <a:rPr lang="en-US" sz="2800" dirty="0" smtClean="0">
                <a:solidFill>
                  <a:schemeClr val="tx1"/>
                </a:solidFill>
              </a:rPr>
              <a:t>, </a:t>
            </a:r>
            <a:r>
              <a:rPr lang="en-US" sz="2800" i="1" dirty="0" smtClean="0">
                <a:solidFill>
                  <a:schemeClr val="tx1"/>
                </a:solidFill>
              </a:rPr>
              <a:t>University of Maryland</a:t>
            </a:r>
            <a:endParaRPr lang="en-US" sz="2800" dirty="0" smtClean="0">
              <a:solidFill>
                <a:schemeClr val="tx1"/>
              </a:solidFill>
            </a:endParaRPr>
          </a:p>
          <a:p>
            <a:r>
              <a:rPr lang="en-US" sz="2800" dirty="0" smtClean="0">
                <a:solidFill>
                  <a:schemeClr val="tx1"/>
                </a:solidFill>
              </a:rPr>
              <a:t>Dong Chen, </a:t>
            </a:r>
            <a:r>
              <a:rPr lang="en-US" sz="2800" i="1" dirty="0" smtClean="0">
                <a:solidFill>
                  <a:schemeClr val="tx1"/>
                </a:solidFill>
              </a:rPr>
              <a:t>University of Maryland</a:t>
            </a:r>
            <a:endParaRPr lang="en-US" sz="2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 y="76788"/>
            <a:ext cx="1062063" cy="4170540"/>
          </a:xfrm>
          <a:prstGeom prst="rect">
            <a:avLst/>
          </a:prstGeom>
        </p:spPr>
      </p:pic>
    </p:spTree>
    <p:extLst>
      <p:ext uri="{BB962C8B-B14F-4D97-AF65-F5344CB8AC3E}">
        <p14:creationId xmlns:p14="http://schemas.microsoft.com/office/powerpoint/2010/main" val="231850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Objectives</a:t>
            </a:r>
          </a:p>
        </p:txBody>
      </p:sp>
      <p:sp>
        <p:nvSpPr>
          <p:cNvPr id="3" name="Content Placeholder 2"/>
          <p:cNvSpPr>
            <a:spLocks noGrp="1"/>
          </p:cNvSpPr>
          <p:nvPr>
            <p:ph idx="1"/>
          </p:nvPr>
        </p:nvSpPr>
        <p:spPr/>
        <p:txBody>
          <a:bodyPr>
            <a:normAutofit fontScale="85000" lnSpcReduction="20000"/>
          </a:bodyPr>
          <a:lstStyle/>
          <a:p>
            <a:r>
              <a:rPr lang="en-US" sz="2400" dirty="0" err="1"/>
              <a:t>ABoVE</a:t>
            </a:r>
            <a:r>
              <a:rPr lang="en-US" sz="2400" dirty="0"/>
              <a:t> Phase 2 priority research question </a:t>
            </a:r>
            <a:r>
              <a:rPr lang="en-US" sz="2400" i="1" dirty="0"/>
              <a:t>How are environmental changes affecting critical ecosystem services and how are human societies </a:t>
            </a:r>
            <a:r>
              <a:rPr lang="en-US" sz="2400" i="1" dirty="0" smtClean="0"/>
              <a:t>responding?</a:t>
            </a:r>
          </a:p>
          <a:p>
            <a:r>
              <a:rPr lang="en-US" sz="2400" dirty="0" smtClean="0"/>
              <a:t>Ecosystem Services subcomponent of the </a:t>
            </a:r>
            <a:r>
              <a:rPr lang="en-US" sz="2400" dirty="0" err="1" smtClean="0"/>
              <a:t>ABoVE</a:t>
            </a:r>
            <a:r>
              <a:rPr lang="en-US" sz="2400" dirty="0" smtClean="0"/>
              <a:t> plan - </a:t>
            </a:r>
            <a:r>
              <a:rPr lang="en-US" sz="2400" i="1" dirty="0"/>
              <a:t>[Human Health] Determine how changes to disturbance regimes, flora and fauna, permafrost conditions, and/or hydrology influence human health outcomes in the </a:t>
            </a:r>
            <a:r>
              <a:rPr lang="en-US" sz="2400" i="1" dirty="0" smtClean="0"/>
              <a:t>ABR</a:t>
            </a:r>
            <a:endParaRPr lang="en-US" sz="2400" i="1" dirty="0"/>
          </a:p>
          <a:p>
            <a:r>
              <a:rPr lang="en-US" sz="2400" u="sng" dirty="0" smtClean="0"/>
              <a:t>Premise:</a:t>
            </a:r>
            <a:r>
              <a:rPr lang="en-US" sz="2400" dirty="0" smtClean="0"/>
              <a:t> Wildfires are common and recurring events in ABR which have large impacts on air quality.  Health studies of episodic wildfire events linked related PM</a:t>
            </a:r>
            <a:r>
              <a:rPr lang="en-US" sz="2400" baseline="-25000" dirty="0" smtClean="0"/>
              <a:t>2.5</a:t>
            </a:r>
            <a:r>
              <a:rPr lang="en-US" sz="2400" dirty="0" smtClean="0"/>
              <a:t>  to respiratory and cardiovascular distress.  However, no studies have been conducted to assess impact of long-term repeated exposure of Alaskans to smoke.  Therefore, in </a:t>
            </a:r>
            <a:r>
              <a:rPr lang="en-US" sz="2400" dirty="0"/>
              <a:t>this study, a team of geospatial scientists, air pollution modelers, and spatial epidemiologists, will work together to measure the impacts of different levels of fire activity on health outcomes based on hospitalization records in Alaska between 2001 and 2018. </a:t>
            </a:r>
            <a:endParaRPr lang="en-US" sz="2400" dirty="0" smtClean="0"/>
          </a:p>
        </p:txBody>
      </p:sp>
      <p:sp>
        <p:nvSpPr>
          <p:cNvPr id="5" name="Slide Number Placeholder 4"/>
          <p:cNvSpPr>
            <a:spLocks noGrp="1"/>
          </p:cNvSpPr>
          <p:nvPr>
            <p:ph type="sldNum" sz="quarter" idx="12"/>
          </p:nvPr>
        </p:nvSpPr>
        <p:spPr/>
        <p:txBody>
          <a:bodyPr/>
          <a:lstStyle/>
          <a:p>
            <a:fld id="{C15F92FF-B19F-714F-AF19-A767AFC7D5EA}" type="slidenum">
              <a:rPr lang="en-US" smtClean="0"/>
              <a:t>2</a:t>
            </a:fld>
            <a:endParaRPr lang="en-US"/>
          </a:p>
        </p:txBody>
      </p:sp>
    </p:spTree>
    <p:extLst>
      <p:ext uri="{BB962C8B-B14F-4D97-AF65-F5344CB8AC3E}">
        <p14:creationId xmlns:p14="http://schemas.microsoft.com/office/powerpoint/2010/main" val="45759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3"/>
            <a:ext cx="8229600" cy="1143000"/>
          </a:xfrm>
        </p:spPr>
        <p:txBody>
          <a:bodyPr/>
          <a:lstStyle/>
          <a:p>
            <a:r>
              <a:rPr lang="en-US" dirty="0"/>
              <a:t>Remote Sensing</a:t>
            </a:r>
          </a:p>
        </p:txBody>
      </p:sp>
      <p:sp>
        <p:nvSpPr>
          <p:cNvPr id="3" name="Content Placeholder 2"/>
          <p:cNvSpPr>
            <a:spLocks noGrp="1"/>
          </p:cNvSpPr>
          <p:nvPr>
            <p:ph idx="1"/>
          </p:nvPr>
        </p:nvSpPr>
        <p:spPr>
          <a:xfrm>
            <a:off x="4195119" y="1361275"/>
            <a:ext cx="4491680" cy="4934493"/>
          </a:xfrm>
        </p:spPr>
        <p:txBody>
          <a:bodyPr>
            <a:normAutofit fontScale="77500" lnSpcReduction="20000"/>
          </a:bodyPr>
          <a:lstStyle/>
          <a:p>
            <a:r>
              <a:rPr lang="en-US" dirty="0" err="1" smtClean="0"/>
              <a:t>Spaceborne</a:t>
            </a:r>
            <a:r>
              <a:rPr lang="en-US" dirty="0" smtClean="0"/>
              <a:t> </a:t>
            </a:r>
            <a:r>
              <a:rPr lang="en-US" dirty="0"/>
              <a:t>remote </a:t>
            </a:r>
            <a:r>
              <a:rPr lang="en-US" dirty="0" smtClean="0"/>
              <a:t>sensing: </a:t>
            </a:r>
          </a:p>
          <a:p>
            <a:pPr lvl="1"/>
            <a:r>
              <a:rPr lang="en-US" dirty="0" smtClean="0"/>
              <a:t>Landsat/Sentinel 2 optical data</a:t>
            </a:r>
          </a:p>
          <a:p>
            <a:pPr lvl="1"/>
            <a:r>
              <a:rPr lang="en-US" dirty="0" smtClean="0"/>
              <a:t>MODIS active fires</a:t>
            </a:r>
            <a:endParaRPr lang="en-US" dirty="0"/>
          </a:p>
          <a:p>
            <a:r>
              <a:rPr lang="en-US" dirty="0"/>
              <a:t>Planned data </a:t>
            </a:r>
            <a:r>
              <a:rPr lang="en-US" dirty="0" smtClean="0"/>
              <a:t>products:</a:t>
            </a:r>
          </a:p>
          <a:p>
            <a:pPr lvl="1"/>
            <a:r>
              <a:rPr lang="en-US" dirty="0" smtClean="0"/>
              <a:t>Annual </a:t>
            </a:r>
            <a:r>
              <a:rPr lang="en-US" dirty="0"/>
              <a:t>30m DOB and </a:t>
            </a:r>
            <a:r>
              <a:rPr lang="en-US" dirty="0" err="1"/>
              <a:t>dNBR</a:t>
            </a:r>
            <a:r>
              <a:rPr lang="en-US" dirty="0"/>
              <a:t> maps for Alaska 2016-2020 (to extend the existing record between 2001 and 2015). </a:t>
            </a:r>
            <a:endParaRPr lang="en-US" dirty="0" smtClean="0"/>
          </a:p>
          <a:p>
            <a:pPr lvl="1"/>
            <a:r>
              <a:rPr lang="en-US" dirty="0" smtClean="0"/>
              <a:t>Annual 30m fuel load maps for Alaska 2001 – 2020 with uncertainty estimates expressed as RMSE. </a:t>
            </a:r>
            <a:endParaRPr lang="en-US" dirty="0" smtClean="0"/>
          </a:p>
          <a:p>
            <a:pPr lvl="1"/>
            <a:r>
              <a:rPr lang="en-US" dirty="0" smtClean="0"/>
              <a:t>32km </a:t>
            </a:r>
            <a:r>
              <a:rPr lang="en-US" dirty="0"/>
              <a:t>3-hour mean FRP surfaces within fire perimeters</a:t>
            </a:r>
            <a:r>
              <a:rPr lang="en-US" dirty="0" smtClean="0"/>
              <a:t>.</a:t>
            </a:r>
          </a:p>
          <a:p>
            <a:endParaRPr lang="en-US" dirty="0"/>
          </a:p>
        </p:txBody>
      </p:sp>
      <p:sp>
        <p:nvSpPr>
          <p:cNvPr id="5" name="Slide Number Placeholder 4"/>
          <p:cNvSpPr>
            <a:spLocks noGrp="1"/>
          </p:cNvSpPr>
          <p:nvPr>
            <p:ph type="sldNum" sz="quarter" idx="12"/>
          </p:nvPr>
        </p:nvSpPr>
        <p:spPr>
          <a:xfrm>
            <a:off x="6553200" y="6117425"/>
            <a:ext cx="2133600" cy="365125"/>
          </a:xfrm>
        </p:spPr>
        <p:txBody>
          <a:bodyPr/>
          <a:lstStyle/>
          <a:p>
            <a:fld id="{C15F92FF-B19F-714F-AF19-A767AFC7D5EA}" type="slidenum">
              <a:rPr lang="en-US" smtClean="0"/>
              <a:t>3</a:t>
            </a:fld>
            <a:endParaRPr lang="en-US"/>
          </a:p>
        </p:txBody>
      </p:sp>
      <p:grpSp>
        <p:nvGrpSpPr>
          <p:cNvPr id="6" name="Group 5"/>
          <p:cNvGrpSpPr/>
          <p:nvPr/>
        </p:nvGrpSpPr>
        <p:grpSpPr>
          <a:xfrm>
            <a:off x="82885" y="976459"/>
            <a:ext cx="3885690" cy="5202053"/>
            <a:chOff x="82884" y="1625189"/>
            <a:chExt cx="3885690" cy="5202053"/>
          </a:xfrm>
        </p:grpSpPr>
        <p:grpSp>
          <p:nvGrpSpPr>
            <p:cNvPr id="7" name="Group 6"/>
            <p:cNvGrpSpPr/>
            <p:nvPr/>
          </p:nvGrpSpPr>
          <p:grpSpPr>
            <a:xfrm>
              <a:off x="82884" y="2057549"/>
              <a:ext cx="3885689" cy="4769693"/>
              <a:chOff x="82885" y="2040687"/>
              <a:chExt cx="3885689" cy="4769693"/>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293" r="20761"/>
              <a:stretch/>
            </p:blipFill>
            <p:spPr>
              <a:xfrm>
                <a:off x="82885" y="2040687"/>
                <a:ext cx="3885689" cy="476969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4873" t="38433" r="8739" b="40211"/>
              <a:stretch/>
            </p:blipFill>
            <p:spPr>
              <a:xfrm>
                <a:off x="3352513" y="5555208"/>
                <a:ext cx="459631" cy="1187376"/>
              </a:xfrm>
              <a:prstGeom prst="rect">
                <a:avLst/>
              </a:prstGeom>
            </p:spPr>
          </p:pic>
        </p:grpSp>
        <p:sp>
          <p:nvSpPr>
            <p:cNvPr id="8" name="Rectangle 7"/>
            <p:cNvSpPr/>
            <p:nvPr/>
          </p:nvSpPr>
          <p:spPr>
            <a:xfrm>
              <a:off x="82885" y="1625189"/>
              <a:ext cx="3885689" cy="415498"/>
            </a:xfrm>
            <a:prstGeom prst="rect">
              <a:avLst/>
            </a:prstGeom>
          </p:spPr>
          <p:txBody>
            <a:bodyPr wrap="square" lIns="0" tIns="0" rIns="0" bIns="0">
              <a:spAutoFit/>
            </a:bodyPr>
            <a:lstStyle/>
            <a:p>
              <a:r>
                <a:rPr lang="en-US" sz="900" i="1" dirty="0"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Wildfire is a persistent backdrop of life in Alaska</a:t>
              </a:r>
              <a:r>
                <a:rPr lang="en-US" sz="900" i="1" dirty="0">
                  <a:solidFill>
                    <a:srgbClr val="44546A"/>
                  </a:solidFill>
                  <a:latin typeface="Cambria" panose="02040503050406030204" pitchFamily="18" charset="0"/>
                  <a:ea typeface="Calibri" panose="020F0502020204030204" pitchFamily="34" charset="0"/>
                  <a:cs typeface="Times New Roman" panose="02020603050405020304" pitchFamily="18" charset="0"/>
                </a:rPr>
                <a:t> </a:t>
              </a:r>
              <a:r>
                <a:rPr lang="en-US" sz="900" i="1" dirty="0"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during summer.  Since 2000, Alaskans have experiences 3 largest fire seasons on record and there has not been a single year without fire since continuous satellite monitoring began.     </a:t>
              </a:r>
              <a:endParaRPr lang="en-US" sz="800" i="1"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6856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3"/>
            <a:ext cx="8229600" cy="1143000"/>
          </a:xfrm>
        </p:spPr>
        <p:txBody>
          <a:bodyPr/>
          <a:lstStyle/>
          <a:p>
            <a:r>
              <a:rPr lang="en-US" dirty="0" smtClean="0"/>
              <a:t>Modeling</a:t>
            </a:r>
            <a:endParaRPr lang="en-US" dirty="0"/>
          </a:p>
        </p:txBody>
      </p:sp>
      <p:sp>
        <p:nvSpPr>
          <p:cNvPr id="3" name="Content Placeholder 2"/>
          <p:cNvSpPr>
            <a:spLocks noGrp="1"/>
          </p:cNvSpPr>
          <p:nvPr>
            <p:ph idx="1"/>
          </p:nvPr>
        </p:nvSpPr>
        <p:spPr>
          <a:xfrm>
            <a:off x="4176585" y="1173300"/>
            <a:ext cx="4763529" cy="2094342"/>
          </a:xfrm>
        </p:spPr>
        <p:txBody>
          <a:bodyPr>
            <a:normAutofit fontScale="85000" lnSpcReduction="10000"/>
          </a:bodyPr>
          <a:lstStyle/>
          <a:p>
            <a:pPr marL="0" indent="0">
              <a:buNone/>
            </a:pPr>
            <a:r>
              <a:rPr lang="en-US" dirty="0" smtClean="0"/>
              <a:t>Geospatial modeling activities:</a:t>
            </a:r>
          </a:p>
          <a:p>
            <a:r>
              <a:rPr lang="en-US" dirty="0" smtClean="0"/>
              <a:t>Emissions modeling</a:t>
            </a:r>
          </a:p>
          <a:p>
            <a:r>
              <a:rPr lang="en-US" dirty="0" smtClean="0"/>
              <a:t>Atmospheric transport modeling</a:t>
            </a:r>
            <a:endParaRPr lang="en-US" dirty="0"/>
          </a:p>
        </p:txBody>
      </p:sp>
      <p:sp>
        <p:nvSpPr>
          <p:cNvPr id="5" name="Slide Number Placeholder 4"/>
          <p:cNvSpPr>
            <a:spLocks noGrp="1"/>
          </p:cNvSpPr>
          <p:nvPr>
            <p:ph type="sldNum" sz="quarter" idx="12"/>
          </p:nvPr>
        </p:nvSpPr>
        <p:spPr>
          <a:xfrm>
            <a:off x="6553200" y="6092275"/>
            <a:ext cx="2133600" cy="365125"/>
          </a:xfrm>
        </p:spPr>
        <p:txBody>
          <a:bodyPr/>
          <a:lstStyle/>
          <a:p>
            <a:fld id="{C15F92FF-B19F-714F-AF19-A767AFC7D5EA}" type="slidenum">
              <a:rPr lang="en-US" smtClean="0"/>
              <a:t>4</a:t>
            </a:fld>
            <a:endParaRPr lang="en-US"/>
          </a:p>
        </p:txBody>
      </p:sp>
      <p:grpSp>
        <p:nvGrpSpPr>
          <p:cNvPr id="6" name="Group 5"/>
          <p:cNvGrpSpPr/>
          <p:nvPr/>
        </p:nvGrpSpPr>
        <p:grpSpPr>
          <a:xfrm>
            <a:off x="180049" y="1153562"/>
            <a:ext cx="3687616" cy="3023841"/>
            <a:chOff x="2535193" y="1501487"/>
            <a:chExt cx="3001568" cy="2737140"/>
          </a:xfrm>
        </p:grpSpPr>
        <p:pic>
          <p:nvPicPr>
            <p:cNvPr id="7" name="Picture 6"/>
            <p:cNvPicPr>
              <a:picLocks noChangeAspect="1"/>
            </p:cNvPicPr>
            <p:nvPr/>
          </p:nvPicPr>
          <p:blipFill>
            <a:blip r:embed="rId3"/>
            <a:stretch>
              <a:fillRect/>
            </a:stretch>
          </p:blipFill>
          <p:spPr>
            <a:xfrm>
              <a:off x="2535194" y="1501487"/>
              <a:ext cx="3001567" cy="2203504"/>
            </a:xfrm>
            <a:prstGeom prst="rect">
              <a:avLst/>
            </a:prstGeom>
          </p:spPr>
        </p:pic>
        <p:sp>
          <p:nvSpPr>
            <p:cNvPr id="8" name="Rectangle 7"/>
            <p:cNvSpPr/>
            <p:nvPr/>
          </p:nvSpPr>
          <p:spPr>
            <a:xfrm>
              <a:off x="2535193" y="3653577"/>
              <a:ext cx="3001567" cy="585050"/>
            </a:xfrm>
            <a:prstGeom prst="rect">
              <a:avLst/>
            </a:prstGeom>
          </p:spPr>
          <p:txBody>
            <a:bodyPr wrap="square">
              <a:spAutoFit/>
            </a:bodyPr>
            <a:lstStyle/>
            <a:p>
              <a:r>
                <a:rPr lang="en-US" sz="1200" i="1" dirty="0"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Smoke plumes from wildfires in 2005 (shown in red), visible in satellite imagery, cover the entire Interior Alaska including the majority of populated areas.  </a:t>
              </a:r>
              <a:endParaRPr lang="en-US" sz="1200" i="1"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9" name="Group 8"/>
          <p:cNvGrpSpPr/>
          <p:nvPr/>
        </p:nvGrpSpPr>
        <p:grpSpPr>
          <a:xfrm>
            <a:off x="4466968" y="3265707"/>
            <a:ext cx="4219832" cy="2830293"/>
            <a:chOff x="-171464" y="69134"/>
            <a:chExt cx="3976688" cy="266716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134"/>
              <a:ext cx="3502025" cy="2125506"/>
            </a:xfrm>
            <a:prstGeom prst="rect">
              <a:avLst/>
            </a:prstGeom>
          </p:spPr>
        </p:pic>
        <p:sp>
          <p:nvSpPr>
            <p:cNvPr id="11" name="Text Box 21"/>
            <p:cNvSpPr txBox="1"/>
            <p:nvPr/>
          </p:nvSpPr>
          <p:spPr>
            <a:xfrm>
              <a:off x="-171464" y="2194641"/>
              <a:ext cx="3976688" cy="54165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dirty="0" smtClean="0">
                  <a:solidFill>
                    <a:srgbClr val="44546A"/>
                  </a:solidFill>
                  <a:effectLst/>
                  <a:latin typeface="Cambria" panose="02040503050406030204" pitchFamily="18" charset="0"/>
                  <a:ea typeface="Calibri" panose="020F0502020204030204" pitchFamily="34" charset="0"/>
                  <a:cs typeface="Times New Roman" panose="02020603050405020304" pitchFamily="18" charset="0"/>
                </a:rPr>
                <a:t>HYSPLIT-generated </a:t>
              </a:r>
              <a:r>
                <a:rPr lang="en-US" sz="900" i="1" dirty="0">
                  <a:solidFill>
                    <a:srgbClr val="44546A"/>
                  </a:solidFill>
                  <a:effectLst/>
                  <a:latin typeface="Cambria" panose="02040503050406030204" pitchFamily="18" charset="0"/>
                  <a:ea typeface="Calibri" panose="020F0502020204030204" pitchFamily="34" charset="0"/>
                  <a:cs typeface="Times New Roman" panose="02020603050405020304" pitchFamily="18" charset="0"/>
                </a:rPr>
                <a:t>estimates of PM2.5 concentration emitted from the 2010 Big Mountain Fire in Alaska based on emissions delivered from the existing WFEIS-Alaska instance. This example shows 24-hour concentrations averaged over 0-500m of atmospheric column with plume injection height at 1 km above ground level. </a:t>
              </a:r>
            </a:p>
          </p:txBody>
        </p:sp>
      </p:grpSp>
      <p:sp>
        <p:nvSpPr>
          <p:cNvPr id="12" name="Content Placeholder 2"/>
          <p:cNvSpPr txBox="1">
            <a:spLocks/>
          </p:cNvSpPr>
          <p:nvPr/>
        </p:nvSpPr>
        <p:spPr>
          <a:xfrm>
            <a:off x="159540" y="4141810"/>
            <a:ext cx="4498957" cy="227543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Planned model products:</a:t>
            </a:r>
          </a:p>
          <a:p>
            <a:r>
              <a:rPr lang="en-US" dirty="0" smtClean="0"/>
              <a:t>Daily 1 km PM</a:t>
            </a:r>
            <a:r>
              <a:rPr lang="en-US" baseline="-25000" dirty="0" smtClean="0"/>
              <a:t>2.5 </a:t>
            </a:r>
            <a:r>
              <a:rPr lang="en-US" dirty="0" smtClean="0"/>
              <a:t>emissions with associated uncertainty layers for selected years</a:t>
            </a:r>
          </a:p>
          <a:p>
            <a:r>
              <a:rPr lang="en-US" dirty="0" smtClean="0"/>
              <a:t>Daily 32 km minimum, mean, and maximum surface-level wildfire-produced PM</a:t>
            </a:r>
            <a:r>
              <a:rPr lang="en-US" baseline="-25000" dirty="0" smtClean="0"/>
              <a:t>2.5</a:t>
            </a:r>
            <a:r>
              <a:rPr lang="en-US" dirty="0" smtClean="0"/>
              <a:t> concentration layers</a:t>
            </a:r>
            <a:endParaRPr lang="en-US" dirty="0"/>
          </a:p>
        </p:txBody>
      </p:sp>
    </p:spTree>
    <p:extLst>
      <p:ext uri="{BB962C8B-B14F-4D97-AF65-F5344CB8AC3E}">
        <p14:creationId xmlns:p14="http://schemas.microsoft.com/office/powerpoint/2010/main" val="355069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3"/>
            <a:ext cx="8229600" cy="1143000"/>
          </a:xfrm>
        </p:spPr>
        <p:txBody>
          <a:bodyPr/>
          <a:lstStyle/>
          <a:p>
            <a:r>
              <a:rPr lang="en-US" dirty="0" smtClean="0"/>
              <a:t>Health Outcomes Assessment</a:t>
            </a:r>
            <a:endParaRPr lang="en-US" dirty="0"/>
          </a:p>
        </p:txBody>
      </p:sp>
      <p:sp>
        <p:nvSpPr>
          <p:cNvPr id="3" name="Content Placeholder 2"/>
          <p:cNvSpPr>
            <a:spLocks noGrp="1"/>
          </p:cNvSpPr>
          <p:nvPr>
            <p:ph idx="1"/>
          </p:nvPr>
        </p:nvSpPr>
        <p:spPr>
          <a:xfrm>
            <a:off x="871152" y="1037374"/>
            <a:ext cx="7648832" cy="2452607"/>
          </a:xfrm>
        </p:spPr>
        <p:txBody>
          <a:bodyPr>
            <a:normAutofit fontScale="70000" lnSpcReduction="20000"/>
          </a:bodyPr>
          <a:lstStyle/>
          <a:p>
            <a:pPr marL="0" indent="0">
              <a:buNone/>
            </a:pPr>
            <a:r>
              <a:rPr lang="en-US" sz="3800" u="sng" dirty="0" smtClean="0"/>
              <a:t>Primary aim:</a:t>
            </a:r>
            <a:r>
              <a:rPr lang="en-US" sz="3800" dirty="0" smtClean="0"/>
              <a:t> </a:t>
            </a:r>
            <a:r>
              <a:rPr lang="en-US" dirty="0" smtClean="0"/>
              <a:t>Quantify the impact of fire-generated </a:t>
            </a:r>
            <a:r>
              <a:rPr lang="en-US" dirty="0"/>
              <a:t>PM</a:t>
            </a:r>
            <a:r>
              <a:rPr lang="en-US" baseline="-25000" dirty="0"/>
              <a:t>2.5</a:t>
            </a:r>
            <a:r>
              <a:rPr lang="en-US" dirty="0"/>
              <a:t> concentrations across the state of Alaska during high, moderate, and low intensity fire </a:t>
            </a:r>
            <a:r>
              <a:rPr lang="en-US" dirty="0" smtClean="0"/>
              <a:t>seasons on </a:t>
            </a:r>
            <a:r>
              <a:rPr lang="en-US" dirty="0"/>
              <a:t>hospitalizations of </a:t>
            </a:r>
            <a:r>
              <a:rPr lang="en-US" dirty="0" smtClean="0"/>
              <a:t>Alaskans specifically </a:t>
            </a:r>
            <a:r>
              <a:rPr lang="en-US" dirty="0"/>
              <a:t>for respiratory and cardiovascular </a:t>
            </a:r>
            <a:r>
              <a:rPr lang="en-US" dirty="0" smtClean="0"/>
              <a:t>outcomes</a:t>
            </a:r>
            <a:r>
              <a:rPr lang="en-US" dirty="0"/>
              <a:t>.</a:t>
            </a:r>
            <a:r>
              <a:rPr lang="en-US" dirty="0" smtClean="0"/>
              <a:t> </a:t>
            </a:r>
          </a:p>
          <a:p>
            <a:pPr marL="0" indent="0">
              <a:buNone/>
            </a:pPr>
            <a:r>
              <a:rPr lang="en-US" sz="3800" u="sng" dirty="0" smtClean="0"/>
              <a:t>Secondary aim: </a:t>
            </a:r>
            <a:r>
              <a:rPr lang="en-US" dirty="0" smtClean="0"/>
              <a:t>Assess </a:t>
            </a:r>
            <a:r>
              <a:rPr lang="en-US" dirty="0"/>
              <a:t>if there are differences in </a:t>
            </a:r>
            <a:r>
              <a:rPr lang="en-US" dirty="0"/>
              <a:t>the overall exposure to PM</a:t>
            </a:r>
            <a:r>
              <a:rPr lang="en-US" baseline="-25000" dirty="0"/>
              <a:t>2.5</a:t>
            </a:r>
            <a:r>
              <a:rPr lang="en-US" dirty="0"/>
              <a:t> from wildfire emissions and subsequent health outcomes based on socioeconomic or demographic status of the </a:t>
            </a:r>
            <a:r>
              <a:rPr lang="en-US" dirty="0" smtClean="0"/>
              <a:t>population. </a:t>
            </a:r>
          </a:p>
        </p:txBody>
      </p:sp>
      <p:sp>
        <p:nvSpPr>
          <p:cNvPr id="5" name="Slide Number Placeholder 4"/>
          <p:cNvSpPr>
            <a:spLocks noGrp="1"/>
          </p:cNvSpPr>
          <p:nvPr>
            <p:ph type="sldNum" sz="quarter" idx="12"/>
          </p:nvPr>
        </p:nvSpPr>
        <p:spPr>
          <a:xfrm>
            <a:off x="6553200" y="6092275"/>
            <a:ext cx="2133600" cy="365125"/>
          </a:xfrm>
        </p:spPr>
        <p:txBody>
          <a:bodyPr/>
          <a:lstStyle/>
          <a:p>
            <a:fld id="{C15F92FF-B19F-714F-AF19-A767AFC7D5EA}" type="slidenum">
              <a:rPr lang="en-US" smtClean="0"/>
              <a:t>5</a:t>
            </a:fld>
            <a:endParaRPr lang="en-US"/>
          </a:p>
        </p:txBody>
      </p:sp>
      <p:grpSp>
        <p:nvGrpSpPr>
          <p:cNvPr id="13" name="Group 12"/>
          <p:cNvGrpSpPr/>
          <p:nvPr/>
        </p:nvGrpSpPr>
        <p:grpSpPr>
          <a:xfrm>
            <a:off x="1068859" y="3422822"/>
            <a:ext cx="6975390" cy="3086378"/>
            <a:chOff x="4135129" y="2947373"/>
            <a:chExt cx="4700789" cy="2546742"/>
          </a:xfrm>
        </p:grpSpPr>
        <p:pic>
          <p:nvPicPr>
            <p:cNvPr id="14" name="Picture 13"/>
            <p:cNvPicPr>
              <a:picLocks noChangeAspect="1"/>
            </p:cNvPicPr>
            <p:nvPr/>
          </p:nvPicPr>
          <p:blipFill>
            <a:blip r:embed="rId3"/>
            <a:stretch>
              <a:fillRect/>
            </a:stretch>
          </p:blipFill>
          <p:spPr>
            <a:xfrm>
              <a:off x="4135129" y="2947373"/>
              <a:ext cx="4700789" cy="2232875"/>
            </a:xfrm>
            <a:prstGeom prst="rect">
              <a:avLst/>
            </a:prstGeom>
          </p:spPr>
        </p:pic>
        <p:sp>
          <p:nvSpPr>
            <p:cNvPr id="15" name="Rectangle 14"/>
            <p:cNvSpPr/>
            <p:nvPr/>
          </p:nvSpPr>
          <p:spPr>
            <a:xfrm>
              <a:off x="4135129" y="5155744"/>
              <a:ext cx="4700789" cy="338371"/>
            </a:xfrm>
            <a:prstGeom prst="rect">
              <a:avLst/>
            </a:prstGeom>
          </p:spPr>
          <p:txBody>
            <a:bodyPr wrap="square" lIns="0" rIns="0">
              <a:spAutoFit/>
            </a:bodyPr>
            <a:lstStyle/>
            <a:p>
              <a:r>
                <a:rPr lang="en-US" sz="1200" i="1" dirty="0"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Smoke plume near Fairbanks, AK on August 22, 2012 (AP </a:t>
              </a:r>
              <a:r>
                <a:rPr lang="en-US" sz="1200" i="1" dirty="0">
                  <a:solidFill>
                    <a:srgbClr val="44546A"/>
                  </a:solidFill>
                  <a:latin typeface="Cambria" panose="02040503050406030204" pitchFamily="18" charset="0"/>
                  <a:ea typeface="Calibri" panose="020F0502020204030204" pitchFamily="34" charset="0"/>
                  <a:cs typeface="Times New Roman" panose="02020603050405020304" pitchFamily="18" charset="0"/>
                </a:rPr>
                <a:t>Photo/Fairbanks Daily News-Miner, Sam </a:t>
              </a:r>
              <a:r>
                <a:rPr lang="en-US" sz="1200" i="1" dirty="0" err="1"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Harrel</a:t>
              </a:r>
              <a:r>
                <a:rPr lang="en-US" sz="1200" i="1" dirty="0" smtClean="0">
                  <a:solidFill>
                    <a:srgbClr val="44546A"/>
                  </a:solidFill>
                  <a:latin typeface="Cambria" panose="02040503050406030204" pitchFamily="18" charset="0"/>
                  <a:ea typeface="Calibri" panose="020F0502020204030204" pitchFamily="34" charset="0"/>
                  <a:cs typeface="Times New Roman" panose="02020603050405020304" pitchFamily="18" charset="0"/>
                </a:rPr>
                <a:t>/AP) www.nydailynews.com.  </a:t>
              </a:r>
              <a:endParaRPr lang="en-US" sz="1200" i="1" dirty="0">
                <a:solidFill>
                  <a:srgbClr val="44546A"/>
                </a:solidFill>
                <a:latin typeface="Cambria" panose="020405030504060302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8016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lstStyle/>
          <a:p>
            <a:r>
              <a:rPr lang="en-US" dirty="0"/>
              <a:t>Federal / state / territory </a:t>
            </a:r>
            <a:r>
              <a:rPr lang="en-US" dirty="0" smtClean="0"/>
              <a:t>agencies:</a:t>
            </a:r>
          </a:p>
          <a:p>
            <a:pPr lvl="1"/>
            <a:r>
              <a:rPr lang="en-US" dirty="0"/>
              <a:t>Alaska </a:t>
            </a:r>
            <a:r>
              <a:rPr lang="en-US" dirty="0" smtClean="0"/>
              <a:t>CDC</a:t>
            </a:r>
          </a:p>
          <a:p>
            <a:pPr lvl="1"/>
            <a:r>
              <a:rPr lang="en-US" dirty="0" smtClean="0"/>
              <a:t>State </a:t>
            </a:r>
            <a:r>
              <a:rPr lang="en-US" dirty="0"/>
              <a:t>of Alaska Department of Public </a:t>
            </a:r>
            <a:r>
              <a:rPr lang="en-US" dirty="0" smtClean="0"/>
              <a:t>Health</a:t>
            </a:r>
          </a:p>
          <a:p>
            <a:pPr lvl="1"/>
            <a:r>
              <a:rPr lang="en-US" dirty="0" smtClean="0"/>
              <a:t>US </a:t>
            </a:r>
            <a:r>
              <a:rPr lang="en-US" dirty="0"/>
              <a:t>Department of State</a:t>
            </a:r>
            <a:endParaRPr lang="en-US" dirty="0"/>
          </a:p>
          <a:p>
            <a:r>
              <a:rPr lang="en-US" dirty="0" smtClean="0"/>
              <a:t>Other </a:t>
            </a:r>
            <a:r>
              <a:rPr lang="en-US" dirty="0"/>
              <a:t>stakeholder </a:t>
            </a:r>
            <a:r>
              <a:rPr lang="en-US" dirty="0" smtClean="0"/>
              <a:t>organizations:</a:t>
            </a:r>
          </a:p>
          <a:p>
            <a:pPr lvl="1"/>
            <a:r>
              <a:rPr lang="en-US" dirty="0"/>
              <a:t>the IARPC Health and Human Well-being Collaboration Team</a:t>
            </a:r>
            <a:endParaRPr lang="en-US" dirty="0"/>
          </a:p>
          <a:p>
            <a:endParaRPr lang="en-US" dirty="0"/>
          </a:p>
        </p:txBody>
      </p:sp>
      <p:sp>
        <p:nvSpPr>
          <p:cNvPr id="5" name="Slide Number Placeholder 4"/>
          <p:cNvSpPr>
            <a:spLocks noGrp="1"/>
          </p:cNvSpPr>
          <p:nvPr>
            <p:ph type="sldNum" sz="quarter" idx="12"/>
          </p:nvPr>
        </p:nvSpPr>
        <p:spPr/>
        <p:txBody>
          <a:bodyPr/>
          <a:lstStyle/>
          <a:p>
            <a:fld id="{C15F92FF-B19F-714F-AF19-A767AFC7D5EA}" type="slidenum">
              <a:rPr lang="en-US" smtClean="0"/>
              <a:t>6</a:t>
            </a:fld>
            <a:endParaRPr lang="en-US"/>
          </a:p>
        </p:txBody>
      </p:sp>
    </p:spTree>
    <p:extLst>
      <p:ext uri="{BB962C8B-B14F-4D97-AF65-F5344CB8AC3E}">
        <p14:creationId xmlns:p14="http://schemas.microsoft.com/office/powerpoint/2010/main" val="146396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670</TotalTime>
  <Words>558</Words>
  <Application>Microsoft Office PowerPoint</Application>
  <PresentationFormat>On-screen Show (4:3)</PresentationFormat>
  <Paragraphs>51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Cambria</vt:lpstr>
      <vt:lpstr>Times New Roman</vt:lpstr>
      <vt:lpstr>Office Theme</vt:lpstr>
      <vt:lpstr>Assessing impact of climate-driven increase in wildfire emissions on air quality and health of urban and indigenous populations in Alaska </vt:lpstr>
      <vt:lpstr>Science Objectives</vt:lpstr>
      <vt:lpstr>Remote Sensing</vt:lpstr>
      <vt:lpstr>Modeling</vt:lpstr>
      <vt:lpstr>Health Outcomes Assessment</vt:lpstr>
      <vt:lpstr>Stakeholder Engagement</vt:lpstr>
    </vt:vector>
  </TitlesOfParts>
  <Company>NASA 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Griffith</dc:creator>
  <cp:lastModifiedBy>Tatiana V. Loboda</cp:lastModifiedBy>
  <cp:revision>54</cp:revision>
  <dcterms:created xsi:type="dcterms:W3CDTF">2015-08-14T15:58:20Z</dcterms:created>
  <dcterms:modified xsi:type="dcterms:W3CDTF">2019-05-15T21:16:37Z</dcterms:modified>
</cp:coreProperties>
</file>