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60" r:id="rId4"/>
    <p:sldId id="266" r:id="rId5"/>
    <p:sldId id="268" r:id="rId6"/>
    <p:sldId id="269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 snapToGrid="0" snapToObjects="1">
      <p:cViewPr>
        <p:scale>
          <a:sx n="70" d="100"/>
          <a:sy n="70" d="100"/>
        </p:scale>
        <p:origin x="173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2E3C-8EE6-BB4C-BA0C-E1EE8399A4DF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6649-C62B-554D-9CBD-B733C0409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6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F270-89B6-AA43-A180-63EB90015AB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190F-FA42-F348-8300-B06182F6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190F-FA42-F348-8300-B06182F6BB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9311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C92D6-A319-E34A-BB6A-359D08573094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DD4E9-CFC9-354D-B23C-762701B8EC12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297BF9-DE56-C942-8C7A-690FE0BE2018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4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3EB4E1-FAB1-874E-9D9E-86344533FAF3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C109F-0281-6348-A94A-F563AD699708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FB2765-84CA-D243-A556-192C476EAA5E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5DA08D-6CF6-0445-A08F-12DDBA379D2A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2C357-9710-3A4C-9204-7AF75B3E02CB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CC70-263F-EF4B-8E12-7FDC0356766F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6D3985-AD8E-8E43-956B-F7167BB6AE51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92FF-B19F-714F-AF19-A767AFC7D5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ASA_logo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74" y="6288964"/>
            <a:ext cx="539289" cy="4455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214078" y="6386607"/>
            <a:ext cx="220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above.nasa.gov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@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NASA_ABoVE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6B3FF-93F2-7245-A994-4C5D9B0FCFB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4845" y="6249091"/>
            <a:ext cx="1397690" cy="511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39" y="6075320"/>
            <a:ext cx="1134786" cy="684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20" y="6209711"/>
            <a:ext cx="637662" cy="5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560" y="1645079"/>
            <a:ext cx="7772400" cy="1006382"/>
          </a:xfrm>
        </p:spPr>
        <p:txBody>
          <a:bodyPr>
            <a:normAutofit fontScale="90000"/>
          </a:bodyPr>
          <a:lstStyle/>
          <a:p>
            <a:r>
              <a:rPr lang="en-US" dirty="0"/>
              <a:t>Wetland status, change, and seasonal inundation dynamics for assessing the vulnerability of waterfowl habitat within the </a:t>
            </a:r>
            <a:r>
              <a:rPr lang="en-US" dirty="0" err="1"/>
              <a:t>ABoVE</a:t>
            </a:r>
            <a:r>
              <a:rPr lang="en-US" dirty="0"/>
              <a:t> study domain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659" y="3874672"/>
            <a:ext cx="7958301" cy="177776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PI: Nancy HF French, Michigan Tech Research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Co-Is</a:t>
            </a:r>
            <a:r>
              <a:rPr lang="en-US" sz="2000" dirty="0">
                <a:solidFill>
                  <a:schemeClr val="tx1"/>
                </a:solidFill>
              </a:rPr>
              <a:t>: Liza </a:t>
            </a:r>
            <a:r>
              <a:rPr lang="en-US" sz="2000" dirty="0" smtClean="0">
                <a:solidFill>
                  <a:schemeClr val="tx1"/>
                </a:solidFill>
              </a:rPr>
              <a:t>Jenkins, Michigan Tech Research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Laura </a:t>
            </a:r>
            <a:r>
              <a:rPr lang="en-US" sz="2000" dirty="0" err="1" smtClean="0">
                <a:solidFill>
                  <a:schemeClr val="tx1"/>
                </a:solidFill>
              </a:rPr>
              <a:t>Bourgeau</a:t>
            </a:r>
            <a:r>
              <a:rPr lang="en-US" sz="2000" dirty="0" smtClean="0">
                <a:solidFill>
                  <a:schemeClr val="tx1"/>
                </a:solidFill>
              </a:rPr>
              <a:t>-Chavez, Michigan Tech Research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Michael </a:t>
            </a:r>
            <a:r>
              <a:rPr lang="en-US" sz="2000" dirty="0" err="1" smtClean="0">
                <a:solidFill>
                  <a:schemeClr val="tx1"/>
                </a:solidFill>
              </a:rPr>
              <a:t>Battaglia</a:t>
            </a:r>
            <a:r>
              <a:rPr lang="en-US" sz="2000" dirty="0" smtClean="0">
                <a:solidFill>
                  <a:schemeClr val="tx1"/>
                </a:solidFill>
              </a:rPr>
              <a:t>, Michigan Tech Research Institute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Kevin Smith, Ducks Unlimited Canada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Bruce Chapman, NASA JPL</a:t>
            </a:r>
          </a:p>
        </p:txBody>
      </p:sp>
      <p:pic>
        <p:nvPicPr>
          <p:cNvPr id="1026" name="Picture 2" descr="Image result for nancy french m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1" y="85678"/>
            <a:ext cx="1034683" cy="13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20178" r="23151"/>
          <a:stretch/>
        </p:blipFill>
        <p:spPr>
          <a:xfrm>
            <a:off x="7857951" y="4424253"/>
            <a:ext cx="1059274" cy="1270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31" y="1451761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French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8210" y="5681823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Co-I Jenkins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Science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307"/>
            <a:ext cx="8229600" cy="4525963"/>
          </a:xfrm>
        </p:spPr>
        <p:txBody>
          <a:bodyPr/>
          <a:lstStyle/>
          <a:p>
            <a:r>
              <a:rPr lang="en-US" sz="1800" dirty="0"/>
              <a:t>ABoVE Science Objectives </a:t>
            </a:r>
            <a:r>
              <a:rPr lang="en-US" sz="1800" dirty="0" smtClean="0"/>
              <a:t>addressed:</a:t>
            </a:r>
          </a:p>
          <a:p>
            <a:pPr lvl="1"/>
            <a:r>
              <a:rPr lang="en-US" sz="1800" dirty="0" smtClean="0"/>
              <a:t>Ecosystem Dynamics</a:t>
            </a:r>
          </a:p>
          <a:p>
            <a:pPr marL="914400" lvl="2" indent="0">
              <a:buNone/>
            </a:pPr>
            <a:r>
              <a:rPr lang="en-US" sz="1800" dirty="0"/>
              <a:t>7. </a:t>
            </a:r>
            <a:r>
              <a:rPr lang="en-US" sz="1800" b="1" dirty="0" smtClean="0"/>
              <a:t>Changes </a:t>
            </a:r>
            <a:r>
              <a:rPr lang="en-US" sz="1800" b="1" dirty="0"/>
              <a:t>to Fish and Wildlife </a:t>
            </a:r>
            <a:r>
              <a:rPr lang="en-US" sz="1800" b="1" dirty="0" smtClean="0"/>
              <a:t>Habitat</a:t>
            </a:r>
            <a:r>
              <a:rPr lang="en-US" sz="1800" dirty="0"/>
              <a:t> </a:t>
            </a:r>
            <a:r>
              <a:rPr lang="en-US" sz="1800" dirty="0" smtClean="0"/>
              <a:t>- Determine </a:t>
            </a:r>
            <a:r>
              <a:rPr lang="en-US" sz="1800" dirty="0"/>
              <a:t>how the spatial and temporal dynamics in both faunal abundance and characteristics of fish and wildlife habitat co-vary across gradients of climate and disturbance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Ecosystem Services</a:t>
            </a:r>
          </a:p>
          <a:p>
            <a:pPr marL="457200" lvl="1" indent="0">
              <a:buNone/>
            </a:pPr>
            <a:r>
              <a:rPr lang="en-US" sz="1800" dirty="0" smtClean="0"/>
              <a:t>	3</a:t>
            </a:r>
            <a:r>
              <a:rPr lang="en-US" sz="1800" dirty="0"/>
              <a:t>. </a:t>
            </a:r>
            <a:r>
              <a:rPr lang="en-US" sz="1800" b="1" dirty="0" smtClean="0"/>
              <a:t>Subsistence -</a:t>
            </a:r>
            <a:r>
              <a:rPr lang="en-US" sz="1800" dirty="0" smtClean="0"/>
              <a:t> </a:t>
            </a:r>
            <a:r>
              <a:rPr lang="en-US" sz="1800" dirty="0"/>
              <a:t>Evaluate how changes to ecosystems will i</a:t>
            </a:r>
            <a:r>
              <a:rPr lang="en-US" sz="1800" dirty="0" smtClean="0"/>
              <a:t>nfluence 	subsistence </a:t>
            </a:r>
            <a:r>
              <a:rPr lang="en-US" sz="1800" dirty="0"/>
              <a:t>opportunities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Wetlands of the </a:t>
            </a:r>
            <a:r>
              <a:rPr lang="en-US" sz="1800" dirty="0" err="1" smtClean="0"/>
              <a:t>ABoVE</a:t>
            </a:r>
            <a:r>
              <a:rPr lang="en-US" sz="1800" dirty="0" smtClean="0"/>
              <a:t> domain provide critical </a:t>
            </a:r>
            <a:r>
              <a:rPr lang="en-US" sz="1800" dirty="0"/>
              <a:t>habitat for a variety of waterfowl </a:t>
            </a:r>
            <a:r>
              <a:rPr lang="en-US" sz="1800" dirty="0" smtClean="0"/>
              <a:t>and are valuable resources for subsistence hunters who rely on waterfowl as a seasonal source of food, but changing climatic conditions may impact wetland extent and </a:t>
            </a:r>
            <a:r>
              <a:rPr lang="en-US" sz="1800" dirty="0" err="1" smtClean="0"/>
              <a:t>hydroperiod</a:t>
            </a:r>
            <a:r>
              <a:rPr lang="en-US" sz="1800" dirty="0" smtClean="0"/>
              <a:t>. Therefore</a:t>
            </a:r>
            <a:r>
              <a:rPr lang="en-US" sz="1800" dirty="0"/>
              <a:t>, </a:t>
            </a:r>
            <a:r>
              <a:rPr lang="en-US" sz="1800" dirty="0" smtClean="0"/>
              <a:t>this project will characterize </a:t>
            </a:r>
            <a:r>
              <a:rPr lang="en-US" sz="1800" dirty="0"/>
              <a:t>changes in waterfowl habitat using remote sensing approaches developed using field, airborne, and satellite data collected during the </a:t>
            </a:r>
            <a:r>
              <a:rPr lang="en-US" sz="1800" dirty="0" err="1"/>
              <a:t>ABoVE</a:t>
            </a:r>
            <a:r>
              <a:rPr lang="en-US" sz="1800" dirty="0"/>
              <a:t> research </a:t>
            </a:r>
            <a:r>
              <a:rPr lang="en-US" sz="1800" dirty="0" smtClean="0"/>
              <a:t>campaigns.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3"/>
            <a:ext cx="8229600" cy="1143000"/>
          </a:xfrm>
        </p:spPr>
        <p:txBody>
          <a:bodyPr/>
          <a:lstStyle/>
          <a:p>
            <a:r>
              <a:rPr lang="en-US" dirty="0"/>
              <a:t>Field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90" y="1235968"/>
            <a:ext cx="2404024" cy="52837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Wetland type and inundation extent are primary focus of field activities</a:t>
            </a:r>
            <a:endParaRPr lang="en-US" dirty="0"/>
          </a:p>
          <a:p>
            <a:r>
              <a:rPr lang="en-US" dirty="0" smtClean="0"/>
              <a:t>Field data will be used to validate wetland type and inundation maps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2275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3</a:t>
            </a:fld>
            <a:endParaRPr lang="en-US"/>
          </a:p>
        </p:txBody>
      </p:sp>
      <p:pic>
        <p:nvPicPr>
          <p:cNvPr id="6" name="image01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52" y="1364962"/>
            <a:ext cx="6253143" cy="46837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42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3"/>
            <a:ext cx="8229600" cy="1143000"/>
          </a:xfrm>
        </p:spPr>
        <p:txBody>
          <a:bodyPr/>
          <a:lstStyle/>
          <a:p>
            <a:r>
              <a:rPr lang="en-US" dirty="0"/>
              <a:t>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27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Airborne remote sensing</a:t>
            </a:r>
          </a:p>
          <a:p>
            <a:pPr lvl="1"/>
            <a:r>
              <a:rPr lang="en-US" dirty="0" smtClean="0"/>
              <a:t>Utilizing UAVSAR for inundation and wetland type mapping</a:t>
            </a:r>
          </a:p>
          <a:p>
            <a:pPr lvl="1"/>
            <a:r>
              <a:rPr lang="en-US" dirty="0" smtClean="0"/>
              <a:t>2017 AVIRIS for assistance in distinguishing between wetland vegetation types</a:t>
            </a:r>
            <a:endParaRPr lang="en-US" dirty="0"/>
          </a:p>
          <a:p>
            <a:r>
              <a:rPr lang="en-US" dirty="0"/>
              <a:t>Spaceborne remote sensing </a:t>
            </a:r>
            <a:endParaRPr lang="en-US" dirty="0" smtClean="0"/>
          </a:p>
          <a:p>
            <a:pPr lvl="1"/>
            <a:r>
              <a:rPr lang="en-US" dirty="0" smtClean="0"/>
              <a:t>L-Band SAR: PALSAR (for circa 2007 mapping)</a:t>
            </a:r>
          </a:p>
          <a:p>
            <a:pPr lvl="1"/>
            <a:r>
              <a:rPr lang="en-US" dirty="0" smtClean="0"/>
              <a:t>C-Band SAR: Sentinel-1, Archival ERS-2</a:t>
            </a:r>
          </a:p>
          <a:p>
            <a:pPr lvl="1"/>
            <a:r>
              <a:rPr lang="en-US" dirty="0" smtClean="0"/>
              <a:t>EO: Landsat TM, Landsat OLI, Sentinel-2 </a:t>
            </a:r>
            <a:endParaRPr lang="en-US" dirty="0"/>
          </a:p>
          <a:p>
            <a:r>
              <a:rPr lang="en-US" dirty="0"/>
              <a:t>Planned data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Inundation extent maps </a:t>
            </a:r>
          </a:p>
          <a:p>
            <a:pPr lvl="1"/>
            <a:r>
              <a:rPr lang="en-US" dirty="0" smtClean="0"/>
              <a:t>Wetland type maps for past and current conditions           (c. 2007-2008 and c. 2017-2018)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17425"/>
            <a:ext cx="2133600" cy="365125"/>
          </a:xfrm>
        </p:spPr>
        <p:txBody>
          <a:bodyPr/>
          <a:lstStyle/>
          <a:p>
            <a:fld id="{C15F92FF-B19F-714F-AF19-A767AFC7D5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/>
          <a:stretch/>
        </p:blipFill>
        <p:spPr bwMode="auto">
          <a:xfrm>
            <a:off x="670909" y="3212997"/>
            <a:ext cx="3600450" cy="30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0458" y="558078"/>
            <a:ext cx="3405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Example of </a:t>
            </a:r>
            <a:r>
              <a:rPr lang="en-US" b="1" dirty="0" smtClean="0"/>
              <a:t>Wetland </a:t>
            </a:r>
            <a:r>
              <a:rPr lang="en-US" b="1" dirty="0"/>
              <a:t>T</a:t>
            </a:r>
            <a:r>
              <a:rPr lang="en-US" b="1" dirty="0" smtClean="0"/>
              <a:t>ype </a:t>
            </a:r>
            <a:r>
              <a:rPr lang="en-US" b="1" dirty="0"/>
              <a:t>M</a:t>
            </a:r>
            <a:r>
              <a:rPr lang="en-US" b="1" dirty="0" smtClean="0"/>
              <a:t>aps </a:t>
            </a:r>
          </a:p>
          <a:p>
            <a:pPr algn="ctr"/>
            <a:r>
              <a:rPr lang="en-US" b="1" dirty="0"/>
              <a:t>C</a:t>
            </a:r>
            <a:r>
              <a:rPr lang="en-US" b="1" dirty="0" smtClean="0"/>
              <a:t>reated </a:t>
            </a:r>
            <a:r>
              <a:rPr lang="en-US" b="1" dirty="0" smtClean="0"/>
              <a:t>for </a:t>
            </a:r>
            <a:r>
              <a:rPr lang="en-US" b="1" dirty="0" smtClean="0"/>
              <a:t>Previous </a:t>
            </a:r>
          </a:p>
          <a:p>
            <a:pPr algn="ctr"/>
            <a:r>
              <a:rPr lang="en-US" b="1" dirty="0" err="1" smtClean="0"/>
              <a:t>ABoVE</a:t>
            </a:r>
            <a:r>
              <a:rPr lang="en-US" b="1" dirty="0" smtClean="0"/>
              <a:t> </a:t>
            </a:r>
            <a:r>
              <a:rPr lang="en-US" b="1" dirty="0"/>
              <a:t>P</a:t>
            </a:r>
            <a:r>
              <a:rPr lang="en-US" b="1" dirty="0" smtClean="0"/>
              <a:t>roject </a:t>
            </a:r>
            <a:r>
              <a:rPr lang="en-US" b="1" dirty="0" smtClean="0"/>
              <a:t>(</a:t>
            </a:r>
            <a:r>
              <a:rPr lang="en-US" b="1" dirty="0" err="1" smtClean="0"/>
              <a:t>Bourgeau</a:t>
            </a:r>
            <a:r>
              <a:rPr lang="en-US" b="1" dirty="0" smtClean="0"/>
              <a:t>-Chavez)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8726" y="43492"/>
            <a:ext cx="330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Example of </a:t>
            </a:r>
            <a:r>
              <a:rPr lang="en-US" b="1" dirty="0" smtClean="0"/>
              <a:t>Inundation </a:t>
            </a:r>
            <a:r>
              <a:rPr lang="en-US" b="1" dirty="0"/>
              <a:t>M</a:t>
            </a:r>
            <a:r>
              <a:rPr lang="en-US" b="1" dirty="0" smtClean="0"/>
              <a:t>apping </a:t>
            </a:r>
          </a:p>
          <a:p>
            <a:pPr algn="ctr"/>
            <a:r>
              <a:rPr lang="en-US" b="1" dirty="0" smtClean="0"/>
              <a:t>Using </a:t>
            </a:r>
            <a:r>
              <a:rPr lang="en-US" b="1" dirty="0" smtClean="0"/>
              <a:t>UAVSAR </a:t>
            </a:r>
            <a:r>
              <a:rPr lang="en-US" b="1" dirty="0" smtClean="0"/>
              <a:t>Data </a:t>
            </a:r>
            <a:r>
              <a:rPr lang="en-US" b="1" dirty="0" smtClean="0"/>
              <a:t>(Chapman)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45" y="1486178"/>
            <a:ext cx="4180279" cy="466231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1"/>
          <a:stretch/>
        </p:blipFill>
        <p:spPr bwMode="auto">
          <a:xfrm>
            <a:off x="598869" y="685749"/>
            <a:ext cx="3744531" cy="30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Waterfowl habitat suitability assessment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633333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Enhanced Wetland Classification (EWC) and Canadian Wetland Classification (CWCS) classes used in DUC wetland classification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  <a:p>
            <a:r>
              <a:rPr lang="en-US" sz="2400" dirty="0" smtClean="0"/>
              <a:t>Generate </a:t>
            </a:r>
            <a:r>
              <a:rPr lang="en-US" sz="2400" dirty="0"/>
              <a:t>spatial maps of predicted waterfowl </a:t>
            </a:r>
            <a:r>
              <a:rPr lang="en-US" sz="2400" dirty="0" smtClean="0"/>
              <a:t>abundance using </a:t>
            </a:r>
            <a:r>
              <a:rPr lang="en-US" sz="2400" dirty="0"/>
              <a:t>waterfowl abundance predictive models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9" t="5983" r="3974" b="4957"/>
          <a:stretch/>
        </p:blipFill>
        <p:spPr>
          <a:xfrm>
            <a:off x="4036103" y="1753588"/>
            <a:ext cx="5076902" cy="34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and maintaining relationships with First Nations groups to ensure incorporation of local knowledge and usability and value of project outputs</a:t>
            </a:r>
          </a:p>
          <a:p>
            <a:pPr lvl="1"/>
            <a:r>
              <a:rPr lang="en-US" dirty="0" smtClean="0"/>
              <a:t>DUC has existing partnerships with several communities in NWT</a:t>
            </a:r>
            <a:endParaRPr lang="en-US" dirty="0"/>
          </a:p>
          <a:p>
            <a:r>
              <a:rPr lang="en-US" dirty="0" smtClean="0"/>
              <a:t>GNWT and non-government organization feedback will be solicited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92FF-B19F-714F-AF19-A767AFC7D5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325</Words>
  <Application>Microsoft Office PowerPoint</Application>
  <PresentationFormat>On-screen Show (4:3)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Wetland status, change, and seasonal inundation dynamics for assessing the vulnerability of waterfowl habitat within the ABoVE study domain</vt:lpstr>
      <vt:lpstr>Science Objectives</vt:lpstr>
      <vt:lpstr>Field Studies</vt:lpstr>
      <vt:lpstr>Remote Sensing</vt:lpstr>
      <vt:lpstr>PowerPoint Presentation</vt:lpstr>
      <vt:lpstr>Waterfowl habitat suitability assessment</vt:lpstr>
      <vt:lpstr>Stakeholder Engagement</vt:lpstr>
    </vt:vector>
  </TitlesOfParts>
  <Company>NASA 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Griffith</dc:creator>
  <cp:lastModifiedBy>Liza Jenkins</cp:lastModifiedBy>
  <cp:revision>61</cp:revision>
  <dcterms:created xsi:type="dcterms:W3CDTF">2015-08-14T15:58:20Z</dcterms:created>
  <dcterms:modified xsi:type="dcterms:W3CDTF">2019-05-20T13:40:05Z</dcterms:modified>
</cp:coreProperties>
</file>