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 id="2147483729" r:id="rId2"/>
    <p:sldMasterId id="2147483741" r:id="rId3"/>
    <p:sldMasterId id="2147483693" r:id="rId4"/>
    <p:sldMasterId id="2147483705" r:id="rId5"/>
    <p:sldMasterId id="2147483717" r:id="rId6"/>
  </p:sldMasterIdLst>
  <p:notesMasterIdLst>
    <p:notesMasterId r:id="rId43"/>
  </p:notesMasterIdLst>
  <p:sldIdLst>
    <p:sldId id="756" r:id="rId7"/>
    <p:sldId id="1224" r:id="rId8"/>
    <p:sldId id="681" r:id="rId9"/>
    <p:sldId id="717" r:id="rId10"/>
    <p:sldId id="549" r:id="rId11"/>
    <p:sldId id="836" r:id="rId12"/>
    <p:sldId id="1222" r:id="rId13"/>
    <p:sldId id="1204" r:id="rId14"/>
    <p:sldId id="835" r:id="rId15"/>
    <p:sldId id="684" r:id="rId16"/>
    <p:sldId id="839" r:id="rId17"/>
    <p:sldId id="555" r:id="rId18"/>
    <p:sldId id="556" r:id="rId19"/>
    <p:sldId id="557" r:id="rId20"/>
    <p:sldId id="671" r:id="rId21"/>
    <p:sldId id="1223" r:id="rId22"/>
    <p:sldId id="683" r:id="rId23"/>
    <p:sldId id="833" r:id="rId24"/>
    <p:sldId id="834" r:id="rId25"/>
    <p:sldId id="664" r:id="rId26"/>
    <p:sldId id="665" r:id="rId27"/>
    <p:sldId id="666" r:id="rId28"/>
    <p:sldId id="1260" r:id="rId29"/>
    <p:sldId id="1259" r:id="rId30"/>
    <p:sldId id="1219" r:id="rId31"/>
    <p:sldId id="1256" r:id="rId32"/>
    <p:sldId id="258" r:id="rId33"/>
    <p:sldId id="1190" r:id="rId34"/>
    <p:sldId id="838" r:id="rId35"/>
    <p:sldId id="1220" r:id="rId36"/>
    <p:sldId id="1221" r:id="rId37"/>
    <p:sldId id="653" r:id="rId38"/>
    <p:sldId id="1258" r:id="rId39"/>
    <p:sldId id="342" r:id="rId40"/>
    <p:sldId id="572" r:id="rId41"/>
    <p:sldId id="913" r:id="rId42"/>
  </p:sldIdLst>
  <p:sldSz cx="9144000" cy="6858000" type="screen4x3"/>
  <p:notesSz cx="7010400" cy="9296400"/>
  <p:defaultText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3" pos="576" userDrawn="1">
          <p15:clr>
            <a:srgbClr val="A4A3A4"/>
          </p15:clr>
        </p15:guide>
        <p15:guide id="4" orient="horz" pos="3120" userDrawn="1">
          <p15:clr>
            <a:srgbClr val="A4A3A4"/>
          </p15:clr>
        </p15:guide>
        <p15:guide id="5" pos="5184" userDrawn="1">
          <p15:clr>
            <a:srgbClr val="A4A3A4"/>
          </p15:clr>
        </p15:guide>
        <p15:guide id="6" orient="horz" pos="2162">
          <p15:clr>
            <a:srgbClr val="A4A3A4"/>
          </p15:clr>
        </p15:guide>
        <p15:guide id="7" orient="horz" pos="4295">
          <p15:clr>
            <a:srgbClr val="A4A3A4"/>
          </p15:clr>
        </p15:guide>
        <p15:guide id="8" orient="horz" pos="893">
          <p15:clr>
            <a:srgbClr val="A4A3A4"/>
          </p15:clr>
        </p15:guide>
        <p15:guide id="9" orient="horz" pos="490">
          <p15:clr>
            <a:srgbClr val="A4A3A4"/>
          </p15:clr>
        </p15:guide>
        <p15:guide id="10" orient="horz" pos="766">
          <p15:clr>
            <a:srgbClr val="A4A3A4"/>
          </p15:clr>
        </p15:guide>
        <p15:guide id="11" pos="2880">
          <p15:clr>
            <a:srgbClr val="A4A3A4"/>
          </p15:clr>
        </p15:guide>
        <p15:guide id="12" pos="5614">
          <p15:clr>
            <a:srgbClr val="A4A3A4"/>
          </p15:clr>
        </p15:guide>
        <p15:guide id="13" pos="146">
          <p15:clr>
            <a:srgbClr val="A4A3A4"/>
          </p15:clr>
        </p15:guide>
        <p15:guide id="14" pos="286">
          <p15:clr>
            <a:srgbClr val="A4A3A4"/>
          </p15:clr>
        </p15:guide>
        <p15:guide id="15" pos="5474">
          <p15:clr>
            <a:srgbClr val="A4A3A4"/>
          </p15:clr>
        </p15:guide>
        <p15:guide id="16" pos="119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C07C71"/>
    <a:srgbClr val="B7B16B"/>
    <a:srgbClr val="99DD64"/>
    <a:srgbClr val="929000"/>
    <a:srgbClr val="BBE3FB"/>
    <a:srgbClr val="326735"/>
    <a:srgbClr val="0F9447"/>
    <a:srgbClr val="0166AE"/>
    <a:srgbClr val="F9EF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020" autoAdjust="0"/>
    <p:restoredTop sz="94068" autoAdjust="0"/>
  </p:normalViewPr>
  <p:slideViewPr>
    <p:cSldViewPr showGuides="1">
      <p:cViewPr varScale="1">
        <p:scale>
          <a:sx n="95" d="100"/>
          <a:sy n="95" d="100"/>
        </p:scale>
        <p:origin x="1304" y="176"/>
      </p:cViewPr>
      <p:guideLst>
        <p:guide orient="horz" pos="2376"/>
        <p:guide pos="576"/>
        <p:guide orient="horz" pos="3120"/>
        <p:guide pos="5184"/>
        <p:guide orient="horz" pos="2162"/>
        <p:guide orient="horz" pos="4295"/>
        <p:guide orient="horz" pos="893"/>
        <p:guide orient="horz" pos="490"/>
        <p:guide orient="horz" pos="766"/>
        <p:guide pos="2880"/>
        <p:guide pos="5614"/>
        <p:guide pos="146"/>
        <p:guide pos="286"/>
        <p:guide pos="5474"/>
        <p:guide pos="1197"/>
      </p:guideLst>
    </p:cSldViewPr>
  </p:slideViewPr>
  <p:notesTextViewPr>
    <p:cViewPr>
      <p:scale>
        <a:sx n="1" d="1"/>
        <a:sy n="1" d="1"/>
      </p:scale>
      <p:origin x="0" y="0"/>
    </p:cViewPr>
  </p:notesTextViewPr>
  <p:sorterViewPr>
    <p:cViewPr varScale="1">
      <p:scale>
        <a:sx n="100" d="100"/>
        <a:sy n="100" d="100"/>
      </p:scale>
      <p:origin x="0" y="11952"/>
    </p:cViewPr>
  </p:sorterViewPr>
  <p:notesViewPr>
    <p:cSldViewPr>
      <p:cViewPr varScale="1">
        <p:scale>
          <a:sx n="107" d="100"/>
          <a:sy n="107" d="100"/>
        </p:scale>
        <p:origin x="412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EAED7E4-61C0-47DA-A021-65E96DCCAB12}" type="datetimeFigureOut">
              <a:rPr lang="en-US" smtClean="0"/>
              <a:t>5/20/19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88311A6-DCFC-44ED-8260-0C22491E78B4}" type="slidenum">
              <a:rPr lang="en-US" smtClean="0"/>
              <a:t>‹#›</a:t>
            </a:fld>
            <a:endParaRPr lang="en-US"/>
          </a:p>
        </p:txBody>
      </p:sp>
    </p:spTree>
    <p:extLst>
      <p:ext uri="{BB962C8B-B14F-4D97-AF65-F5344CB8AC3E}">
        <p14:creationId xmlns:p14="http://schemas.microsoft.com/office/powerpoint/2010/main" val="2033805991"/>
      </p:ext>
    </p:extLst>
  </p:cSld>
  <p:clrMap bg1="lt1" tx1="dk1" bg2="lt2" tx2="dk2" accent1="accent1" accent2="accent2" accent3="accent3" accent4="accent4" accent5="accent5" accent6="accent6" hlink="hlink" folHlink="folHlink"/>
  <p:notesStyle>
    <a:lvl1pPr marL="0" algn="l" defTabSz="914364" rtl="0" eaLnBrk="1" latinLnBrk="0" hangingPunct="1">
      <a:defRPr sz="1200" kern="1200">
        <a:solidFill>
          <a:schemeClr val="tx1"/>
        </a:solidFill>
        <a:latin typeface="+mn-lt"/>
        <a:ea typeface="+mn-ea"/>
        <a:cs typeface="+mn-cs"/>
      </a:defRPr>
    </a:lvl1pPr>
    <a:lvl2pPr marL="457182" algn="l" defTabSz="914364" rtl="0" eaLnBrk="1" latinLnBrk="0" hangingPunct="1">
      <a:defRPr sz="1200" kern="1200">
        <a:solidFill>
          <a:schemeClr val="tx1"/>
        </a:solidFill>
        <a:latin typeface="+mn-lt"/>
        <a:ea typeface="+mn-ea"/>
        <a:cs typeface="+mn-cs"/>
      </a:defRPr>
    </a:lvl2pPr>
    <a:lvl3pPr marL="914364" algn="l" defTabSz="914364" rtl="0" eaLnBrk="1" latinLnBrk="0" hangingPunct="1">
      <a:defRPr sz="1200" kern="1200">
        <a:solidFill>
          <a:schemeClr val="tx1"/>
        </a:solidFill>
        <a:latin typeface="+mn-lt"/>
        <a:ea typeface="+mn-ea"/>
        <a:cs typeface="+mn-cs"/>
      </a:defRPr>
    </a:lvl3pPr>
    <a:lvl4pPr marL="1371546" algn="l" defTabSz="914364" rtl="0" eaLnBrk="1" latinLnBrk="0" hangingPunct="1">
      <a:defRPr sz="1200" kern="1200">
        <a:solidFill>
          <a:schemeClr val="tx1"/>
        </a:solidFill>
        <a:latin typeface="+mn-lt"/>
        <a:ea typeface="+mn-ea"/>
        <a:cs typeface="+mn-cs"/>
      </a:defRPr>
    </a:lvl4pPr>
    <a:lvl5pPr marL="1828728" algn="l" defTabSz="914364" rtl="0" eaLnBrk="1" latinLnBrk="0" hangingPunct="1">
      <a:defRPr sz="1200" kern="1200">
        <a:solidFill>
          <a:schemeClr val="tx1"/>
        </a:solidFill>
        <a:latin typeface="+mn-lt"/>
        <a:ea typeface="+mn-ea"/>
        <a:cs typeface="+mn-cs"/>
      </a:defRPr>
    </a:lvl5pPr>
    <a:lvl6pPr marL="2285910" algn="l" defTabSz="914364" rtl="0" eaLnBrk="1" latinLnBrk="0" hangingPunct="1">
      <a:defRPr sz="1200" kern="1200">
        <a:solidFill>
          <a:schemeClr val="tx1"/>
        </a:solidFill>
        <a:latin typeface="+mn-lt"/>
        <a:ea typeface="+mn-ea"/>
        <a:cs typeface="+mn-cs"/>
      </a:defRPr>
    </a:lvl6pPr>
    <a:lvl7pPr marL="2743092" algn="l" defTabSz="914364" rtl="0" eaLnBrk="1" latinLnBrk="0" hangingPunct="1">
      <a:defRPr sz="1200" kern="1200">
        <a:solidFill>
          <a:schemeClr val="tx1"/>
        </a:solidFill>
        <a:latin typeface="+mn-lt"/>
        <a:ea typeface="+mn-ea"/>
        <a:cs typeface="+mn-cs"/>
      </a:defRPr>
    </a:lvl7pPr>
    <a:lvl8pPr marL="3200272" algn="l" defTabSz="914364" rtl="0" eaLnBrk="1" latinLnBrk="0" hangingPunct="1">
      <a:defRPr sz="1200" kern="1200">
        <a:solidFill>
          <a:schemeClr val="tx1"/>
        </a:solidFill>
        <a:latin typeface="+mn-lt"/>
        <a:ea typeface="+mn-ea"/>
        <a:cs typeface="+mn-cs"/>
      </a:defRPr>
    </a:lvl8pPr>
    <a:lvl9pPr marL="3657452" algn="l" defTabSz="9143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311A6-DCFC-44ED-8260-0C22491E78B4}" type="slidenum">
              <a:rPr lang="en-US" smtClean="0"/>
              <a:t>1</a:t>
            </a:fld>
            <a:endParaRPr lang="en-US"/>
          </a:p>
        </p:txBody>
      </p:sp>
    </p:spTree>
    <p:extLst>
      <p:ext uri="{BB962C8B-B14F-4D97-AF65-F5344CB8AC3E}">
        <p14:creationId xmlns:p14="http://schemas.microsoft.com/office/powerpoint/2010/main" val="3768502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generic slide that shows what NISAR is.</a:t>
            </a:r>
          </a:p>
        </p:txBody>
      </p:sp>
      <p:sp>
        <p:nvSpPr>
          <p:cNvPr id="4" name="Slide Number Placeholder 3"/>
          <p:cNvSpPr>
            <a:spLocks noGrp="1"/>
          </p:cNvSpPr>
          <p:nvPr>
            <p:ph type="sldNum" sz="quarter" idx="5"/>
          </p:nvPr>
        </p:nvSpPr>
        <p:spPr/>
        <p:txBody>
          <a:bodyPr/>
          <a:lstStyle/>
          <a:p>
            <a:fld id="{388311A6-DCFC-44ED-8260-0C22491E78B4}" type="slidenum">
              <a:rPr lang="en-US" smtClean="0"/>
              <a:t>33</a:t>
            </a:fld>
            <a:endParaRPr lang="en-US"/>
          </a:p>
        </p:txBody>
      </p:sp>
    </p:spTree>
    <p:extLst>
      <p:ext uri="{BB962C8B-B14F-4D97-AF65-F5344CB8AC3E}">
        <p14:creationId xmlns:p14="http://schemas.microsoft.com/office/powerpoint/2010/main" val="203731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good image to emphasize the time series</a:t>
            </a:r>
          </a:p>
        </p:txBody>
      </p:sp>
      <p:sp>
        <p:nvSpPr>
          <p:cNvPr id="4" name="Slide Number Placeholder 3"/>
          <p:cNvSpPr>
            <a:spLocks noGrp="1"/>
          </p:cNvSpPr>
          <p:nvPr>
            <p:ph type="sldNum" sz="quarter" idx="5"/>
          </p:nvPr>
        </p:nvSpPr>
        <p:spPr/>
        <p:txBody>
          <a:bodyPr/>
          <a:lstStyle/>
          <a:p>
            <a:fld id="{388311A6-DCFC-44ED-8260-0C22491E78B4}" type="slidenum">
              <a:rPr lang="en-US" smtClean="0"/>
              <a:t>4</a:t>
            </a:fld>
            <a:endParaRPr lang="en-US"/>
          </a:p>
        </p:txBody>
      </p:sp>
    </p:spTree>
    <p:extLst>
      <p:ext uri="{BB962C8B-B14F-4D97-AF65-F5344CB8AC3E}">
        <p14:creationId xmlns:p14="http://schemas.microsoft.com/office/powerpoint/2010/main" val="211074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8311A6-DCFC-44ED-8260-0C22491E78B4}" type="slidenum">
              <a:rPr lang="en-US" smtClean="0"/>
              <a:t>7</a:t>
            </a:fld>
            <a:endParaRPr lang="en-US"/>
          </a:p>
        </p:txBody>
      </p:sp>
    </p:spTree>
    <p:extLst>
      <p:ext uri="{BB962C8B-B14F-4D97-AF65-F5344CB8AC3E}">
        <p14:creationId xmlns:p14="http://schemas.microsoft.com/office/powerpoint/2010/main" val="2295385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slide to show the 12m reflector, our head shots, and the utility of a dense time series… in this case to monitor the growth of crops over time.  The changing structure during the growing period is a signature in of itself.</a:t>
            </a:r>
          </a:p>
        </p:txBody>
      </p:sp>
      <p:sp>
        <p:nvSpPr>
          <p:cNvPr id="4" name="Slide Number Placeholder 3"/>
          <p:cNvSpPr>
            <a:spLocks noGrp="1"/>
          </p:cNvSpPr>
          <p:nvPr>
            <p:ph type="sldNum" sz="quarter" idx="5"/>
          </p:nvPr>
        </p:nvSpPr>
        <p:spPr/>
        <p:txBody>
          <a:bodyPr/>
          <a:lstStyle/>
          <a:p>
            <a:fld id="{388311A6-DCFC-44ED-8260-0C22491E78B4}" type="slidenum">
              <a:rPr lang="en-US" smtClean="0"/>
              <a:t>8</a:t>
            </a:fld>
            <a:endParaRPr lang="en-US"/>
          </a:p>
        </p:txBody>
      </p:sp>
    </p:spTree>
    <p:extLst>
      <p:ext uri="{BB962C8B-B14F-4D97-AF65-F5344CB8AC3E}">
        <p14:creationId xmlns:p14="http://schemas.microsoft.com/office/powerpoint/2010/main" val="1401146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Sassan’s famous slide</a:t>
            </a:r>
          </a:p>
        </p:txBody>
      </p:sp>
      <p:sp>
        <p:nvSpPr>
          <p:cNvPr id="4" name="Slide Number Placeholder 3"/>
          <p:cNvSpPr>
            <a:spLocks noGrp="1"/>
          </p:cNvSpPr>
          <p:nvPr>
            <p:ph type="sldNum" sz="quarter" idx="5"/>
          </p:nvPr>
        </p:nvSpPr>
        <p:spPr/>
        <p:txBody>
          <a:bodyPr/>
          <a:lstStyle/>
          <a:p>
            <a:fld id="{388311A6-DCFC-44ED-8260-0C22491E78B4}" type="slidenum">
              <a:rPr lang="en-US" smtClean="0"/>
              <a:t>11</a:t>
            </a:fld>
            <a:endParaRPr lang="en-US"/>
          </a:p>
        </p:txBody>
      </p:sp>
    </p:spTree>
    <p:extLst>
      <p:ext uri="{BB962C8B-B14F-4D97-AF65-F5344CB8AC3E}">
        <p14:creationId xmlns:p14="http://schemas.microsoft.com/office/powerpoint/2010/main" val="2932533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Josef’s famous slide (sometimes works, sometimes not).  The slide shows how the radar cross section changes over time, and how that signature can be used for detecting disturbance.  By having a dense time series, as shown in this slide, it will make the detection of that disturbance much easier than an optical image (say) where cloud </a:t>
            </a:r>
            <a:r>
              <a:rPr lang="en-US" dirty="0" err="1"/>
              <a:t>obsuraction</a:t>
            </a:r>
            <a:r>
              <a:rPr lang="en-US" dirty="0"/>
              <a:t> during rainy season can cause some detection problems.  With SAR, we will be getting dependable observations two times (ascending and descending) every 12 days.</a:t>
            </a:r>
          </a:p>
        </p:txBody>
      </p:sp>
      <p:sp>
        <p:nvSpPr>
          <p:cNvPr id="4" name="Slide Number Placeholder 3"/>
          <p:cNvSpPr>
            <a:spLocks noGrp="1"/>
          </p:cNvSpPr>
          <p:nvPr>
            <p:ph type="sldNum" sz="quarter" idx="5"/>
          </p:nvPr>
        </p:nvSpPr>
        <p:spPr/>
        <p:txBody>
          <a:bodyPr/>
          <a:lstStyle/>
          <a:p>
            <a:fld id="{388311A6-DCFC-44ED-8260-0C22491E78B4}" type="slidenum">
              <a:rPr lang="en-US" smtClean="0"/>
              <a:t>12</a:t>
            </a:fld>
            <a:endParaRPr lang="en-US"/>
          </a:p>
        </p:txBody>
      </p:sp>
    </p:spTree>
    <p:extLst>
      <p:ext uri="{BB962C8B-B14F-4D97-AF65-F5344CB8AC3E}">
        <p14:creationId xmlns:p14="http://schemas.microsoft.com/office/powerpoint/2010/main" val="897939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bright areas are inundated forest, dark areas are open water, grey is undisturbed forest.</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388311A6-DCFC-44ED-8260-0C22491E78B4}" type="slidenum">
              <a:rPr lang="en-US" smtClean="0"/>
              <a:t>13</a:t>
            </a:fld>
            <a:endParaRPr lang="en-US" dirty="0"/>
          </a:p>
        </p:txBody>
      </p:sp>
    </p:spTree>
    <p:extLst>
      <p:ext uri="{BB962C8B-B14F-4D97-AF65-F5344CB8AC3E}">
        <p14:creationId xmlns:p14="http://schemas.microsoft.com/office/powerpoint/2010/main" val="108749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lvl="1" indent="-152400" algn="l" rtl="0">
              <a:spcBef>
                <a:spcPts val="0"/>
              </a:spcBef>
              <a:spcAft>
                <a:spcPts val="0"/>
              </a:spcAft>
              <a:buClr>
                <a:schemeClr val="dk1"/>
              </a:buClr>
              <a:buSzPts val="1200"/>
              <a:buFont typeface="Calibri"/>
              <a:buNone/>
            </a:pPr>
            <a:endParaRPr dirty="0"/>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5372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Northeastern flights for UAVSAR are important to capture the temporal variability of water dynamics in a hydrologically driven environment.  To date, most of UAVSAR time series are collected in California, where the water cycle does not support significant vegetated ecosystems.  In the northeast, it does.  While there will be a lot of data collected as part of this campaign, it is a small fraction of what NISAR will produce on a daily basis.</a:t>
            </a:r>
          </a:p>
        </p:txBody>
      </p:sp>
      <p:sp>
        <p:nvSpPr>
          <p:cNvPr id="4" name="Slide Number Placeholder 3"/>
          <p:cNvSpPr>
            <a:spLocks noGrp="1"/>
          </p:cNvSpPr>
          <p:nvPr>
            <p:ph type="sldNum" sz="quarter" idx="5"/>
          </p:nvPr>
        </p:nvSpPr>
        <p:spPr/>
        <p:txBody>
          <a:bodyPr/>
          <a:lstStyle/>
          <a:p>
            <a:fld id="{388311A6-DCFC-44ED-8260-0C22491E78B4}" type="slidenum">
              <a:rPr lang="en-US" smtClean="0"/>
              <a:t>28</a:t>
            </a:fld>
            <a:endParaRPr lang="en-US"/>
          </a:p>
        </p:txBody>
      </p:sp>
    </p:spTree>
    <p:extLst>
      <p:ext uri="{BB962C8B-B14F-4D97-AF65-F5344CB8AC3E}">
        <p14:creationId xmlns:p14="http://schemas.microsoft.com/office/powerpoint/2010/main" val="2790713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tiff"/><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6.jpeg"/><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6.jpe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6.jpe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6.jpeg"/><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6.jpe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6.jpe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6.jpeg"/><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6.jpe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6.jpe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6.jpe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png"/><Relationship Id="rId1" Type="http://schemas.openxmlformats.org/officeDocument/2006/relationships/slideMaster" Target="../slideMasters/slideMaster5.xml"/><Relationship Id="rId5" Type="http://schemas.openxmlformats.org/officeDocument/2006/relationships/image" Target="../media/image20.png"/><Relationship Id="rId4" Type="http://schemas.openxmlformats.org/officeDocument/2006/relationships/image" Target="../media/image23.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7.png"/><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21.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png"/><Relationship Id="rId1" Type="http://schemas.openxmlformats.org/officeDocument/2006/relationships/slideMaster" Target="../slideMasters/slideMaster6.xml"/><Relationship Id="rId5" Type="http://schemas.openxmlformats.org/officeDocument/2006/relationships/image" Target="../media/image20.png"/><Relationship Id="rId4" Type="http://schemas.openxmlformats.org/officeDocument/2006/relationships/image" Target="../media/image23.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6.xml"/><Relationship Id="rId6" Type="http://schemas.openxmlformats.org/officeDocument/2006/relationships/image" Target="../media/image27.png"/><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21.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76683" y="3789323"/>
            <a:ext cx="6952921" cy="946200"/>
          </a:xfrm>
        </p:spPr>
        <p:txBody>
          <a:bodyPr anchor="t" anchorCtr="0"/>
          <a:lstStyle>
            <a:lvl1pPr algn="r">
              <a:defRPr sz="2400" baseline="0">
                <a:solidFill>
                  <a:srgbClr val="643517"/>
                </a:solidFill>
              </a:defRPr>
            </a:lvl1pPr>
          </a:lstStyle>
          <a:p>
            <a:r>
              <a:rPr lang="en-US" dirty="0"/>
              <a:t>Section Title as It Appears in Review Agenda</a:t>
            </a:r>
            <a:br>
              <a:rPr lang="en-US" dirty="0"/>
            </a:br>
            <a:r>
              <a:rPr lang="en-US" dirty="0"/>
              <a:t>—on as Many as Three Lines</a:t>
            </a:r>
            <a:br>
              <a:rPr lang="en-US" dirty="0"/>
            </a:br>
            <a:r>
              <a:rPr lang="en-US" dirty="0"/>
              <a:t>if You Need Them</a:t>
            </a:r>
          </a:p>
        </p:txBody>
      </p:sp>
      <p:sp>
        <p:nvSpPr>
          <p:cNvPr id="3" name="Subtitle 2"/>
          <p:cNvSpPr>
            <a:spLocks noGrp="1"/>
          </p:cNvSpPr>
          <p:nvPr>
            <p:ph type="subTitle" idx="1" hasCustomPrompt="1"/>
          </p:nvPr>
        </p:nvSpPr>
        <p:spPr>
          <a:xfrm>
            <a:off x="433434" y="4735079"/>
            <a:ext cx="7315200" cy="1524000"/>
          </a:xfrm>
        </p:spPr>
        <p:txBody>
          <a:bodyPr/>
          <a:lstStyle>
            <a:lvl1pPr marL="0" indent="0" algn="l">
              <a:spcBef>
                <a:spcPts val="300"/>
              </a:spcBef>
              <a:buNone/>
              <a:defRPr sz="1600">
                <a:solidFill>
                  <a:srgbClr val="643517"/>
                </a:solidFill>
              </a:defRPr>
            </a:lvl1pPr>
            <a:lvl2pPr marL="457182" indent="0" algn="ctr">
              <a:buNone/>
              <a:defRPr sz="2000"/>
            </a:lvl2pPr>
            <a:lvl3pPr marL="914364" indent="0" algn="ctr">
              <a:buNone/>
              <a:defRPr sz="1800"/>
            </a:lvl3pPr>
            <a:lvl4pPr marL="1371546" indent="0" algn="ctr">
              <a:buNone/>
              <a:defRPr sz="1600"/>
            </a:lvl4pPr>
            <a:lvl5pPr marL="1828728" indent="0" algn="ctr">
              <a:buNone/>
              <a:defRPr sz="1600"/>
            </a:lvl5pPr>
            <a:lvl6pPr marL="2285910" indent="0" algn="ctr">
              <a:buNone/>
              <a:defRPr sz="1600"/>
            </a:lvl6pPr>
            <a:lvl7pPr marL="2743092" indent="0" algn="ctr">
              <a:buNone/>
              <a:defRPr sz="1600"/>
            </a:lvl7pPr>
            <a:lvl8pPr marL="3200272" indent="0" algn="ctr">
              <a:buNone/>
              <a:defRPr sz="1600"/>
            </a:lvl8pPr>
            <a:lvl9pPr marL="3657452" indent="0" algn="ctr">
              <a:buNone/>
              <a:defRPr sz="1600"/>
            </a:lvl9pPr>
          </a:lstStyle>
          <a:p>
            <a:r>
              <a:rPr lang="en-US" dirty="0"/>
              <a:t>Presenter’s Name [</a:t>
            </a:r>
            <a:r>
              <a:rPr lang="en-US" dirty="0" err="1"/>
              <a:t>Shift+Enter</a:t>
            </a:r>
            <a:r>
              <a:rPr lang="en-US" dirty="0"/>
              <a:t>] </a:t>
            </a:r>
            <a:br>
              <a:rPr lang="en-US" dirty="0"/>
            </a:br>
            <a:r>
              <a:rPr lang="en-US" dirty="0"/>
              <a:t>Job Title, Institution</a:t>
            </a:r>
          </a:p>
          <a:p>
            <a:r>
              <a:rPr lang="en-US" dirty="0"/>
              <a:t>Maybe a Second Presenter’s Name</a:t>
            </a:r>
            <a:br>
              <a:rPr lang="en-US" dirty="0"/>
            </a:br>
            <a:r>
              <a:rPr lang="en-US" dirty="0"/>
              <a:t>Job Title, Institution</a:t>
            </a:r>
          </a:p>
        </p:txBody>
      </p:sp>
      <p:pic>
        <p:nvPicPr>
          <p:cNvPr id="7" name="Picture 6"/>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3311" y="760632"/>
            <a:ext cx="690667" cy="576072"/>
          </a:xfrm>
          <a:prstGeom prst="rect">
            <a:avLst/>
          </a:prstGeom>
        </p:spPr>
      </p:pic>
      <p:pic>
        <p:nvPicPr>
          <p:cNvPr id="8" name="Picture 7"/>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89897" y="682908"/>
            <a:ext cx="776307" cy="731520"/>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6023" y="5132463"/>
            <a:ext cx="2068500" cy="1354480"/>
          </a:xfrm>
          <a:prstGeom prst="rect">
            <a:avLst/>
          </a:prstGeom>
        </p:spPr>
      </p:pic>
      <p:sp>
        <p:nvSpPr>
          <p:cNvPr id="13" name="TextBox 12"/>
          <p:cNvSpPr txBox="1"/>
          <p:nvPr userDrawn="1"/>
        </p:nvSpPr>
        <p:spPr>
          <a:xfrm>
            <a:off x="7748634" y="6294528"/>
            <a:ext cx="339837" cy="156966"/>
          </a:xfrm>
          <a:prstGeom prst="rect">
            <a:avLst/>
          </a:prstGeom>
          <a:noFill/>
        </p:spPr>
        <p:txBody>
          <a:bodyPr wrap="none" lIns="0" tIns="0" rIns="0" bIns="0" rtlCol="0">
            <a:spAutoFit/>
          </a:bodyPr>
          <a:lstStyle/>
          <a:p>
            <a:pPr algn="l">
              <a:lnSpc>
                <a:spcPct val="85000"/>
              </a:lnSpc>
            </a:pPr>
            <a:r>
              <a:rPr lang="en-US" sz="1200" dirty="0">
                <a:solidFill>
                  <a:srgbClr val="0166AE"/>
                </a:solidFill>
                <a:latin typeface="Arial" panose="020B0604020202020204" pitchFamily="34" charset="0"/>
                <a:cs typeface="Arial" panose="020B0604020202020204" pitchFamily="34" charset="0"/>
              </a:rPr>
              <a:t>2018</a:t>
            </a:r>
            <a:endParaRPr lang="en-US" sz="1100" dirty="0">
              <a:solidFill>
                <a:srgbClr val="0166A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144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93875" y="3121025"/>
            <a:ext cx="2706688" cy="3460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2963" y="3121025"/>
            <a:ext cx="2706687" cy="3460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64275" y="160338"/>
            <a:ext cx="1712913" cy="6421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20775" y="160338"/>
            <a:ext cx="4991100" cy="642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 name="Group"/>
          <p:cNvGrpSpPr/>
          <p:nvPr/>
        </p:nvGrpSpPr>
        <p:grpSpPr>
          <a:xfrm>
            <a:off x="0" y="9"/>
            <a:ext cx="9144000" cy="606426"/>
            <a:chOff x="0" y="4"/>
            <a:chExt cx="9144000" cy="606425"/>
          </a:xfrm>
        </p:grpSpPr>
        <p:sp>
          <p:nvSpPr>
            <p:cNvPr id="18" name="Rectangle"/>
            <p:cNvSpPr/>
            <p:nvPr/>
          </p:nvSpPr>
          <p:spPr>
            <a:xfrm>
              <a:off x="0" y="4"/>
              <a:ext cx="9144000" cy="606426"/>
            </a:xfrm>
            <a:prstGeom prst="rect">
              <a:avLst/>
            </a:prstGeom>
            <a:solidFill>
              <a:schemeClr val="accent1"/>
            </a:solidFill>
            <a:ln w="9525" cap="flat">
              <a:solidFill>
                <a:srgbClr val="000000"/>
              </a:solidFill>
              <a:prstDash val="sysDot"/>
              <a:miter lim="800000"/>
            </a:ln>
            <a:effectLst/>
          </p:spPr>
          <p:txBody>
            <a:bodyPr wrap="square" lIns="45719" tIns="45719" rIns="45719" bIns="45719" numCol="1" anchor="t">
              <a:noAutofit/>
            </a:bodyPr>
            <a:lstStyle/>
            <a:p>
              <a:pPr algn="ctr">
                <a:defRPr sz="2400" b="0">
                  <a:latin typeface="Gill Sans"/>
                  <a:ea typeface="Gill Sans"/>
                  <a:cs typeface="Gill Sans"/>
                  <a:sym typeface="Gill Sans"/>
                </a:defRPr>
              </a:pPr>
              <a:endParaRPr/>
            </a:p>
          </p:txBody>
        </p:sp>
        <p:pic>
          <p:nvPicPr>
            <p:cNvPr id="19" name="image2.jpg" descr="image2.jpg"/>
            <p:cNvPicPr>
              <a:picLocks noChangeAspect="1"/>
            </p:cNvPicPr>
            <p:nvPr/>
          </p:nvPicPr>
          <p:blipFill>
            <a:blip r:embed="rId2">
              <a:extLst/>
            </a:blip>
            <a:stretch>
              <a:fillRect/>
            </a:stretch>
          </p:blipFill>
          <p:spPr>
            <a:xfrm>
              <a:off x="0" y="4"/>
              <a:ext cx="9144000" cy="604996"/>
            </a:xfrm>
            <a:prstGeom prst="rect">
              <a:avLst/>
            </a:prstGeom>
            <a:ln w="12700" cap="flat">
              <a:noFill/>
              <a:miter lim="400000"/>
            </a:ln>
            <a:effectLst/>
          </p:spPr>
        </p:pic>
      </p:grpSp>
      <p:sp>
        <p:nvSpPr>
          <p:cNvPr id="21" name="Microwave Remote Sensing Laboratory"/>
          <p:cNvSpPr/>
          <p:nvPr/>
        </p:nvSpPr>
        <p:spPr>
          <a:xfrm>
            <a:off x="2902746" y="34930"/>
            <a:ext cx="2817020" cy="558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33337">
              <a:defRPr b="0">
                <a:solidFill>
                  <a:schemeClr val="accent3">
                    <a:lumOff val="44000"/>
                  </a:schemeClr>
                </a:solidFill>
              </a:defRPr>
            </a:lvl1pPr>
          </a:lstStyle>
          <a:p>
            <a:r>
              <a:t>Microwave Remote Sensing Laboratory</a:t>
            </a:r>
          </a:p>
        </p:txBody>
      </p:sp>
      <p:pic>
        <p:nvPicPr>
          <p:cNvPr id="22" name="image3.jpg" descr="image3.jpg"/>
          <p:cNvPicPr>
            <a:picLocks noChangeAspect="1"/>
          </p:cNvPicPr>
          <p:nvPr/>
        </p:nvPicPr>
        <p:blipFill>
          <a:blip r:embed="rId3">
            <a:extLst/>
          </a:blip>
          <a:stretch>
            <a:fillRect/>
          </a:stretch>
        </p:blipFill>
        <p:spPr>
          <a:xfrm>
            <a:off x="148830" y="149225"/>
            <a:ext cx="2591992" cy="342900"/>
          </a:xfrm>
          <a:prstGeom prst="rect">
            <a:avLst/>
          </a:prstGeom>
          <a:ln w="12700">
            <a:miter lim="400000"/>
          </a:ln>
        </p:spPr>
      </p:pic>
      <p:pic>
        <p:nvPicPr>
          <p:cNvPr id="23" name="image4.png" descr="image4.png"/>
          <p:cNvPicPr>
            <a:picLocks noChangeAspect="1"/>
          </p:cNvPicPr>
          <p:nvPr/>
        </p:nvPicPr>
        <p:blipFill>
          <a:blip r:embed="rId4">
            <a:extLst/>
          </a:blip>
          <a:srcRect t="58824"/>
          <a:stretch>
            <a:fillRect/>
          </a:stretch>
        </p:blipFill>
        <p:spPr>
          <a:xfrm>
            <a:off x="0" y="6537329"/>
            <a:ext cx="9142811" cy="320676"/>
          </a:xfrm>
          <a:prstGeom prst="rect">
            <a:avLst/>
          </a:prstGeom>
          <a:ln w="12700">
            <a:miter lim="400000"/>
          </a:ln>
        </p:spPr>
      </p:pic>
      <p:pic>
        <p:nvPicPr>
          <p:cNvPr id="24" name="mirsl_logo_transparent.pdf" descr="mirsl_logo_transparent.pdf"/>
          <p:cNvPicPr>
            <a:picLocks noChangeAspect="1"/>
          </p:cNvPicPr>
          <p:nvPr/>
        </p:nvPicPr>
        <p:blipFill>
          <a:blip r:embed="rId5">
            <a:extLst/>
          </a:blip>
          <a:stretch>
            <a:fillRect/>
          </a:stretch>
        </p:blipFill>
        <p:spPr>
          <a:xfrm>
            <a:off x="7978378" y="-136525"/>
            <a:ext cx="1165623" cy="823913"/>
          </a:xfrm>
          <a:prstGeom prst="rect">
            <a:avLst/>
          </a:prstGeom>
          <a:ln w="12700">
            <a:miter lim="400000"/>
          </a:ln>
        </p:spPr>
      </p:pic>
      <p:sp>
        <p:nvSpPr>
          <p:cNvPr id="25" name="Title Text"/>
          <p:cNvSpPr>
            <a:spLocks noGrp="1"/>
          </p:cNvSpPr>
          <p:nvPr>
            <p:ph type="title"/>
          </p:nvPr>
        </p:nvSpPr>
        <p:spPr>
          <a:xfrm>
            <a:off x="594359" y="960128"/>
            <a:ext cx="7772401" cy="1470184"/>
          </a:xfrm>
          <a:prstGeom prst="rect">
            <a:avLst/>
          </a:prstGeom>
        </p:spPr>
        <p:txBody>
          <a:bodyPr/>
          <a:lstStyle/>
          <a:p>
            <a:r>
              <a:t>Title Text</a:t>
            </a:r>
          </a:p>
        </p:txBody>
      </p:sp>
      <p:sp>
        <p:nvSpPr>
          <p:cNvPr id="26" name="Body Level One…"/>
          <p:cNvSpPr>
            <a:spLocks noGrp="1"/>
          </p:cNvSpPr>
          <p:nvPr>
            <p:ph type="body" sz="quarter" idx="1"/>
          </p:nvPr>
        </p:nvSpPr>
        <p:spPr>
          <a:xfrm>
            <a:off x="1348739" y="3360427"/>
            <a:ext cx="6400801" cy="1753077"/>
          </a:xfrm>
          <a:prstGeom prst="rect">
            <a:avLst/>
          </a:prstGeom>
        </p:spPr>
        <p:txBody>
          <a:bodyPr>
            <a:normAutofit/>
          </a:bodyPr>
          <a:lstStyle>
            <a:lvl1pPr marL="0" indent="0" algn="ctr">
              <a:buClrTx/>
              <a:buSzTx/>
              <a:buNone/>
            </a:lvl1pPr>
            <a:lvl2pPr marL="0" indent="342892" algn="ctr">
              <a:buClrTx/>
              <a:buSzTx/>
              <a:buNone/>
            </a:lvl2pPr>
            <a:lvl3pPr marL="0" indent="685782" algn="ctr">
              <a:buClrTx/>
              <a:buSzTx/>
              <a:buNone/>
            </a:lvl3pPr>
            <a:lvl4pPr marL="0" indent="1028675" algn="ctr">
              <a:buClrTx/>
              <a:buSzTx/>
              <a:buNone/>
            </a:lvl4pPr>
            <a:lvl5pPr marL="0" indent="1371565" algn="ctr">
              <a:buClrTx/>
              <a:buSzTx/>
              <a:buNone/>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Title on One Line (Can Go to Two)</a:t>
            </a:r>
          </a:p>
        </p:txBody>
      </p:sp>
      <p:sp>
        <p:nvSpPr>
          <p:cNvPr id="3" name="Content Placeholder 2"/>
          <p:cNvSpPr>
            <a:spLocks noGrp="1"/>
          </p:cNvSpPr>
          <p:nvPr>
            <p:ph idx="1" hasCustomPrompt="1"/>
          </p:nvPr>
        </p:nvSpPr>
        <p:spPr>
          <a:xfrm>
            <a:off x="228600" y="1189704"/>
            <a:ext cx="8686800" cy="5287297"/>
          </a:xfrm>
        </p:spPr>
        <p:txBody>
          <a:bodyPr/>
          <a:lstStyle>
            <a:lvl1pPr>
              <a:defRPr>
                <a:solidFill>
                  <a:schemeClr val="tx1"/>
                </a:solidFill>
              </a:defRPr>
            </a:lvl1pPr>
            <a:lvl2pPr marL="457182" marR="0" indent="-225416" algn="l" defTabSz="914364" rtl="0" eaLnBrk="1" fontAlgn="auto" latinLnBrk="0" hangingPunct="1">
              <a:lnSpc>
                <a:spcPct val="90000"/>
              </a:lnSpc>
              <a:spcBef>
                <a:spcPts val="800"/>
              </a:spcBef>
              <a:spcAft>
                <a:spcPts val="300"/>
              </a:spcAft>
              <a:buClr>
                <a:srgbClr val="1287D8"/>
              </a:buClr>
              <a:buSzTx/>
              <a:buFont typeface="Arial" panose="020B0604020202020204" pitchFamily="34" charset="0"/>
              <a:buChar char="•"/>
              <a:tabLst/>
              <a:defRPr/>
            </a:lvl2pPr>
            <a:lvl3pPr>
              <a:buClr>
                <a:srgbClr val="1287D8"/>
              </a:buClr>
              <a:defRPr/>
            </a:lvl3pPr>
          </a:lstStyle>
          <a:p>
            <a:pPr lvl="0"/>
            <a:r>
              <a:rPr lang="en-US" dirty="0"/>
              <a:t>First-level bullet point</a:t>
            </a:r>
          </a:p>
          <a:p>
            <a:pPr lvl="1"/>
            <a:r>
              <a:rPr lang="en-US" dirty="0"/>
              <a:t>Second-level bullet point</a:t>
            </a:r>
          </a:p>
          <a:p>
            <a:pPr lvl="2"/>
            <a:r>
              <a:rPr lang="en-US" dirty="0"/>
              <a:t>Third-level bullet point</a:t>
            </a:r>
          </a:p>
          <a:p>
            <a:pPr lvl="3"/>
            <a:r>
              <a:rPr lang="en-US" dirty="0"/>
              <a:t>Fourth-level bullet-point</a:t>
            </a:r>
          </a:p>
          <a:p>
            <a:pPr lvl="4"/>
            <a:r>
              <a:rPr lang="en-US" dirty="0"/>
              <a:t>Fifth-level bullet point</a:t>
            </a:r>
          </a:p>
        </p:txBody>
      </p:sp>
      <p:sp>
        <p:nvSpPr>
          <p:cNvPr id="5" name="Date Placeholder 1"/>
          <p:cNvSpPr>
            <a:spLocks noGrp="1"/>
          </p:cNvSpPr>
          <p:nvPr>
            <p:ph type="dt" sz="half" idx="10"/>
          </p:nvPr>
        </p:nvSpPr>
        <p:spPr>
          <a:xfrm>
            <a:off x="16102" y="6605613"/>
            <a:ext cx="2650897" cy="176187"/>
          </a:xfrm>
          <a:prstGeom prst="rect">
            <a:avLst/>
          </a:prstGeom>
        </p:spPr>
        <p:txBody>
          <a:bodyPr lIns="91436" tIns="45716" rIns="91436" bIns="45716"/>
          <a:lstStyle>
            <a:lvl1pPr>
              <a:defRPr sz="1200">
                <a:solidFill>
                  <a:schemeClr val="bg1"/>
                </a:solidFill>
              </a:defRPr>
            </a:lvl1pPr>
          </a:lstStyle>
          <a:p>
            <a:r>
              <a:rPr lang="en-US" dirty="0"/>
              <a:t>Siqueira </a:t>
            </a:r>
            <a:r>
              <a:rPr lang="mr-IN" dirty="0"/>
              <a:t>–</a:t>
            </a:r>
            <a:r>
              <a:rPr lang="en-US" dirty="0"/>
              <a:t> NISAR Ecosystems Lead</a:t>
            </a:r>
          </a:p>
        </p:txBody>
      </p:sp>
    </p:spTree>
    <p:extLst>
      <p:ext uri="{BB962C8B-B14F-4D97-AF65-F5344CB8AC3E}">
        <p14:creationId xmlns:p14="http://schemas.microsoft.com/office/powerpoint/2010/main" val="2580401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reserve="1">
  <p:cSld name="Title and Content">
    <p:spTree>
      <p:nvGrpSpPr>
        <p:cNvPr id="1" name=""/>
        <p:cNvGrpSpPr/>
        <p:nvPr/>
      </p:nvGrpSpPr>
      <p:grpSpPr>
        <a:xfrm>
          <a:off x="0" y="0"/>
          <a:ext cx="0" cy="0"/>
          <a:chOff x="0" y="0"/>
          <a:chExt cx="0" cy="0"/>
        </a:xfrm>
      </p:grpSpPr>
      <p:grpSp>
        <p:nvGrpSpPr>
          <p:cNvPr id="36" name="Group"/>
          <p:cNvGrpSpPr/>
          <p:nvPr/>
        </p:nvGrpSpPr>
        <p:grpSpPr>
          <a:xfrm>
            <a:off x="0" y="9"/>
            <a:ext cx="9144000" cy="606426"/>
            <a:chOff x="0" y="4"/>
            <a:chExt cx="9144000" cy="606425"/>
          </a:xfrm>
        </p:grpSpPr>
        <p:sp>
          <p:nvSpPr>
            <p:cNvPr id="34" name="Rectangle"/>
            <p:cNvSpPr/>
            <p:nvPr/>
          </p:nvSpPr>
          <p:spPr>
            <a:xfrm>
              <a:off x="0" y="4"/>
              <a:ext cx="9144000" cy="606426"/>
            </a:xfrm>
            <a:prstGeom prst="rect">
              <a:avLst/>
            </a:prstGeom>
            <a:solidFill>
              <a:schemeClr val="accent1"/>
            </a:solidFill>
            <a:ln w="9525" cap="flat">
              <a:solidFill>
                <a:srgbClr val="000000"/>
              </a:solidFill>
              <a:prstDash val="sysDot"/>
              <a:miter lim="800000"/>
            </a:ln>
            <a:effectLst/>
          </p:spPr>
          <p:txBody>
            <a:bodyPr wrap="square" lIns="45719" tIns="45719" rIns="45719" bIns="45719" numCol="1" anchor="t">
              <a:noAutofit/>
            </a:bodyPr>
            <a:lstStyle/>
            <a:p>
              <a:pPr algn="ctr">
                <a:defRPr sz="2400" b="0">
                  <a:latin typeface="Gill Sans"/>
                  <a:ea typeface="Gill Sans"/>
                  <a:cs typeface="Gill Sans"/>
                  <a:sym typeface="Gill Sans"/>
                </a:defRPr>
              </a:pPr>
              <a:endParaRPr/>
            </a:p>
          </p:txBody>
        </p:sp>
        <p:pic>
          <p:nvPicPr>
            <p:cNvPr id="35" name="image2.jpg" descr="image2.jpg"/>
            <p:cNvPicPr>
              <a:picLocks noChangeAspect="1"/>
            </p:cNvPicPr>
            <p:nvPr/>
          </p:nvPicPr>
          <p:blipFill>
            <a:blip r:embed="rId2">
              <a:extLst/>
            </a:blip>
            <a:stretch>
              <a:fillRect/>
            </a:stretch>
          </p:blipFill>
          <p:spPr>
            <a:xfrm>
              <a:off x="0" y="4"/>
              <a:ext cx="9144000" cy="604996"/>
            </a:xfrm>
            <a:prstGeom prst="rect">
              <a:avLst/>
            </a:prstGeom>
            <a:ln w="12700" cap="flat">
              <a:noFill/>
              <a:miter lim="400000"/>
            </a:ln>
            <a:effectLst/>
          </p:spPr>
        </p:pic>
      </p:grpSp>
      <p:sp>
        <p:nvSpPr>
          <p:cNvPr id="37" name="Microwave Remote Sensing Laboratory"/>
          <p:cNvSpPr/>
          <p:nvPr/>
        </p:nvSpPr>
        <p:spPr>
          <a:xfrm>
            <a:off x="2902746" y="34930"/>
            <a:ext cx="2817020" cy="558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33337">
              <a:defRPr b="0">
                <a:solidFill>
                  <a:schemeClr val="accent3">
                    <a:lumOff val="44000"/>
                  </a:schemeClr>
                </a:solidFill>
              </a:defRPr>
            </a:lvl1pPr>
          </a:lstStyle>
          <a:p>
            <a:r>
              <a:t>Microwave Remote Sensing Laboratory</a:t>
            </a:r>
          </a:p>
        </p:txBody>
      </p:sp>
      <p:pic>
        <p:nvPicPr>
          <p:cNvPr id="38" name="image3.jpg" descr="image3.jpg"/>
          <p:cNvPicPr>
            <a:picLocks noChangeAspect="1"/>
          </p:cNvPicPr>
          <p:nvPr/>
        </p:nvPicPr>
        <p:blipFill>
          <a:blip r:embed="rId3">
            <a:extLst/>
          </a:blip>
          <a:stretch>
            <a:fillRect/>
          </a:stretch>
        </p:blipFill>
        <p:spPr>
          <a:xfrm>
            <a:off x="148830" y="149225"/>
            <a:ext cx="2591992" cy="342900"/>
          </a:xfrm>
          <a:prstGeom prst="rect">
            <a:avLst/>
          </a:prstGeom>
          <a:ln w="12700">
            <a:miter lim="400000"/>
          </a:ln>
        </p:spPr>
      </p:pic>
      <p:pic>
        <p:nvPicPr>
          <p:cNvPr id="39" name="image4.png" descr="image4.png"/>
          <p:cNvPicPr>
            <a:picLocks noChangeAspect="1"/>
          </p:cNvPicPr>
          <p:nvPr/>
        </p:nvPicPr>
        <p:blipFill>
          <a:blip r:embed="rId4">
            <a:extLst/>
          </a:blip>
          <a:srcRect t="58824"/>
          <a:stretch>
            <a:fillRect/>
          </a:stretch>
        </p:blipFill>
        <p:spPr>
          <a:xfrm>
            <a:off x="0" y="6537329"/>
            <a:ext cx="9142811" cy="320676"/>
          </a:xfrm>
          <a:prstGeom prst="rect">
            <a:avLst/>
          </a:prstGeom>
          <a:ln w="12700">
            <a:miter lim="400000"/>
          </a:ln>
        </p:spPr>
      </p:pic>
      <p:pic>
        <p:nvPicPr>
          <p:cNvPr id="40" name="mirsl_logo_transparent.pdf" descr="mirsl_logo_transparent.pdf"/>
          <p:cNvPicPr>
            <a:picLocks noChangeAspect="1"/>
          </p:cNvPicPr>
          <p:nvPr/>
        </p:nvPicPr>
        <p:blipFill>
          <a:blip r:embed="rId5">
            <a:extLst/>
          </a:blip>
          <a:stretch>
            <a:fillRect/>
          </a:stretch>
        </p:blipFill>
        <p:spPr>
          <a:xfrm>
            <a:off x="7978378" y="-136525"/>
            <a:ext cx="1165623" cy="823913"/>
          </a:xfrm>
          <a:prstGeom prst="rect">
            <a:avLst/>
          </a:prstGeom>
          <a:ln w="12700">
            <a:miter lim="400000"/>
          </a:ln>
        </p:spPr>
      </p:pic>
      <p:sp>
        <p:nvSpPr>
          <p:cNvPr id="41" name="Title Text"/>
          <p:cNvSpPr>
            <a:spLocks noGrp="1"/>
          </p:cNvSpPr>
          <p:nvPr>
            <p:ph type="title"/>
          </p:nvPr>
        </p:nvSpPr>
        <p:spPr>
          <a:xfrm>
            <a:off x="388620" y="822960"/>
            <a:ext cx="8298181" cy="1143001"/>
          </a:xfrm>
          <a:prstGeom prst="rect">
            <a:avLst/>
          </a:prstGeom>
        </p:spPr>
        <p:txBody>
          <a:bodyPr/>
          <a:lstStyle/>
          <a:p>
            <a:r>
              <a:t>Title Text</a:t>
            </a:r>
          </a:p>
        </p:txBody>
      </p:sp>
      <p:sp>
        <p:nvSpPr>
          <p:cNvPr id="42" name="Body Level One…"/>
          <p:cNvSpPr>
            <a:spLocks noGrp="1"/>
          </p:cNvSpPr>
          <p:nvPr>
            <p:ph type="body" idx="1"/>
          </p:nvPr>
        </p:nvSpPr>
        <p:spPr>
          <a:xfrm>
            <a:off x="388620" y="2194560"/>
            <a:ext cx="8298181" cy="393192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reserve="1">
  <p:cSld name="Section Header">
    <p:spTree>
      <p:nvGrpSpPr>
        <p:cNvPr id="1" name=""/>
        <p:cNvGrpSpPr/>
        <p:nvPr/>
      </p:nvGrpSpPr>
      <p:grpSpPr>
        <a:xfrm>
          <a:off x="0" y="0"/>
          <a:ext cx="0" cy="0"/>
          <a:chOff x="0" y="0"/>
          <a:chExt cx="0" cy="0"/>
        </a:xfrm>
      </p:grpSpPr>
      <p:grpSp>
        <p:nvGrpSpPr>
          <p:cNvPr id="52" name="Group"/>
          <p:cNvGrpSpPr/>
          <p:nvPr/>
        </p:nvGrpSpPr>
        <p:grpSpPr>
          <a:xfrm>
            <a:off x="0" y="9"/>
            <a:ext cx="9144000" cy="606426"/>
            <a:chOff x="0" y="4"/>
            <a:chExt cx="9144000" cy="606425"/>
          </a:xfrm>
        </p:grpSpPr>
        <p:sp>
          <p:nvSpPr>
            <p:cNvPr id="50" name="Rectangle"/>
            <p:cNvSpPr/>
            <p:nvPr/>
          </p:nvSpPr>
          <p:spPr>
            <a:xfrm>
              <a:off x="0" y="4"/>
              <a:ext cx="9144000" cy="606426"/>
            </a:xfrm>
            <a:prstGeom prst="rect">
              <a:avLst/>
            </a:prstGeom>
            <a:solidFill>
              <a:schemeClr val="accent1"/>
            </a:solidFill>
            <a:ln w="9525" cap="flat">
              <a:solidFill>
                <a:srgbClr val="000000"/>
              </a:solidFill>
              <a:prstDash val="sysDot"/>
              <a:miter lim="800000"/>
            </a:ln>
            <a:effectLst/>
          </p:spPr>
          <p:txBody>
            <a:bodyPr wrap="square" lIns="45719" tIns="45719" rIns="45719" bIns="45719" numCol="1" anchor="t">
              <a:noAutofit/>
            </a:bodyPr>
            <a:lstStyle/>
            <a:p>
              <a:pPr algn="ctr">
                <a:defRPr sz="2400" b="0">
                  <a:latin typeface="Gill Sans"/>
                  <a:ea typeface="Gill Sans"/>
                  <a:cs typeface="Gill Sans"/>
                  <a:sym typeface="Gill Sans"/>
                </a:defRPr>
              </a:pPr>
              <a:endParaRPr/>
            </a:p>
          </p:txBody>
        </p:sp>
        <p:pic>
          <p:nvPicPr>
            <p:cNvPr id="51" name="image2.jpg" descr="image2.jpg"/>
            <p:cNvPicPr>
              <a:picLocks noChangeAspect="1"/>
            </p:cNvPicPr>
            <p:nvPr/>
          </p:nvPicPr>
          <p:blipFill>
            <a:blip r:embed="rId2">
              <a:extLst/>
            </a:blip>
            <a:stretch>
              <a:fillRect/>
            </a:stretch>
          </p:blipFill>
          <p:spPr>
            <a:xfrm>
              <a:off x="0" y="4"/>
              <a:ext cx="9144000" cy="604996"/>
            </a:xfrm>
            <a:prstGeom prst="rect">
              <a:avLst/>
            </a:prstGeom>
            <a:ln w="12700" cap="flat">
              <a:noFill/>
              <a:miter lim="400000"/>
            </a:ln>
            <a:effectLst/>
          </p:spPr>
        </p:pic>
      </p:grpSp>
      <p:sp>
        <p:nvSpPr>
          <p:cNvPr id="53" name="Microwave Remote Sensing Laboratory"/>
          <p:cNvSpPr/>
          <p:nvPr/>
        </p:nvSpPr>
        <p:spPr>
          <a:xfrm>
            <a:off x="2902746" y="34930"/>
            <a:ext cx="2817020" cy="558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33337">
              <a:defRPr b="0">
                <a:solidFill>
                  <a:schemeClr val="accent3">
                    <a:lumOff val="44000"/>
                  </a:schemeClr>
                </a:solidFill>
              </a:defRPr>
            </a:lvl1pPr>
          </a:lstStyle>
          <a:p>
            <a:r>
              <a:t>Microwave Remote Sensing Laboratory</a:t>
            </a:r>
          </a:p>
        </p:txBody>
      </p:sp>
      <p:pic>
        <p:nvPicPr>
          <p:cNvPr id="54" name="image3.jpg" descr="image3.jpg"/>
          <p:cNvPicPr>
            <a:picLocks noChangeAspect="1"/>
          </p:cNvPicPr>
          <p:nvPr/>
        </p:nvPicPr>
        <p:blipFill>
          <a:blip r:embed="rId3">
            <a:extLst/>
          </a:blip>
          <a:stretch>
            <a:fillRect/>
          </a:stretch>
        </p:blipFill>
        <p:spPr>
          <a:xfrm>
            <a:off x="148830" y="149225"/>
            <a:ext cx="2591992" cy="342900"/>
          </a:xfrm>
          <a:prstGeom prst="rect">
            <a:avLst/>
          </a:prstGeom>
          <a:ln w="12700">
            <a:miter lim="400000"/>
          </a:ln>
        </p:spPr>
      </p:pic>
      <p:pic>
        <p:nvPicPr>
          <p:cNvPr id="55" name="image4.png" descr="image4.png"/>
          <p:cNvPicPr>
            <a:picLocks noChangeAspect="1"/>
          </p:cNvPicPr>
          <p:nvPr/>
        </p:nvPicPr>
        <p:blipFill>
          <a:blip r:embed="rId4">
            <a:extLst/>
          </a:blip>
          <a:srcRect t="58824"/>
          <a:stretch>
            <a:fillRect/>
          </a:stretch>
        </p:blipFill>
        <p:spPr>
          <a:xfrm>
            <a:off x="0" y="6537329"/>
            <a:ext cx="9142811" cy="320676"/>
          </a:xfrm>
          <a:prstGeom prst="rect">
            <a:avLst/>
          </a:prstGeom>
          <a:ln w="12700">
            <a:miter lim="400000"/>
          </a:ln>
        </p:spPr>
      </p:pic>
      <p:pic>
        <p:nvPicPr>
          <p:cNvPr id="56" name="mirsl_logo_transparent.pdf" descr="mirsl_logo_transparent.pdf"/>
          <p:cNvPicPr>
            <a:picLocks noChangeAspect="1"/>
          </p:cNvPicPr>
          <p:nvPr/>
        </p:nvPicPr>
        <p:blipFill>
          <a:blip r:embed="rId5">
            <a:extLst/>
          </a:blip>
          <a:stretch>
            <a:fillRect/>
          </a:stretch>
        </p:blipFill>
        <p:spPr>
          <a:xfrm>
            <a:off x="7978378" y="-136525"/>
            <a:ext cx="1165623" cy="823913"/>
          </a:xfrm>
          <a:prstGeom prst="rect">
            <a:avLst/>
          </a:prstGeom>
          <a:ln w="12700">
            <a:miter lim="400000"/>
          </a:ln>
        </p:spPr>
      </p:pic>
      <p:sp>
        <p:nvSpPr>
          <p:cNvPr id="57" name="Title Text"/>
          <p:cNvSpPr>
            <a:spLocks noGrp="1"/>
          </p:cNvSpPr>
          <p:nvPr>
            <p:ph type="title"/>
          </p:nvPr>
        </p:nvSpPr>
        <p:spPr>
          <a:xfrm>
            <a:off x="731519" y="4251959"/>
            <a:ext cx="7772401" cy="1363029"/>
          </a:xfrm>
          <a:prstGeom prst="rect">
            <a:avLst/>
          </a:prstGeom>
        </p:spPr>
        <p:txBody>
          <a:bodyPr/>
          <a:lstStyle>
            <a:lvl1pPr>
              <a:defRPr sz="3000" b="1" cap="all"/>
            </a:lvl1pPr>
          </a:lstStyle>
          <a:p>
            <a:r>
              <a:t>Title Text</a:t>
            </a:r>
          </a:p>
        </p:txBody>
      </p:sp>
      <p:sp>
        <p:nvSpPr>
          <p:cNvPr id="58" name="Body Level One…"/>
          <p:cNvSpPr>
            <a:spLocks noGrp="1"/>
          </p:cNvSpPr>
          <p:nvPr>
            <p:ph type="body" sz="quarter" idx="1"/>
          </p:nvPr>
        </p:nvSpPr>
        <p:spPr>
          <a:xfrm>
            <a:off x="731519" y="1508760"/>
            <a:ext cx="7772401" cy="1500189"/>
          </a:xfrm>
          <a:prstGeom prst="rect">
            <a:avLst/>
          </a:prstGeom>
        </p:spPr>
        <p:txBody>
          <a:bodyPr anchor="b">
            <a:normAutofit/>
          </a:bodyPr>
          <a:lstStyle>
            <a:lvl1pPr marL="0" indent="0">
              <a:buClrTx/>
              <a:buSzTx/>
              <a:buNone/>
              <a:defRPr sz="1500"/>
            </a:lvl1pPr>
            <a:lvl2pPr marL="0" indent="342892">
              <a:buClrTx/>
              <a:buSzTx/>
              <a:buNone/>
              <a:defRPr sz="1500"/>
            </a:lvl2pPr>
            <a:lvl3pPr marL="0" indent="685782">
              <a:buClrTx/>
              <a:buSzTx/>
              <a:buNone/>
              <a:defRPr sz="1500"/>
            </a:lvl3pPr>
            <a:lvl4pPr marL="0" indent="1028675">
              <a:buClrTx/>
              <a:buSzTx/>
              <a:buNone/>
              <a:defRPr sz="1500"/>
            </a:lvl4pPr>
            <a:lvl5pPr marL="0" indent="1371565">
              <a:buClrTx/>
              <a:buSzTx/>
              <a:buNone/>
              <a:defRPr sz="1500"/>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reserve="1">
  <p:cSld name="Two Content">
    <p:spTree>
      <p:nvGrpSpPr>
        <p:cNvPr id="1" name=""/>
        <p:cNvGrpSpPr/>
        <p:nvPr/>
      </p:nvGrpSpPr>
      <p:grpSpPr>
        <a:xfrm>
          <a:off x="0" y="0"/>
          <a:ext cx="0" cy="0"/>
          <a:chOff x="0" y="0"/>
          <a:chExt cx="0" cy="0"/>
        </a:xfrm>
      </p:grpSpPr>
      <p:grpSp>
        <p:nvGrpSpPr>
          <p:cNvPr id="68" name="Group"/>
          <p:cNvGrpSpPr/>
          <p:nvPr/>
        </p:nvGrpSpPr>
        <p:grpSpPr>
          <a:xfrm>
            <a:off x="0" y="9"/>
            <a:ext cx="9144000" cy="606426"/>
            <a:chOff x="0" y="4"/>
            <a:chExt cx="9144000" cy="606425"/>
          </a:xfrm>
        </p:grpSpPr>
        <p:sp>
          <p:nvSpPr>
            <p:cNvPr id="66" name="Rectangle"/>
            <p:cNvSpPr/>
            <p:nvPr/>
          </p:nvSpPr>
          <p:spPr>
            <a:xfrm>
              <a:off x="0" y="4"/>
              <a:ext cx="9144000" cy="606426"/>
            </a:xfrm>
            <a:prstGeom prst="rect">
              <a:avLst/>
            </a:prstGeom>
            <a:solidFill>
              <a:schemeClr val="accent1"/>
            </a:solidFill>
            <a:ln w="9525" cap="flat">
              <a:solidFill>
                <a:srgbClr val="000000"/>
              </a:solidFill>
              <a:prstDash val="sysDot"/>
              <a:miter lim="800000"/>
            </a:ln>
            <a:effectLst/>
          </p:spPr>
          <p:txBody>
            <a:bodyPr wrap="square" lIns="45719" tIns="45719" rIns="45719" bIns="45719" numCol="1" anchor="t">
              <a:noAutofit/>
            </a:bodyPr>
            <a:lstStyle/>
            <a:p>
              <a:pPr algn="ctr">
                <a:defRPr sz="2400" b="0">
                  <a:latin typeface="Gill Sans"/>
                  <a:ea typeface="Gill Sans"/>
                  <a:cs typeface="Gill Sans"/>
                  <a:sym typeface="Gill Sans"/>
                </a:defRPr>
              </a:pPr>
              <a:endParaRPr/>
            </a:p>
          </p:txBody>
        </p:sp>
        <p:pic>
          <p:nvPicPr>
            <p:cNvPr id="67" name="image2.jpg" descr="image2.jpg"/>
            <p:cNvPicPr>
              <a:picLocks noChangeAspect="1"/>
            </p:cNvPicPr>
            <p:nvPr/>
          </p:nvPicPr>
          <p:blipFill>
            <a:blip r:embed="rId2">
              <a:extLst/>
            </a:blip>
            <a:stretch>
              <a:fillRect/>
            </a:stretch>
          </p:blipFill>
          <p:spPr>
            <a:xfrm>
              <a:off x="0" y="4"/>
              <a:ext cx="9144000" cy="604996"/>
            </a:xfrm>
            <a:prstGeom prst="rect">
              <a:avLst/>
            </a:prstGeom>
            <a:ln w="12700" cap="flat">
              <a:noFill/>
              <a:miter lim="400000"/>
            </a:ln>
            <a:effectLst/>
          </p:spPr>
        </p:pic>
      </p:grpSp>
      <p:sp>
        <p:nvSpPr>
          <p:cNvPr id="69" name="Microwave Remote Sensing Laboratory"/>
          <p:cNvSpPr/>
          <p:nvPr/>
        </p:nvSpPr>
        <p:spPr>
          <a:xfrm>
            <a:off x="2902746" y="34930"/>
            <a:ext cx="2817020" cy="558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33337">
              <a:defRPr b="0">
                <a:solidFill>
                  <a:schemeClr val="accent3">
                    <a:lumOff val="44000"/>
                  </a:schemeClr>
                </a:solidFill>
              </a:defRPr>
            </a:lvl1pPr>
          </a:lstStyle>
          <a:p>
            <a:r>
              <a:t>Microwave Remote Sensing Laboratory</a:t>
            </a:r>
          </a:p>
        </p:txBody>
      </p:sp>
      <p:pic>
        <p:nvPicPr>
          <p:cNvPr id="70" name="image3.jpg" descr="image3.jpg"/>
          <p:cNvPicPr>
            <a:picLocks noChangeAspect="1"/>
          </p:cNvPicPr>
          <p:nvPr/>
        </p:nvPicPr>
        <p:blipFill>
          <a:blip r:embed="rId3">
            <a:extLst/>
          </a:blip>
          <a:stretch>
            <a:fillRect/>
          </a:stretch>
        </p:blipFill>
        <p:spPr>
          <a:xfrm>
            <a:off x="148830" y="149225"/>
            <a:ext cx="2591992" cy="342900"/>
          </a:xfrm>
          <a:prstGeom prst="rect">
            <a:avLst/>
          </a:prstGeom>
          <a:ln w="12700">
            <a:miter lim="400000"/>
          </a:ln>
        </p:spPr>
      </p:pic>
      <p:pic>
        <p:nvPicPr>
          <p:cNvPr id="71" name="image4.png" descr="image4.png"/>
          <p:cNvPicPr>
            <a:picLocks noChangeAspect="1"/>
          </p:cNvPicPr>
          <p:nvPr/>
        </p:nvPicPr>
        <p:blipFill>
          <a:blip r:embed="rId4">
            <a:extLst/>
          </a:blip>
          <a:srcRect t="58824"/>
          <a:stretch>
            <a:fillRect/>
          </a:stretch>
        </p:blipFill>
        <p:spPr>
          <a:xfrm>
            <a:off x="0" y="6537329"/>
            <a:ext cx="9142811" cy="320676"/>
          </a:xfrm>
          <a:prstGeom prst="rect">
            <a:avLst/>
          </a:prstGeom>
          <a:ln w="12700">
            <a:miter lim="400000"/>
          </a:ln>
        </p:spPr>
      </p:pic>
      <p:pic>
        <p:nvPicPr>
          <p:cNvPr id="72" name="mirsl_logo_transparent.pdf" descr="mirsl_logo_transparent.pdf"/>
          <p:cNvPicPr>
            <a:picLocks noChangeAspect="1"/>
          </p:cNvPicPr>
          <p:nvPr/>
        </p:nvPicPr>
        <p:blipFill>
          <a:blip r:embed="rId5">
            <a:extLst/>
          </a:blip>
          <a:stretch>
            <a:fillRect/>
          </a:stretch>
        </p:blipFill>
        <p:spPr>
          <a:xfrm>
            <a:off x="7978378" y="-136525"/>
            <a:ext cx="1165623" cy="823913"/>
          </a:xfrm>
          <a:prstGeom prst="rect">
            <a:avLst/>
          </a:prstGeom>
          <a:ln w="12700">
            <a:miter lim="400000"/>
          </a:ln>
        </p:spPr>
      </p:pic>
      <p:sp>
        <p:nvSpPr>
          <p:cNvPr id="73" name="Title Text"/>
          <p:cNvSpPr>
            <a:spLocks noGrp="1"/>
          </p:cNvSpPr>
          <p:nvPr>
            <p:ph type="title"/>
          </p:nvPr>
        </p:nvSpPr>
        <p:spPr>
          <a:xfrm>
            <a:off x="457200" y="754380"/>
            <a:ext cx="8023860" cy="662941"/>
          </a:xfrm>
          <a:prstGeom prst="rect">
            <a:avLst/>
          </a:prstGeom>
        </p:spPr>
        <p:txBody>
          <a:bodyPr/>
          <a:lstStyle/>
          <a:p>
            <a:r>
              <a:t>Title Text</a:t>
            </a:r>
          </a:p>
        </p:txBody>
      </p:sp>
      <p:sp>
        <p:nvSpPr>
          <p:cNvPr id="74" name="Body Level One…"/>
          <p:cNvSpPr>
            <a:spLocks noGrp="1"/>
          </p:cNvSpPr>
          <p:nvPr>
            <p:ph type="body" sz="half" idx="1"/>
          </p:nvPr>
        </p:nvSpPr>
        <p:spPr>
          <a:xfrm>
            <a:off x="457200" y="1600200"/>
            <a:ext cx="4046221" cy="4526280"/>
          </a:xfrm>
          <a:prstGeom prst="rect">
            <a:avLst/>
          </a:prstGeom>
        </p:spPr>
        <p:txBody>
          <a:bodyPr>
            <a:normAutofit/>
          </a:bodyPr>
          <a:lstStyle>
            <a:lvl1pPr marL="347653" indent="-285742">
              <a:defRPr sz="2100"/>
            </a:lvl1pPr>
            <a:lvl2pPr marL="720707" indent="-277805">
              <a:defRPr sz="2100"/>
            </a:lvl2pPr>
            <a:lvl3pPr marL="1090586" indent="-266694">
              <a:defRPr sz="2100"/>
            </a:lvl3pPr>
            <a:lvl4pPr marL="1512606" indent="-307724">
              <a:defRPr sz="2100"/>
            </a:lvl4pPr>
            <a:lvl5pPr marL="1893596" indent="-307724">
              <a:defRPr sz="21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reserve="1">
  <p:cSld name="Comparison">
    <p:spTree>
      <p:nvGrpSpPr>
        <p:cNvPr id="1" name=""/>
        <p:cNvGrpSpPr/>
        <p:nvPr/>
      </p:nvGrpSpPr>
      <p:grpSpPr>
        <a:xfrm>
          <a:off x="0" y="0"/>
          <a:ext cx="0" cy="0"/>
          <a:chOff x="0" y="0"/>
          <a:chExt cx="0" cy="0"/>
        </a:xfrm>
      </p:grpSpPr>
      <p:grpSp>
        <p:nvGrpSpPr>
          <p:cNvPr id="84" name="Group"/>
          <p:cNvGrpSpPr/>
          <p:nvPr/>
        </p:nvGrpSpPr>
        <p:grpSpPr>
          <a:xfrm>
            <a:off x="0" y="9"/>
            <a:ext cx="9144000" cy="606426"/>
            <a:chOff x="0" y="4"/>
            <a:chExt cx="9144000" cy="606425"/>
          </a:xfrm>
        </p:grpSpPr>
        <p:sp>
          <p:nvSpPr>
            <p:cNvPr id="82" name="Rectangle"/>
            <p:cNvSpPr/>
            <p:nvPr/>
          </p:nvSpPr>
          <p:spPr>
            <a:xfrm>
              <a:off x="0" y="4"/>
              <a:ext cx="9144000" cy="606426"/>
            </a:xfrm>
            <a:prstGeom prst="rect">
              <a:avLst/>
            </a:prstGeom>
            <a:solidFill>
              <a:schemeClr val="accent1"/>
            </a:solidFill>
            <a:ln w="9525" cap="flat">
              <a:solidFill>
                <a:srgbClr val="000000"/>
              </a:solidFill>
              <a:prstDash val="sysDot"/>
              <a:miter lim="800000"/>
            </a:ln>
            <a:effectLst/>
          </p:spPr>
          <p:txBody>
            <a:bodyPr wrap="square" lIns="45719" tIns="45719" rIns="45719" bIns="45719" numCol="1" anchor="t">
              <a:noAutofit/>
            </a:bodyPr>
            <a:lstStyle/>
            <a:p>
              <a:pPr algn="ctr">
                <a:defRPr sz="2400" b="0">
                  <a:latin typeface="Gill Sans"/>
                  <a:ea typeface="Gill Sans"/>
                  <a:cs typeface="Gill Sans"/>
                  <a:sym typeface="Gill Sans"/>
                </a:defRPr>
              </a:pPr>
              <a:endParaRPr/>
            </a:p>
          </p:txBody>
        </p:sp>
        <p:pic>
          <p:nvPicPr>
            <p:cNvPr id="83" name="image2.jpg" descr="image2.jpg"/>
            <p:cNvPicPr>
              <a:picLocks noChangeAspect="1"/>
            </p:cNvPicPr>
            <p:nvPr/>
          </p:nvPicPr>
          <p:blipFill>
            <a:blip r:embed="rId2">
              <a:extLst/>
            </a:blip>
            <a:stretch>
              <a:fillRect/>
            </a:stretch>
          </p:blipFill>
          <p:spPr>
            <a:xfrm>
              <a:off x="0" y="4"/>
              <a:ext cx="9144000" cy="604996"/>
            </a:xfrm>
            <a:prstGeom prst="rect">
              <a:avLst/>
            </a:prstGeom>
            <a:ln w="12700" cap="flat">
              <a:noFill/>
              <a:miter lim="400000"/>
            </a:ln>
            <a:effectLst/>
          </p:spPr>
        </p:pic>
      </p:grpSp>
      <p:sp>
        <p:nvSpPr>
          <p:cNvPr id="85" name="Microwave Remote Sensing Laboratory"/>
          <p:cNvSpPr/>
          <p:nvPr/>
        </p:nvSpPr>
        <p:spPr>
          <a:xfrm>
            <a:off x="2902746" y="34930"/>
            <a:ext cx="2817020" cy="558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33337">
              <a:defRPr b="0">
                <a:solidFill>
                  <a:schemeClr val="accent3">
                    <a:lumOff val="44000"/>
                  </a:schemeClr>
                </a:solidFill>
              </a:defRPr>
            </a:lvl1pPr>
          </a:lstStyle>
          <a:p>
            <a:r>
              <a:t>Microwave Remote Sensing Laboratory</a:t>
            </a:r>
          </a:p>
        </p:txBody>
      </p:sp>
      <p:pic>
        <p:nvPicPr>
          <p:cNvPr id="86" name="image3.jpg" descr="image3.jpg"/>
          <p:cNvPicPr>
            <a:picLocks noChangeAspect="1"/>
          </p:cNvPicPr>
          <p:nvPr/>
        </p:nvPicPr>
        <p:blipFill>
          <a:blip r:embed="rId3">
            <a:extLst/>
          </a:blip>
          <a:stretch>
            <a:fillRect/>
          </a:stretch>
        </p:blipFill>
        <p:spPr>
          <a:xfrm>
            <a:off x="148830" y="149225"/>
            <a:ext cx="2591992" cy="342900"/>
          </a:xfrm>
          <a:prstGeom prst="rect">
            <a:avLst/>
          </a:prstGeom>
          <a:ln w="12700">
            <a:miter lim="400000"/>
          </a:ln>
        </p:spPr>
      </p:pic>
      <p:pic>
        <p:nvPicPr>
          <p:cNvPr id="87" name="image4.png" descr="image4.png"/>
          <p:cNvPicPr>
            <a:picLocks noChangeAspect="1"/>
          </p:cNvPicPr>
          <p:nvPr/>
        </p:nvPicPr>
        <p:blipFill>
          <a:blip r:embed="rId4">
            <a:extLst/>
          </a:blip>
          <a:srcRect t="58824"/>
          <a:stretch>
            <a:fillRect/>
          </a:stretch>
        </p:blipFill>
        <p:spPr>
          <a:xfrm>
            <a:off x="0" y="6537329"/>
            <a:ext cx="9142811" cy="320676"/>
          </a:xfrm>
          <a:prstGeom prst="rect">
            <a:avLst/>
          </a:prstGeom>
          <a:ln w="12700">
            <a:miter lim="400000"/>
          </a:ln>
        </p:spPr>
      </p:pic>
      <p:pic>
        <p:nvPicPr>
          <p:cNvPr id="88" name="mirsl_logo_transparent.pdf" descr="mirsl_logo_transparent.pdf"/>
          <p:cNvPicPr>
            <a:picLocks noChangeAspect="1"/>
          </p:cNvPicPr>
          <p:nvPr/>
        </p:nvPicPr>
        <p:blipFill>
          <a:blip r:embed="rId5">
            <a:extLst/>
          </a:blip>
          <a:stretch>
            <a:fillRect/>
          </a:stretch>
        </p:blipFill>
        <p:spPr>
          <a:xfrm>
            <a:off x="7978378" y="-136525"/>
            <a:ext cx="1165623" cy="823913"/>
          </a:xfrm>
          <a:prstGeom prst="rect">
            <a:avLst/>
          </a:prstGeom>
          <a:ln w="12700">
            <a:miter lim="400000"/>
          </a:ln>
        </p:spPr>
      </p:pic>
      <p:sp>
        <p:nvSpPr>
          <p:cNvPr id="89" name="Title Text"/>
          <p:cNvSpPr>
            <a:spLocks noGrp="1"/>
          </p:cNvSpPr>
          <p:nvPr>
            <p:ph type="title"/>
          </p:nvPr>
        </p:nvSpPr>
        <p:spPr>
          <a:xfrm>
            <a:off x="457200" y="754380"/>
            <a:ext cx="8229600" cy="662941"/>
          </a:xfrm>
          <a:prstGeom prst="rect">
            <a:avLst/>
          </a:prstGeom>
        </p:spPr>
        <p:txBody>
          <a:bodyPr/>
          <a:lstStyle/>
          <a:p>
            <a:r>
              <a:t>Title Text</a:t>
            </a:r>
          </a:p>
        </p:txBody>
      </p:sp>
      <p:sp>
        <p:nvSpPr>
          <p:cNvPr id="90" name="Body Level One…"/>
          <p:cNvSpPr>
            <a:spLocks noGrp="1"/>
          </p:cNvSpPr>
          <p:nvPr>
            <p:ph type="body" sz="quarter" idx="1"/>
          </p:nvPr>
        </p:nvSpPr>
        <p:spPr>
          <a:xfrm>
            <a:off x="457201" y="1534478"/>
            <a:ext cx="4040506" cy="640081"/>
          </a:xfrm>
          <a:prstGeom prst="rect">
            <a:avLst/>
          </a:prstGeom>
        </p:spPr>
        <p:txBody>
          <a:bodyPr anchor="b">
            <a:normAutofit/>
          </a:bodyPr>
          <a:lstStyle>
            <a:lvl1pPr marL="0" indent="0">
              <a:buClrTx/>
              <a:buSzTx/>
              <a:buNone/>
              <a:defRPr sz="1800" b="1"/>
            </a:lvl1pPr>
            <a:lvl2pPr marL="0" indent="342892">
              <a:buClrTx/>
              <a:buSzTx/>
              <a:buNone/>
              <a:defRPr sz="1800" b="1"/>
            </a:lvl2pPr>
            <a:lvl3pPr marL="0" indent="685782">
              <a:buClrTx/>
              <a:buSzTx/>
              <a:buNone/>
              <a:defRPr sz="1800" b="1"/>
            </a:lvl3pPr>
            <a:lvl4pPr marL="0" indent="1028675">
              <a:buClrTx/>
              <a:buSzTx/>
              <a:buNone/>
              <a:defRPr sz="1800" b="1"/>
            </a:lvl4pPr>
            <a:lvl5pPr marL="0" indent="1371565">
              <a:buClrTx/>
              <a:buSz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91" name="Rectangle"/>
          <p:cNvSpPr>
            <a:spLocks noGrp="1"/>
          </p:cNvSpPr>
          <p:nvPr>
            <p:ph type="body" sz="quarter" idx="13"/>
          </p:nvPr>
        </p:nvSpPr>
        <p:spPr>
          <a:xfrm>
            <a:off x="4644868" y="1534478"/>
            <a:ext cx="4041934" cy="640081"/>
          </a:xfrm>
          <a:prstGeom prst="rect">
            <a:avLst/>
          </a:prstGeom>
        </p:spPr>
        <p:txBody>
          <a:bodyPr anchor="b">
            <a:normAutofit/>
          </a:bodyPr>
          <a:lstStyle/>
          <a:p>
            <a:pPr marL="0" indent="0">
              <a:buClrTx/>
              <a:buSzTx/>
              <a:buNone/>
              <a:defRPr sz="1800" b="1"/>
            </a:pPr>
            <a:endParaRPr/>
          </a:p>
        </p:txBody>
      </p:sp>
      <p:sp>
        <p:nvSpPr>
          <p:cNvPr id="9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Only">
    <p:spTree>
      <p:nvGrpSpPr>
        <p:cNvPr id="1" name=""/>
        <p:cNvGrpSpPr/>
        <p:nvPr/>
      </p:nvGrpSpPr>
      <p:grpSpPr>
        <a:xfrm>
          <a:off x="0" y="0"/>
          <a:ext cx="0" cy="0"/>
          <a:chOff x="0" y="0"/>
          <a:chExt cx="0" cy="0"/>
        </a:xfrm>
      </p:grpSpPr>
      <p:sp>
        <p:nvSpPr>
          <p:cNvPr id="99" name="Title Text"/>
          <p:cNvSpPr>
            <a:spLocks noGrp="1"/>
          </p:cNvSpPr>
          <p:nvPr>
            <p:ph type="title"/>
          </p:nvPr>
        </p:nvSpPr>
        <p:spPr>
          <a:prstGeom prst="rect">
            <a:avLst/>
          </a:prstGeom>
        </p:spPr>
        <p:txBody>
          <a:bodyPr/>
          <a:lstStyle/>
          <a:p>
            <a:r>
              <a:t>Title Text</a:t>
            </a:r>
          </a:p>
        </p:txBody>
      </p:sp>
      <p:sp>
        <p:nvSpPr>
          <p:cNvPr id="10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reserve="1">
  <p:cSld name="Blank">
    <p:spTree>
      <p:nvGrpSpPr>
        <p:cNvPr id="1" name=""/>
        <p:cNvGrpSpPr/>
        <p:nvPr/>
      </p:nvGrpSpPr>
      <p:grpSpPr>
        <a:xfrm>
          <a:off x="0" y="0"/>
          <a:ext cx="0" cy="0"/>
          <a:chOff x="0" y="0"/>
          <a:chExt cx="0" cy="0"/>
        </a:xfrm>
      </p:grpSpPr>
      <p:grpSp>
        <p:nvGrpSpPr>
          <p:cNvPr id="109" name="Group"/>
          <p:cNvGrpSpPr/>
          <p:nvPr/>
        </p:nvGrpSpPr>
        <p:grpSpPr>
          <a:xfrm>
            <a:off x="0" y="9"/>
            <a:ext cx="9144000" cy="606426"/>
            <a:chOff x="0" y="4"/>
            <a:chExt cx="9144000" cy="606425"/>
          </a:xfrm>
        </p:grpSpPr>
        <p:sp>
          <p:nvSpPr>
            <p:cNvPr id="107" name="Rectangle"/>
            <p:cNvSpPr/>
            <p:nvPr/>
          </p:nvSpPr>
          <p:spPr>
            <a:xfrm>
              <a:off x="0" y="4"/>
              <a:ext cx="9144000" cy="606426"/>
            </a:xfrm>
            <a:prstGeom prst="rect">
              <a:avLst/>
            </a:prstGeom>
            <a:solidFill>
              <a:schemeClr val="accent1"/>
            </a:solidFill>
            <a:ln w="9525" cap="flat">
              <a:solidFill>
                <a:srgbClr val="000000"/>
              </a:solidFill>
              <a:prstDash val="sysDot"/>
              <a:miter lim="800000"/>
            </a:ln>
            <a:effectLst/>
          </p:spPr>
          <p:txBody>
            <a:bodyPr wrap="square" lIns="45719" tIns="45719" rIns="45719" bIns="45719" numCol="1" anchor="t">
              <a:noAutofit/>
            </a:bodyPr>
            <a:lstStyle/>
            <a:p>
              <a:pPr algn="ctr">
                <a:defRPr sz="2400" b="0">
                  <a:latin typeface="Gill Sans"/>
                  <a:ea typeface="Gill Sans"/>
                  <a:cs typeface="Gill Sans"/>
                  <a:sym typeface="Gill Sans"/>
                </a:defRPr>
              </a:pPr>
              <a:endParaRPr/>
            </a:p>
          </p:txBody>
        </p:sp>
        <p:pic>
          <p:nvPicPr>
            <p:cNvPr id="108" name="image2.jpg" descr="image2.jpg"/>
            <p:cNvPicPr>
              <a:picLocks noChangeAspect="1"/>
            </p:cNvPicPr>
            <p:nvPr/>
          </p:nvPicPr>
          <p:blipFill>
            <a:blip r:embed="rId2">
              <a:extLst/>
            </a:blip>
            <a:stretch>
              <a:fillRect/>
            </a:stretch>
          </p:blipFill>
          <p:spPr>
            <a:xfrm>
              <a:off x="0" y="4"/>
              <a:ext cx="9144000" cy="604996"/>
            </a:xfrm>
            <a:prstGeom prst="rect">
              <a:avLst/>
            </a:prstGeom>
            <a:ln w="12700" cap="flat">
              <a:noFill/>
              <a:miter lim="400000"/>
            </a:ln>
            <a:effectLst/>
          </p:spPr>
        </p:pic>
      </p:grpSp>
      <p:sp>
        <p:nvSpPr>
          <p:cNvPr id="110" name="Microwave Remote Sensing Laboratory"/>
          <p:cNvSpPr/>
          <p:nvPr/>
        </p:nvSpPr>
        <p:spPr>
          <a:xfrm>
            <a:off x="2902746" y="34930"/>
            <a:ext cx="2817020" cy="558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33337">
              <a:defRPr b="0">
                <a:solidFill>
                  <a:schemeClr val="accent3">
                    <a:lumOff val="44000"/>
                  </a:schemeClr>
                </a:solidFill>
              </a:defRPr>
            </a:lvl1pPr>
          </a:lstStyle>
          <a:p>
            <a:r>
              <a:t>Microwave Remote Sensing Laboratory</a:t>
            </a:r>
          </a:p>
        </p:txBody>
      </p:sp>
      <p:pic>
        <p:nvPicPr>
          <p:cNvPr id="111" name="image3.jpg" descr="image3.jpg"/>
          <p:cNvPicPr>
            <a:picLocks noChangeAspect="1"/>
          </p:cNvPicPr>
          <p:nvPr/>
        </p:nvPicPr>
        <p:blipFill>
          <a:blip r:embed="rId3">
            <a:extLst/>
          </a:blip>
          <a:stretch>
            <a:fillRect/>
          </a:stretch>
        </p:blipFill>
        <p:spPr>
          <a:xfrm>
            <a:off x="148830" y="149225"/>
            <a:ext cx="2591992" cy="342900"/>
          </a:xfrm>
          <a:prstGeom prst="rect">
            <a:avLst/>
          </a:prstGeom>
          <a:ln w="12700">
            <a:miter lim="400000"/>
          </a:ln>
        </p:spPr>
      </p:pic>
      <p:pic>
        <p:nvPicPr>
          <p:cNvPr id="112" name="image4.png" descr="image4.png"/>
          <p:cNvPicPr>
            <a:picLocks noChangeAspect="1"/>
          </p:cNvPicPr>
          <p:nvPr/>
        </p:nvPicPr>
        <p:blipFill>
          <a:blip r:embed="rId4">
            <a:extLst/>
          </a:blip>
          <a:srcRect t="58824"/>
          <a:stretch>
            <a:fillRect/>
          </a:stretch>
        </p:blipFill>
        <p:spPr>
          <a:xfrm>
            <a:off x="0" y="6537329"/>
            <a:ext cx="9142811" cy="320676"/>
          </a:xfrm>
          <a:prstGeom prst="rect">
            <a:avLst/>
          </a:prstGeom>
          <a:ln w="12700">
            <a:miter lim="400000"/>
          </a:ln>
        </p:spPr>
      </p:pic>
      <p:pic>
        <p:nvPicPr>
          <p:cNvPr id="113" name="mirsl_logo_transparent.pdf" descr="mirsl_logo_transparent.pdf"/>
          <p:cNvPicPr>
            <a:picLocks noChangeAspect="1"/>
          </p:cNvPicPr>
          <p:nvPr/>
        </p:nvPicPr>
        <p:blipFill>
          <a:blip r:embed="rId5">
            <a:extLst/>
          </a:blip>
          <a:stretch>
            <a:fillRect/>
          </a:stretch>
        </p:blipFill>
        <p:spPr>
          <a:xfrm>
            <a:off x="7978378" y="-136525"/>
            <a:ext cx="1165623" cy="823913"/>
          </a:xfrm>
          <a:prstGeom prst="rect">
            <a:avLst/>
          </a:prstGeom>
          <a:ln w="12700">
            <a:miter lim="400000"/>
          </a:ln>
        </p:spPr>
      </p:pic>
      <p:sp>
        <p:nvSpPr>
          <p:cNvPr id="11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reserve="1">
  <p:cSld name="Content with Caption">
    <p:spTree>
      <p:nvGrpSpPr>
        <p:cNvPr id="1" name=""/>
        <p:cNvGrpSpPr/>
        <p:nvPr/>
      </p:nvGrpSpPr>
      <p:grpSpPr>
        <a:xfrm>
          <a:off x="0" y="0"/>
          <a:ext cx="0" cy="0"/>
          <a:chOff x="0" y="0"/>
          <a:chExt cx="0" cy="0"/>
        </a:xfrm>
      </p:grpSpPr>
      <p:grpSp>
        <p:nvGrpSpPr>
          <p:cNvPr id="123" name="Group"/>
          <p:cNvGrpSpPr/>
          <p:nvPr/>
        </p:nvGrpSpPr>
        <p:grpSpPr>
          <a:xfrm>
            <a:off x="0" y="9"/>
            <a:ext cx="9144000" cy="606426"/>
            <a:chOff x="0" y="4"/>
            <a:chExt cx="9144000" cy="606425"/>
          </a:xfrm>
        </p:grpSpPr>
        <p:sp>
          <p:nvSpPr>
            <p:cNvPr id="121" name="Rectangle"/>
            <p:cNvSpPr/>
            <p:nvPr/>
          </p:nvSpPr>
          <p:spPr>
            <a:xfrm>
              <a:off x="0" y="4"/>
              <a:ext cx="9144000" cy="606426"/>
            </a:xfrm>
            <a:prstGeom prst="rect">
              <a:avLst/>
            </a:prstGeom>
            <a:solidFill>
              <a:schemeClr val="accent1"/>
            </a:solidFill>
            <a:ln w="9525" cap="flat">
              <a:solidFill>
                <a:srgbClr val="000000"/>
              </a:solidFill>
              <a:prstDash val="sysDot"/>
              <a:miter lim="800000"/>
            </a:ln>
            <a:effectLst/>
          </p:spPr>
          <p:txBody>
            <a:bodyPr wrap="square" lIns="45719" tIns="45719" rIns="45719" bIns="45719" numCol="1" anchor="t">
              <a:noAutofit/>
            </a:bodyPr>
            <a:lstStyle/>
            <a:p>
              <a:pPr algn="ctr">
                <a:defRPr sz="2400" b="0">
                  <a:latin typeface="Gill Sans"/>
                  <a:ea typeface="Gill Sans"/>
                  <a:cs typeface="Gill Sans"/>
                  <a:sym typeface="Gill Sans"/>
                </a:defRPr>
              </a:pPr>
              <a:endParaRPr/>
            </a:p>
          </p:txBody>
        </p:sp>
        <p:pic>
          <p:nvPicPr>
            <p:cNvPr id="122" name="image2.jpg" descr="image2.jpg"/>
            <p:cNvPicPr>
              <a:picLocks noChangeAspect="1"/>
            </p:cNvPicPr>
            <p:nvPr/>
          </p:nvPicPr>
          <p:blipFill>
            <a:blip r:embed="rId2">
              <a:extLst/>
            </a:blip>
            <a:stretch>
              <a:fillRect/>
            </a:stretch>
          </p:blipFill>
          <p:spPr>
            <a:xfrm>
              <a:off x="0" y="4"/>
              <a:ext cx="9144000" cy="604996"/>
            </a:xfrm>
            <a:prstGeom prst="rect">
              <a:avLst/>
            </a:prstGeom>
            <a:ln w="12700" cap="flat">
              <a:noFill/>
              <a:miter lim="400000"/>
            </a:ln>
            <a:effectLst/>
          </p:spPr>
        </p:pic>
      </p:grpSp>
      <p:sp>
        <p:nvSpPr>
          <p:cNvPr id="124" name="Microwave Remote Sensing Laboratory"/>
          <p:cNvSpPr/>
          <p:nvPr/>
        </p:nvSpPr>
        <p:spPr>
          <a:xfrm>
            <a:off x="2902746" y="34930"/>
            <a:ext cx="2817020" cy="558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33337">
              <a:defRPr b="0">
                <a:solidFill>
                  <a:schemeClr val="accent3">
                    <a:lumOff val="44000"/>
                  </a:schemeClr>
                </a:solidFill>
              </a:defRPr>
            </a:lvl1pPr>
          </a:lstStyle>
          <a:p>
            <a:r>
              <a:t>Microwave Remote Sensing Laboratory</a:t>
            </a:r>
          </a:p>
        </p:txBody>
      </p:sp>
      <p:pic>
        <p:nvPicPr>
          <p:cNvPr id="125" name="image3.jpg" descr="image3.jpg"/>
          <p:cNvPicPr>
            <a:picLocks noChangeAspect="1"/>
          </p:cNvPicPr>
          <p:nvPr/>
        </p:nvPicPr>
        <p:blipFill>
          <a:blip r:embed="rId3">
            <a:extLst/>
          </a:blip>
          <a:stretch>
            <a:fillRect/>
          </a:stretch>
        </p:blipFill>
        <p:spPr>
          <a:xfrm>
            <a:off x="148830" y="149225"/>
            <a:ext cx="2591992" cy="342900"/>
          </a:xfrm>
          <a:prstGeom prst="rect">
            <a:avLst/>
          </a:prstGeom>
          <a:ln w="12700">
            <a:miter lim="400000"/>
          </a:ln>
        </p:spPr>
      </p:pic>
      <p:pic>
        <p:nvPicPr>
          <p:cNvPr id="126" name="image4.png" descr="image4.png"/>
          <p:cNvPicPr>
            <a:picLocks noChangeAspect="1"/>
          </p:cNvPicPr>
          <p:nvPr/>
        </p:nvPicPr>
        <p:blipFill>
          <a:blip r:embed="rId4">
            <a:extLst/>
          </a:blip>
          <a:srcRect t="58824"/>
          <a:stretch>
            <a:fillRect/>
          </a:stretch>
        </p:blipFill>
        <p:spPr>
          <a:xfrm>
            <a:off x="0" y="6537329"/>
            <a:ext cx="9142811" cy="320676"/>
          </a:xfrm>
          <a:prstGeom prst="rect">
            <a:avLst/>
          </a:prstGeom>
          <a:ln w="12700">
            <a:miter lim="400000"/>
          </a:ln>
        </p:spPr>
      </p:pic>
      <p:pic>
        <p:nvPicPr>
          <p:cNvPr id="127" name="mirsl_logo_transparent.pdf" descr="mirsl_logo_transparent.pdf"/>
          <p:cNvPicPr>
            <a:picLocks noChangeAspect="1"/>
          </p:cNvPicPr>
          <p:nvPr/>
        </p:nvPicPr>
        <p:blipFill>
          <a:blip r:embed="rId5">
            <a:extLst/>
          </a:blip>
          <a:stretch>
            <a:fillRect/>
          </a:stretch>
        </p:blipFill>
        <p:spPr>
          <a:xfrm>
            <a:off x="7978378" y="-136525"/>
            <a:ext cx="1165623" cy="823913"/>
          </a:xfrm>
          <a:prstGeom prst="rect">
            <a:avLst/>
          </a:prstGeom>
          <a:ln w="12700">
            <a:miter lim="400000"/>
          </a:ln>
        </p:spPr>
      </p:pic>
      <p:sp>
        <p:nvSpPr>
          <p:cNvPr id="128" name="Title Text"/>
          <p:cNvSpPr>
            <a:spLocks noGrp="1"/>
          </p:cNvSpPr>
          <p:nvPr>
            <p:ph type="title"/>
          </p:nvPr>
        </p:nvSpPr>
        <p:spPr>
          <a:xfrm>
            <a:off x="457204" y="272898"/>
            <a:ext cx="3008948" cy="1161574"/>
          </a:xfrm>
          <a:prstGeom prst="rect">
            <a:avLst/>
          </a:prstGeom>
        </p:spPr>
        <p:txBody>
          <a:bodyPr anchor="b"/>
          <a:lstStyle>
            <a:lvl1pPr>
              <a:defRPr sz="1500" b="1"/>
            </a:lvl1pPr>
          </a:lstStyle>
          <a:p>
            <a:r>
              <a:t>Title Text</a:t>
            </a:r>
          </a:p>
        </p:txBody>
      </p:sp>
      <p:sp>
        <p:nvSpPr>
          <p:cNvPr id="129" name="Body Level One…"/>
          <p:cNvSpPr>
            <a:spLocks noGrp="1"/>
          </p:cNvSpPr>
          <p:nvPr>
            <p:ph type="body" idx="1"/>
          </p:nvPr>
        </p:nvSpPr>
        <p:spPr>
          <a:xfrm>
            <a:off x="3574734" y="272891"/>
            <a:ext cx="5112069" cy="5853590"/>
          </a:xfrm>
          <a:prstGeom prst="rect">
            <a:avLst/>
          </a:prstGeom>
        </p:spPr>
        <p:txBody>
          <a:bodyPr>
            <a:normAutofit/>
          </a:bodyPr>
          <a:lstStyle>
            <a:lvl1pPr marL="347653" indent="-285742">
              <a:defRPr sz="2400"/>
            </a:lvl1pPr>
            <a:lvl2pPr marL="715037" indent="-272135">
              <a:defRPr sz="2400"/>
            </a:lvl2pPr>
            <a:lvl3pPr marL="1077886" indent="-253994">
              <a:defRPr sz="2400"/>
            </a:lvl3pPr>
            <a:lvl4pPr marL="1509675" indent="-304793">
              <a:defRPr sz="2400"/>
            </a:lvl4pPr>
            <a:lvl5pPr marL="1890665" indent="-304793">
              <a:defRPr sz="2400"/>
            </a:lvl5pPr>
          </a:lstStyle>
          <a:p>
            <a:r>
              <a:t>Body Level One</a:t>
            </a:r>
          </a:p>
          <a:p>
            <a:pPr lvl="1"/>
            <a:r>
              <a:t>Body Level Two</a:t>
            </a:r>
          </a:p>
          <a:p>
            <a:pPr lvl="2"/>
            <a:r>
              <a:t>Body Level Three</a:t>
            </a:r>
          </a:p>
          <a:p>
            <a:pPr lvl="3"/>
            <a:r>
              <a:t>Body Level Four</a:t>
            </a:r>
          </a:p>
          <a:p>
            <a:pPr lvl="4"/>
            <a:r>
              <a:t>Body Level Five</a:t>
            </a:r>
          </a:p>
        </p:txBody>
      </p:sp>
      <p:sp>
        <p:nvSpPr>
          <p:cNvPr id="130" name="Rectangle"/>
          <p:cNvSpPr>
            <a:spLocks noGrp="1"/>
          </p:cNvSpPr>
          <p:nvPr>
            <p:ph type="body" sz="half" idx="13"/>
          </p:nvPr>
        </p:nvSpPr>
        <p:spPr>
          <a:xfrm>
            <a:off x="457203" y="1434469"/>
            <a:ext cx="3008950" cy="4692017"/>
          </a:xfrm>
          <a:prstGeom prst="rect">
            <a:avLst/>
          </a:prstGeom>
        </p:spPr>
        <p:txBody>
          <a:bodyPr>
            <a:normAutofit/>
          </a:bodyPr>
          <a:lstStyle/>
          <a:p>
            <a:pPr marL="0" indent="0">
              <a:buClrTx/>
              <a:buSzTx/>
              <a:buNone/>
              <a:defRPr sz="1000"/>
            </a:pPr>
            <a:endParaRPr/>
          </a:p>
        </p:txBody>
      </p:sp>
      <p:sp>
        <p:nvSpPr>
          <p:cNvPr id="1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reserve="1">
  <p:cSld name="Picture with Caption">
    <p:spTree>
      <p:nvGrpSpPr>
        <p:cNvPr id="1" name=""/>
        <p:cNvGrpSpPr/>
        <p:nvPr/>
      </p:nvGrpSpPr>
      <p:grpSpPr>
        <a:xfrm>
          <a:off x="0" y="0"/>
          <a:ext cx="0" cy="0"/>
          <a:chOff x="0" y="0"/>
          <a:chExt cx="0" cy="0"/>
        </a:xfrm>
      </p:grpSpPr>
      <p:grpSp>
        <p:nvGrpSpPr>
          <p:cNvPr id="140" name="Group"/>
          <p:cNvGrpSpPr/>
          <p:nvPr/>
        </p:nvGrpSpPr>
        <p:grpSpPr>
          <a:xfrm>
            <a:off x="0" y="9"/>
            <a:ext cx="9144000" cy="606426"/>
            <a:chOff x="0" y="4"/>
            <a:chExt cx="9144000" cy="606425"/>
          </a:xfrm>
        </p:grpSpPr>
        <p:sp>
          <p:nvSpPr>
            <p:cNvPr id="138" name="Rectangle"/>
            <p:cNvSpPr/>
            <p:nvPr/>
          </p:nvSpPr>
          <p:spPr>
            <a:xfrm>
              <a:off x="0" y="4"/>
              <a:ext cx="9144000" cy="606426"/>
            </a:xfrm>
            <a:prstGeom prst="rect">
              <a:avLst/>
            </a:prstGeom>
            <a:solidFill>
              <a:schemeClr val="accent1"/>
            </a:solidFill>
            <a:ln w="9525" cap="flat">
              <a:solidFill>
                <a:srgbClr val="000000"/>
              </a:solidFill>
              <a:prstDash val="sysDot"/>
              <a:miter lim="800000"/>
            </a:ln>
            <a:effectLst/>
          </p:spPr>
          <p:txBody>
            <a:bodyPr wrap="square" lIns="45719" tIns="45719" rIns="45719" bIns="45719" numCol="1" anchor="t">
              <a:noAutofit/>
            </a:bodyPr>
            <a:lstStyle/>
            <a:p>
              <a:pPr algn="ctr">
                <a:defRPr sz="2400" b="0">
                  <a:latin typeface="Gill Sans"/>
                  <a:ea typeface="Gill Sans"/>
                  <a:cs typeface="Gill Sans"/>
                  <a:sym typeface="Gill Sans"/>
                </a:defRPr>
              </a:pPr>
              <a:endParaRPr/>
            </a:p>
          </p:txBody>
        </p:sp>
        <p:pic>
          <p:nvPicPr>
            <p:cNvPr id="139" name="image2.jpg" descr="image2.jpg"/>
            <p:cNvPicPr>
              <a:picLocks noChangeAspect="1"/>
            </p:cNvPicPr>
            <p:nvPr/>
          </p:nvPicPr>
          <p:blipFill>
            <a:blip r:embed="rId2">
              <a:extLst/>
            </a:blip>
            <a:stretch>
              <a:fillRect/>
            </a:stretch>
          </p:blipFill>
          <p:spPr>
            <a:xfrm>
              <a:off x="0" y="4"/>
              <a:ext cx="9144000" cy="604996"/>
            </a:xfrm>
            <a:prstGeom prst="rect">
              <a:avLst/>
            </a:prstGeom>
            <a:ln w="12700" cap="flat">
              <a:noFill/>
              <a:miter lim="400000"/>
            </a:ln>
            <a:effectLst/>
          </p:spPr>
        </p:pic>
      </p:grpSp>
      <p:sp>
        <p:nvSpPr>
          <p:cNvPr id="141" name="Microwave Remote Sensing Laboratory"/>
          <p:cNvSpPr/>
          <p:nvPr/>
        </p:nvSpPr>
        <p:spPr>
          <a:xfrm>
            <a:off x="2902746" y="34930"/>
            <a:ext cx="2817020" cy="558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33337">
              <a:defRPr b="0">
                <a:solidFill>
                  <a:schemeClr val="accent3">
                    <a:lumOff val="44000"/>
                  </a:schemeClr>
                </a:solidFill>
              </a:defRPr>
            </a:lvl1pPr>
          </a:lstStyle>
          <a:p>
            <a:r>
              <a:t>Microwave Remote Sensing Laboratory</a:t>
            </a:r>
          </a:p>
        </p:txBody>
      </p:sp>
      <p:pic>
        <p:nvPicPr>
          <p:cNvPr id="142" name="image3.jpg" descr="image3.jpg"/>
          <p:cNvPicPr>
            <a:picLocks noChangeAspect="1"/>
          </p:cNvPicPr>
          <p:nvPr/>
        </p:nvPicPr>
        <p:blipFill>
          <a:blip r:embed="rId3">
            <a:extLst/>
          </a:blip>
          <a:stretch>
            <a:fillRect/>
          </a:stretch>
        </p:blipFill>
        <p:spPr>
          <a:xfrm>
            <a:off x="148830" y="149225"/>
            <a:ext cx="2591992" cy="342900"/>
          </a:xfrm>
          <a:prstGeom prst="rect">
            <a:avLst/>
          </a:prstGeom>
          <a:ln w="12700">
            <a:miter lim="400000"/>
          </a:ln>
        </p:spPr>
      </p:pic>
      <p:pic>
        <p:nvPicPr>
          <p:cNvPr id="143" name="image4.png" descr="image4.png"/>
          <p:cNvPicPr>
            <a:picLocks noChangeAspect="1"/>
          </p:cNvPicPr>
          <p:nvPr/>
        </p:nvPicPr>
        <p:blipFill>
          <a:blip r:embed="rId4">
            <a:extLst/>
          </a:blip>
          <a:srcRect t="58824"/>
          <a:stretch>
            <a:fillRect/>
          </a:stretch>
        </p:blipFill>
        <p:spPr>
          <a:xfrm>
            <a:off x="0" y="6537329"/>
            <a:ext cx="9142811" cy="320676"/>
          </a:xfrm>
          <a:prstGeom prst="rect">
            <a:avLst/>
          </a:prstGeom>
          <a:ln w="12700">
            <a:miter lim="400000"/>
          </a:ln>
        </p:spPr>
      </p:pic>
      <p:pic>
        <p:nvPicPr>
          <p:cNvPr id="144" name="mirsl_logo_transparent.pdf" descr="mirsl_logo_transparent.pdf"/>
          <p:cNvPicPr>
            <a:picLocks noChangeAspect="1"/>
          </p:cNvPicPr>
          <p:nvPr/>
        </p:nvPicPr>
        <p:blipFill>
          <a:blip r:embed="rId5">
            <a:extLst/>
          </a:blip>
          <a:stretch>
            <a:fillRect/>
          </a:stretch>
        </p:blipFill>
        <p:spPr>
          <a:xfrm>
            <a:off x="7978378" y="-136525"/>
            <a:ext cx="1165623" cy="823913"/>
          </a:xfrm>
          <a:prstGeom prst="rect">
            <a:avLst/>
          </a:prstGeom>
          <a:ln w="12700">
            <a:miter lim="400000"/>
          </a:ln>
        </p:spPr>
      </p:pic>
      <p:sp>
        <p:nvSpPr>
          <p:cNvPr id="145" name="Title Text"/>
          <p:cNvSpPr>
            <a:spLocks noGrp="1"/>
          </p:cNvSpPr>
          <p:nvPr>
            <p:ph type="title"/>
          </p:nvPr>
        </p:nvSpPr>
        <p:spPr>
          <a:xfrm>
            <a:off x="1791653" y="4800600"/>
            <a:ext cx="5486401" cy="567215"/>
          </a:xfrm>
          <a:prstGeom prst="rect">
            <a:avLst/>
          </a:prstGeom>
        </p:spPr>
        <p:txBody>
          <a:bodyPr anchor="b"/>
          <a:lstStyle>
            <a:lvl1pPr>
              <a:defRPr sz="1500" b="1"/>
            </a:lvl1pPr>
          </a:lstStyle>
          <a:p>
            <a:r>
              <a:t>Title Text</a:t>
            </a:r>
          </a:p>
        </p:txBody>
      </p:sp>
      <p:sp>
        <p:nvSpPr>
          <p:cNvPr id="146" name="Image"/>
          <p:cNvSpPr>
            <a:spLocks noGrp="1"/>
          </p:cNvSpPr>
          <p:nvPr>
            <p:ph type="pic" sz="half" idx="13"/>
          </p:nvPr>
        </p:nvSpPr>
        <p:spPr>
          <a:xfrm>
            <a:off x="1791653" y="612934"/>
            <a:ext cx="5486401" cy="4114801"/>
          </a:xfrm>
          <a:prstGeom prst="rect">
            <a:avLst/>
          </a:prstGeom>
        </p:spPr>
        <p:txBody>
          <a:bodyPr lIns="91439" rIns="91439"/>
          <a:lstStyle/>
          <a:p>
            <a:endParaRPr/>
          </a:p>
        </p:txBody>
      </p:sp>
      <p:sp>
        <p:nvSpPr>
          <p:cNvPr id="147" name="Body Level One…"/>
          <p:cNvSpPr>
            <a:spLocks noGrp="1"/>
          </p:cNvSpPr>
          <p:nvPr>
            <p:ph type="body" sz="quarter" idx="1"/>
          </p:nvPr>
        </p:nvSpPr>
        <p:spPr>
          <a:xfrm>
            <a:off x="1791653" y="5367813"/>
            <a:ext cx="5486401" cy="804387"/>
          </a:xfrm>
          <a:prstGeom prst="rect">
            <a:avLst/>
          </a:prstGeom>
        </p:spPr>
        <p:txBody>
          <a:bodyPr>
            <a:normAutofit/>
          </a:bodyPr>
          <a:lstStyle>
            <a:lvl1pPr marL="0" indent="0">
              <a:buClrTx/>
              <a:buSzTx/>
              <a:buNone/>
              <a:defRPr sz="1000"/>
            </a:lvl1pPr>
            <a:lvl2pPr marL="0" indent="342892">
              <a:buClrTx/>
              <a:buSzTx/>
              <a:buNone/>
              <a:defRPr sz="1000"/>
            </a:lvl2pPr>
            <a:lvl3pPr marL="0" indent="685782">
              <a:buClrTx/>
              <a:buSzTx/>
              <a:buNone/>
              <a:defRPr sz="1000"/>
            </a:lvl3pPr>
            <a:lvl4pPr marL="0" indent="1028675">
              <a:buClrTx/>
              <a:buSzTx/>
              <a:buNone/>
              <a:defRPr sz="1000"/>
            </a:lvl4pPr>
            <a:lvl5pPr marL="0" indent="1371565">
              <a:buClrTx/>
              <a:buSzTx/>
              <a:buNone/>
              <a:defRPr sz="1000"/>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reserve="1">
  <p:cSld name="Title and Vertical Text">
    <p:spTree>
      <p:nvGrpSpPr>
        <p:cNvPr id="1" name=""/>
        <p:cNvGrpSpPr/>
        <p:nvPr/>
      </p:nvGrpSpPr>
      <p:grpSpPr>
        <a:xfrm>
          <a:off x="0" y="0"/>
          <a:ext cx="0" cy="0"/>
          <a:chOff x="0" y="0"/>
          <a:chExt cx="0" cy="0"/>
        </a:xfrm>
      </p:grpSpPr>
      <p:grpSp>
        <p:nvGrpSpPr>
          <p:cNvPr id="157" name="Group"/>
          <p:cNvGrpSpPr/>
          <p:nvPr/>
        </p:nvGrpSpPr>
        <p:grpSpPr>
          <a:xfrm>
            <a:off x="0" y="9"/>
            <a:ext cx="9144000" cy="606426"/>
            <a:chOff x="0" y="4"/>
            <a:chExt cx="9144000" cy="606425"/>
          </a:xfrm>
        </p:grpSpPr>
        <p:sp>
          <p:nvSpPr>
            <p:cNvPr id="155" name="Rectangle"/>
            <p:cNvSpPr/>
            <p:nvPr/>
          </p:nvSpPr>
          <p:spPr>
            <a:xfrm>
              <a:off x="0" y="4"/>
              <a:ext cx="9144000" cy="606426"/>
            </a:xfrm>
            <a:prstGeom prst="rect">
              <a:avLst/>
            </a:prstGeom>
            <a:solidFill>
              <a:schemeClr val="accent1"/>
            </a:solidFill>
            <a:ln w="9525" cap="flat">
              <a:solidFill>
                <a:srgbClr val="000000"/>
              </a:solidFill>
              <a:prstDash val="sysDot"/>
              <a:miter lim="800000"/>
            </a:ln>
            <a:effectLst/>
          </p:spPr>
          <p:txBody>
            <a:bodyPr wrap="square" lIns="45719" tIns="45719" rIns="45719" bIns="45719" numCol="1" anchor="t">
              <a:noAutofit/>
            </a:bodyPr>
            <a:lstStyle/>
            <a:p>
              <a:pPr algn="ctr">
                <a:defRPr sz="2400" b="0">
                  <a:latin typeface="Gill Sans"/>
                  <a:ea typeface="Gill Sans"/>
                  <a:cs typeface="Gill Sans"/>
                  <a:sym typeface="Gill Sans"/>
                </a:defRPr>
              </a:pPr>
              <a:endParaRPr/>
            </a:p>
          </p:txBody>
        </p:sp>
        <p:pic>
          <p:nvPicPr>
            <p:cNvPr id="156" name="image2.jpg" descr="image2.jpg"/>
            <p:cNvPicPr>
              <a:picLocks noChangeAspect="1"/>
            </p:cNvPicPr>
            <p:nvPr/>
          </p:nvPicPr>
          <p:blipFill>
            <a:blip r:embed="rId2">
              <a:extLst/>
            </a:blip>
            <a:stretch>
              <a:fillRect/>
            </a:stretch>
          </p:blipFill>
          <p:spPr>
            <a:xfrm>
              <a:off x="0" y="4"/>
              <a:ext cx="9144000" cy="604996"/>
            </a:xfrm>
            <a:prstGeom prst="rect">
              <a:avLst/>
            </a:prstGeom>
            <a:ln w="12700" cap="flat">
              <a:noFill/>
              <a:miter lim="400000"/>
            </a:ln>
            <a:effectLst/>
          </p:spPr>
        </p:pic>
      </p:grpSp>
      <p:sp>
        <p:nvSpPr>
          <p:cNvPr id="158" name="Microwave Remote Sensing Laboratory"/>
          <p:cNvSpPr/>
          <p:nvPr/>
        </p:nvSpPr>
        <p:spPr>
          <a:xfrm>
            <a:off x="2902746" y="34930"/>
            <a:ext cx="2817020" cy="558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33337">
              <a:defRPr b="0">
                <a:solidFill>
                  <a:schemeClr val="accent3">
                    <a:lumOff val="44000"/>
                  </a:schemeClr>
                </a:solidFill>
              </a:defRPr>
            </a:lvl1pPr>
          </a:lstStyle>
          <a:p>
            <a:r>
              <a:t>Microwave Remote Sensing Laboratory</a:t>
            </a:r>
          </a:p>
        </p:txBody>
      </p:sp>
      <p:pic>
        <p:nvPicPr>
          <p:cNvPr id="159" name="image3.jpg" descr="image3.jpg"/>
          <p:cNvPicPr>
            <a:picLocks noChangeAspect="1"/>
          </p:cNvPicPr>
          <p:nvPr/>
        </p:nvPicPr>
        <p:blipFill>
          <a:blip r:embed="rId3">
            <a:extLst/>
          </a:blip>
          <a:stretch>
            <a:fillRect/>
          </a:stretch>
        </p:blipFill>
        <p:spPr>
          <a:xfrm>
            <a:off x="148830" y="149225"/>
            <a:ext cx="2591992" cy="342900"/>
          </a:xfrm>
          <a:prstGeom prst="rect">
            <a:avLst/>
          </a:prstGeom>
          <a:ln w="12700">
            <a:miter lim="400000"/>
          </a:ln>
        </p:spPr>
      </p:pic>
      <p:pic>
        <p:nvPicPr>
          <p:cNvPr id="160" name="image4.png" descr="image4.png"/>
          <p:cNvPicPr>
            <a:picLocks noChangeAspect="1"/>
          </p:cNvPicPr>
          <p:nvPr/>
        </p:nvPicPr>
        <p:blipFill>
          <a:blip r:embed="rId4">
            <a:extLst/>
          </a:blip>
          <a:srcRect t="58824"/>
          <a:stretch>
            <a:fillRect/>
          </a:stretch>
        </p:blipFill>
        <p:spPr>
          <a:xfrm>
            <a:off x="0" y="6537329"/>
            <a:ext cx="9142811" cy="320676"/>
          </a:xfrm>
          <a:prstGeom prst="rect">
            <a:avLst/>
          </a:prstGeom>
          <a:ln w="12700">
            <a:miter lim="400000"/>
          </a:ln>
        </p:spPr>
      </p:pic>
      <p:pic>
        <p:nvPicPr>
          <p:cNvPr id="161" name="mirsl_logo_transparent.pdf" descr="mirsl_logo_transparent.pdf"/>
          <p:cNvPicPr>
            <a:picLocks noChangeAspect="1"/>
          </p:cNvPicPr>
          <p:nvPr/>
        </p:nvPicPr>
        <p:blipFill>
          <a:blip r:embed="rId5">
            <a:extLst/>
          </a:blip>
          <a:stretch>
            <a:fillRect/>
          </a:stretch>
        </p:blipFill>
        <p:spPr>
          <a:xfrm>
            <a:off x="7978378" y="-136525"/>
            <a:ext cx="1165623" cy="823913"/>
          </a:xfrm>
          <a:prstGeom prst="rect">
            <a:avLst/>
          </a:prstGeom>
          <a:ln w="12700">
            <a:miter lim="400000"/>
          </a:ln>
        </p:spPr>
      </p:pic>
      <p:sp>
        <p:nvSpPr>
          <p:cNvPr id="162" name="Title Text"/>
          <p:cNvSpPr>
            <a:spLocks noGrp="1"/>
          </p:cNvSpPr>
          <p:nvPr>
            <p:ph type="title"/>
          </p:nvPr>
        </p:nvSpPr>
        <p:spPr>
          <a:xfrm>
            <a:off x="457200" y="274320"/>
            <a:ext cx="8229600" cy="1143001"/>
          </a:xfrm>
          <a:prstGeom prst="rect">
            <a:avLst/>
          </a:prstGeom>
        </p:spPr>
        <p:txBody>
          <a:bodyPr/>
          <a:lstStyle/>
          <a:p>
            <a:r>
              <a:t>Title Text</a:t>
            </a:r>
          </a:p>
        </p:txBody>
      </p:sp>
      <p:sp>
        <p:nvSpPr>
          <p:cNvPr id="163" name="Body Level One…"/>
          <p:cNvSpPr>
            <a:spLocks noGrp="1"/>
          </p:cNvSpPr>
          <p:nvPr>
            <p:ph type="body" idx="1"/>
          </p:nvPr>
        </p:nvSpPr>
        <p:spPr>
          <a:xfrm>
            <a:off x="457200" y="1600200"/>
            <a:ext cx="8229600" cy="452628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6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reserve="1">
  <p:cSld name="Vertical Title and Text">
    <p:spTree>
      <p:nvGrpSpPr>
        <p:cNvPr id="1" name=""/>
        <p:cNvGrpSpPr/>
        <p:nvPr/>
      </p:nvGrpSpPr>
      <p:grpSpPr>
        <a:xfrm>
          <a:off x="0" y="0"/>
          <a:ext cx="0" cy="0"/>
          <a:chOff x="0" y="0"/>
          <a:chExt cx="0" cy="0"/>
        </a:xfrm>
      </p:grpSpPr>
      <p:grpSp>
        <p:nvGrpSpPr>
          <p:cNvPr id="173" name="Group"/>
          <p:cNvGrpSpPr/>
          <p:nvPr/>
        </p:nvGrpSpPr>
        <p:grpSpPr>
          <a:xfrm>
            <a:off x="0" y="9"/>
            <a:ext cx="9144000" cy="606426"/>
            <a:chOff x="0" y="4"/>
            <a:chExt cx="9144000" cy="606425"/>
          </a:xfrm>
        </p:grpSpPr>
        <p:sp>
          <p:nvSpPr>
            <p:cNvPr id="171" name="Rectangle"/>
            <p:cNvSpPr/>
            <p:nvPr/>
          </p:nvSpPr>
          <p:spPr>
            <a:xfrm>
              <a:off x="0" y="4"/>
              <a:ext cx="9144000" cy="606426"/>
            </a:xfrm>
            <a:prstGeom prst="rect">
              <a:avLst/>
            </a:prstGeom>
            <a:solidFill>
              <a:schemeClr val="accent1"/>
            </a:solidFill>
            <a:ln w="9525" cap="flat">
              <a:solidFill>
                <a:srgbClr val="000000"/>
              </a:solidFill>
              <a:prstDash val="sysDot"/>
              <a:miter lim="800000"/>
            </a:ln>
            <a:effectLst/>
          </p:spPr>
          <p:txBody>
            <a:bodyPr wrap="square" lIns="45719" tIns="45719" rIns="45719" bIns="45719" numCol="1" anchor="t">
              <a:noAutofit/>
            </a:bodyPr>
            <a:lstStyle/>
            <a:p>
              <a:pPr algn="ctr">
                <a:defRPr sz="2400" b="0">
                  <a:latin typeface="Gill Sans"/>
                  <a:ea typeface="Gill Sans"/>
                  <a:cs typeface="Gill Sans"/>
                  <a:sym typeface="Gill Sans"/>
                </a:defRPr>
              </a:pPr>
              <a:endParaRPr/>
            </a:p>
          </p:txBody>
        </p:sp>
        <p:pic>
          <p:nvPicPr>
            <p:cNvPr id="172" name="image2.jpg" descr="image2.jpg"/>
            <p:cNvPicPr>
              <a:picLocks noChangeAspect="1"/>
            </p:cNvPicPr>
            <p:nvPr/>
          </p:nvPicPr>
          <p:blipFill>
            <a:blip r:embed="rId2">
              <a:extLst/>
            </a:blip>
            <a:stretch>
              <a:fillRect/>
            </a:stretch>
          </p:blipFill>
          <p:spPr>
            <a:xfrm>
              <a:off x="0" y="4"/>
              <a:ext cx="9144000" cy="604996"/>
            </a:xfrm>
            <a:prstGeom prst="rect">
              <a:avLst/>
            </a:prstGeom>
            <a:ln w="12700" cap="flat">
              <a:noFill/>
              <a:miter lim="400000"/>
            </a:ln>
            <a:effectLst/>
          </p:spPr>
        </p:pic>
      </p:grpSp>
      <p:sp>
        <p:nvSpPr>
          <p:cNvPr id="174" name="Microwave Remote Sensing Laboratory"/>
          <p:cNvSpPr/>
          <p:nvPr/>
        </p:nvSpPr>
        <p:spPr>
          <a:xfrm>
            <a:off x="2902746" y="34930"/>
            <a:ext cx="2817020" cy="558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33337">
              <a:defRPr b="0">
                <a:solidFill>
                  <a:schemeClr val="accent3">
                    <a:lumOff val="44000"/>
                  </a:schemeClr>
                </a:solidFill>
              </a:defRPr>
            </a:lvl1pPr>
          </a:lstStyle>
          <a:p>
            <a:r>
              <a:t>Microwave Remote Sensing Laboratory</a:t>
            </a:r>
          </a:p>
        </p:txBody>
      </p:sp>
      <p:pic>
        <p:nvPicPr>
          <p:cNvPr id="175" name="image3.jpg" descr="image3.jpg"/>
          <p:cNvPicPr>
            <a:picLocks noChangeAspect="1"/>
          </p:cNvPicPr>
          <p:nvPr/>
        </p:nvPicPr>
        <p:blipFill>
          <a:blip r:embed="rId3">
            <a:extLst/>
          </a:blip>
          <a:stretch>
            <a:fillRect/>
          </a:stretch>
        </p:blipFill>
        <p:spPr>
          <a:xfrm>
            <a:off x="148830" y="149225"/>
            <a:ext cx="2591992" cy="342900"/>
          </a:xfrm>
          <a:prstGeom prst="rect">
            <a:avLst/>
          </a:prstGeom>
          <a:ln w="12700">
            <a:miter lim="400000"/>
          </a:ln>
        </p:spPr>
      </p:pic>
      <p:pic>
        <p:nvPicPr>
          <p:cNvPr id="176" name="image4.png" descr="image4.png"/>
          <p:cNvPicPr>
            <a:picLocks noChangeAspect="1"/>
          </p:cNvPicPr>
          <p:nvPr/>
        </p:nvPicPr>
        <p:blipFill>
          <a:blip r:embed="rId4">
            <a:extLst/>
          </a:blip>
          <a:srcRect t="58824"/>
          <a:stretch>
            <a:fillRect/>
          </a:stretch>
        </p:blipFill>
        <p:spPr>
          <a:xfrm>
            <a:off x="0" y="6537329"/>
            <a:ext cx="9142811" cy="320676"/>
          </a:xfrm>
          <a:prstGeom prst="rect">
            <a:avLst/>
          </a:prstGeom>
          <a:ln w="12700">
            <a:miter lim="400000"/>
          </a:ln>
        </p:spPr>
      </p:pic>
      <p:pic>
        <p:nvPicPr>
          <p:cNvPr id="177" name="mirsl_logo_transparent.pdf" descr="mirsl_logo_transparent.pdf"/>
          <p:cNvPicPr>
            <a:picLocks noChangeAspect="1"/>
          </p:cNvPicPr>
          <p:nvPr/>
        </p:nvPicPr>
        <p:blipFill>
          <a:blip r:embed="rId5">
            <a:extLst/>
          </a:blip>
          <a:stretch>
            <a:fillRect/>
          </a:stretch>
        </p:blipFill>
        <p:spPr>
          <a:xfrm>
            <a:off x="7978378" y="-136525"/>
            <a:ext cx="1165623" cy="823913"/>
          </a:xfrm>
          <a:prstGeom prst="rect">
            <a:avLst/>
          </a:prstGeom>
          <a:ln w="12700">
            <a:miter lim="400000"/>
          </a:ln>
        </p:spPr>
      </p:pic>
      <p:sp>
        <p:nvSpPr>
          <p:cNvPr id="178" name="Title Text"/>
          <p:cNvSpPr>
            <a:spLocks noGrp="1"/>
          </p:cNvSpPr>
          <p:nvPr>
            <p:ph type="title"/>
          </p:nvPr>
        </p:nvSpPr>
        <p:spPr>
          <a:xfrm>
            <a:off x="6629400" y="274320"/>
            <a:ext cx="2057400" cy="5852160"/>
          </a:xfrm>
          <a:prstGeom prst="rect">
            <a:avLst/>
          </a:prstGeom>
        </p:spPr>
        <p:txBody>
          <a:bodyPr/>
          <a:lstStyle/>
          <a:p>
            <a:r>
              <a:t>Title Text</a:t>
            </a:r>
          </a:p>
        </p:txBody>
      </p:sp>
      <p:sp>
        <p:nvSpPr>
          <p:cNvPr id="179" name="Body Level One…"/>
          <p:cNvSpPr>
            <a:spLocks noGrp="1"/>
          </p:cNvSpPr>
          <p:nvPr>
            <p:ph type="body" idx="1"/>
          </p:nvPr>
        </p:nvSpPr>
        <p:spPr>
          <a:xfrm>
            <a:off x="457200" y="274320"/>
            <a:ext cx="6035041" cy="585216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ackup or Subsection St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4" y="2971800"/>
            <a:ext cx="7315201" cy="317630"/>
          </a:xfrm>
        </p:spPr>
        <p:txBody>
          <a:bodyPr wrap="none" anchor="b"/>
          <a:lstStyle>
            <a:lvl1pPr>
              <a:defRPr sz="2400" baseline="0"/>
            </a:lvl1pPr>
          </a:lstStyle>
          <a:p>
            <a:r>
              <a:rPr lang="en-US" dirty="0"/>
              <a:t>Backup or Subsection Start (if Needed)</a:t>
            </a:r>
          </a:p>
        </p:txBody>
      </p:sp>
      <p:sp>
        <p:nvSpPr>
          <p:cNvPr id="3" name="Text Placeholder 2"/>
          <p:cNvSpPr>
            <a:spLocks noGrp="1"/>
          </p:cNvSpPr>
          <p:nvPr>
            <p:ph type="body" idx="1" hasCustomPrompt="1"/>
          </p:nvPr>
        </p:nvSpPr>
        <p:spPr>
          <a:xfrm>
            <a:off x="914401" y="3657602"/>
            <a:ext cx="7596188" cy="2819400"/>
          </a:xfrm>
        </p:spPr>
        <p:txBody>
          <a:bodyPr/>
          <a:lstStyle>
            <a:lvl1pPr marL="342886" indent="-342886">
              <a:buClr>
                <a:srgbClr val="1287D8"/>
              </a:buClr>
              <a:buFont typeface="Arial" panose="020B0604020202020204" pitchFamily="34" charset="0"/>
              <a:buChar char="•"/>
              <a:defRPr sz="2000">
                <a:solidFill>
                  <a:schemeClr val="tx1"/>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6" indent="0">
              <a:buNone/>
              <a:defRPr sz="1600">
                <a:solidFill>
                  <a:schemeClr val="tx1">
                    <a:tint val="75000"/>
                  </a:schemeClr>
                </a:solidFill>
              </a:defRPr>
            </a:lvl4pPr>
            <a:lvl5pPr marL="1828728" indent="0">
              <a:buNone/>
              <a:defRPr sz="1600">
                <a:solidFill>
                  <a:schemeClr val="tx1">
                    <a:tint val="75000"/>
                  </a:schemeClr>
                </a:solidFill>
              </a:defRPr>
            </a:lvl5pPr>
            <a:lvl6pPr marL="2285910" indent="0">
              <a:buNone/>
              <a:defRPr sz="1600">
                <a:solidFill>
                  <a:schemeClr val="tx1">
                    <a:tint val="75000"/>
                  </a:schemeClr>
                </a:solidFill>
              </a:defRPr>
            </a:lvl6pPr>
            <a:lvl7pPr marL="2743092" indent="0">
              <a:buNone/>
              <a:defRPr sz="1600">
                <a:solidFill>
                  <a:schemeClr val="tx1">
                    <a:tint val="75000"/>
                  </a:schemeClr>
                </a:solidFill>
              </a:defRPr>
            </a:lvl7pPr>
            <a:lvl8pPr marL="3200272" indent="0">
              <a:buNone/>
              <a:defRPr sz="1600">
                <a:solidFill>
                  <a:schemeClr val="tx1">
                    <a:tint val="75000"/>
                  </a:schemeClr>
                </a:solidFill>
              </a:defRPr>
            </a:lvl8pPr>
            <a:lvl9pPr marL="3657452" indent="0">
              <a:buNone/>
              <a:defRPr sz="1600">
                <a:solidFill>
                  <a:schemeClr val="tx1">
                    <a:tint val="75000"/>
                  </a:schemeClr>
                </a:solidFill>
              </a:defRPr>
            </a:lvl9pPr>
          </a:lstStyle>
          <a:p>
            <a:pPr lvl="0"/>
            <a:r>
              <a:rPr lang="en-US" dirty="0"/>
              <a:t>Describe backup material in a few bullet points</a:t>
            </a:r>
          </a:p>
          <a:p>
            <a:pPr lvl="0"/>
            <a:r>
              <a:rPr lang="en-US" dirty="0"/>
              <a:t>Use the slide titles if there are only a few of them</a:t>
            </a:r>
          </a:p>
          <a:p>
            <a:pPr lvl="0"/>
            <a:r>
              <a:rPr lang="en-US" dirty="0"/>
              <a:t>Otherwise, sum it up in some other way</a:t>
            </a:r>
          </a:p>
        </p:txBody>
      </p:sp>
      <p:cxnSp>
        <p:nvCxnSpPr>
          <p:cNvPr id="7" name="Straight Connector 6"/>
          <p:cNvCxnSpPr/>
          <p:nvPr userDrawn="1"/>
        </p:nvCxnSpPr>
        <p:spPr>
          <a:xfrm>
            <a:off x="226044" y="3429893"/>
            <a:ext cx="8686800" cy="0"/>
          </a:xfrm>
          <a:prstGeom prst="line">
            <a:avLst/>
          </a:prstGeom>
          <a:ln w="38100">
            <a:solidFill>
              <a:srgbClr val="326735"/>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6467" y="232383"/>
            <a:ext cx="690667" cy="576072"/>
          </a:xfrm>
          <a:prstGeom prst="rect">
            <a:avLst/>
          </a:prstGeom>
        </p:spPr>
      </p:pic>
      <p:pic>
        <p:nvPicPr>
          <p:cNvPr id="9" name="Picture 8"/>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0272" y="161423"/>
            <a:ext cx="776307" cy="731520"/>
          </a:xfrm>
          <a:prstGeom prst="rect">
            <a:avLst/>
          </a:prstGeom>
        </p:spPr>
      </p:pic>
      <p:grpSp>
        <p:nvGrpSpPr>
          <p:cNvPr id="10" name="Group 9"/>
          <p:cNvGrpSpPr/>
          <p:nvPr userDrawn="1"/>
        </p:nvGrpSpPr>
        <p:grpSpPr>
          <a:xfrm>
            <a:off x="4" y="6088342"/>
            <a:ext cx="9144001" cy="769658"/>
            <a:chOff x="0" y="6088342"/>
            <a:chExt cx="9144001" cy="769658"/>
          </a:xfrm>
        </p:grpSpPr>
        <p:sp>
          <p:nvSpPr>
            <p:cNvPr id="11" name="Rectangle 10"/>
            <p:cNvSpPr/>
            <p:nvPr userDrawn="1"/>
          </p:nvSpPr>
          <p:spPr>
            <a:xfrm>
              <a:off x="0" y="6629400"/>
              <a:ext cx="9144001" cy="228600"/>
            </a:xfrm>
            <a:prstGeom prst="rect">
              <a:avLst/>
            </a:prstGeom>
            <a:solidFill>
              <a:srgbClr val="0166A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0" y="6553200"/>
              <a:ext cx="9144001" cy="76200"/>
            </a:xfrm>
            <a:prstGeom prst="rect">
              <a:avLst/>
            </a:prstGeom>
            <a:solidFill>
              <a:srgbClr val="2CC1DE"/>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90689" y="6088342"/>
              <a:ext cx="914402" cy="442570"/>
            </a:xfrm>
            <a:prstGeom prst="rect">
              <a:avLst/>
            </a:prstGeom>
          </p:spPr>
        </p:pic>
      </p:grpSp>
      <p:sp>
        <p:nvSpPr>
          <p:cNvPr id="14" name="Date Placeholder 1">
            <a:extLst>
              <a:ext uri="{FF2B5EF4-FFF2-40B4-BE49-F238E27FC236}">
                <a16:creationId xmlns:a16="http://schemas.microsoft.com/office/drawing/2014/main" id="{D3AE3C94-5957-D24B-8DE6-7F3CA3EEC9E8}"/>
              </a:ext>
            </a:extLst>
          </p:cNvPr>
          <p:cNvSpPr>
            <a:spLocks noGrp="1"/>
          </p:cNvSpPr>
          <p:nvPr>
            <p:ph type="dt" sz="half" idx="10"/>
          </p:nvPr>
        </p:nvSpPr>
        <p:spPr>
          <a:xfrm>
            <a:off x="16102" y="6605613"/>
            <a:ext cx="2650897" cy="176187"/>
          </a:xfrm>
          <a:prstGeom prst="rect">
            <a:avLst/>
          </a:prstGeom>
        </p:spPr>
        <p:txBody>
          <a:bodyPr lIns="91436" tIns="45716" rIns="91436" bIns="45716"/>
          <a:lstStyle>
            <a:lvl1pPr>
              <a:defRPr sz="1200">
                <a:solidFill>
                  <a:schemeClr val="bg1"/>
                </a:solidFill>
              </a:defRPr>
            </a:lvl1pPr>
          </a:lstStyle>
          <a:p>
            <a:r>
              <a:rPr lang="en-US" dirty="0"/>
              <a:t>Siqueira </a:t>
            </a:r>
            <a:r>
              <a:rPr lang="mr-IN" dirty="0"/>
              <a:t>–</a:t>
            </a:r>
            <a:r>
              <a:rPr lang="en-US" dirty="0"/>
              <a:t> NISAR Ecosystems Lead</a:t>
            </a:r>
          </a:p>
        </p:txBody>
      </p:sp>
      <p:pic>
        <p:nvPicPr>
          <p:cNvPr id="4" name="Picture 3">
            <a:extLst>
              <a:ext uri="{FF2B5EF4-FFF2-40B4-BE49-F238E27FC236}">
                <a16:creationId xmlns:a16="http://schemas.microsoft.com/office/drawing/2014/main" id="{8FCC15C1-478C-5842-B6C9-064A0E05F09E}"/>
              </a:ext>
            </a:extLst>
          </p:cNvPr>
          <p:cNvPicPr>
            <a:picLocks noChangeAspect="1"/>
          </p:cNvPicPr>
          <p:nvPr userDrawn="1"/>
        </p:nvPicPr>
        <p:blipFill>
          <a:blip r:embed="rId5"/>
          <a:stretch>
            <a:fillRect/>
          </a:stretch>
        </p:blipFill>
        <p:spPr>
          <a:xfrm>
            <a:off x="1828800" y="161423"/>
            <a:ext cx="719994" cy="694731"/>
          </a:xfrm>
          <a:prstGeom prst="rect">
            <a:avLst/>
          </a:prstGeom>
        </p:spPr>
      </p:pic>
    </p:spTree>
    <p:extLst>
      <p:ext uri="{BB962C8B-B14F-4D97-AF65-F5344CB8AC3E}">
        <p14:creationId xmlns:p14="http://schemas.microsoft.com/office/powerpoint/2010/main" val="11151061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reserve="1">
  <p:cSld name="1_Title Slide">
    <p:spTree>
      <p:nvGrpSpPr>
        <p:cNvPr id="1" name=""/>
        <p:cNvGrpSpPr/>
        <p:nvPr/>
      </p:nvGrpSpPr>
      <p:grpSpPr>
        <a:xfrm>
          <a:off x="0" y="0"/>
          <a:ext cx="0" cy="0"/>
          <a:chOff x="0" y="0"/>
          <a:chExt cx="0" cy="0"/>
        </a:xfrm>
      </p:grpSpPr>
      <p:pic>
        <p:nvPicPr>
          <p:cNvPr id="187" name=" SEAL3.jpg                                                      00006BACMac OS X                       B94893B7:" descr=" SEAL3.jpg                                                      00006BACMac OS X                       B94893B7:"/>
          <p:cNvPicPr>
            <a:picLocks noChangeAspect="1"/>
          </p:cNvPicPr>
          <p:nvPr/>
        </p:nvPicPr>
        <p:blipFill>
          <a:blip r:embed="rId2">
            <a:extLst/>
          </a:blip>
          <a:stretch>
            <a:fillRect/>
          </a:stretch>
        </p:blipFill>
        <p:spPr>
          <a:xfrm>
            <a:off x="-2133600" y="2632080"/>
            <a:ext cx="4267200" cy="4225926"/>
          </a:xfrm>
          <a:prstGeom prst="rect">
            <a:avLst/>
          </a:prstGeom>
          <a:ln w="12700">
            <a:miter lim="400000"/>
          </a:ln>
        </p:spPr>
      </p:pic>
      <p:sp>
        <p:nvSpPr>
          <p:cNvPr id="188" name="Line"/>
          <p:cNvSpPr/>
          <p:nvPr/>
        </p:nvSpPr>
        <p:spPr>
          <a:xfrm>
            <a:off x="0" y="1219200"/>
            <a:ext cx="9144000" cy="0"/>
          </a:xfrm>
          <a:prstGeom prst="line">
            <a:avLst/>
          </a:prstGeom>
          <a:ln w="12700">
            <a:solidFill>
              <a:srgbClr val="000000"/>
            </a:solidFill>
          </a:ln>
        </p:spPr>
        <p:txBody>
          <a:bodyPr lIns="45719" rIns="45719"/>
          <a:lstStyle/>
          <a:p>
            <a:endParaRPr/>
          </a:p>
        </p:txBody>
      </p:sp>
      <p:pic>
        <p:nvPicPr>
          <p:cNvPr id="189" name="Untitled-1.jpg                                                 00000893 keithpaul                      BC07756D:" descr="Untitled-1.jpg                                                 00000893 keithpaul                      BC07756D:"/>
          <p:cNvPicPr>
            <a:picLocks noChangeAspect="1"/>
          </p:cNvPicPr>
          <p:nvPr/>
        </p:nvPicPr>
        <p:blipFill>
          <a:blip r:embed="rId3">
            <a:extLst/>
          </a:blip>
          <a:stretch>
            <a:fillRect/>
          </a:stretch>
        </p:blipFill>
        <p:spPr>
          <a:xfrm>
            <a:off x="0" y="0"/>
            <a:ext cx="9144000" cy="762000"/>
          </a:xfrm>
          <a:prstGeom prst="rect">
            <a:avLst/>
          </a:prstGeom>
          <a:ln w="12700">
            <a:miter lim="400000"/>
          </a:ln>
        </p:spPr>
      </p:pic>
      <p:pic>
        <p:nvPicPr>
          <p:cNvPr id="190" name="A [blk-201].jpg                                                00000893 keithpaul                      BC07756D:" descr="A [blk-201].jpg                                                00000893 keithpaul                      BC07756D:"/>
          <p:cNvPicPr>
            <a:picLocks noChangeAspect="1"/>
          </p:cNvPicPr>
          <p:nvPr/>
        </p:nvPicPr>
        <p:blipFill>
          <a:blip r:embed="rId4">
            <a:extLst/>
          </a:blip>
          <a:stretch>
            <a:fillRect/>
          </a:stretch>
        </p:blipFill>
        <p:spPr>
          <a:xfrm>
            <a:off x="227410" y="357188"/>
            <a:ext cx="3049191" cy="404812"/>
          </a:xfrm>
          <a:prstGeom prst="rect">
            <a:avLst/>
          </a:prstGeom>
          <a:ln w="12700">
            <a:miter lim="400000"/>
          </a:ln>
        </p:spPr>
      </p:pic>
      <p:pic>
        <p:nvPicPr>
          <p:cNvPr id="191" name="image7.png" descr="image7.png"/>
          <p:cNvPicPr>
            <a:picLocks noChangeAspect="1"/>
          </p:cNvPicPr>
          <p:nvPr/>
        </p:nvPicPr>
        <p:blipFill>
          <a:blip r:embed="rId5">
            <a:extLst/>
          </a:blip>
          <a:stretch>
            <a:fillRect/>
          </a:stretch>
        </p:blipFill>
        <p:spPr>
          <a:xfrm>
            <a:off x="0" y="6096000"/>
            <a:ext cx="9144000" cy="774700"/>
          </a:xfrm>
          <a:prstGeom prst="rect">
            <a:avLst/>
          </a:prstGeom>
          <a:ln w="12700">
            <a:miter lim="400000"/>
          </a:ln>
        </p:spPr>
      </p:pic>
      <p:sp>
        <p:nvSpPr>
          <p:cNvPr id="192" name="MICROWAVE REMOTE SENSING LABORATORY"/>
          <p:cNvSpPr/>
          <p:nvPr/>
        </p:nvSpPr>
        <p:spPr>
          <a:xfrm>
            <a:off x="152403" y="6172203"/>
            <a:ext cx="3002920" cy="219077"/>
          </a:xfrm>
          <a:prstGeom prst="rect">
            <a:avLst/>
          </a:prstGeom>
          <a:ln w="12700">
            <a:miter lim="400000"/>
          </a:ln>
          <a:extLst>
            <a:ext uri="{C572A759-6A51-4108-AA02-DFA0A04FC94B}">
              <ma14:wrappingTextBoxFlag xmlns="" xmlns:ma14="http://schemas.microsoft.com/office/mac/drawingml/2011/main" val="1"/>
            </a:ext>
          </a:extLst>
        </p:spPr>
        <p:txBody>
          <a:bodyPr wrap="none" lIns="33337" tIns="33337" rIns="33337" bIns="33337">
            <a:spAutoFit/>
          </a:bodyPr>
          <a:lstStyle>
            <a:lvl1pPr>
              <a:defRPr sz="1000" b="0"/>
            </a:lvl1pPr>
          </a:lstStyle>
          <a:p>
            <a:r>
              <a:t>MICROWAVE REMOTE SENSING LABORATORY</a:t>
            </a:r>
          </a:p>
        </p:txBody>
      </p:sp>
      <p:sp>
        <p:nvSpPr>
          <p:cNvPr id="193" name="Line"/>
          <p:cNvSpPr/>
          <p:nvPr/>
        </p:nvSpPr>
        <p:spPr>
          <a:xfrm>
            <a:off x="0" y="6096000"/>
            <a:ext cx="9144000" cy="0"/>
          </a:xfrm>
          <a:prstGeom prst="line">
            <a:avLst/>
          </a:prstGeom>
          <a:ln w="12700">
            <a:solidFill>
              <a:srgbClr val="000000"/>
            </a:solidFill>
          </a:ln>
        </p:spPr>
        <p:txBody>
          <a:bodyPr lIns="45719" rIns="45719"/>
          <a:lstStyle/>
          <a:p>
            <a:endParaRPr/>
          </a:p>
        </p:txBody>
      </p:sp>
      <p:sp>
        <p:nvSpPr>
          <p:cNvPr id="194" name="Body Level One…"/>
          <p:cNvSpPr>
            <a:spLocks noGrp="1"/>
          </p:cNvSpPr>
          <p:nvPr>
            <p:ph type="body" sz="quarter" idx="1"/>
          </p:nvPr>
        </p:nvSpPr>
        <p:spPr>
          <a:xfrm>
            <a:off x="1790700" y="3124200"/>
            <a:ext cx="5562600" cy="1752600"/>
          </a:xfrm>
          <a:prstGeom prst="rect">
            <a:avLst/>
          </a:prstGeom>
        </p:spPr>
        <p:txBody>
          <a:bodyPr lIns="44450" tIns="44450" rIns="44450" bIns="44450">
            <a:normAutofit/>
          </a:bodyPr>
          <a:lstStyle>
            <a:lvl1pPr marL="0" indent="0" algn="ctr">
              <a:spcBef>
                <a:spcPts val="500"/>
              </a:spcBef>
              <a:buClrTx/>
              <a:buSzTx/>
              <a:buNone/>
              <a:defRPr sz="2100"/>
            </a:lvl1pPr>
            <a:lvl2pPr marL="642922" indent="-300031" algn="ctr">
              <a:spcBef>
                <a:spcPts val="500"/>
              </a:spcBef>
              <a:buClrTx/>
              <a:defRPr sz="2100"/>
            </a:lvl2pPr>
            <a:lvl3pPr marL="925806" indent="-240024" algn="ctr">
              <a:spcBef>
                <a:spcPts val="500"/>
              </a:spcBef>
              <a:buClrTx/>
              <a:defRPr sz="2100"/>
            </a:lvl3pPr>
            <a:lvl4pPr marL="1228694" indent="-200020" algn="ctr">
              <a:spcBef>
                <a:spcPts val="500"/>
              </a:spcBef>
              <a:buClrTx/>
              <a:defRPr sz="2100"/>
            </a:lvl4pPr>
            <a:lvl5pPr marL="1671596" indent="-300030" algn="ctr">
              <a:spcBef>
                <a:spcPts val="500"/>
              </a:spcBef>
              <a:buClrTx/>
              <a:defRPr sz="2100"/>
            </a:lvl5pPr>
          </a:lstStyle>
          <a:p>
            <a:r>
              <a:t>Body Level One</a:t>
            </a:r>
          </a:p>
          <a:p>
            <a:pPr lvl="1"/>
            <a:r>
              <a:t>Body Level Two</a:t>
            </a:r>
          </a:p>
          <a:p>
            <a:pPr lvl="2"/>
            <a:r>
              <a:t>Body Level Three</a:t>
            </a:r>
          </a:p>
          <a:p>
            <a:pPr lvl="3"/>
            <a:r>
              <a:t>Body Level Four</a:t>
            </a:r>
          </a:p>
          <a:p>
            <a:pPr lvl="4"/>
            <a:r>
              <a:t>Body Level Five</a:t>
            </a:r>
          </a:p>
        </p:txBody>
      </p:sp>
      <p:sp>
        <p:nvSpPr>
          <p:cNvPr id="195" name="Title Text"/>
          <p:cNvSpPr>
            <a:spLocks noGrp="1"/>
          </p:cNvSpPr>
          <p:nvPr>
            <p:ph type="title"/>
          </p:nvPr>
        </p:nvSpPr>
        <p:spPr>
          <a:xfrm>
            <a:off x="1143000" y="1447800"/>
            <a:ext cx="6858000" cy="1143000"/>
          </a:xfrm>
          <a:prstGeom prst="rect">
            <a:avLst/>
          </a:prstGeom>
        </p:spPr>
        <p:txBody>
          <a:bodyPr lIns="44450" tIns="44450" rIns="44450" bIns="44450" anchor="ctr"/>
          <a:lstStyle>
            <a:lvl1pPr marL="0" indent="0" algn="ctr">
              <a:defRPr sz="3500">
                <a:solidFill>
                  <a:srgbClr val="881C1C"/>
                </a:solidFill>
              </a:defRPr>
            </a:lvl1pPr>
          </a:lstStyle>
          <a:p>
            <a:r>
              <a:t>Title Text</a:t>
            </a:r>
          </a:p>
        </p:txBody>
      </p:sp>
      <p:sp>
        <p:nvSpPr>
          <p:cNvPr id="196" name="Slide Number"/>
          <p:cNvSpPr>
            <a:spLocks noGrp="1"/>
          </p:cNvSpPr>
          <p:nvPr>
            <p:ph type="sldNum" sz="quarter" idx="2"/>
          </p:nvPr>
        </p:nvSpPr>
        <p:spPr>
          <a:xfrm>
            <a:off x="5486400" y="6356350"/>
            <a:ext cx="2133600" cy="368300"/>
          </a:xfrm>
          <a:prstGeom prst="rect">
            <a:avLst/>
          </a:prstGeom>
        </p:spPr>
        <p:txBody>
          <a:bodyPr/>
          <a:lstStyle>
            <a:lvl1pPr algn="ct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reserve="1">
  <p:cSld name="Title Slide 0">
    <p:spTree>
      <p:nvGrpSpPr>
        <p:cNvPr id="1" name=""/>
        <p:cNvGrpSpPr/>
        <p:nvPr/>
      </p:nvGrpSpPr>
      <p:grpSpPr>
        <a:xfrm>
          <a:off x="0" y="0"/>
          <a:ext cx="0" cy="0"/>
          <a:chOff x="0" y="0"/>
          <a:chExt cx="0" cy="0"/>
        </a:xfrm>
      </p:grpSpPr>
      <p:pic>
        <p:nvPicPr>
          <p:cNvPr id="203" name=" SEAL3.jpg                                                      00006BACMac OS X                       B94893B7:" descr=" SEAL3.jpg                                                      00006BACMac OS X                       B94893B7:"/>
          <p:cNvPicPr>
            <a:picLocks noChangeAspect="1"/>
          </p:cNvPicPr>
          <p:nvPr/>
        </p:nvPicPr>
        <p:blipFill>
          <a:blip r:embed="rId2">
            <a:extLst/>
          </a:blip>
          <a:stretch>
            <a:fillRect/>
          </a:stretch>
        </p:blipFill>
        <p:spPr>
          <a:xfrm>
            <a:off x="-2133600" y="2632080"/>
            <a:ext cx="4267200" cy="4225926"/>
          </a:xfrm>
          <a:prstGeom prst="rect">
            <a:avLst/>
          </a:prstGeom>
          <a:ln w="12700">
            <a:miter lim="400000"/>
          </a:ln>
        </p:spPr>
      </p:pic>
      <p:sp>
        <p:nvSpPr>
          <p:cNvPr id="204" name="Line"/>
          <p:cNvSpPr/>
          <p:nvPr/>
        </p:nvSpPr>
        <p:spPr>
          <a:xfrm>
            <a:off x="0" y="1219200"/>
            <a:ext cx="9144000" cy="0"/>
          </a:xfrm>
          <a:prstGeom prst="line">
            <a:avLst/>
          </a:prstGeom>
          <a:ln w="12700">
            <a:solidFill>
              <a:srgbClr val="000000"/>
            </a:solidFill>
          </a:ln>
        </p:spPr>
        <p:txBody>
          <a:bodyPr lIns="45719" rIns="45719"/>
          <a:lstStyle/>
          <a:p>
            <a:endParaRPr/>
          </a:p>
        </p:txBody>
      </p:sp>
      <p:pic>
        <p:nvPicPr>
          <p:cNvPr id="205" name="Untitled-1.jpg                                                 00000893 keithpaul                      BC07756D:" descr="Untitled-1.jpg                                                 00000893 keithpaul                      BC07756D:"/>
          <p:cNvPicPr>
            <a:picLocks noChangeAspect="1"/>
          </p:cNvPicPr>
          <p:nvPr/>
        </p:nvPicPr>
        <p:blipFill>
          <a:blip r:embed="rId3">
            <a:extLst/>
          </a:blip>
          <a:stretch>
            <a:fillRect/>
          </a:stretch>
        </p:blipFill>
        <p:spPr>
          <a:xfrm>
            <a:off x="0" y="0"/>
            <a:ext cx="9144000" cy="762000"/>
          </a:xfrm>
          <a:prstGeom prst="rect">
            <a:avLst/>
          </a:prstGeom>
          <a:ln w="12700">
            <a:miter lim="400000"/>
          </a:ln>
        </p:spPr>
      </p:pic>
      <p:pic>
        <p:nvPicPr>
          <p:cNvPr id="206" name="A [blk-201].jpg                                                00000893 keithpaul                      BC07756D:" descr="A [blk-201].jpg                                                00000893 keithpaul                      BC07756D:"/>
          <p:cNvPicPr>
            <a:picLocks noChangeAspect="1"/>
          </p:cNvPicPr>
          <p:nvPr/>
        </p:nvPicPr>
        <p:blipFill>
          <a:blip r:embed="rId4">
            <a:extLst/>
          </a:blip>
          <a:stretch>
            <a:fillRect/>
          </a:stretch>
        </p:blipFill>
        <p:spPr>
          <a:xfrm>
            <a:off x="227410" y="357188"/>
            <a:ext cx="3049191" cy="404812"/>
          </a:xfrm>
          <a:prstGeom prst="rect">
            <a:avLst/>
          </a:prstGeom>
          <a:ln w="12700">
            <a:miter lim="400000"/>
          </a:ln>
        </p:spPr>
      </p:pic>
      <p:pic>
        <p:nvPicPr>
          <p:cNvPr id="207" name="image7.png" descr="image7.png"/>
          <p:cNvPicPr>
            <a:picLocks noChangeAspect="1"/>
          </p:cNvPicPr>
          <p:nvPr/>
        </p:nvPicPr>
        <p:blipFill>
          <a:blip r:embed="rId5">
            <a:extLst/>
          </a:blip>
          <a:stretch>
            <a:fillRect/>
          </a:stretch>
        </p:blipFill>
        <p:spPr>
          <a:xfrm>
            <a:off x="0" y="6096000"/>
            <a:ext cx="9144000" cy="774700"/>
          </a:xfrm>
          <a:prstGeom prst="rect">
            <a:avLst/>
          </a:prstGeom>
          <a:ln w="12700">
            <a:miter lim="400000"/>
          </a:ln>
        </p:spPr>
      </p:pic>
      <p:sp>
        <p:nvSpPr>
          <p:cNvPr id="208" name="MICROWAVE REMOTE SENSING LABORATORY"/>
          <p:cNvSpPr/>
          <p:nvPr/>
        </p:nvSpPr>
        <p:spPr>
          <a:xfrm>
            <a:off x="152403" y="6172203"/>
            <a:ext cx="3002920" cy="219077"/>
          </a:xfrm>
          <a:prstGeom prst="rect">
            <a:avLst/>
          </a:prstGeom>
          <a:ln w="12700">
            <a:miter lim="400000"/>
          </a:ln>
          <a:extLst>
            <a:ext uri="{C572A759-6A51-4108-AA02-DFA0A04FC94B}">
              <ma14:wrappingTextBoxFlag xmlns="" xmlns:ma14="http://schemas.microsoft.com/office/mac/drawingml/2011/main" val="1"/>
            </a:ext>
          </a:extLst>
        </p:spPr>
        <p:txBody>
          <a:bodyPr wrap="none" lIns="33337" tIns="33337" rIns="33337" bIns="33337">
            <a:spAutoFit/>
          </a:bodyPr>
          <a:lstStyle>
            <a:lvl1pPr>
              <a:defRPr sz="1000" b="0"/>
            </a:lvl1pPr>
          </a:lstStyle>
          <a:p>
            <a:r>
              <a:t>MICROWAVE REMOTE SENSING LABORATORY</a:t>
            </a:r>
          </a:p>
        </p:txBody>
      </p:sp>
      <p:sp>
        <p:nvSpPr>
          <p:cNvPr id="209" name="Line"/>
          <p:cNvSpPr/>
          <p:nvPr/>
        </p:nvSpPr>
        <p:spPr>
          <a:xfrm>
            <a:off x="0" y="6096000"/>
            <a:ext cx="9144000" cy="0"/>
          </a:xfrm>
          <a:prstGeom prst="line">
            <a:avLst/>
          </a:prstGeom>
          <a:ln w="12700">
            <a:solidFill>
              <a:srgbClr val="000000"/>
            </a:solidFill>
          </a:ln>
        </p:spPr>
        <p:txBody>
          <a:bodyPr lIns="45719" rIns="45719"/>
          <a:lstStyle/>
          <a:p>
            <a:endParaRPr/>
          </a:p>
        </p:txBody>
      </p:sp>
      <p:sp>
        <p:nvSpPr>
          <p:cNvPr id="210" name="Body Level One…"/>
          <p:cNvSpPr>
            <a:spLocks noGrp="1"/>
          </p:cNvSpPr>
          <p:nvPr>
            <p:ph type="body" sz="quarter" idx="1"/>
          </p:nvPr>
        </p:nvSpPr>
        <p:spPr>
          <a:xfrm>
            <a:off x="1790700" y="3124200"/>
            <a:ext cx="5562600" cy="1752600"/>
          </a:xfrm>
          <a:prstGeom prst="rect">
            <a:avLst/>
          </a:prstGeom>
        </p:spPr>
        <p:txBody>
          <a:bodyPr lIns="44450" tIns="44450" rIns="44450" bIns="44450">
            <a:normAutofit/>
          </a:bodyPr>
          <a:lstStyle>
            <a:lvl1pPr marL="0" indent="0" algn="ctr">
              <a:spcBef>
                <a:spcPts val="500"/>
              </a:spcBef>
              <a:buClrTx/>
              <a:buSzTx/>
              <a:buNone/>
              <a:defRPr sz="2100"/>
            </a:lvl1pPr>
            <a:lvl2pPr marL="642922" indent="-300031" algn="ctr">
              <a:spcBef>
                <a:spcPts val="500"/>
              </a:spcBef>
              <a:buClrTx/>
              <a:defRPr sz="2100"/>
            </a:lvl2pPr>
            <a:lvl3pPr marL="925806" indent="-240024" algn="ctr">
              <a:spcBef>
                <a:spcPts val="500"/>
              </a:spcBef>
              <a:buClrTx/>
              <a:defRPr sz="2100"/>
            </a:lvl3pPr>
            <a:lvl4pPr marL="1228694" indent="-200020" algn="ctr">
              <a:spcBef>
                <a:spcPts val="500"/>
              </a:spcBef>
              <a:buClrTx/>
              <a:defRPr sz="2100"/>
            </a:lvl4pPr>
            <a:lvl5pPr marL="1671596" indent="-300030" algn="ctr">
              <a:spcBef>
                <a:spcPts val="500"/>
              </a:spcBef>
              <a:buClrTx/>
              <a:defRPr sz="2100"/>
            </a:lvl5pPr>
          </a:lstStyle>
          <a:p>
            <a:r>
              <a:t>Body Level One</a:t>
            </a:r>
          </a:p>
          <a:p>
            <a:pPr lvl="1"/>
            <a:r>
              <a:t>Body Level Two</a:t>
            </a:r>
          </a:p>
          <a:p>
            <a:pPr lvl="2"/>
            <a:r>
              <a:t>Body Level Three</a:t>
            </a:r>
          </a:p>
          <a:p>
            <a:pPr lvl="3"/>
            <a:r>
              <a:t>Body Level Four</a:t>
            </a:r>
          </a:p>
          <a:p>
            <a:pPr lvl="4"/>
            <a:r>
              <a:t>Body Level Five</a:t>
            </a:r>
          </a:p>
        </p:txBody>
      </p:sp>
      <p:sp>
        <p:nvSpPr>
          <p:cNvPr id="211" name="Title Text"/>
          <p:cNvSpPr>
            <a:spLocks noGrp="1"/>
          </p:cNvSpPr>
          <p:nvPr>
            <p:ph type="title"/>
          </p:nvPr>
        </p:nvSpPr>
        <p:spPr>
          <a:xfrm>
            <a:off x="1143000" y="1447800"/>
            <a:ext cx="6858000" cy="1143000"/>
          </a:xfrm>
          <a:prstGeom prst="rect">
            <a:avLst/>
          </a:prstGeom>
        </p:spPr>
        <p:txBody>
          <a:bodyPr lIns="44450" tIns="44450" rIns="44450" bIns="44450" anchor="ctr"/>
          <a:lstStyle>
            <a:lvl1pPr marL="0" indent="0" algn="ctr">
              <a:defRPr sz="3500">
                <a:solidFill>
                  <a:srgbClr val="881C1C"/>
                </a:solidFill>
              </a:defRPr>
            </a:lvl1pPr>
          </a:lstStyle>
          <a:p>
            <a:r>
              <a:t>Title Text</a:t>
            </a:r>
          </a:p>
        </p:txBody>
      </p:sp>
      <p:sp>
        <p:nvSpPr>
          <p:cNvPr id="212" name="Slide Number"/>
          <p:cNvSpPr>
            <a:spLocks noGrp="1"/>
          </p:cNvSpPr>
          <p:nvPr>
            <p:ph type="sldNum" sz="quarter" idx="2"/>
          </p:nvPr>
        </p:nvSpPr>
        <p:spPr>
          <a:xfrm>
            <a:off x="5486400" y="6356350"/>
            <a:ext cx="2133600" cy="368300"/>
          </a:xfrm>
          <a:prstGeom prst="rect">
            <a:avLst/>
          </a:prstGeom>
        </p:spPr>
        <p:txBody>
          <a:bodyPr/>
          <a:lstStyle>
            <a:lvl1pPr algn="ct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reserve="1">
  <p:cSld name="1_Title and Content">
    <p:spTree>
      <p:nvGrpSpPr>
        <p:cNvPr id="1" name=""/>
        <p:cNvGrpSpPr/>
        <p:nvPr/>
      </p:nvGrpSpPr>
      <p:grpSpPr>
        <a:xfrm>
          <a:off x="0" y="0"/>
          <a:ext cx="0" cy="0"/>
          <a:chOff x="0" y="0"/>
          <a:chExt cx="0" cy="0"/>
        </a:xfrm>
      </p:grpSpPr>
      <p:sp>
        <p:nvSpPr>
          <p:cNvPr id="219" name="Line"/>
          <p:cNvSpPr/>
          <p:nvPr/>
        </p:nvSpPr>
        <p:spPr>
          <a:xfrm>
            <a:off x="0" y="1143000"/>
            <a:ext cx="9144000" cy="0"/>
          </a:xfrm>
          <a:prstGeom prst="line">
            <a:avLst/>
          </a:prstGeom>
          <a:ln w="12700">
            <a:solidFill>
              <a:srgbClr val="000000"/>
            </a:solidFill>
          </a:ln>
        </p:spPr>
        <p:txBody>
          <a:bodyPr lIns="45719" rIns="45719"/>
          <a:lstStyle/>
          <a:p>
            <a:endParaRPr/>
          </a:p>
        </p:txBody>
      </p:sp>
      <p:pic>
        <p:nvPicPr>
          <p:cNvPr id="220" name="Untitled-1.jpg                                                 00000893 keithpaul                      BC07756D:" descr="Untitled-1.jpg                                                 00000893 keithpaul                      BC07756D:"/>
          <p:cNvPicPr>
            <a:picLocks noChangeAspect="1"/>
          </p:cNvPicPr>
          <p:nvPr/>
        </p:nvPicPr>
        <p:blipFill>
          <a:blip r:embed="rId2">
            <a:extLst/>
          </a:blip>
          <a:stretch>
            <a:fillRect/>
          </a:stretch>
        </p:blipFill>
        <p:spPr>
          <a:xfrm>
            <a:off x="0" y="0"/>
            <a:ext cx="9144000" cy="457200"/>
          </a:xfrm>
          <a:prstGeom prst="rect">
            <a:avLst/>
          </a:prstGeom>
          <a:ln w="12700">
            <a:miter lim="400000"/>
          </a:ln>
        </p:spPr>
      </p:pic>
      <p:pic>
        <p:nvPicPr>
          <p:cNvPr id="221" name="A [blk-201].jpg                                                00000893 keithpaul                      BC07756D:" descr="A [blk-201].jpg                                                00000893 keithpaul                      BC07756D:"/>
          <p:cNvPicPr>
            <a:picLocks noChangeAspect="1"/>
          </p:cNvPicPr>
          <p:nvPr/>
        </p:nvPicPr>
        <p:blipFill>
          <a:blip r:embed="rId3">
            <a:extLst/>
          </a:blip>
          <a:stretch>
            <a:fillRect/>
          </a:stretch>
        </p:blipFill>
        <p:spPr>
          <a:xfrm>
            <a:off x="152401" y="114300"/>
            <a:ext cx="2591993" cy="342900"/>
          </a:xfrm>
          <a:prstGeom prst="rect">
            <a:avLst/>
          </a:prstGeom>
          <a:ln w="12700">
            <a:miter lim="400000"/>
          </a:ln>
        </p:spPr>
      </p:pic>
      <p:pic>
        <p:nvPicPr>
          <p:cNvPr id="222" name="image7.png" descr="image7.png"/>
          <p:cNvPicPr>
            <a:picLocks noChangeAspect="1"/>
          </p:cNvPicPr>
          <p:nvPr/>
        </p:nvPicPr>
        <p:blipFill>
          <a:blip r:embed="rId4">
            <a:extLst/>
          </a:blip>
          <a:stretch>
            <a:fillRect/>
          </a:stretch>
        </p:blipFill>
        <p:spPr>
          <a:xfrm>
            <a:off x="0" y="6096000"/>
            <a:ext cx="9144000" cy="774700"/>
          </a:xfrm>
          <a:prstGeom prst="rect">
            <a:avLst/>
          </a:prstGeom>
          <a:ln w="12700">
            <a:miter lim="400000"/>
          </a:ln>
        </p:spPr>
      </p:pic>
      <p:sp>
        <p:nvSpPr>
          <p:cNvPr id="223" name="Slide Number"/>
          <p:cNvSpPr>
            <a:spLocks noGrp="1"/>
          </p:cNvSpPr>
          <p:nvPr>
            <p:ph type="sldNum" sz="quarter" idx="2"/>
          </p:nvPr>
        </p:nvSpPr>
        <p:spPr>
          <a:xfrm>
            <a:off x="8382000" y="6172203"/>
            <a:ext cx="265619" cy="243841"/>
          </a:xfrm>
          <a:prstGeom prst="rect">
            <a:avLst/>
          </a:prstGeom>
        </p:spPr>
        <p:txBody>
          <a:bodyPr/>
          <a:lstStyle>
            <a:lvl1pPr>
              <a:spcBef>
                <a:spcPts val="600"/>
              </a:spcBef>
            </a:lvl1pPr>
          </a:lstStyle>
          <a:p>
            <a:fld id="{86CB4B4D-7CA3-9044-876B-883B54F8677D}" type="slidenum">
              <a:t>‹#›</a:t>
            </a:fld>
            <a:endParaRPr/>
          </a:p>
        </p:txBody>
      </p:sp>
      <p:sp>
        <p:nvSpPr>
          <p:cNvPr id="224" name="MICROWAVE REMOTE SENSING LABORATORY"/>
          <p:cNvSpPr/>
          <p:nvPr/>
        </p:nvSpPr>
        <p:spPr>
          <a:xfrm>
            <a:off x="152403" y="6172203"/>
            <a:ext cx="3002920" cy="219077"/>
          </a:xfrm>
          <a:prstGeom prst="rect">
            <a:avLst/>
          </a:prstGeom>
          <a:ln w="12700">
            <a:miter lim="400000"/>
          </a:ln>
          <a:extLst>
            <a:ext uri="{C572A759-6A51-4108-AA02-DFA0A04FC94B}">
              <ma14:wrappingTextBoxFlag xmlns="" xmlns:ma14="http://schemas.microsoft.com/office/mac/drawingml/2011/main" val="1"/>
            </a:ext>
          </a:extLst>
        </p:spPr>
        <p:txBody>
          <a:bodyPr wrap="none" lIns="33337" tIns="33337" rIns="33337" bIns="33337">
            <a:spAutoFit/>
          </a:bodyPr>
          <a:lstStyle>
            <a:lvl1pPr>
              <a:defRPr sz="1000" b="0"/>
            </a:lvl1pPr>
          </a:lstStyle>
          <a:p>
            <a:r>
              <a:t>MICROWAVE REMOTE SENSING LABORATORY</a:t>
            </a:r>
          </a:p>
        </p:txBody>
      </p:sp>
      <p:sp>
        <p:nvSpPr>
          <p:cNvPr id="225" name="Line"/>
          <p:cNvSpPr/>
          <p:nvPr/>
        </p:nvSpPr>
        <p:spPr>
          <a:xfrm>
            <a:off x="0" y="6096000"/>
            <a:ext cx="9144000" cy="0"/>
          </a:xfrm>
          <a:prstGeom prst="line">
            <a:avLst/>
          </a:prstGeom>
          <a:ln w="12700">
            <a:solidFill>
              <a:srgbClr val="000000"/>
            </a:solidFill>
          </a:ln>
        </p:spPr>
        <p:txBody>
          <a:bodyPr lIns="45719" rIns="45719"/>
          <a:lstStyle/>
          <a:p>
            <a:endParaRPr/>
          </a:p>
        </p:txBody>
      </p:sp>
      <p:pic>
        <p:nvPicPr>
          <p:cNvPr id="226" name="C:\Users\Administrator\AppData\Roaming\Tencent\Users\2430124255\QQ\WinTemp\RichOle\K0E%L_[KOJZ]QOD$YB(C{}G.jpg" descr="C:\Users\Administrator\AppData\Roaming\Tencent\Users\2430124255\QQ\WinTemp\RichOle\K0E%L_[KOJZ]QOD$YB(C{}G.jpg"/>
          <p:cNvPicPr>
            <a:picLocks noChangeAspect="1"/>
          </p:cNvPicPr>
          <p:nvPr/>
        </p:nvPicPr>
        <p:blipFill>
          <a:blip r:embed="rId5">
            <a:extLst/>
          </a:blip>
          <a:stretch>
            <a:fillRect/>
          </a:stretch>
        </p:blipFill>
        <p:spPr>
          <a:xfrm>
            <a:off x="4605339" y="6110287"/>
            <a:ext cx="1414464" cy="442913"/>
          </a:xfrm>
          <a:prstGeom prst="rect">
            <a:avLst/>
          </a:prstGeom>
          <a:ln w="12700">
            <a:miter lim="400000"/>
          </a:ln>
        </p:spPr>
      </p:pic>
      <p:sp>
        <p:nvSpPr>
          <p:cNvPr id="227" name="Title Text"/>
          <p:cNvSpPr>
            <a:spLocks noGrp="1"/>
          </p:cNvSpPr>
          <p:nvPr>
            <p:ph type="title"/>
          </p:nvPr>
        </p:nvSpPr>
        <p:spPr>
          <a:xfrm>
            <a:off x="291703" y="523875"/>
            <a:ext cx="8839201" cy="533400"/>
          </a:xfrm>
          <a:prstGeom prst="rect">
            <a:avLst/>
          </a:prstGeom>
        </p:spPr>
        <p:txBody>
          <a:bodyPr lIns="44450" tIns="44450" rIns="44450" bIns="44450" anchor="ctr"/>
          <a:lstStyle>
            <a:lvl1pPr marL="0" indent="0">
              <a:defRPr sz="2200">
                <a:solidFill>
                  <a:srgbClr val="881C1C"/>
                </a:solidFill>
              </a:defRPr>
            </a:lvl1pPr>
          </a:lstStyle>
          <a:p>
            <a:r>
              <a:t>Title Text</a:t>
            </a:r>
          </a:p>
        </p:txBody>
      </p:sp>
      <p:sp>
        <p:nvSpPr>
          <p:cNvPr id="228" name="Body Level One…"/>
          <p:cNvSpPr>
            <a:spLocks noGrp="1"/>
          </p:cNvSpPr>
          <p:nvPr>
            <p:ph type="body" idx="1"/>
          </p:nvPr>
        </p:nvSpPr>
        <p:spPr>
          <a:xfrm>
            <a:off x="381000" y="1371600"/>
            <a:ext cx="8153400" cy="4495800"/>
          </a:xfrm>
          <a:prstGeom prst="rect">
            <a:avLst/>
          </a:prstGeom>
        </p:spPr>
        <p:txBody>
          <a:bodyPr lIns="44450" tIns="44450" rIns="44450" bIns="44450">
            <a:normAutofit/>
          </a:bodyPr>
          <a:lstStyle>
            <a:lvl1pPr marL="257167" indent="-257167">
              <a:buClr>
                <a:srgbClr val="840C22"/>
              </a:buClr>
              <a:defRPr sz="1800"/>
            </a:lvl1pPr>
            <a:lvl2pPr marL="600060" indent="-257169">
              <a:buClr>
                <a:srgbClr val="840C22"/>
              </a:buClr>
              <a:defRPr sz="1800"/>
            </a:lvl2pPr>
            <a:lvl3pPr marL="891517" indent="-205735">
              <a:buClr>
                <a:srgbClr val="840C22"/>
              </a:buClr>
              <a:defRPr sz="1800"/>
            </a:lvl3pPr>
            <a:lvl4pPr marL="1200119" indent="-171446">
              <a:buClr>
                <a:srgbClr val="840C22"/>
              </a:buClr>
              <a:defRPr sz="1800"/>
            </a:lvl4pPr>
            <a:lvl5pPr marL="1628735" indent="-257169">
              <a:buClr>
                <a:srgbClr val="840C22"/>
              </a:buClr>
              <a:defRPr sz="18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reserve="1">
  <p:cSld name="1_Section Header">
    <p:spTree>
      <p:nvGrpSpPr>
        <p:cNvPr id="1" name=""/>
        <p:cNvGrpSpPr/>
        <p:nvPr/>
      </p:nvGrpSpPr>
      <p:grpSpPr>
        <a:xfrm>
          <a:off x="0" y="0"/>
          <a:ext cx="0" cy="0"/>
          <a:chOff x="0" y="0"/>
          <a:chExt cx="0" cy="0"/>
        </a:xfrm>
      </p:grpSpPr>
      <p:sp>
        <p:nvSpPr>
          <p:cNvPr id="235" name="Line"/>
          <p:cNvSpPr/>
          <p:nvPr/>
        </p:nvSpPr>
        <p:spPr>
          <a:xfrm>
            <a:off x="0" y="1143000"/>
            <a:ext cx="9144000" cy="0"/>
          </a:xfrm>
          <a:prstGeom prst="line">
            <a:avLst/>
          </a:prstGeom>
          <a:ln w="12700">
            <a:solidFill>
              <a:srgbClr val="000000"/>
            </a:solidFill>
          </a:ln>
        </p:spPr>
        <p:txBody>
          <a:bodyPr lIns="45719" rIns="45719"/>
          <a:lstStyle/>
          <a:p>
            <a:endParaRPr/>
          </a:p>
        </p:txBody>
      </p:sp>
      <p:pic>
        <p:nvPicPr>
          <p:cNvPr id="236" name="Untitled-1.jpg                                                 00000893 keithpaul                      BC07756D:" descr="Untitled-1.jpg                                                 00000893 keithpaul                      BC07756D:"/>
          <p:cNvPicPr>
            <a:picLocks noChangeAspect="1"/>
          </p:cNvPicPr>
          <p:nvPr/>
        </p:nvPicPr>
        <p:blipFill>
          <a:blip r:embed="rId2">
            <a:extLst/>
          </a:blip>
          <a:stretch>
            <a:fillRect/>
          </a:stretch>
        </p:blipFill>
        <p:spPr>
          <a:xfrm>
            <a:off x="0" y="0"/>
            <a:ext cx="9144000" cy="457200"/>
          </a:xfrm>
          <a:prstGeom prst="rect">
            <a:avLst/>
          </a:prstGeom>
          <a:ln w="12700">
            <a:miter lim="400000"/>
          </a:ln>
        </p:spPr>
      </p:pic>
      <p:pic>
        <p:nvPicPr>
          <p:cNvPr id="237" name="A [blk-201].jpg                                                00000893 keithpaul                      BC07756D:" descr="A [blk-201].jpg                                                00000893 keithpaul                      BC07756D:"/>
          <p:cNvPicPr>
            <a:picLocks noChangeAspect="1"/>
          </p:cNvPicPr>
          <p:nvPr/>
        </p:nvPicPr>
        <p:blipFill>
          <a:blip r:embed="rId3">
            <a:extLst/>
          </a:blip>
          <a:stretch>
            <a:fillRect/>
          </a:stretch>
        </p:blipFill>
        <p:spPr>
          <a:xfrm>
            <a:off x="152401" y="114300"/>
            <a:ext cx="2591993" cy="342900"/>
          </a:xfrm>
          <a:prstGeom prst="rect">
            <a:avLst/>
          </a:prstGeom>
          <a:ln w="12700">
            <a:miter lim="400000"/>
          </a:ln>
        </p:spPr>
      </p:pic>
      <p:pic>
        <p:nvPicPr>
          <p:cNvPr id="238" name="image7.png" descr="image7.png"/>
          <p:cNvPicPr>
            <a:picLocks noChangeAspect="1"/>
          </p:cNvPicPr>
          <p:nvPr/>
        </p:nvPicPr>
        <p:blipFill>
          <a:blip r:embed="rId4">
            <a:extLst/>
          </a:blip>
          <a:stretch>
            <a:fillRect/>
          </a:stretch>
        </p:blipFill>
        <p:spPr>
          <a:xfrm>
            <a:off x="0" y="6096000"/>
            <a:ext cx="9144000" cy="774700"/>
          </a:xfrm>
          <a:prstGeom prst="rect">
            <a:avLst/>
          </a:prstGeom>
          <a:ln w="12700">
            <a:miter lim="400000"/>
          </a:ln>
        </p:spPr>
      </p:pic>
      <p:sp>
        <p:nvSpPr>
          <p:cNvPr id="239" name="Slide Number"/>
          <p:cNvSpPr>
            <a:spLocks noGrp="1"/>
          </p:cNvSpPr>
          <p:nvPr>
            <p:ph type="sldNum" sz="quarter" idx="2"/>
          </p:nvPr>
        </p:nvSpPr>
        <p:spPr>
          <a:xfrm>
            <a:off x="8382000" y="6172203"/>
            <a:ext cx="265619" cy="243841"/>
          </a:xfrm>
          <a:prstGeom prst="rect">
            <a:avLst/>
          </a:prstGeom>
        </p:spPr>
        <p:txBody>
          <a:bodyPr/>
          <a:lstStyle>
            <a:lvl1pPr>
              <a:spcBef>
                <a:spcPts val="600"/>
              </a:spcBef>
            </a:lvl1pPr>
          </a:lstStyle>
          <a:p>
            <a:fld id="{86CB4B4D-7CA3-9044-876B-883B54F8677D}" type="slidenum">
              <a:t>‹#›</a:t>
            </a:fld>
            <a:endParaRPr/>
          </a:p>
        </p:txBody>
      </p:sp>
      <p:sp>
        <p:nvSpPr>
          <p:cNvPr id="240" name="MICROWAVE REMOTE SENSING LABORATORY"/>
          <p:cNvSpPr/>
          <p:nvPr/>
        </p:nvSpPr>
        <p:spPr>
          <a:xfrm>
            <a:off x="152403" y="6172203"/>
            <a:ext cx="3002920" cy="219077"/>
          </a:xfrm>
          <a:prstGeom prst="rect">
            <a:avLst/>
          </a:prstGeom>
          <a:ln w="12700">
            <a:miter lim="400000"/>
          </a:ln>
          <a:extLst>
            <a:ext uri="{C572A759-6A51-4108-AA02-DFA0A04FC94B}">
              <ma14:wrappingTextBoxFlag xmlns="" xmlns:ma14="http://schemas.microsoft.com/office/mac/drawingml/2011/main" val="1"/>
            </a:ext>
          </a:extLst>
        </p:spPr>
        <p:txBody>
          <a:bodyPr wrap="none" lIns="33337" tIns="33337" rIns="33337" bIns="33337">
            <a:spAutoFit/>
          </a:bodyPr>
          <a:lstStyle>
            <a:lvl1pPr>
              <a:defRPr sz="1000" b="0"/>
            </a:lvl1pPr>
          </a:lstStyle>
          <a:p>
            <a:r>
              <a:t>MICROWAVE REMOTE SENSING LABORATORY</a:t>
            </a:r>
          </a:p>
        </p:txBody>
      </p:sp>
      <p:sp>
        <p:nvSpPr>
          <p:cNvPr id="241" name="Line"/>
          <p:cNvSpPr/>
          <p:nvPr/>
        </p:nvSpPr>
        <p:spPr>
          <a:xfrm>
            <a:off x="0" y="6096000"/>
            <a:ext cx="9144000" cy="0"/>
          </a:xfrm>
          <a:prstGeom prst="line">
            <a:avLst/>
          </a:prstGeom>
          <a:ln w="12700">
            <a:solidFill>
              <a:srgbClr val="000000"/>
            </a:solidFill>
          </a:ln>
        </p:spPr>
        <p:txBody>
          <a:bodyPr lIns="45719" rIns="45719"/>
          <a:lstStyle/>
          <a:p>
            <a:endParaRPr/>
          </a:p>
        </p:txBody>
      </p:sp>
      <p:pic>
        <p:nvPicPr>
          <p:cNvPr id="242" name="C:\Users\Administrator\AppData\Roaming\Tencent\Users\2430124255\QQ\WinTemp\RichOle\K0E%L_[KOJZ]QOD$YB(C{}G.jpg" descr="C:\Users\Administrator\AppData\Roaming\Tencent\Users\2430124255\QQ\WinTemp\RichOle\K0E%L_[KOJZ]QOD$YB(C{}G.jpg"/>
          <p:cNvPicPr>
            <a:picLocks noChangeAspect="1"/>
          </p:cNvPicPr>
          <p:nvPr/>
        </p:nvPicPr>
        <p:blipFill>
          <a:blip r:embed="rId5">
            <a:extLst/>
          </a:blip>
          <a:stretch>
            <a:fillRect/>
          </a:stretch>
        </p:blipFill>
        <p:spPr>
          <a:xfrm>
            <a:off x="4605339" y="6110287"/>
            <a:ext cx="1414464" cy="442913"/>
          </a:xfrm>
          <a:prstGeom prst="rect">
            <a:avLst/>
          </a:prstGeom>
          <a:ln w="12700">
            <a:miter lim="400000"/>
          </a:ln>
        </p:spPr>
      </p:pic>
      <p:sp>
        <p:nvSpPr>
          <p:cNvPr id="243" name="Title Text"/>
          <p:cNvSpPr>
            <a:spLocks noGrp="1"/>
          </p:cNvSpPr>
          <p:nvPr>
            <p:ph type="title"/>
          </p:nvPr>
        </p:nvSpPr>
        <p:spPr>
          <a:xfrm>
            <a:off x="722312" y="4406910"/>
            <a:ext cx="7772401" cy="1362076"/>
          </a:xfrm>
          <a:prstGeom prst="rect">
            <a:avLst/>
          </a:prstGeom>
        </p:spPr>
        <p:txBody>
          <a:bodyPr lIns="44450" tIns="44450" rIns="44450" bIns="44450"/>
          <a:lstStyle>
            <a:lvl1pPr marL="0" indent="0">
              <a:defRPr sz="3000" b="1" cap="all">
                <a:solidFill>
                  <a:srgbClr val="881C1C"/>
                </a:solidFill>
              </a:defRPr>
            </a:lvl1pPr>
          </a:lstStyle>
          <a:p>
            <a:r>
              <a:t>Title Text</a:t>
            </a:r>
          </a:p>
        </p:txBody>
      </p:sp>
      <p:sp>
        <p:nvSpPr>
          <p:cNvPr id="244" name="Body Level One…"/>
          <p:cNvSpPr>
            <a:spLocks noGrp="1"/>
          </p:cNvSpPr>
          <p:nvPr>
            <p:ph type="body" sz="quarter" idx="1"/>
          </p:nvPr>
        </p:nvSpPr>
        <p:spPr>
          <a:xfrm>
            <a:off x="722312" y="2906721"/>
            <a:ext cx="7772401" cy="1500189"/>
          </a:xfrm>
          <a:prstGeom prst="rect">
            <a:avLst/>
          </a:prstGeom>
        </p:spPr>
        <p:txBody>
          <a:bodyPr lIns="44450" tIns="44450" rIns="44450" bIns="44450" anchor="b">
            <a:normAutofit/>
          </a:bodyPr>
          <a:lstStyle>
            <a:lvl1pPr marL="0" indent="0">
              <a:spcBef>
                <a:spcPts val="300"/>
              </a:spcBef>
              <a:buClrTx/>
              <a:buSzTx/>
              <a:buNone/>
              <a:defRPr sz="1500"/>
            </a:lvl1pPr>
            <a:lvl2pPr marL="0" indent="342892">
              <a:spcBef>
                <a:spcPts val="300"/>
              </a:spcBef>
              <a:buClrTx/>
              <a:buSzTx/>
              <a:buNone/>
              <a:defRPr sz="1500"/>
            </a:lvl2pPr>
            <a:lvl3pPr marL="0" indent="685782">
              <a:spcBef>
                <a:spcPts val="300"/>
              </a:spcBef>
              <a:buClrTx/>
              <a:buSzTx/>
              <a:buNone/>
              <a:defRPr sz="1500"/>
            </a:lvl3pPr>
            <a:lvl4pPr marL="0" indent="1028675">
              <a:spcBef>
                <a:spcPts val="300"/>
              </a:spcBef>
              <a:buClrTx/>
              <a:buSzTx/>
              <a:buNone/>
              <a:defRPr sz="1500"/>
            </a:lvl4pPr>
            <a:lvl5pPr marL="0" indent="1371565">
              <a:spcBef>
                <a:spcPts val="300"/>
              </a:spcBef>
              <a:buClrTx/>
              <a:buSzTx/>
              <a:buNone/>
              <a:defRPr sz="15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reserve="1">
  <p:cSld name="1_Two Content">
    <p:spTree>
      <p:nvGrpSpPr>
        <p:cNvPr id="1" name=""/>
        <p:cNvGrpSpPr/>
        <p:nvPr/>
      </p:nvGrpSpPr>
      <p:grpSpPr>
        <a:xfrm>
          <a:off x="0" y="0"/>
          <a:ext cx="0" cy="0"/>
          <a:chOff x="0" y="0"/>
          <a:chExt cx="0" cy="0"/>
        </a:xfrm>
      </p:grpSpPr>
      <p:sp>
        <p:nvSpPr>
          <p:cNvPr id="251" name="Line"/>
          <p:cNvSpPr/>
          <p:nvPr/>
        </p:nvSpPr>
        <p:spPr>
          <a:xfrm>
            <a:off x="0" y="1143000"/>
            <a:ext cx="9144000" cy="0"/>
          </a:xfrm>
          <a:prstGeom prst="line">
            <a:avLst/>
          </a:prstGeom>
          <a:ln w="12700">
            <a:solidFill>
              <a:srgbClr val="000000"/>
            </a:solidFill>
          </a:ln>
        </p:spPr>
        <p:txBody>
          <a:bodyPr lIns="45719" rIns="45719"/>
          <a:lstStyle/>
          <a:p>
            <a:endParaRPr/>
          </a:p>
        </p:txBody>
      </p:sp>
      <p:pic>
        <p:nvPicPr>
          <p:cNvPr id="252" name="Untitled-1.jpg                                                 00000893 keithpaul                      BC07756D:" descr="Untitled-1.jpg                                                 00000893 keithpaul                      BC07756D:"/>
          <p:cNvPicPr>
            <a:picLocks noChangeAspect="1"/>
          </p:cNvPicPr>
          <p:nvPr/>
        </p:nvPicPr>
        <p:blipFill>
          <a:blip r:embed="rId2">
            <a:extLst/>
          </a:blip>
          <a:stretch>
            <a:fillRect/>
          </a:stretch>
        </p:blipFill>
        <p:spPr>
          <a:xfrm>
            <a:off x="0" y="0"/>
            <a:ext cx="9144000" cy="457200"/>
          </a:xfrm>
          <a:prstGeom prst="rect">
            <a:avLst/>
          </a:prstGeom>
          <a:ln w="12700">
            <a:miter lim="400000"/>
          </a:ln>
        </p:spPr>
      </p:pic>
      <p:pic>
        <p:nvPicPr>
          <p:cNvPr id="253" name="A [blk-201].jpg                                                00000893 keithpaul                      BC07756D:" descr="A [blk-201].jpg                                                00000893 keithpaul                      BC07756D:"/>
          <p:cNvPicPr>
            <a:picLocks noChangeAspect="1"/>
          </p:cNvPicPr>
          <p:nvPr/>
        </p:nvPicPr>
        <p:blipFill>
          <a:blip r:embed="rId3">
            <a:extLst/>
          </a:blip>
          <a:stretch>
            <a:fillRect/>
          </a:stretch>
        </p:blipFill>
        <p:spPr>
          <a:xfrm>
            <a:off x="152401" y="114300"/>
            <a:ext cx="2591993" cy="342900"/>
          </a:xfrm>
          <a:prstGeom prst="rect">
            <a:avLst/>
          </a:prstGeom>
          <a:ln w="12700">
            <a:miter lim="400000"/>
          </a:ln>
        </p:spPr>
      </p:pic>
      <p:pic>
        <p:nvPicPr>
          <p:cNvPr id="254" name="image7.png" descr="image7.png"/>
          <p:cNvPicPr>
            <a:picLocks noChangeAspect="1"/>
          </p:cNvPicPr>
          <p:nvPr/>
        </p:nvPicPr>
        <p:blipFill>
          <a:blip r:embed="rId4">
            <a:extLst/>
          </a:blip>
          <a:stretch>
            <a:fillRect/>
          </a:stretch>
        </p:blipFill>
        <p:spPr>
          <a:xfrm>
            <a:off x="0" y="6096000"/>
            <a:ext cx="9144000" cy="774700"/>
          </a:xfrm>
          <a:prstGeom prst="rect">
            <a:avLst/>
          </a:prstGeom>
          <a:ln w="12700">
            <a:miter lim="400000"/>
          </a:ln>
        </p:spPr>
      </p:pic>
      <p:sp>
        <p:nvSpPr>
          <p:cNvPr id="255" name="Slide Number"/>
          <p:cNvSpPr>
            <a:spLocks noGrp="1"/>
          </p:cNvSpPr>
          <p:nvPr>
            <p:ph type="sldNum" sz="quarter" idx="2"/>
          </p:nvPr>
        </p:nvSpPr>
        <p:spPr>
          <a:xfrm>
            <a:off x="8382000" y="6172203"/>
            <a:ext cx="265619" cy="243841"/>
          </a:xfrm>
          <a:prstGeom prst="rect">
            <a:avLst/>
          </a:prstGeom>
        </p:spPr>
        <p:txBody>
          <a:bodyPr/>
          <a:lstStyle>
            <a:lvl1pPr>
              <a:spcBef>
                <a:spcPts val="600"/>
              </a:spcBef>
            </a:lvl1pPr>
          </a:lstStyle>
          <a:p>
            <a:fld id="{86CB4B4D-7CA3-9044-876B-883B54F8677D}" type="slidenum">
              <a:t>‹#›</a:t>
            </a:fld>
            <a:endParaRPr/>
          </a:p>
        </p:txBody>
      </p:sp>
      <p:sp>
        <p:nvSpPr>
          <p:cNvPr id="256" name="MICROWAVE REMOTE SENSING LABORATORY"/>
          <p:cNvSpPr/>
          <p:nvPr/>
        </p:nvSpPr>
        <p:spPr>
          <a:xfrm>
            <a:off x="152403" y="6172203"/>
            <a:ext cx="3002920" cy="219077"/>
          </a:xfrm>
          <a:prstGeom prst="rect">
            <a:avLst/>
          </a:prstGeom>
          <a:ln w="12700">
            <a:miter lim="400000"/>
          </a:ln>
          <a:extLst>
            <a:ext uri="{C572A759-6A51-4108-AA02-DFA0A04FC94B}">
              <ma14:wrappingTextBoxFlag xmlns="" xmlns:ma14="http://schemas.microsoft.com/office/mac/drawingml/2011/main" val="1"/>
            </a:ext>
          </a:extLst>
        </p:spPr>
        <p:txBody>
          <a:bodyPr wrap="none" lIns="33337" tIns="33337" rIns="33337" bIns="33337">
            <a:spAutoFit/>
          </a:bodyPr>
          <a:lstStyle>
            <a:lvl1pPr>
              <a:defRPr sz="1000" b="0"/>
            </a:lvl1pPr>
          </a:lstStyle>
          <a:p>
            <a:r>
              <a:t>MICROWAVE REMOTE SENSING LABORATORY</a:t>
            </a:r>
          </a:p>
        </p:txBody>
      </p:sp>
      <p:sp>
        <p:nvSpPr>
          <p:cNvPr id="257" name="Line"/>
          <p:cNvSpPr/>
          <p:nvPr/>
        </p:nvSpPr>
        <p:spPr>
          <a:xfrm>
            <a:off x="0" y="6096000"/>
            <a:ext cx="9144000" cy="0"/>
          </a:xfrm>
          <a:prstGeom prst="line">
            <a:avLst/>
          </a:prstGeom>
          <a:ln w="12700">
            <a:solidFill>
              <a:srgbClr val="000000"/>
            </a:solidFill>
          </a:ln>
        </p:spPr>
        <p:txBody>
          <a:bodyPr lIns="45719" rIns="45719"/>
          <a:lstStyle/>
          <a:p>
            <a:endParaRPr/>
          </a:p>
        </p:txBody>
      </p:sp>
      <p:pic>
        <p:nvPicPr>
          <p:cNvPr id="258" name="C:\Users\Administrator\AppData\Roaming\Tencent\Users\2430124255\QQ\WinTemp\RichOle\K0E%L_[KOJZ]QOD$YB(C{}G.jpg" descr="C:\Users\Administrator\AppData\Roaming\Tencent\Users\2430124255\QQ\WinTemp\RichOle\K0E%L_[KOJZ]QOD$YB(C{}G.jpg"/>
          <p:cNvPicPr>
            <a:picLocks noChangeAspect="1"/>
          </p:cNvPicPr>
          <p:nvPr/>
        </p:nvPicPr>
        <p:blipFill>
          <a:blip r:embed="rId5">
            <a:extLst/>
          </a:blip>
          <a:stretch>
            <a:fillRect/>
          </a:stretch>
        </p:blipFill>
        <p:spPr>
          <a:xfrm>
            <a:off x="4605339" y="6110287"/>
            <a:ext cx="1414464" cy="442913"/>
          </a:xfrm>
          <a:prstGeom prst="rect">
            <a:avLst/>
          </a:prstGeom>
          <a:ln w="12700">
            <a:miter lim="400000"/>
          </a:ln>
        </p:spPr>
      </p:pic>
      <p:sp>
        <p:nvSpPr>
          <p:cNvPr id="259" name="Body Level One…"/>
          <p:cNvSpPr>
            <a:spLocks noGrp="1"/>
          </p:cNvSpPr>
          <p:nvPr>
            <p:ph type="body" sz="half" idx="1"/>
          </p:nvPr>
        </p:nvSpPr>
        <p:spPr>
          <a:xfrm>
            <a:off x="381000" y="1371600"/>
            <a:ext cx="4000501" cy="4495800"/>
          </a:xfrm>
          <a:prstGeom prst="rect">
            <a:avLst/>
          </a:prstGeom>
        </p:spPr>
        <p:txBody>
          <a:bodyPr lIns="44450" tIns="44450" rIns="44450" bIns="44450">
            <a:normAutofit/>
          </a:bodyPr>
          <a:lstStyle>
            <a:lvl1pPr marL="257167" indent="-257167">
              <a:spcBef>
                <a:spcPts val="500"/>
              </a:spcBef>
              <a:buClr>
                <a:srgbClr val="840C22"/>
              </a:buClr>
              <a:defRPr sz="2100"/>
            </a:lvl1pPr>
            <a:lvl2pPr marL="592917" indent="-250026">
              <a:spcBef>
                <a:spcPts val="500"/>
              </a:spcBef>
              <a:buClr>
                <a:srgbClr val="840C22"/>
              </a:buClr>
              <a:defRPr sz="2100"/>
            </a:lvl2pPr>
            <a:lvl3pPr marL="925806" indent="-240024">
              <a:spcBef>
                <a:spcPts val="500"/>
              </a:spcBef>
              <a:buClr>
                <a:srgbClr val="840C22"/>
              </a:buClr>
              <a:defRPr sz="2100"/>
            </a:lvl3pPr>
            <a:lvl4pPr marL="1305625" indent="-276951">
              <a:spcBef>
                <a:spcPts val="500"/>
              </a:spcBef>
              <a:buClr>
                <a:srgbClr val="840C22"/>
              </a:buClr>
              <a:defRPr sz="2100"/>
            </a:lvl4pPr>
            <a:lvl5pPr marL="1648517" indent="-276951">
              <a:spcBef>
                <a:spcPts val="500"/>
              </a:spcBef>
              <a:buClr>
                <a:srgbClr val="840C22"/>
              </a:buClr>
              <a:defRPr sz="2100"/>
            </a:lvl5pPr>
          </a:lstStyle>
          <a:p>
            <a:r>
              <a:t>Body Level One</a:t>
            </a:r>
          </a:p>
          <a:p>
            <a:pPr lvl="1"/>
            <a:r>
              <a:t>Body Level Two</a:t>
            </a:r>
          </a:p>
          <a:p>
            <a:pPr lvl="2"/>
            <a:r>
              <a:t>Body Level Three</a:t>
            </a:r>
          </a:p>
          <a:p>
            <a:pPr lvl="3"/>
            <a:r>
              <a:t>Body Level Four</a:t>
            </a:r>
          </a:p>
          <a:p>
            <a:pPr lvl="4"/>
            <a:r>
              <a:t>Body Level Five</a:t>
            </a:r>
          </a:p>
        </p:txBody>
      </p:sp>
      <p:sp>
        <p:nvSpPr>
          <p:cNvPr id="260" name="Title Text"/>
          <p:cNvSpPr>
            <a:spLocks noGrp="1"/>
          </p:cNvSpPr>
          <p:nvPr>
            <p:ph type="title"/>
          </p:nvPr>
        </p:nvSpPr>
        <p:spPr>
          <a:xfrm>
            <a:off x="291703" y="523875"/>
            <a:ext cx="8839201" cy="533400"/>
          </a:xfrm>
          <a:prstGeom prst="rect">
            <a:avLst/>
          </a:prstGeom>
        </p:spPr>
        <p:txBody>
          <a:bodyPr lIns="44450" tIns="44450" rIns="44450" bIns="44450" anchor="ctr"/>
          <a:lstStyle>
            <a:lvl1pPr marL="0" indent="0">
              <a:defRPr sz="2200">
                <a:solidFill>
                  <a:srgbClr val="881C1C"/>
                </a:solidFill>
              </a:defRPr>
            </a:lvl1pPr>
          </a:lstStyle>
          <a:p>
            <a:r>
              <a:t>Title Text</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reserve="1">
  <p:cSld name="1_Comparison">
    <p:spTree>
      <p:nvGrpSpPr>
        <p:cNvPr id="1" name=""/>
        <p:cNvGrpSpPr/>
        <p:nvPr/>
      </p:nvGrpSpPr>
      <p:grpSpPr>
        <a:xfrm>
          <a:off x="0" y="0"/>
          <a:ext cx="0" cy="0"/>
          <a:chOff x="0" y="0"/>
          <a:chExt cx="0" cy="0"/>
        </a:xfrm>
      </p:grpSpPr>
      <p:sp>
        <p:nvSpPr>
          <p:cNvPr id="267" name="Line"/>
          <p:cNvSpPr/>
          <p:nvPr/>
        </p:nvSpPr>
        <p:spPr>
          <a:xfrm>
            <a:off x="0" y="1143000"/>
            <a:ext cx="9144000" cy="0"/>
          </a:xfrm>
          <a:prstGeom prst="line">
            <a:avLst/>
          </a:prstGeom>
          <a:ln w="12700">
            <a:solidFill>
              <a:srgbClr val="000000"/>
            </a:solidFill>
          </a:ln>
        </p:spPr>
        <p:txBody>
          <a:bodyPr lIns="45719" rIns="45719"/>
          <a:lstStyle/>
          <a:p>
            <a:endParaRPr/>
          </a:p>
        </p:txBody>
      </p:sp>
      <p:pic>
        <p:nvPicPr>
          <p:cNvPr id="268" name="Untitled-1.jpg                                                 00000893 keithpaul                      BC07756D:" descr="Untitled-1.jpg                                                 00000893 keithpaul                      BC07756D:"/>
          <p:cNvPicPr>
            <a:picLocks noChangeAspect="1"/>
          </p:cNvPicPr>
          <p:nvPr/>
        </p:nvPicPr>
        <p:blipFill>
          <a:blip r:embed="rId2">
            <a:extLst/>
          </a:blip>
          <a:stretch>
            <a:fillRect/>
          </a:stretch>
        </p:blipFill>
        <p:spPr>
          <a:xfrm>
            <a:off x="0" y="0"/>
            <a:ext cx="9144000" cy="457200"/>
          </a:xfrm>
          <a:prstGeom prst="rect">
            <a:avLst/>
          </a:prstGeom>
          <a:ln w="12700">
            <a:miter lim="400000"/>
          </a:ln>
        </p:spPr>
      </p:pic>
      <p:pic>
        <p:nvPicPr>
          <p:cNvPr id="269" name="A [blk-201].jpg                                                00000893 keithpaul                      BC07756D:" descr="A [blk-201].jpg                                                00000893 keithpaul                      BC07756D:"/>
          <p:cNvPicPr>
            <a:picLocks noChangeAspect="1"/>
          </p:cNvPicPr>
          <p:nvPr/>
        </p:nvPicPr>
        <p:blipFill>
          <a:blip r:embed="rId3">
            <a:extLst/>
          </a:blip>
          <a:stretch>
            <a:fillRect/>
          </a:stretch>
        </p:blipFill>
        <p:spPr>
          <a:xfrm>
            <a:off x="152401" y="114300"/>
            <a:ext cx="2591993" cy="342900"/>
          </a:xfrm>
          <a:prstGeom prst="rect">
            <a:avLst/>
          </a:prstGeom>
          <a:ln w="12700">
            <a:miter lim="400000"/>
          </a:ln>
        </p:spPr>
      </p:pic>
      <p:pic>
        <p:nvPicPr>
          <p:cNvPr id="270" name="image7.png" descr="image7.png"/>
          <p:cNvPicPr>
            <a:picLocks noChangeAspect="1"/>
          </p:cNvPicPr>
          <p:nvPr/>
        </p:nvPicPr>
        <p:blipFill>
          <a:blip r:embed="rId4">
            <a:extLst/>
          </a:blip>
          <a:stretch>
            <a:fillRect/>
          </a:stretch>
        </p:blipFill>
        <p:spPr>
          <a:xfrm>
            <a:off x="0" y="6096000"/>
            <a:ext cx="9144000" cy="774700"/>
          </a:xfrm>
          <a:prstGeom prst="rect">
            <a:avLst/>
          </a:prstGeom>
          <a:ln w="12700">
            <a:miter lim="400000"/>
          </a:ln>
        </p:spPr>
      </p:pic>
      <p:sp>
        <p:nvSpPr>
          <p:cNvPr id="271" name="Slide Number"/>
          <p:cNvSpPr>
            <a:spLocks noGrp="1"/>
          </p:cNvSpPr>
          <p:nvPr>
            <p:ph type="sldNum" sz="quarter" idx="2"/>
          </p:nvPr>
        </p:nvSpPr>
        <p:spPr>
          <a:xfrm>
            <a:off x="8382000" y="6172203"/>
            <a:ext cx="265619" cy="243841"/>
          </a:xfrm>
          <a:prstGeom prst="rect">
            <a:avLst/>
          </a:prstGeom>
        </p:spPr>
        <p:txBody>
          <a:bodyPr/>
          <a:lstStyle>
            <a:lvl1pPr>
              <a:spcBef>
                <a:spcPts val="600"/>
              </a:spcBef>
            </a:lvl1pPr>
          </a:lstStyle>
          <a:p>
            <a:fld id="{86CB4B4D-7CA3-9044-876B-883B54F8677D}" type="slidenum">
              <a:t>‹#›</a:t>
            </a:fld>
            <a:endParaRPr/>
          </a:p>
        </p:txBody>
      </p:sp>
      <p:sp>
        <p:nvSpPr>
          <p:cNvPr id="272" name="MICROWAVE REMOTE SENSING LABORATORY"/>
          <p:cNvSpPr/>
          <p:nvPr/>
        </p:nvSpPr>
        <p:spPr>
          <a:xfrm>
            <a:off x="152403" y="6172203"/>
            <a:ext cx="3002920" cy="219077"/>
          </a:xfrm>
          <a:prstGeom prst="rect">
            <a:avLst/>
          </a:prstGeom>
          <a:ln w="12700">
            <a:miter lim="400000"/>
          </a:ln>
          <a:extLst>
            <a:ext uri="{C572A759-6A51-4108-AA02-DFA0A04FC94B}">
              <ma14:wrappingTextBoxFlag xmlns="" xmlns:ma14="http://schemas.microsoft.com/office/mac/drawingml/2011/main" val="1"/>
            </a:ext>
          </a:extLst>
        </p:spPr>
        <p:txBody>
          <a:bodyPr wrap="none" lIns="33337" tIns="33337" rIns="33337" bIns="33337">
            <a:spAutoFit/>
          </a:bodyPr>
          <a:lstStyle>
            <a:lvl1pPr>
              <a:defRPr sz="1000" b="0"/>
            </a:lvl1pPr>
          </a:lstStyle>
          <a:p>
            <a:r>
              <a:t>MICROWAVE REMOTE SENSING LABORATORY</a:t>
            </a:r>
          </a:p>
        </p:txBody>
      </p:sp>
      <p:sp>
        <p:nvSpPr>
          <p:cNvPr id="273" name="Line"/>
          <p:cNvSpPr/>
          <p:nvPr/>
        </p:nvSpPr>
        <p:spPr>
          <a:xfrm>
            <a:off x="0" y="6096000"/>
            <a:ext cx="9144000" cy="0"/>
          </a:xfrm>
          <a:prstGeom prst="line">
            <a:avLst/>
          </a:prstGeom>
          <a:ln w="12700">
            <a:solidFill>
              <a:srgbClr val="000000"/>
            </a:solidFill>
          </a:ln>
        </p:spPr>
        <p:txBody>
          <a:bodyPr lIns="45719" rIns="45719"/>
          <a:lstStyle/>
          <a:p>
            <a:endParaRPr/>
          </a:p>
        </p:txBody>
      </p:sp>
      <p:pic>
        <p:nvPicPr>
          <p:cNvPr id="274" name="C:\Users\Administrator\AppData\Roaming\Tencent\Users\2430124255\QQ\WinTemp\RichOle\K0E%L_[KOJZ]QOD$YB(C{}G.jpg" descr="C:\Users\Administrator\AppData\Roaming\Tencent\Users\2430124255\QQ\WinTemp\RichOle\K0E%L_[KOJZ]QOD$YB(C{}G.jpg"/>
          <p:cNvPicPr>
            <a:picLocks noChangeAspect="1"/>
          </p:cNvPicPr>
          <p:nvPr/>
        </p:nvPicPr>
        <p:blipFill>
          <a:blip r:embed="rId5">
            <a:extLst/>
          </a:blip>
          <a:stretch>
            <a:fillRect/>
          </a:stretch>
        </p:blipFill>
        <p:spPr>
          <a:xfrm>
            <a:off x="4605339" y="6110287"/>
            <a:ext cx="1414464" cy="442913"/>
          </a:xfrm>
          <a:prstGeom prst="rect">
            <a:avLst/>
          </a:prstGeom>
          <a:ln w="12700">
            <a:miter lim="400000"/>
          </a:ln>
        </p:spPr>
      </p:pic>
      <p:sp>
        <p:nvSpPr>
          <p:cNvPr id="275" name="Title Text"/>
          <p:cNvSpPr>
            <a:spLocks noGrp="1"/>
          </p:cNvSpPr>
          <p:nvPr>
            <p:ph type="title"/>
          </p:nvPr>
        </p:nvSpPr>
        <p:spPr>
          <a:xfrm>
            <a:off x="457200" y="274638"/>
            <a:ext cx="8229600" cy="1143001"/>
          </a:xfrm>
          <a:prstGeom prst="rect">
            <a:avLst/>
          </a:prstGeom>
        </p:spPr>
        <p:txBody>
          <a:bodyPr lIns="44450" tIns="44450" rIns="44450" bIns="44450" anchor="ctr"/>
          <a:lstStyle>
            <a:lvl1pPr marL="0" indent="0">
              <a:defRPr sz="2200">
                <a:solidFill>
                  <a:srgbClr val="881C1C"/>
                </a:solidFill>
              </a:defRPr>
            </a:lvl1pPr>
          </a:lstStyle>
          <a:p>
            <a:r>
              <a:t>Title Text</a:t>
            </a:r>
          </a:p>
        </p:txBody>
      </p:sp>
      <p:sp>
        <p:nvSpPr>
          <p:cNvPr id="276" name="Body Level One…"/>
          <p:cNvSpPr>
            <a:spLocks noGrp="1"/>
          </p:cNvSpPr>
          <p:nvPr>
            <p:ph type="body" sz="quarter" idx="1"/>
          </p:nvPr>
        </p:nvSpPr>
        <p:spPr>
          <a:xfrm>
            <a:off x="457203" y="1535112"/>
            <a:ext cx="4040188" cy="639763"/>
          </a:xfrm>
          <a:prstGeom prst="rect">
            <a:avLst/>
          </a:prstGeom>
        </p:spPr>
        <p:txBody>
          <a:bodyPr lIns="44450" tIns="44450" rIns="44450" bIns="44450" anchor="b">
            <a:normAutofit/>
          </a:bodyPr>
          <a:lstStyle>
            <a:lvl1pPr marL="0" indent="0">
              <a:buClrTx/>
              <a:buSzTx/>
              <a:buNone/>
              <a:defRPr sz="1800" b="1"/>
            </a:lvl1pPr>
            <a:lvl2pPr marL="0" indent="342892">
              <a:buClrTx/>
              <a:buSzTx/>
              <a:buNone/>
              <a:defRPr sz="1800" b="1"/>
            </a:lvl2pPr>
            <a:lvl3pPr marL="0" indent="685782">
              <a:buClrTx/>
              <a:buSzTx/>
              <a:buNone/>
              <a:defRPr sz="1800" b="1"/>
            </a:lvl3pPr>
            <a:lvl4pPr marL="0" indent="1028675">
              <a:buClrTx/>
              <a:buSzTx/>
              <a:buNone/>
              <a:defRPr sz="1800" b="1"/>
            </a:lvl4pPr>
            <a:lvl5pPr marL="0" indent="1371565">
              <a:buClrTx/>
              <a:buSz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277" name="Rectangle"/>
          <p:cNvSpPr>
            <a:spLocks noGrp="1"/>
          </p:cNvSpPr>
          <p:nvPr>
            <p:ph type="body" sz="quarter" idx="13"/>
          </p:nvPr>
        </p:nvSpPr>
        <p:spPr>
          <a:xfrm>
            <a:off x="4645030" y="1535112"/>
            <a:ext cx="4041776" cy="639763"/>
          </a:xfrm>
          <a:prstGeom prst="rect">
            <a:avLst/>
          </a:prstGeom>
        </p:spPr>
        <p:txBody>
          <a:bodyPr lIns="44450" tIns="44450" rIns="44450" bIns="44450" anchor="b">
            <a:normAutofit/>
          </a:bodyPr>
          <a:lstStyle/>
          <a:p>
            <a:pPr marL="0" indent="0">
              <a:buClrTx/>
              <a:buSzTx/>
              <a:buNone/>
              <a:defRPr sz="1800" b="1"/>
            </a:pPr>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reserve="1">
  <p:cSld name="1_Title Only">
    <p:spTree>
      <p:nvGrpSpPr>
        <p:cNvPr id="1" name=""/>
        <p:cNvGrpSpPr/>
        <p:nvPr/>
      </p:nvGrpSpPr>
      <p:grpSpPr>
        <a:xfrm>
          <a:off x="0" y="0"/>
          <a:ext cx="0" cy="0"/>
          <a:chOff x="0" y="0"/>
          <a:chExt cx="0" cy="0"/>
        </a:xfrm>
      </p:grpSpPr>
      <p:sp>
        <p:nvSpPr>
          <p:cNvPr id="284" name="Line"/>
          <p:cNvSpPr/>
          <p:nvPr/>
        </p:nvSpPr>
        <p:spPr>
          <a:xfrm>
            <a:off x="0" y="1143000"/>
            <a:ext cx="9144000" cy="0"/>
          </a:xfrm>
          <a:prstGeom prst="line">
            <a:avLst/>
          </a:prstGeom>
          <a:ln w="12700">
            <a:solidFill>
              <a:srgbClr val="000000"/>
            </a:solidFill>
          </a:ln>
        </p:spPr>
        <p:txBody>
          <a:bodyPr lIns="45719" rIns="45719"/>
          <a:lstStyle/>
          <a:p>
            <a:endParaRPr/>
          </a:p>
        </p:txBody>
      </p:sp>
      <p:pic>
        <p:nvPicPr>
          <p:cNvPr id="285" name="Untitled-1.jpg                                                 00000893 keithpaul                      BC07756D:" descr="Untitled-1.jpg                                                 00000893 keithpaul                      BC07756D:"/>
          <p:cNvPicPr>
            <a:picLocks noChangeAspect="1"/>
          </p:cNvPicPr>
          <p:nvPr/>
        </p:nvPicPr>
        <p:blipFill>
          <a:blip r:embed="rId2">
            <a:extLst/>
          </a:blip>
          <a:stretch>
            <a:fillRect/>
          </a:stretch>
        </p:blipFill>
        <p:spPr>
          <a:xfrm>
            <a:off x="0" y="0"/>
            <a:ext cx="9144000" cy="457200"/>
          </a:xfrm>
          <a:prstGeom prst="rect">
            <a:avLst/>
          </a:prstGeom>
          <a:ln w="12700">
            <a:miter lim="400000"/>
          </a:ln>
        </p:spPr>
      </p:pic>
      <p:pic>
        <p:nvPicPr>
          <p:cNvPr id="286" name="A [blk-201].jpg                                                00000893 keithpaul                      BC07756D:" descr="A [blk-201].jpg                                                00000893 keithpaul                      BC07756D:"/>
          <p:cNvPicPr>
            <a:picLocks noChangeAspect="1"/>
          </p:cNvPicPr>
          <p:nvPr/>
        </p:nvPicPr>
        <p:blipFill>
          <a:blip r:embed="rId3">
            <a:extLst/>
          </a:blip>
          <a:stretch>
            <a:fillRect/>
          </a:stretch>
        </p:blipFill>
        <p:spPr>
          <a:xfrm>
            <a:off x="152401" y="114300"/>
            <a:ext cx="2591993" cy="342900"/>
          </a:xfrm>
          <a:prstGeom prst="rect">
            <a:avLst/>
          </a:prstGeom>
          <a:ln w="12700">
            <a:miter lim="400000"/>
          </a:ln>
        </p:spPr>
      </p:pic>
      <p:pic>
        <p:nvPicPr>
          <p:cNvPr id="287" name="image7.png" descr="image7.png"/>
          <p:cNvPicPr>
            <a:picLocks noChangeAspect="1"/>
          </p:cNvPicPr>
          <p:nvPr/>
        </p:nvPicPr>
        <p:blipFill>
          <a:blip r:embed="rId4">
            <a:extLst/>
          </a:blip>
          <a:stretch>
            <a:fillRect/>
          </a:stretch>
        </p:blipFill>
        <p:spPr>
          <a:xfrm>
            <a:off x="0" y="6096000"/>
            <a:ext cx="9144000" cy="774700"/>
          </a:xfrm>
          <a:prstGeom prst="rect">
            <a:avLst/>
          </a:prstGeom>
          <a:ln w="12700">
            <a:miter lim="400000"/>
          </a:ln>
        </p:spPr>
      </p:pic>
      <p:sp>
        <p:nvSpPr>
          <p:cNvPr id="288" name="Slide Number"/>
          <p:cNvSpPr>
            <a:spLocks noGrp="1"/>
          </p:cNvSpPr>
          <p:nvPr>
            <p:ph type="sldNum" sz="quarter" idx="2"/>
          </p:nvPr>
        </p:nvSpPr>
        <p:spPr>
          <a:xfrm>
            <a:off x="8382000" y="6172203"/>
            <a:ext cx="265619" cy="243841"/>
          </a:xfrm>
          <a:prstGeom prst="rect">
            <a:avLst/>
          </a:prstGeom>
        </p:spPr>
        <p:txBody>
          <a:bodyPr/>
          <a:lstStyle>
            <a:lvl1pPr>
              <a:spcBef>
                <a:spcPts val="600"/>
              </a:spcBef>
            </a:lvl1pPr>
          </a:lstStyle>
          <a:p>
            <a:fld id="{86CB4B4D-7CA3-9044-876B-883B54F8677D}" type="slidenum">
              <a:t>‹#›</a:t>
            </a:fld>
            <a:endParaRPr/>
          </a:p>
        </p:txBody>
      </p:sp>
      <p:sp>
        <p:nvSpPr>
          <p:cNvPr id="289" name="MICROWAVE REMOTE SENSING LABORATORY"/>
          <p:cNvSpPr/>
          <p:nvPr/>
        </p:nvSpPr>
        <p:spPr>
          <a:xfrm>
            <a:off x="152403" y="6172203"/>
            <a:ext cx="3002920" cy="219077"/>
          </a:xfrm>
          <a:prstGeom prst="rect">
            <a:avLst/>
          </a:prstGeom>
          <a:ln w="12700">
            <a:miter lim="400000"/>
          </a:ln>
          <a:extLst>
            <a:ext uri="{C572A759-6A51-4108-AA02-DFA0A04FC94B}">
              <ma14:wrappingTextBoxFlag xmlns="" xmlns:ma14="http://schemas.microsoft.com/office/mac/drawingml/2011/main" val="1"/>
            </a:ext>
          </a:extLst>
        </p:spPr>
        <p:txBody>
          <a:bodyPr wrap="none" lIns="33337" tIns="33337" rIns="33337" bIns="33337">
            <a:spAutoFit/>
          </a:bodyPr>
          <a:lstStyle>
            <a:lvl1pPr>
              <a:defRPr sz="1000" b="0"/>
            </a:lvl1pPr>
          </a:lstStyle>
          <a:p>
            <a:r>
              <a:t>MICROWAVE REMOTE SENSING LABORATORY</a:t>
            </a:r>
          </a:p>
        </p:txBody>
      </p:sp>
      <p:sp>
        <p:nvSpPr>
          <p:cNvPr id="290" name="Line"/>
          <p:cNvSpPr/>
          <p:nvPr/>
        </p:nvSpPr>
        <p:spPr>
          <a:xfrm>
            <a:off x="0" y="6096000"/>
            <a:ext cx="9144000" cy="0"/>
          </a:xfrm>
          <a:prstGeom prst="line">
            <a:avLst/>
          </a:prstGeom>
          <a:ln w="12700">
            <a:solidFill>
              <a:srgbClr val="000000"/>
            </a:solidFill>
          </a:ln>
        </p:spPr>
        <p:txBody>
          <a:bodyPr lIns="45719" rIns="45719"/>
          <a:lstStyle/>
          <a:p>
            <a:endParaRPr/>
          </a:p>
        </p:txBody>
      </p:sp>
      <p:pic>
        <p:nvPicPr>
          <p:cNvPr id="291" name="C:\Users\Administrator\AppData\Roaming\Tencent\Users\2430124255\QQ\WinTemp\RichOle\K0E%L_[KOJZ]QOD$YB(C{}G.jpg" descr="C:\Users\Administrator\AppData\Roaming\Tencent\Users\2430124255\QQ\WinTemp\RichOle\K0E%L_[KOJZ]QOD$YB(C{}G.jpg"/>
          <p:cNvPicPr>
            <a:picLocks noChangeAspect="1"/>
          </p:cNvPicPr>
          <p:nvPr/>
        </p:nvPicPr>
        <p:blipFill>
          <a:blip r:embed="rId5">
            <a:extLst/>
          </a:blip>
          <a:stretch>
            <a:fillRect/>
          </a:stretch>
        </p:blipFill>
        <p:spPr>
          <a:xfrm>
            <a:off x="4605339" y="6110287"/>
            <a:ext cx="1414464" cy="442913"/>
          </a:xfrm>
          <a:prstGeom prst="rect">
            <a:avLst/>
          </a:prstGeom>
          <a:ln w="12700">
            <a:miter lim="400000"/>
          </a:ln>
        </p:spPr>
      </p:pic>
      <p:sp>
        <p:nvSpPr>
          <p:cNvPr id="292" name="Title Text"/>
          <p:cNvSpPr>
            <a:spLocks noGrp="1"/>
          </p:cNvSpPr>
          <p:nvPr>
            <p:ph type="title"/>
          </p:nvPr>
        </p:nvSpPr>
        <p:spPr>
          <a:xfrm>
            <a:off x="291703" y="523875"/>
            <a:ext cx="8839201" cy="533400"/>
          </a:xfrm>
          <a:prstGeom prst="rect">
            <a:avLst/>
          </a:prstGeom>
        </p:spPr>
        <p:txBody>
          <a:bodyPr lIns="44450" tIns="44450" rIns="44450" bIns="44450" anchor="ctr"/>
          <a:lstStyle>
            <a:lvl1pPr marL="0" indent="0">
              <a:defRPr sz="2200">
                <a:solidFill>
                  <a:srgbClr val="881C1C"/>
                </a:solidFill>
              </a:defRPr>
            </a:lvl1pPr>
          </a:lstStyle>
          <a:p>
            <a:r>
              <a:t>Title Text</a:t>
            </a: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reserve="1">
  <p:cSld name="1_Blank">
    <p:spTree>
      <p:nvGrpSpPr>
        <p:cNvPr id="1" name=""/>
        <p:cNvGrpSpPr/>
        <p:nvPr/>
      </p:nvGrpSpPr>
      <p:grpSpPr>
        <a:xfrm>
          <a:off x="0" y="0"/>
          <a:ext cx="0" cy="0"/>
          <a:chOff x="0" y="0"/>
          <a:chExt cx="0" cy="0"/>
        </a:xfrm>
      </p:grpSpPr>
      <p:sp>
        <p:nvSpPr>
          <p:cNvPr id="299" name="Line"/>
          <p:cNvSpPr/>
          <p:nvPr/>
        </p:nvSpPr>
        <p:spPr>
          <a:xfrm>
            <a:off x="0" y="1143000"/>
            <a:ext cx="9144000" cy="0"/>
          </a:xfrm>
          <a:prstGeom prst="line">
            <a:avLst/>
          </a:prstGeom>
          <a:ln w="12700">
            <a:solidFill>
              <a:srgbClr val="000000"/>
            </a:solidFill>
          </a:ln>
        </p:spPr>
        <p:txBody>
          <a:bodyPr lIns="45719" rIns="45719"/>
          <a:lstStyle/>
          <a:p>
            <a:endParaRPr/>
          </a:p>
        </p:txBody>
      </p:sp>
      <p:pic>
        <p:nvPicPr>
          <p:cNvPr id="300" name="Untitled-1.jpg                                                 00000893 keithpaul                      BC07756D:" descr="Untitled-1.jpg                                                 00000893 keithpaul                      BC07756D:"/>
          <p:cNvPicPr>
            <a:picLocks noChangeAspect="1"/>
          </p:cNvPicPr>
          <p:nvPr/>
        </p:nvPicPr>
        <p:blipFill>
          <a:blip r:embed="rId2">
            <a:extLst/>
          </a:blip>
          <a:stretch>
            <a:fillRect/>
          </a:stretch>
        </p:blipFill>
        <p:spPr>
          <a:xfrm>
            <a:off x="0" y="0"/>
            <a:ext cx="9144000" cy="457200"/>
          </a:xfrm>
          <a:prstGeom prst="rect">
            <a:avLst/>
          </a:prstGeom>
          <a:ln w="12700">
            <a:miter lim="400000"/>
          </a:ln>
        </p:spPr>
      </p:pic>
      <p:pic>
        <p:nvPicPr>
          <p:cNvPr id="301" name="A [blk-201].jpg                                                00000893 keithpaul                      BC07756D:" descr="A [blk-201].jpg                                                00000893 keithpaul                      BC07756D:"/>
          <p:cNvPicPr>
            <a:picLocks noChangeAspect="1"/>
          </p:cNvPicPr>
          <p:nvPr/>
        </p:nvPicPr>
        <p:blipFill>
          <a:blip r:embed="rId3">
            <a:extLst/>
          </a:blip>
          <a:stretch>
            <a:fillRect/>
          </a:stretch>
        </p:blipFill>
        <p:spPr>
          <a:xfrm>
            <a:off x="152401" y="114300"/>
            <a:ext cx="2591993" cy="342900"/>
          </a:xfrm>
          <a:prstGeom prst="rect">
            <a:avLst/>
          </a:prstGeom>
          <a:ln w="12700">
            <a:miter lim="400000"/>
          </a:ln>
        </p:spPr>
      </p:pic>
      <p:pic>
        <p:nvPicPr>
          <p:cNvPr id="302" name="image7.png" descr="image7.png"/>
          <p:cNvPicPr>
            <a:picLocks noChangeAspect="1"/>
          </p:cNvPicPr>
          <p:nvPr/>
        </p:nvPicPr>
        <p:blipFill>
          <a:blip r:embed="rId4">
            <a:extLst/>
          </a:blip>
          <a:stretch>
            <a:fillRect/>
          </a:stretch>
        </p:blipFill>
        <p:spPr>
          <a:xfrm>
            <a:off x="0" y="6096000"/>
            <a:ext cx="9144000" cy="774700"/>
          </a:xfrm>
          <a:prstGeom prst="rect">
            <a:avLst/>
          </a:prstGeom>
          <a:ln w="12700">
            <a:miter lim="400000"/>
          </a:ln>
        </p:spPr>
      </p:pic>
      <p:sp>
        <p:nvSpPr>
          <p:cNvPr id="303" name="Slide Number"/>
          <p:cNvSpPr>
            <a:spLocks noGrp="1"/>
          </p:cNvSpPr>
          <p:nvPr>
            <p:ph type="sldNum" sz="quarter" idx="2"/>
          </p:nvPr>
        </p:nvSpPr>
        <p:spPr>
          <a:xfrm>
            <a:off x="8382000" y="6172203"/>
            <a:ext cx="265619" cy="243841"/>
          </a:xfrm>
          <a:prstGeom prst="rect">
            <a:avLst/>
          </a:prstGeom>
        </p:spPr>
        <p:txBody>
          <a:bodyPr/>
          <a:lstStyle>
            <a:lvl1pPr>
              <a:spcBef>
                <a:spcPts val="600"/>
              </a:spcBef>
            </a:lvl1pPr>
          </a:lstStyle>
          <a:p>
            <a:fld id="{86CB4B4D-7CA3-9044-876B-883B54F8677D}" type="slidenum">
              <a:t>‹#›</a:t>
            </a:fld>
            <a:endParaRPr/>
          </a:p>
        </p:txBody>
      </p:sp>
      <p:sp>
        <p:nvSpPr>
          <p:cNvPr id="304" name="MICROWAVE REMOTE SENSING LABORATORY"/>
          <p:cNvSpPr/>
          <p:nvPr/>
        </p:nvSpPr>
        <p:spPr>
          <a:xfrm>
            <a:off x="152403" y="6172203"/>
            <a:ext cx="3002920" cy="219077"/>
          </a:xfrm>
          <a:prstGeom prst="rect">
            <a:avLst/>
          </a:prstGeom>
          <a:ln w="12700">
            <a:miter lim="400000"/>
          </a:ln>
          <a:extLst>
            <a:ext uri="{C572A759-6A51-4108-AA02-DFA0A04FC94B}">
              <ma14:wrappingTextBoxFlag xmlns="" xmlns:ma14="http://schemas.microsoft.com/office/mac/drawingml/2011/main" val="1"/>
            </a:ext>
          </a:extLst>
        </p:spPr>
        <p:txBody>
          <a:bodyPr wrap="none" lIns="33337" tIns="33337" rIns="33337" bIns="33337">
            <a:spAutoFit/>
          </a:bodyPr>
          <a:lstStyle>
            <a:lvl1pPr>
              <a:defRPr sz="1000" b="0"/>
            </a:lvl1pPr>
          </a:lstStyle>
          <a:p>
            <a:r>
              <a:t>MICROWAVE REMOTE SENSING LABORATORY</a:t>
            </a:r>
          </a:p>
        </p:txBody>
      </p:sp>
      <p:sp>
        <p:nvSpPr>
          <p:cNvPr id="305" name="Line"/>
          <p:cNvSpPr/>
          <p:nvPr/>
        </p:nvSpPr>
        <p:spPr>
          <a:xfrm>
            <a:off x="0" y="6096000"/>
            <a:ext cx="9144000" cy="0"/>
          </a:xfrm>
          <a:prstGeom prst="line">
            <a:avLst/>
          </a:prstGeom>
          <a:ln w="12700">
            <a:solidFill>
              <a:srgbClr val="000000"/>
            </a:solidFill>
          </a:ln>
        </p:spPr>
        <p:txBody>
          <a:bodyPr lIns="45719" rIns="45719"/>
          <a:lstStyle/>
          <a:p>
            <a:endParaRPr/>
          </a:p>
        </p:txBody>
      </p:sp>
      <p:pic>
        <p:nvPicPr>
          <p:cNvPr id="306" name="C:\Users\Administrator\AppData\Roaming\Tencent\Users\2430124255\QQ\WinTemp\RichOle\K0E%L_[KOJZ]QOD$YB(C{}G.jpg" descr="C:\Users\Administrator\AppData\Roaming\Tencent\Users\2430124255\QQ\WinTemp\RichOle\K0E%L_[KOJZ]QOD$YB(C{}G.jpg"/>
          <p:cNvPicPr>
            <a:picLocks noChangeAspect="1"/>
          </p:cNvPicPr>
          <p:nvPr/>
        </p:nvPicPr>
        <p:blipFill>
          <a:blip r:embed="rId5">
            <a:extLst/>
          </a:blip>
          <a:stretch>
            <a:fillRect/>
          </a:stretch>
        </p:blipFill>
        <p:spPr>
          <a:xfrm>
            <a:off x="4605339" y="6110287"/>
            <a:ext cx="1414464" cy="442913"/>
          </a:xfrm>
          <a:prstGeom prst="rect">
            <a:avLst/>
          </a:prstGeom>
          <a:ln w="12700">
            <a:miter lim="400000"/>
          </a:ln>
        </p:spPr>
      </p:pic>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reserve="1">
  <p:cSld name="1_Content with Caption">
    <p:spTree>
      <p:nvGrpSpPr>
        <p:cNvPr id="1" name=""/>
        <p:cNvGrpSpPr/>
        <p:nvPr/>
      </p:nvGrpSpPr>
      <p:grpSpPr>
        <a:xfrm>
          <a:off x="0" y="0"/>
          <a:ext cx="0" cy="0"/>
          <a:chOff x="0" y="0"/>
          <a:chExt cx="0" cy="0"/>
        </a:xfrm>
      </p:grpSpPr>
      <p:sp>
        <p:nvSpPr>
          <p:cNvPr id="313" name="Line"/>
          <p:cNvSpPr/>
          <p:nvPr/>
        </p:nvSpPr>
        <p:spPr>
          <a:xfrm>
            <a:off x="0" y="1143000"/>
            <a:ext cx="9144000" cy="0"/>
          </a:xfrm>
          <a:prstGeom prst="line">
            <a:avLst/>
          </a:prstGeom>
          <a:ln w="12700">
            <a:solidFill>
              <a:srgbClr val="000000"/>
            </a:solidFill>
          </a:ln>
        </p:spPr>
        <p:txBody>
          <a:bodyPr lIns="45719" rIns="45719"/>
          <a:lstStyle/>
          <a:p>
            <a:endParaRPr/>
          </a:p>
        </p:txBody>
      </p:sp>
      <p:pic>
        <p:nvPicPr>
          <p:cNvPr id="314" name="Untitled-1.jpg                                                 00000893 keithpaul                      BC07756D:" descr="Untitled-1.jpg                                                 00000893 keithpaul                      BC07756D:"/>
          <p:cNvPicPr>
            <a:picLocks noChangeAspect="1"/>
          </p:cNvPicPr>
          <p:nvPr/>
        </p:nvPicPr>
        <p:blipFill>
          <a:blip r:embed="rId2">
            <a:extLst/>
          </a:blip>
          <a:stretch>
            <a:fillRect/>
          </a:stretch>
        </p:blipFill>
        <p:spPr>
          <a:xfrm>
            <a:off x="0" y="0"/>
            <a:ext cx="9144000" cy="457200"/>
          </a:xfrm>
          <a:prstGeom prst="rect">
            <a:avLst/>
          </a:prstGeom>
          <a:ln w="12700">
            <a:miter lim="400000"/>
          </a:ln>
        </p:spPr>
      </p:pic>
      <p:pic>
        <p:nvPicPr>
          <p:cNvPr id="315" name="A [blk-201].jpg                                                00000893 keithpaul                      BC07756D:" descr="A [blk-201].jpg                                                00000893 keithpaul                      BC07756D:"/>
          <p:cNvPicPr>
            <a:picLocks noChangeAspect="1"/>
          </p:cNvPicPr>
          <p:nvPr/>
        </p:nvPicPr>
        <p:blipFill>
          <a:blip r:embed="rId3">
            <a:extLst/>
          </a:blip>
          <a:stretch>
            <a:fillRect/>
          </a:stretch>
        </p:blipFill>
        <p:spPr>
          <a:xfrm>
            <a:off x="152401" y="114300"/>
            <a:ext cx="2591993" cy="342900"/>
          </a:xfrm>
          <a:prstGeom prst="rect">
            <a:avLst/>
          </a:prstGeom>
          <a:ln w="12700">
            <a:miter lim="400000"/>
          </a:ln>
        </p:spPr>
      </p:pic>
      <p:pic>
        <p:nvPicPr>
          <p:cNvPr id="316" name="image7.png" descr="image7.png"/>
          <p:cNvPicPr>
            <a:picLocks noChangeAspect="1"/>
          </p:cNvPicPr>
          <p:nvPr/>
        </p:nvPicPr>
        <p:blipFill>
          <a:blip r:embed="rId4">
            <a:extLst/>
          </a:blip>
          <a:stretch>
            <a:fillRect/>
          </a:stretch>
        </p:blipFill>
        <p:spPr>
          <a:xfrm>
            <a:off x="0" y="6096000"/>
            <a:ext cx="9144000" cy="774700"/>
          </a:xfrm>
          <a:prstGeom prst="rect">
            <a:avLst/>
          </a:prstGeom>
          <a:ln w="12700">
            <a:miter lim="400000"/>
          </a:ln>
        </p:spPr>
      </p:pic>
      <p:sp>
        <p:nvSpPr>
          <p:cNvPr id="317" name="Slide Number"/>
          <p:cNvSpPr>
            <a:spLocks noGrp="1"/>
          </p:cNvSpPr>
          <p:nvPr>
            <p:ph type="sldNum" sz="quarter" idx="2"/>
          </p:nvPr>
        </p:nvSpPr>
        <p:spPr>
          <a:xfrm>
            <a:off x="8382000" y="6172203"/>
            <a:ext cx="265619" cy="243841"/>
          </a:xfrm>
          <a:prstGeom prst="rect">
            <a:avLst/>
          </a:prstGeom>
        </p:spPr>
        <p:txBody>
          <a:bodyPr/>
          <a:lstStyle>
            <a:lvl1pPr>
              <a:spcBef>
                <a:spcPts val="600"/>
              </a:spcBef>
            </a:lvl1pPr>
          </a:lstStyle>
          <a:p>
            <a:fld id="{86CB4B4D-7CA3-9044-876B-883B54F8677D}" type="slidenum">
              <a:t>‹#›</a:t>
            </a:fld>
            <a:endParaRPr/>
          </a:p>
        </p:txBody>
      </p:sp>
      <p:sp>
        <p:nvSpPr>
          <p:cNvPr id="318" name="MICROWAVE REMOTE SENSING LABORATORY"/>
          <p:cNvSpPr/>
          <p:nvPr/>
        </p:nvSpPr>
        <p:spPr>
          <a:xfrm>
            <a:off x="152403" y="6172203"/>
            <a:ext cx="3002920" cy="219077"/>
          </a:xfrm>
          <a:prstGeom prst="rect">
            <a:avLst/>
          </a:prstGeom>
          <a:ln w="12700">
            <a:miter lim="400000"/>
          </a:ln>
          <a:extLst>
            <a:ext uri="{C572A759-6A51-4108-AA02-DFA0A04FC94B}">
              <ma14:wrappingTextBoxFlag xmlns="" xmlns:ma14="http://schemas.microsoft.com/office/mac/drawingml/2011/main" val="1"/>
            </a:ext>
          </a:extLst>
        </p:spPr>
        <p:txBody>
          <a:bodyPr wrap="none" lIns="33337" tIns="33337" rIns="33337" bIns="33337">
            <a:spAutoFit/>
          </a:bodyPr>
          <a:lstStyle>
            <a:lvl1pPr>
              <a:defRPr sz="1000" b="0"/>
            </a:lvl1pPr>
          </a:lstStyle>
          <a:p>
            <a:r>
              <a:t>MICROWAVE REMOTE SENSING LABORATORY</a:t>
            </a:r>
          </a:p>
        </p:txBody>
      </p:sp>
      <p:sp>
        <p:nvSpPr>
          <p:cNvPr id="319" name="Line"/>
          <p:cNvSpPr/>
          <p:nvPr/>
        </p:nvSpPr>
        <p:spPr>
          <a:xfrm>
            <a:off x="0" y="6096000"/>
            <a:ext cx="9144000" cy="0"/>
          </a:xfrm>
          <a:prstGeom prst="line">
            <a:avLst/>
          </a:prstGeom>
          <a:ln w="12700">
            <a:solidFill>
              <a:srgbClr val="000000"/>
            </a:solidFill>
          </a:ln>
        </p:spPr>
        <p:txBody>
          <a:bodyPr lIns="45719" rIns="45719"/>
          <a:lstStyle/>
          <a:p>
            <a:endParaRPr/>
          </a:p>
        </p:txBody>
      </p:sp>
      <p:pic>
        <p:nvPicPr>
          <p:cNvPr id="320" name="C:\Users\Administrator\AppData\Roaming\Tencent\Users\2430124255\QQ\WinTemp\RichOle\K0E%L_[KOJZ]QOD$YB(C{}G.jpg" descr="C:\Users\Administrator\AppData\Roaming\Tencent\Users\2430124255\QQ\WinTemp\RichOle\K0E%L_[KOJZ]QOD$YB(C{}G.jpg"/>
          <p:cNvPicPr>
            <a:picLocks noChangeAspect="1"/>
          </p:cNvPicPr>
          <p:nvPr/>
        </p:nvPicPr>
        <p:blipFill>
          <a:blip r:embed="rId5">
            <a:extLst/>
          </a:blip>
          <a:stretch>
            <a:fillRect/>
          </a:stretch>
        </p:blipFill>
        <p:spPr>
          <a:xfrm>
            <a:off x="4605339" y="6110287"/>
            <a:ext cx="1414464" cy="442913"/>
          </a:xfrm>
          <a:prstGeom prst="rect">
            <a:avLst/>
          </a:prstGeom>
          <a:ln w="12700">
            <a:miter lim="400000"/>
          </a:ln>
        </p:spPr>
      </p:pic>
      <p:sp>
        <p:nvSpPr>
          <p:cNvPr id="321" name="Title Text"/>
          <p:cNvSpPr>
            <a:spLocks noGrp="1"/>
          </p:cNvSpPr>
          <p:nvPr>
            <p:ph type="title"/>
          </p:nvPr>
        </p:nvSpPr>
        <p:spPr>
          <a:xfrm>
            <a:off x="457201" y="273050"/>
            <a:ext cx="3008315" cy="1162050"/>
          </a:xfrm>
          <a:prstGeom prst="rect">
            <a:avLst/>
          </a:prstGeom>
        </p:spPr>
        <p:txBody>
          <a:bodyPr lIns="44450" tIns="44450" rIns="44450" bIns="44450" anchor="b"/>
          <a:lstStyle>
            <a:lvl1pPr marL="0" indent="0">
              <a:defRPr sz="1500" b="1">
                <a:solidFill>
                  <a:srgbClr val="881C1C"/>
                </a:solidFill>
              </a:defRPr>
            </a:lvl1pPr>
          </a:lstStyle>
          <a:p>
            <a:r>
              <a:t>Title Text</a:t>
            </a:r>
          </a:p>
        </p:txBody>
      </p:sp>
      <p:sp>
        <p:nvSpPr>
          <p:cNvPr id="322" name="Body Level One…"/>
          <p:cNvSpPr>
            <a:spLocks noGrp="1"/>
          </p:cNvSpPr>
          <p:nvPr>
            <p:ph type="body" idx="1"/>
          </p:nvPr>
        </p:nvSpPr>
        <p:spPr>
          <a:xfrm>
            <a:off x="3575051" y="273060"/>
            <a:ext cx="5111752" cy="5853114"/>
          </a:xfrm>
          <a:prstGeom prst="rect">
            <a:avLst/>
          </a:prstGeom>
        </p:spPr>
        <p:txBody>
          <a:bodyPr lIns="44450" tIns="44450" rIns="44450" bIns="44450">
            <a:normAutofit/>
          </a:bodyPr>
          <a:lstStyle>
            <a:lvl1pPr marL="257167" indent="-257167">
              <a:spcBef>
                <a:spcPts val="500"/>
              </a:spcBef>
              <a:buClr>
                <a:srgbClr val="840C22"/>
              </a:buClr>
              <a:defRPr sz="2400"/>
            </a:lvl1pPr>
            <a:lvl2pPr marL="587814" indent="-244923">
              <a:spcBef>
                <a:spcPts val="500"/>
              </a:spcBef>
              <a:buClr>
                <a:srgbClr val="840C22"/>
              </a:buClr>
              <a:defRPr sz="2400"/>
            </a:lvl2pPr>
            <a:lvl3pPr marL="914376" indent="-228594">
              <a:spcBef>
                <a:spcPts val="500"/>
              </a:spcBef>
              <a:buClr>
                <a:srgbClr val="840C22"/>
              </a:buClr>
              <a:defRPr sz="2400"/>
            </a:lvl3pPr>
            <a:lvl4pPr marL="1302987" indent="-274313">
              <a:spcBef>
                <a:spcPts val="500"/>
              </a:spcBef>
              <a:buClr>
                <a:srgbClr val="840C22"/>
              </a:buClr>
              <a:defRPr sz="2400"/>
            </a:lvl4pPr>
            <a:lvl5pPr marL="1645879" indent="-274313">
              <a:spcBef>
                <a:spcPts val="500"/>
              </a:spcBef>
              <a:buClr>
                <a:srgbClr val="840C22"/>
              </a:buClr>
              <a:defRPr sz="2400"/>
            </a:lvl5pPr>
          </a:lstStyle>
          <a:p>
            <a:r>
              <a:t>Body Level One</a:t>
            </a:r>
          </a:p>
          <a:p>
            <a:pPr lvl="1"/>
            <a:r>
              <a:t>Body Level Two</a:t>
            </a:r>
          </a:p>
          <a:p>
            <a:pPr lvl="2"/>
            <a:r>
              <a:t>Body Level Three</a:t>
            </a:r>
          </a:p>
          <a:p>
            <a:pPr lvl="3"/>
            <a:r>
              <a:t>Body Level Four</a:t>
            </a:r>
          </a:p>
          <a:p>
            <a:pPr lvl="4"/>
            <a:r>
              <a:t>Body Level Five</a:t>
            </a:r>
          </a:p>
        </p:txBody>
      </p:sp>
      <p:sp>
        <p:nvSpPr>
          <p:cNvPr id="323" name="Rectangle"/>
          <p:cNvSpPr>
            <a:spLocks noGrp="1"/>
          </p:cNvSpPr>
          <p:nvPr>
            <p:ph type="body" sz="half" idx="13"/>
          </p:nvPr>
        </p:nvSpPr>
        <p:spPr>
          <a:xfrm>
            <a:off x="457201" y="1435103"/>
            <a:ext cx="3008315" cy="4691063"/>
          </a:xfrm>
          <a:prstGeom prst="rect">
            <a:avLst/>
          </a:prstGeom>
        </p:spPr>
        <p:txBody>
          <a:bodyPr lIns="44450" tIns="44450" rIns="44450" bIns="44450">
            <a:normAutofit/>
          </a:bodyPr>
          <a:lstStyle/>
          <a:p>
            <a:pPr marL="0" indent="0">
              <a:spcBef>
                <a:spcPts val="200"/>
              </a:spcBef>
              <a:buClrTx/>
              <a:buSzTx/>
              <a:buNone/>
              <a:defRPr sz="1000"/>
            </a:pPr>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reserve="1">
  <p:cSld name="1_Picture with Caption">
    <p:spTree>
      <p:nvGrpSpPr>
        <p:cNvPr id="1" name=""/>
        <p:cNvGrpSpPr/>
        <p:nvPr/>
      </p:nvGrpSpPr>
      <p:grpSpPr>
        <a:xfrm>
          <a:off x="0" y="0"/>
          <a:ext cx="0" cy="0"/>
          <a:chOff x="0" y="0"/>
          <a:chExt cx="0" cy="0"/>
        </a:xfrm>
      </p:grpSpPr>
      <p:sp>
        <p:nvSpPr>
          <p:cNvPr id="330" name="Line"/>
          <p:cNvSpPr/>
          <p:nvPr/>
        </p:nvSpPr>
        <p:spPr>
          <a:xfrm>
            <a:off x="0" y="1143000"/>
            <a:ext cx="9144000" cy="0"/>
          </a:xfrm>
          <a:prstGeom prst="line">
            <a:avLst/>
          </a:prstGeom>
          <a:ln w="12700">
            <a:solidFill>
              <a:srgbClr val="000000"/>
            </a:solidFill>
          </a:ln>
        </p:spPr>
        <p:txBody>
          <a:bodyPr lIns="45719" rIns="45719"/>
          <a:lstStyle/>
          <a:p>
            <a:endParaRPr/>
          </a:p>
        </p:txBody>
      </p:sp>
      <p:pic>
        <p:nvPicPr>
          <p:cNvPr id="331" name="Untitled-1.jpg                                                 00000893 keithpaul                      BC07756D:" descr="Untitled-1.jpg                                                 00000893 keithpaul                      BC07756D:"/>
          <p:cNvPicPr>
            <a:picLocks noChangeAspect="1"/>
          </p:cNvPicPr>
          <p:nvPr/>
        </p:nvPicPr>
        <p:blipFill>
          <a:blip r:embed="rId2">
            <a:extLst/>
          </a:blip>
          <a:stretch>
            <a:fillRect/>
          </a:stretch>
        </p:blipFill>
        <p:spPr>
          <a:xfrm>
            <a:off x="0" y="0"/>
            <a:ext cx="9144000" cy="457200"/>
          </a:xfrm>
          <a:prstGeom prst="rect">
            <a:avLst/>
          </a:prstGeom>
          <a:ln w="12700">
            <a:miter lim="400000"/>
          </a:ln>
        </p:spPr>
      </p:pic>
      <p:pic>
        <p:nvPicPr>
          <p:cNvPr id="332" name="A [blk-201].jpg                                                00000893 keithpaul                      BC07756D:" descr="A [blk-201].jpg                                                00000893 keithpaul                      BC07756D:"/>
          <p:cNvPicPr>
            <a:picLocks noChangeAspect="1"/>
          </p:cNvPicPr>
          <p:nvPr/>
        </p:nvPicPr>
        <p:blipFill>
          <a:blip r:embed="rId3">
            <a:extLst/>
          </a:blip>
          <a:stretch>
            <a:fillRect/>
          </a:stretch>
        </p:blipFill>
        <p:spPr>
          <a:xfrm>
            <a:off x="152401" y="114300"/>
            <a:ext cx="2591993" cy="342900"/>
          </a:xfrm>
          <a:prstGeom prst="rect">
            <a:avLst/>
          </a:prstGeom>
          <a:ln w="12700">
            <a:miter lim="400000"/>
          </a:ln>
        </p:spPr>
      </p:pic>
      <p:pic>
        <p:nvPicPr>
          <p:cNvPr id="333" name="image7.png" descr="image7.png"/>
          <p:cNvPicPr>
            <a:picLocks noChangeAspect="1"/>
          </p:cNvPicPr>
          <p:nvPr/>
        </p:nvPicPr>
        <p:blipFill>
          <a:blip r:embed="rId4">
            <a:extLst/>
          </a:blip>
          <a:stretch>
            <a:fillRect/>
          </a:stretch>
        </p:blipFill>
        <p:spPr>
          <a:xfrm>
            <a:off x="0" y="6096000"/>
            <a:ext cx="9144000" cy="774700"/>
          </a:xfrm>
          <a:prstGeom prst="rect">
            <a:avLst/>
          </a:prstGeom>
          <a:ln w="12700">
            <a:miter lim="400000"/>
          </a:ln>
        </p:spPr>
      </p:pic>
      <p:sp>
        <p:nvSpPr>
          <p:cNvPr id="334" name="Slide Number"/>
          <p:cNvSpPr>
            <a:spLocks noGrp="1"/>
          </p:cNvSpPr>
          <p:nvPr>
            <p:ph type="sldNum" sz="quarter" idx="2"/>
          </p:nvPr>
        </p:nvSpPr>
        <p:spPr>
          <a:xfrm>
            <a:off x="8382000" y="6172203"/>
            <a:ext cx="265619" cy="243841"/>
          </a:xfrm>
          <a:prstGeom prst="rect">
            <a:avLst/>
          </a:prstGeom>
        </p:spPr>
        <p:txBody>
          <a:bodyPr/>
          <a:lstStyle>
            <a:lvl1pPr>
              <a:spcBef>
                <a:spcPts val="600"/>
              </a:spcBef>
            </a:lvl1pPr>
          </a:lstStyle>
          <a:p>
            <a:fld id="{86CB4B4D-7CA3-9044-876B-883B54F8677D}" type="slidenum">
              <a:t>‹#›</a:t>
            </a:fld>
            <a:endParaRPr/>
          </a:p>
        </p:txBody>
      </p:sp>
      <p:sp>
        <p:nvSpPr>
          <p:cNvPr id="335" name="MICROWAVE REMOTE SENSING LABORATORY"/>
          <p:cNvSpPr/>
          <p:nvPr/>
        </p:nvSpPr>
        <p:spPr>
          <a:xfrm>
            <a:off x="152403" y="6172203"/>
            <a:ext cx="3002920" cy="219077"/>
          </a:xfrm>
          <a:prstGeom prst="rect">
            <a:avLst/>
          </a:prstGeom>
          <a:ln w="12700">
            <a:miter lim="400000"/>
          </a:ln>
          <a:extLst>
            <a:ext uri="{C572A759-6A51-4108-AA02-DFA0A04FC94B}">
              <ma14:wrappingTextBoxFlag xmlns="" xmlns:ma14="http://schemas.microsoft.com/office/mac/drawingml/2011/main" val="1"/>
            </a:ext>
          </a:extLst>
        </p:spPr>
        <p:txBody>
          <a:bodyPr wrap="none" lIns="33337" tIns="33337" rIns="33337" bIns="33337">
            <a:spAutoFit/>
          </a:bodyPr>
          <a:lstStyle>
            <a:lvl1pPr>
              <a:defRPr sz="1000" b="0"/>
            </a:lvl1pPr>
          </a:lstStyle>
          <a:p>
            <a:r>
              <a:t>MICROWAVE REMOTE SENSING LABORATORY</a:t>
            </a:r>
          </a:p>
        </p:txBody>
      </p:sp>
      <p:sp>
        <p:nvSpPr>
          <p:cNvPr id="336" name="Line"/>
          <p:cNvSpPr/>
          <p:nvPr/>
        </p:nvSpPr>
        <p:spPr>
          <a:xfrm>
            <a:off x="0" y="6096000"/>
            <a:ext cx="9144000" cy="0"/>
          </a:xfrm>
          <a:prstGeom prst="line">
            <a:avLst/>
          </a:prstGeom>
          <a:ln w="12700">
            <a:solidFill>
              <a:srgbClr val="000000"/>
            </a:solidFill>
          </a:ln>
        </p:spPr>
        <p:txBody>
          <a:bodyPr lIns="45719" rIns="45719"/>
          <a:lstStyle/>
          <a:p>
            <a:endParaRPr/>
          </a:p>
        </p:txBody>
      </p:sp>
      <p:pic>
        <p:nvPicPr>
          <p:cNvPr id="337" name="C:\Users\Administrator\AppData\Roaming\Tencent\Users\2430124255\QQ\WinTemp\RichOle\K0E%L_[KOJZ]QOD$YB(C{}G.jpg" descr="C:\Users\Administrator\AppData\Roaming\Tencent\Users\2430124255\QQ\WinTemp\RichOle\K0E%L_[KOJZ]QOD$YB(C{}G.jpg"/>
          <p:cNvPicPr>
            <a:picLocks noChangeAspect="1"/>
          </p:cNvPicPr>
          <p:nvPr/>
        </p:nvPicPr>
        <p:blipFill>
          <a:blip r:embed="rId5">
            <a:extLst/>
          </a:blip>
          <a:stretch>
            <a:fillRect/>
          </a:stretch>
        </p:blipFill>
        <p:spPr>
          <a:xfrm>
            <a:off x="4605339" y="6110287"/>
            <a:ext cx="1414464" cy="442913"/>
          </a:xfrm>
          <a:prstGeom prst="rect">
            <a:avLst/>
          </a:prstGeom>
          <a:ln w="12700">
            <a:miter lim="400000"/>
          </a:ln>
        </p:spPr>
      </p:pic>
      <p:sp>
        <p:nvSpPr>
          <p:cNvPr id="338" name="Title Text"/>
          <p:cNvSpPr>
            <a:spLocks noGrp="1"/>
          </p:cNvSpPr>
          <p:nvPr>
            <p:ph type="title"/>
          </p:nvPr>
        </p:nvSpPr>
        <p:spPr>
          <a:xfrm>
            <a:off x="1792288" y="4800601"/>
            <a:ext cx="5486401" cy="566739"/>
          </a:xfrm>
          <a:prstGeom prst="rect">
            <a:avLst/>
          </a:prstGeom>
        </p:spPr>
        <p:txBody>
          <a:bodyPr lIns="44450" tIns="44450" rIns="44450" bIns="44450" anchor="b"/>
          <a:lstStyle>
            <a:lvl1pPr marL="0" indent="0">
              <a:defRPr sz="1500" b="1">
                <a:solidFill>
                  <a:srgbClr val="881C1C"/>
                </a:solidFill>
              </a:defRPr>
            </a:lvl1pPr>
          </a:lstStyle>
          <a:p>
            <a:r>
              <a:t>Title Text</a:t>
            </a:r>
          </a:p>
        </p:txBody>
      </p:sp>
      <p:sp>
        <p:nvSpPr>
          <p:cNvPr id="339" name="Image"/>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340" name="Body Level One…"/>
          <p:cNvSpPr>
            <a:spLocks noGrp="1"/>
          </p:cNvSpPr>
          <p:nvPr>
            <p:ph type="body" sz="quarter" idx="1"/>
          </p:nvPr>
        </p:nvSpPr>
        <p:spPr>
          <a:xfrm>
            <a:off x="1792288" y="5367339"/>
            <a:ext cx="5486401" cy="804863"/>
          </a:xfrm>
          <a:prstGeom prst="rect">
            <a:avLst/>
          </a:prstGeom>
        </p:spPr>
        <p:txBody>
          <a:bodyPr lIns="44450" tIns="44450" rIns="44450" bIns="44450">
            <a:normAutofit/>
          </a:bodyPr>
          <a:lstStyle>
            <a:lvl1pPr marL="0" indent="0">
              <a:spcBef>
                <a:spcPts val="200"/>
              </a:spcBef>
              <a:buClrTx/>
              <a:buSzTx/>
              <a:buNone/>
              <a:defRPr sz="1000"/>
            </a:lvl1pPr>
            <a:lvl2pPr marL="0" indent="342892">
              <a:spcBef>
                <a:spcPts val="200"/>
              </a:spcBef>
              <a:buClrTx/>
              <a:buSzTx/>
              <a:buNone/>
              <a:defRPr sz="1000"/>
            </a:lvl2pPr>
            <a:lvl3pPr marL="0" indent="685782">
              <a:spcBef>
                <a:spcPts val="200"/>
              </a:spcBef>
              <a:buClrTx/>
              <a:buSzTx/>
              <a:buNone/>
              <a:defRPr sz="1000"/>
            </a:lvl3pPr>
            <a:lvl4pPr marL="0" indent="1028675">
              <a:spcBef>
                <a:spcPts val="200"/>
              </a:spcBef>
              <a:buClrTx/>
              <a:buSzTx/>
              <a:buNone/>
              <a:defRPr sz="1000"/>
            </a:lvl4pPr>
            <a:lvl5pPr marL="0" indent="1371565">
              <a:spcBef>
                <a:spcPts val="200"/>
              </a:spcBef>
              <a:buClrTx/>
              <a:buSzTx/>
              <a:buNone/>
              <a:defRPr sz="10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Two-Content Layout</a:t>
            </a:r>
          </a:p>
        </p:txBody>
      </p:sp>
      <p:sp>
        <p:nvSpPr>
          <p:cNvPr id="3" name="Content Placeholder 2"/>
          <p:cNvSpPr>
            <a:spLocks noGrp="1"/>
          </p:cNvSpPr>
          <p:nvPr>
            <p:ph sz="half" idx="1"/>
          </p:nvPr>
        </p:nvSpPr>
        <p:spPr>
          <a:xfrm>
            <a:off x="228601" y="1188720"/>
            <a:ext cx="4257350" cy="5285232"/>
          </a:xfrm>
        </p:spPr>
        <p:txBody>
          <a:bodyPr/>
          <a:lstStyle>
            <a:lvl4pPr>
              <a:spcBef>
                <a:spcPts val="400"/>
              </a:spcBef>
              <a:spcAft>
                <a:spcPts val="2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88720"/>
            <a:ext cx="4261104" cy="52852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1"/>
          <p:cNvSpPr>
            <a:spLocks noGrp="1"/>
          </p:cNvSpPr>
          <p:nvPr>
            <p:ph type="dt" sz="half" idx="10"/>
          </p:nvPr>
        </p:nvSpPr>
        <p:spPr>
          <a:xfrm>
            <a:off x="16102" y="6605613"/>
            <a:ext cx="2650897" cy="176187"/>
          </a:xfrm>
          <a:prstGeom prst="rect">
            <a:avLst/>
          </a:prstGeom>
        </p:spPr>
        <p:txBody>
          <a:bodyPr lIns="91436" tIns="45716" rIns="91436" bIns="45716"/>
          <a:lstStyle>
            <a:lvl1pPr>
              <a:defRPr sz="1200">
                <a:solidFill>
                  <a:schemeClr val="bg1"/>
                </a:solidFill>
              </a:defRPr>
            </a:lvl1pPr>
          </a:lstStyle>
          <a:p>
            <a:r>
              <a:rPr lang="en-US" dirty="0"/>
              <a:t>Siqueira </a:t>
            </a:r>
            <a:r>
              <a:rPr lang="mr-IN" dirty="0"/>
              <a:t>–</a:t>
            </a:r>
            <a:r>
              <a:rPr lang="en-US" dirty="0"/>
              <a:t> NISAR Ecosystems Lead</a:t>
            </a:r>
          </a:p>
        </p:txBody>
      </p:sp>
    </p:spTree>
    <p:extLst>
      <p:ext uri="{BB962C8B-B14F-4D97-AF65-F5344CB8AC3E}">
        <p14:creationId xmlns:p14="http://schemas.microsoft.com/office/powerpoint/2010/main" val="326767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reserve="1">
  <p:cSld name="1_Title and Vertical Text">
    <p:spTree>
      <p:nvGrpSpPr>
        <p:cNvPr id="1" name=""/>
        <p:cNvGrpSpPr/>
        <p:nvPr/>
      </p:nvGrpSpPr>
      <p:grpSpPr>
        <a:xfrm>
          <a:off x="0" y="0"/>
          <a:ext cx="0" cy="0"/>
          <a:chOff x="0" y="0"/>
          <a:chExt cx="0" cy="0"/>
        </a:xfrm>
      </p:grpSpPr>
      <p:sp>
        <p:nvSpPr>
          <p:cNvPr id="347" name="Line"/>
          <p:cNvSpPr/>
          <p:nvPr/>
        </p:nvSpPr>
        <p:spPr>
          <a:xfrm>
            <a:off x="0" y="1143000"/>
            <a:ext cx="9144000" cy="0"/>
          </a:xfrm>
          <a:prstGeom prst="line">
            <a:avLst/>
          </a:prstGeom>
          <a:ln w="12700">
            <a:solidFill>
              <a:srgbClr val="000000"/>
            </a:solidFill>
          </a:ln>
        </p:spPr>
        <p:txBody>
          <a:bodyPr lIns="45719" rIns="45719"/>
          <a:lstStyle/>
          <a:p>
            <a:endParaRPr/>
          </a:p>
        </p:txBody>
      </p:sp>
      <p:pic>
        <p:nvPicPr>
          <p:cNvPr id="348" name="Untitled-1.jpg                                                 00000893 keithpaul                      BC07756D:" descr="Untitled-1.jpg                                                 00000893 keithpaul                      BC07756D:"/>
          <p:cNvPicPr>
            <a:picLocks noChangeAspect="1"/>
          </p:cNvPicPr>
          <p:nvPr/>
        </p:nvPicPr>
        <p:blipFill>
          <a:blip r:embed="rId2">
            <a:extLst/>
          </a:blip>
          <a:stretch>
            <a:fillRect/>
          </a:stretch>
        </p:blipFill>
        <p:spPr>
          <a:xfrm>
            <a:off x="0" y="0"/>
            <a:ext cx="9144000" cy="457200"/>
          </a:xfrm>
          <a:prstGeom prst="rect">
            <a:avLst/>
          </a:prstGeom>
          <a:ln w="12700">
            <a:miter lim="400000"/>
          </a:ln>
        </p:spPr>
      </p:pic>
      <p:pic>
        <p:nvPicPr>
          <p:cNvPr id="349" name="A [blk-201].jpg                                                00000893 keithpaul                      BC07756D:" descr="A [blk-201].jpg                                                00000893 keithpaul                      BC07756D:"/>
          <p:cNvPicPr>
            <a:picLocks noChangeAspect="1"/>
          </p:cNvPicPr>
          <p:nvPr/>
        </p:nvPicPr>
        <p:blipFill>
          <a:blip r:embed="rId3">
            <a:extLst/>
          </a:blip>
          <a:stretch>
            <a:fillRect/>
          </a:stretch>
        </p:blipFill>
        <p:spPr>
          <a:xfrm>
            <a:off x="152401" y="114300"/>
            <a:ext cx="2591993" cy="342900"/>
          </a:xfrm>
          <a:prstGeom prst="rect">
            <a:avLst/>
          </a:prstGeom>
          <a:ln w="12700">
            <a:miter lim="400000"/>
          </a:ln>
        </p:spPr>
      </p:pic>
      <p:pic>
        <p:nvPicPr>
          <p:cNvPr id="350" name="image7.png" descr="image7.png"/>
          <p:cNvPicPr>
            <a:picLocks noChangeAspect="1"/>
          </p:cNvPicPr>
          <p:nvPr/>
        </p:nvPicPr>
        <p:blipFill>
          <a:blip r:embed="rId4">
            <a:extLst/>
          </a:blip>
          <a:stretch>
            <a:fillRect/>
          </a:stretch>
        </p:blipFill>
        <p:spPr>
          <a:xfrm>
            <a:off x="0" y="6096000"/>
            <a:ext cx="9144000" cy="774700"/>
          </a:xfrm>
          <a:prstGeom prst="rect">
            <a:avLst/>
          </a:prstGeom>
          <a:ln w="12700">
            <a:miter lim="400000"/>
          </a:ln>
        </p:spPr>
      </p:pic>
      <p:sp>
        <p:nvSpPr>
          <p:cNvPr id="351" name="Slide Number"/>
          <p:cNvSpPr>
            <a:spLocks noGrp="1"/>
          </p:cNvSpPr>
          <p:nvPr>
            <p:ph type="sldNum" sz="quarter" idx="2"/>
          </p:nvPr>
        </p:nvSpPr>
        <p:spPr>
          <a:xfrm>
            <a:off x="8382000" y="6172203"/>
            <a:ext cx="265619" cy="243841"/>
          </a:xfrm>
          <a:prstGeom prst="rect">
            <a:avLst/>
          </a:prstGeom>
        </p:spPr>
        <p:txBody>
          <a:bodyPr/>
          <a:lstStyle>
            <a:lvl1pPr>
              <a:spcBef>
                <a:spcPts val="600"/>
              </a:spcBef>
            </a:lvl1pPr>
          </a:lstStyle>
          <a:p>
            <a:fld id="{86CB4B4D-7CA3-9044-876B-883B54F8677D}" type="slidenum">
              <a:t>‹#›</a:t>
            </a:fld>
            <a:endParaRPr/>
          </a:p>
        </p:txBody>
      </p:sp>
      <p:sp>
        <p:nvSpPr>
          <p:cNvPr id="352" name="MICROWAVE REMOTE SENSING LABORATORY"/>
          <p:cNvSpPr/>
          <p:nvPr/>
        </p:nvSpPr>
        <p:spPr>
          <a:xfrm>
            <a:off x="152403" y="6172203"/>
            <a:ext cx="3002920" cy="219077"/>
          </a:xfrm>
          <a:prstGeom prst="rect">
            <a:avLst/>
          </a:prstGeom>
          <a:ln w="12700">
            <a:miter lim="400000"/>
          </a:ln>
          <a:extLst>
            <a:ext uri="{C572A759-6A51-4108-AA02-DFA0A04FC94B}">
              <ma14:wrappingTextBoxFlag xmlns="" xmlns:ma14="http://schemas.microsoft.com/office/mac/drawingml/2011/main" val="1"/>
            </a:ext>
          </a:extLst>
        </p:spPr>
        <p:txBody>
          <a:bodyPr wrap="none" lIns="33337" tIns="33337" rIns="33337" bIns="33337">
            <a:spAutoFit/>
          </a:bodyPr>
          <a:lstStyle>
            <a:lvl1pPr>
              <a:defRPr sz="1000" b="0"/>
            </a:lvl1pPr>
          </a:lstStyle>
          <a:p>
            <a:r>
              <a:t>MICROWAVE REMOTE SENSING LABORATORY</a:t>
            </a:r>
          </a:p>
        </p:txBody>
      </p:sp>
      <p:sp>
        <p:nvSpPr>
          <p:cNvPr id="353" name="Line"/>
          <p:cNvSpPr/>
          <p:nvPr/>
        </p:nvSpPr>
        <p:spPr>
          <a:xfrm>
            <a:off x="0" y="6096000"/>
            <a:ext cx="9144000" cy="0"/>
          </a:xfrm>
          <a:prstGeom prst="line">
            <a:avLst/>
          </a:prstGeom>
          <a:ln w="12700">
            <a:solidFill>
              <a:srgbClr val="000000"/>
            </a:solidFill>
          </a:ln>
        </p:spPr>
        <p:txBody>
          <a:bodyPr lIns="45719" rIns="45719"/>
          <a:lstStyle/>
          <a:p>
            <a:endParaRPr/>
          </a:p>
        </p:txBody>
      </p:sp>
      <p:pic>
        <p:nvPicPr>
          <p:cNvPr id="354" name="C:\Users\Administrator\AppData\Roaming\Tencent\Users\2430124255\QQ\WinTemp\RichOle\K0E%L_[KOJZ]QOD$YB(C{}G.jpg" descr="C:\Users\Administrator\AppData\Roaming\Tencent\Users\2430124255\QQ\WinTemp\RichOle\K0E%L_[KOJZ]QOD$YB(C{}G.jpg"/>
          <p:cNvPicPr>
            <a:picLocks noChangeAspect="1"/>
          </p:cNvPicPr>
          <p:nvPr/>
        </p:nvPicPr>
        <p:blipFill>
          <a:blip r:embed="rId5">
            <a:extLst/>
          </a:blip>
          <a:stretch>
            <a:fillRect/>
          </a:stretch>
        </p:blipFill>
        <p:spPr>
          <a:xfrm>
            <a:off x="4605339" y="6110287"/>
            <a:ext cx="1414464" cy="442913"/>
          </a:xfrm>
          <a:prstGeom prst="rect">
            <a:avLst/>
          </a:prstGeom>
          <a:ln w="12700">
            <a:miter lim="400000"/>
          </a:ln>
        </p:spPr>
      </p:pic>
      <p:sp>
        <p:nvSpPr>
          <p:cNvPr id="355" name="Title Text"/>
          <p:cNvSpPr>
            <a:spLocks noGrp="1"/>
          </p:cNvSpPr>
          <p:nvPr>
            <p:ph type="title"/>
          </p:nvPr>
        </p:nvSpPr>
        <p:spPr>
          <a:xfrm>
            <a:off x="291703" y="523875"/>
            <a:ext cx="8839201" cy="533400"/>
          </a:xfrm>
          <a:prstGeom prst="rect">
            <a:avLst/>
          </a:prstGeom>
        </p:spPr>
        <p:txBody>
          <a:bodyPr lIns="44450" tIns="44450" rIns="44450" bIns="44450" anchor="ctr"/>
          <a:lstStyle>
            <a:lvl1pPr marL="0" indent="0">
              <a:defRPr sz="2200">
                <a:solidFill>
                  <a:srgbClr val="881C1C"/>
                </a:solidFill>
              </a:defRPr>
            </a:lvl1pPr>
          </a:lstStyle>
          <a:p>
            <a:r>
              <a:t>Title Text</a:t>
            </a:r>
          </a:p>
        </p:txBody>
      </p:sp>
      <p:sp>
        <p:nvSpPr>
          <p:cNvPr id="356" name="Body Level One…"/>
          <p:cNvSpPr>
            <a:spLocks noGrp="1"/>
          </p:cNvSpPr>
          <p:nvPr>
            <p:ph type="body" idx="1"/>
          </p:nvPr>
        </p:nvSpPr>
        <p:spPr>
          <a:xfrm>
            <a:off x="381000" y="1371600"/>
            <a:ext cx="8153400" cy="4495800"/>
          </a:xfrm>
          <a:prstGeom prst="rect">
            <a:avLst/>
          </a:prstGeom>
        </p:spPr>
        <p:txBody>
          <a:bodyPr lIns="44450" tIns="44450" rIns="44450" bIns="44450">
            <a:normAutofit/>
          </a:bodyPr>
          <a:lstStyle>
            <a:lvl1pPr marL="257167" indent="-257167">
              <a:buClr>
                <a:srgbClr val="840C22"/>
              </a:buClr>
              <a:defRPr sz="1800"/>
            </a:lvl1pPr>
            <a:lvl2pPr marL="600060" indent="-257169">
              <a:buClr>
                <a:srgbClr val="840C22"/>
              </a:buClr>
              <a:defRPr sz="1800"/>
            </a:lvl2pPr>
            <a:lvl3pPr marL="891517" indent="-205735">
              <a:buClr>
                <a:srgbClr val="840C22"/>
              </a:buClr>
              <a:defRPr sz="1800"/>
            </a:lvl3pPr>
            <a:lvl4pPr marL="1200119" indent="-171446">
              <a:buClr>
                <a:srgbClr val="840C22"/>
              </a:buClr>
              <a:defRPr sz="1800"/>
            </a:lvl4pPr>
            <a:lvl5pPr marL="1628735" indent="-257169">
              <a:buClr>
                <a:srgbClr val="840C22"/>
              </a:buClr>
              <a:defRPr sz="18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reserve="1">
  <p:cSld name="1_Vertical Title and Text">
    <p:spTree>
      <p:nvGrpSpPr>
        <p:cNvPr id="1" name=""/>
        <p:cNvGrpSpPr/>
        <p:nvPr/>
      </p:nvGrpSpPr>
      <p:grpSpPr>
        <a:xfrm>
          <a:off x="0" y="0"/>
          <a:ext cx="0" cy="0"/>
          <a:chOff x="0" y="0"/>
          <a:chExt cx="0" cy="0"/>
        </a:xfrm>
      </p:grpSpPr>
      <p:sp>
        <p:nvSpPr>
          <p:cNvPr id="363" name="Line"/>
          <p:cNvSpPr/>
          <p:nvPr/>
        </p:nvSpPr>
        <p:spPr>
          <a:xfrm>
            <a:off x="0" y="1143000"/>
            <a:ext cx="9144000" cy="0"/>
          </a:xfrm>
          <a:prstGeom prst="line">
            <a:avLst/>
          </a:prstGeom>
          <a:ln w="12700">
            <a:solidFill>
              <a:srgbClr val="000000"/>
            </a:solidFill>
          </a:ln>
        </p:spPr>
        <p:txBody>
          <a:bodyPr lIns="45719" rIns="45719"/>
          <a:lstStyle/>
          <a:p>
            <a:endParaRPr/>
          </a:p>
        </p:txBody>
      </p:sp>
      <p:pic>
        <p:nvPicPr>
          <p:cNvPr id="364" name="Untitled-1.jpg                                                 00000893 keithpaul                      BC07756D:" descr="Untitled-1.jpg                                                 00000893 keithpaul                      BC07756D:"/>
          <p:cNvPicPr>
            <a:picLocks noChangeAspect="1"/>
          </p:cNvPicPr>
          <p:nvPr/>
        </p:nvPicPr>
        <p:blipFill>
          <a:blip r:embed="rId2">
            <a:extLst/>
          </a:blip>
          <a:stretch>
            <a:fillRect/>
          </a:stretch>
        </p:blipFill>
        <p:spPr>
          <a:xfrm>
            <a:off x="0" y="0"/>
            <a:ext cx="9144000" cy="457200"/>
          </a:xfrm>
          <a:prstGeom prst="rect">
            <a:avLst/>
          </a:prstGeom>
          <a:ln w="12700">
            <a:miter lim="400000"/>
          </a:ln>
        </p:spPr>
      </p:pic>
      <p:pic>
        <p:nvPicPr>
          <p:cNvPr id="365" name="A [blk-201].jpg                                                00000893 keithpaul                      BC07756D:" descr="A [blk-201].jpg                                                00000893 keithpaul                      BC07756D:"/>
          <p:cNvPicPr>
            <a:picLocks noChangeAspect="1"/>
          </p:cNvPicPr>
          <p:nvPr/>
        </p:nvPicPr>
        <p:blipFill>
          <a:blip r:embed="rId3">
            <a:extLst/>
          </a:blip>
          <a:stretch>
            <a:fillRect/>
          </a:stretch>
        </p:blipFill>
        <p:spPr>
          <a:xfrm>
            <a:off x="152401" y="114300"/>
            <a:ext cx="2591993" cy="342900"/>
          </a:xfrm>
          <a:prstGeom prst="rect">
            <a:avLst/>
          </a:prstGeom>
          <a:ln w="12700">
            <a:miter lim="400000"/>
          </a:ln>
        </p:spPr>
      </p:pic>
      <p:pic>
        <p:nvPicPr>
          <p:cNvPr id="366" name="image7.png" descr="image7.png"/>
          <p:cNvPicPr>
            <a:picLocks noChangeAspect="1"/>
          </p:cNvPicPr>
          <p:nvPr/>
        </p:nvPicPr>
        <p:blipFill>
          <a:blip r:embed="rId4">
            <a:extLst/>
          </a:blip>
          <a:stretch>
            <a:fillRect/>
          </a:stretch>
        </p:blipFill>
        <p:spPr>
          <a:xfrm>
            <a:off x="0" y="6096000"/>
            <a:ext cx="9144000" cy="774700"/>
          </a:xfrm>
          <a:prstGeom prst="rect">
            <a:avLst/>
          </a:prstGeom>
          <a:ln w="12700">
            <a:miter lim="400000"/>
          </a:ln>
        </p:spPr>
      </p:pic>
      <p:sp>
        <p:nvSpPr>
          <p:cNvPr id="367" name="Slide Number"/>
          <p:cNvSpPr>
            <a:spLocks noGrp="1"/>
          </p:cNvSpPr>
          <p:nvPr>
            <p:ph type="sldNum" sz="quarter" idx="2"/>
          </p:nvPr>
        </p:nvSpPr>
        <p:spPr>
          <a:xfrm>
            <a:off x="8382000" y="6172203"/>
            <a:ext cx="265619" cy="243841"/>
          </a:xfrm>
          <a:prstGeom prst="rect">
            <a:avLst/>
          </a:prstGeom>
        </p:spPr>
        <p:txBody>
          <a:bodyPr/>
          <a:lstStyle>
            <a:lvl1pPr>
              <a:spcBef>
                <a:spcPts val="600"/>
              </a:spcBef>
            </a:lvl1pPr>
          </a:lstStyle>
          <a:p>
            <a:fld id="{86CB4B4D-7CA3-9044-876B-883B54F8677D}" type="slidenum">
              <a:t>‹#›</a:t>
            </a:fld>
            <a:endParaRPr/>
          </a:p>
        </p:txBody>
      </p:sp>
      <p:sp>
        <p:nvSpPr>
          <p:cNvPr id="368" name="MICROWAVE REMOTE SENSING LABORATORY"/>
          <p:cNvSpPr/>
          <p:nvPr/>
        </p:nvSpPr>
        <p:spPr>
          <a:xfrm>
            <a:off x="152403" y="6172203"/>
            <a:ext cx="3002920" cy="219077"/>
          </a:xfrm>
          <a:prstGeom prst="rect">
            <a:avLst/>
          </a:prstGeom>
          <a:ln w="12700">
            <a:miter lim="400000"/>
          </a:ln>
          <a:extLst>
            <a:ext uri="{C572A759-6A51-4108-AA02-DFA0A04FC94B}">
              <ma14:wrappingTextBoxFlag xmlns="" xmlns:ma14="http://schemas.microsoft.com/office/mac/drawingml/2011/main" val="1"/>
            </a:ext>
          </a:extLst>
        </p:spPr>
        <p:txBody>
          <a:bodyPr wrap="none" lIns="33337" tIns="33337" rIns="33337" bIns="33337">
            <a:spAutoFit/>
          </a:bodyPr>
          <a:lstStyle>
            <a:lvl1pPr>
              <a:defRPr sz="1000" b="0"/>
            </a:lvl1pPr>
          </a:lstStyle>
          <a:p>
            <a:r>
              <a:t>MICROWAVE REMOTE SENSING LABORATORY</a:t>
            </a:r>
          </a:p>
        </p:txBody>
      </p:sp>
      <p:sp>
        <p:nvSpPr>
          <p:cNvPr id="369" name="Line"/>
          <p:cNvSpPr/>
          <p:nvPr/>
        </p:nvSpPr>
        <p:spPr>
          <a:xfrm>
            <a:off x="0" y="6096000"/>
            <a:ext cx="9144000" cy="0"/>
          </a:xfrm>
          <a:prstGeom prst="line">
            <a:avLst/>
          </a:prstGeom>
          <a:ln w="12700">
            <a:solidFill>
              <a:srgbClr val="000000"/>
            </a:solidFill>
          </a:ln>
        </p:spPr>
        <p:txBody>
          <a:bodyPr lIns="45719" rIns="45719"/>
          <a:lstStyle/>
          <a:p>
            <a:endParaRPr/>
          </a:p>
        </p:txBody>
      </p:sp>
      <p:pic>
        <p:nvPicPr>
          <p:cNvPr id="370" name="C:\Users\Administrator\AppData\Roaming\Tencent\Users\2430124255\QQ\WinTemp\RichOle\K0E%L_[KOJZ]QOD$YB(C{}G.jpg" descr="C:\Users\Administrator\AppData\Roaming\Tencent\Users\2430124255\QQ\WinTemp\RichOle\K0E%L_[KOJZ]QOD$YB(C{}G.jpg"/>
          <p:cNvPicPr>
            <a:picLocks noChangeAspect="1"/>
          </p:cNvPicPr>
          <p:nvPr/>
        </p:nvPicPr>
        <p:blipFill>
          <a:blip r:embed="rId5">
            <a:extLst/>
          </a:blip>
          <a:stretch>
            <a:fillRect/>
          </a:stretch>
        </p:blipFill>
        <p:spPr>
          <a:xfrm>
            <a:off x="4605339" y="6110287"/>
            <a:ext cx="1414464" cy="442913"/>
          </a:xfrm>
          <a:prstGeom prst="rect">
            <a:avLst/>
          </a:prstGeom>
          <a:ln w="12700">
            <a:miter lim="400000"/>
          </a:ln>
        </p:spPr>
      </p:pic>
      <p:sp>
        <p:nvSpPr>
          <p:cNvPr id="371" name="Title Text"/>
          <p:cNvSpPr>
            <a:spLocks noGrp="1"/>
          </p:cNvSpPr>
          <p:nvPr>
            <p:ph type="title"/>
          </p:nvPr>
        </p:nvSpPr>
        <p:spPr>
          <a:xfrm>
            <a:off x="6934200" y="609600"/>
            <a:ext cx="2209800" cy="5257800"/>
          </a:xfrm>
          <a:prstGeom prst="rect">
            <a:avLst/>
          </a:prstGeom>
        </p:spPr>
        <p:txBody>
          <a:bodyPr lIns="44450" tIns="44450" rIns="44450" bIns="44450" anchor="ctr"/>
          <a:lstStyle>
            <a:lvl1pPr marL="0" indent="0">
              <a:defRPr sz="2200">
                <a:solidFill>
                  <a:srgbClr val="881C1C"/>
                </a:solidFill>
              </a:defRPr>
            </a:lvl1pPr>
          </a:lstStyle>
          <a:p>
            <a:r>
              <a:t>Title Text</a:t>
            </a:r>
          </a:p>
        </p:txBody>
      </p:sp>
      <p:sp>
        <p:nvSpPr>
          <p:cNvPr id="372" name="Body Level One…"/>
          <p:cNvSpPr>
            <a:spLocks noGrp="1"/>
          </p:cNvSpPr>
          <p:nvPr>
            <p:ph type="body" idx="1"/>
          </p:nvPr>
        </p:nvSpPr>
        <p:spPr>
          <a:xfrm>
            <a:off x="304800" y="609600"/>
            <a:ext cx="6477000" cy="5257800"/>
          </a:xfrm>
          <a:prstGeom prst="rect">
            <a:avLst/>
          </a:prstGeom>
        </p:spPr>
        <p:txBody>
          <a:bodyPr lIns="44450" tIns="44450" rIns="44450" bIns="44450">
            <a:normAutofit/>
          </a:bodyPr>
          <a:lstStyle>
            <a:lvl1pPr marL="257167" indent="-257167">
              <a:buClr>
                <a:srgbClr val="840C22"/>
              </a:buClr>
              <a:defRPr sz="1800"/>
            </a:lvl1pPr>
            <a:lvl2pPr marL="600060" indent="-257169">
              <a:buClr>
                <a:srgbClr val="840C22"/>
              </a:buClr>
              <a:defRPr sz="1800"/>
            </a:lvl2pPr>
            <a:lvl3pPr marL="891517" indent="-205735">
              <a:buClr>
                <a:srgbClr val="840C22"/>
              </a:buClr>
              <a:defRPr sz="1800"/>
            </a:lvl3pPr>
            <a:lvl4pPr marL="1200119" indent="-171446">
              <a:buClr>
                <a:srgbClr val="840C22"/>
              </a:buClr>
              <a:defRPr sz="1800"/>
            </a:lvl4pPr>
            <a:lvl5pPr marL="1628735" indent="-257169">
              <a:buClr>
                <a:srgbClr val="840C22"/>
              </a:buClr>
              <a:defRPr sz="18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4360" y="960122"/>
            <a:ext cx="7772400" cy="1470183"/>
          </a:xfrm>
          <a:prstGeom prst="rect">
            <a:avLst/>
          </a:prstGeom>
        </p:spPr>
        <p:txBody>
          <a:bodyPr vert="horz" lIns="82295" tIns="41148" rIns="82295" bIns="41148"/>
          <a:lstStyle/>
          <a:p>
            <a:r>
              <a:rPr lang="en-US"/>
              <a:t>Click to edit Master title style</a:t>
            </a:r>
          </a:p>
        </p:txBody>
      </p:sp>
      <p:sp>
        <p:nvSpPr>
          <p:cNvPr id="3" name="Subtitle 2"/>
          <p:cNvSpPr>
            <a:spLocks noGrp="1"/>
          </p:cNvSpPr>
          <p:nvPr>
            <p:ph type="subTitle" idx="1"/>
          </p:nvPr>
        </p:nvSpPr>
        <p:spPr>
          <a:xfrm>
            <a:off x="1348740" y="3360421"/>
            <a:ext cx="6400800" cy="1753077"/>
          </a:xfrm>
          <a:prstGeom prst="rect">
            <a:avLst/>
          </a:prstGeom>
        </p:spPr>
        <p:txBody>
          <a:bodyPr vert="horz" lIns="82295" tIns="41148" rIns="82295" bIns="41148"/>
          <a:lstStyle>
            <a:lvl1pPr marL="0" indent="0" algn="ctr">
              <a:buNone/>
              <a:defRPr/>
            </a:lvl1pPr>
            <a:lvl2pPr marL="411476" indent="0" algn="ctr">
              <a:buNone/>
              <a:defRPr/>
            </a:lvl2pPr>
            <a:lvl3pPr marL="822952" indent="0" algn="ctr">
              <a:buNone/>
              <a:defRPr/>
            </a:lvl3pPr>
            <a:lvl4pPr marL="1234427" indent="0" algn="ctr">
              <a:buNone/>
              <a:defRPr/>
            </a:lvl4pPr>
            <a:lvl5pPr marL="1645904" indent="0" algn="ctr">
              <a:buNone/>
              <a:defRPr/>
            </a:lvl5pPr>
            <a:lvl6pPr marL="2057379" indent="0" algn="ctr">
              <a:buNone/>
              <a:defRPr/>
            </a:lvl6pPr>
            <a:lvl7pPr marL="2468856" indent="0" algn="ctr">
              <a:buNone/>
              <a:defRPr/>
            </a:lvl7pPr>
            <a:lvl8pPr marL="2880331" indent="0" algn="ctr">
              <a:buNone/>
              <a:defRPr/>
            </a:lvl8pPr>
            <a:lvl9pPr marL="3291807" indent="0" algn="ctr">
              <a:buNone/>
              <a:defRPr/>
            </a:lvl9pPr>
          </a:lstStyle>
          <a:p>
            <a:r>
              <a:rPr lang="en-US"/>
              <a:t>Click to edit Master subtitle style</a:t>
            </a:r>
          </a:p>
        </p:txBody>
      </p:sp>
      <p:sp>
        <p:nvSpPr>
          <p:cNvPr id="4" name="Text Box 11"/>
          <p:cNvSpPr txBox="1">
            <a:spLocks noGrp="1" noChangeArrowheads="1"/>
          </p:cNvSpPr>
          <p:nvPr>
            <p:ph type="sldNum" sz="quarter" idx="10"/>
          </p:nvPr>
        </p:nvSpPr>
        <p:spPr>
          <a:ln/>
        </p:spPr>
        <p:txBody>
          <a:bodyPr/>
          <a:lstStyle>
            <a:lvl1pPr>
              <a:defRPr/>
            </a:lvl1pPr>
          </a:lstStyle>
          <a:p>
            <a:pPr>
              <a:defRPr/>
            </a:pPr>
            <a:fld id="{7B80D5BF-4E5A-A54B-89C3-43F64A004C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68672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 y="0"/>
            <a:ext cx="8298180" cy="617220"/>
          </a:xfrm>
          <a:prstGeom prst="rect">
            <a:avLst/>
          </a:prstGeom>
        </p:spPr>
        <p:txBody>
          <a:bodyPr vert="horz" lIns="82295" tIns="41148" rIns="82295" bIns="41148"/>
          <a:lstStyle/>
          <a:p>
            <a:r>
              <a:rPr lang="en-US"/>
              <a:t>Click to edit Master title style</a:t>
            </a:r>
          </a:p>
        </p:txBody>
      </p:sp>
      <p:sp>
        <p:nvSpPr>
          <p:cNvPr id="3" name="Content Placeholder 2"/>
          <p:cNvSpPr>
            <a:spLocks noGrp="1"/>
          </p:cNvSpPr>
          <p:nvPr>
            <p:ph idx="1"/>
          </p:nvPr>
        </p:nvSpPr>
        <p:spPr>
          <a:xfrm>
            <a:off x="114300" y="754380"/>
            <a:ext cx="9029700" cy="6103620"/>
          </a:xfrm>
          <a:prstGeom prst="rect">
            <a:avLst/>
          </a:prstGeom>
        </p:spPr>
        <p:txBody>
          <a:bodyPr vert="horz" lIns="82295" tIns="41148" rIns="82295"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1"/>
          <p:cNvSpPr txBox="1">
            <a:spLocks noGrp="1" noChangeArrowheads="1"/>
          </p:cNvSpPr>
          <p:nvPr>
            <p:ph type="sldNum" sz="quarter" idx="10"/>
          </p:nvPr>
        </p:nvSpPr>
        <p:spPr>
          <a:xfrm>
            <a:off x="8686801" y="6537960"/>
            <a:ext cx="445770" cy="285750"/>
          </a:xfrm>
          <a:ln/>
        </p:spPr>
        <p:txBody>
          <a:bodyPr/>
          <a:lstStyle>
            <a:lvl1pPr>
              <a:defRPr/>
            </a:lvl1pPr>
          </a:lstStyle>
          <a:p>
            <a:pPr>
              <a:defRPr/>
            </a:pPr>
            <a:fld id="{80DB651E-3201-D542-A4DA-7ED0287245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28518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520" y="4251960"/>
            <a:ext cx="7772400" cy="1363028"/>
          </a:xfrm>
          <a:prstGeom prst="rect">
            <a:avLst/>
          </a:prstGeom>
        </p:spPr>
        <p:txBody>
          <a:bodyPr vert="horz" lIns="82295" tIns="41148" rIns="82295" bIns="41148"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31520" y="1508760"/>
            <a:ext cx="7772400" cy="1500188"/>
          </a:xfrm>
          <a:prstGeom prst="rect">
            <a:avLst/>
          </a:prstGeom>
        </p:spPr>
        <p:txBody>
          <a:bodyPr vert="horz" lIns="82295" tIns="41148" rIns="82295" bIns="41148" anchor="b"/>
          <a:lstStyle>
            <a:lvl1pPr marL="0" indent="0">
              <a:buNone/>
              <a:defRPr sz="1800"/>
            </a:lvl1pPr>
            <a:lvl2pPr marL="411476" indent="0">
              <a:buNone/>
              <a:defRPr sz="1600"/>
            </a:lvl2pPr>
            <a:lvl3pPr marL="822952" indent="0">
              <a:buNone/>
              <a:defRPr sz="1400"/>
            </a:lvl3pPr>
            <a:lvl4pPr marL="1234427" indent="0">
              <a:buNone/>
              <a:defRPr sz="1300"/>
            </a:lvl4pPr>
            <a:lvl5pPr marL="1645904" indent="0">
              <a:buNone/>
              <a:defRPr sz="1300"/>
            </a:lvl5pPr>
            <a:lvl6pPr marL="2057379" indent="0">
              <a:buNone/>
              <a:defRPr sz="1300"/>
            </a:lvl6pPr>
            <a:lvl7pPr marL="2468856" indent="0">
              <a:buNone/>
              <a:defRPr sz="1300"/>
            </a:lvl7pPr>
            <a:lvl8pPr marL="2880331" indent="0">
              <a:buNone/>
              <a:defRPr sz="1300"/>
            </a:lvl8pPr>
            <a:lvl9pPr marL="3291807" indent="0">
              <a:buNone/>
              <a:defRPr sz="1300"/>
            </a:lvl9pPr>
          </a:lstStyle>
          <a:p>
            <a:pPr lvl="0"/>
            <a:r>
              <a:rPr lang="en-US"/>
              <a:t>Click to edit Master text styles</a:t>
            </a:r>
          </a:p>
        </p:txBody>
      </p:sp>
      <p:sp>
        <p:nvSpPr>
          <p:cNvPr id="4" name="Text Box 11"/>
          <p:cNvSpPr txBox="1">
            <a:spLocks noGrp="1" noChangeArrowheads="1"/>
          </p:cNvSpPr>
          <p:nvPr>
            <p:ph type="sldNum" sz="quarter" idx="10"/>
          </p:nvPr>
        </p:nvSpPr>
        <p:spPr>
          <a:ln/>
        </p:spPr>
        <p:txBody>
          <a:bodyPr/>
          <a:lstStyle>
            <a:lvl1pPr>
              <a:defRPr/>
            </a:lvl1pPr>
          </a:lstStyle>
          <a:p>
            <a:pPr>
              <a:defRPr/>
            </a:pPr>
            <a:fld id="{1EB36B67-B207-0540-B22B-B68FF8D04F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44878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54380"/>
            <a:ext cx="8023860" cy="662940"/>
          </a:xfrm>
          <a:prstGeom prst="rect">
            <a:avLst/>
          </a:prstGeom>
        </p:spPr>
        <p:txBody>
          <a:bodyPr vert="horz" lIns="82295" tIns="41148" rIns="82295" bIns="41148"/>
          <a:lstStyle/>
          <a:p>
            <a:r>
              <a:rPr lang="en-US"/>
              <a:t>Click to edit Master title style</a:t>
            </a:r>
          </a:p>
        </p:txBody>
      </p:sp>
      <p:sp>
        <p:nvSpPr>
          <p:cNvPr id="3" name="Content Placeholder 2"/>
          <p:cNvSpPr>
            <a:spLocks noGrp="1"/>
          </p:cNvSpPr>
          <p:nvPr>
            <p:ph sz="half" idx="1"/>
          </p:nvPr>
        </p:nvSpPr>
        <p:spPr>
          <a:xfrm>
            <a:off x="457200" y="1600200"/>
            <a:ext cx="4046220" cy="4526280"/>
          </a:xfrm>
          <a:prstGeom prst="rect">
            <a:avLst/>
          </a:prstGeom>
        </p:spPr>
        <p:txBody>
          <a:bodyPr vert="horz" lIns="82295" tIns="41148" rIns="82295"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580" y="1600200"/>
            <a:ext cx="4046220" cy="4526280"/>
          </a:xfrm>
          <a:prstGeom prst="rect">
            <a:avLst/>
          </a:prstGeom>
        </p:spPr>
        <p:txBody>
          <a:bodyPr vert="horz" lIns="82295" tIns="41148" rIns="82295"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1"/>
          <p:cNvSpPr txBox="1">
            <a:spLocks noGrp="1" noChangeArrowheads="1"/>
          </p:cNvSpPr>
          <p:nvPr>
            <p:ph type="sldNum" sz="quarter" idx="10"/>
          </p:nvPr>
        </p:nvSpPr>
        <p:spPr>
          <a:ln/>
        </p:spPr>
        <p:txBody>
          <a:bodyPr/>
          <a:lstStyle>
            <a:lvl1pPr>
              <a:defRPr/>
            </a:lvl1pPr>
          </a:lstStyle>
          <a:p>
            <a:pPr>
              <a:defRPr/>
            </a:pPr>
            <a:fld id="{ECF75FD1-D363-2743-9B2C-D06EC88FBC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467654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54380"/>
            <a:ext cx="8229600" cy="662940"/>
          </a:xfrm>
          <a:prstGeom prst="rect">
            <a:avLst/>
          </a:prstGeom>
        </p:spPr>
        <p:txBody>
          <a:bodyPr vert="horz" lIns="82295" tIns="41148" rIns="82295" bIns="41148"/>
          <a:lstStyle>
            <a:lvl1pPr>
              <a:defRPr/>
            </a:lvl1pPr>
          </a:lstStyle>
          <a:p>
            <a:r>
              <a:rPr lang="en-US"/>
              <a:t>Click to edit Master title style</a:t>
            </a:r>
          </a:p>
        </p:txBody>
      </p:sp>
      <p:sp>
        <p:nvSpPr>
          <p:cNvPr id="3" name="Text Placeholder 2"/>
          <p:cNvSpPr>
            <a:spLocks noGrp="1"/>
          </p:cNvSpPr>
          <p:nvPr>
            <p:ph type="body" idx="1"/>
          </p:nvPr>
        </p:nvSpPr>
        <p:spPr>
          <a:xfrm>
            <a:off x="457201" y="1534478"/>
            <a:ext cx="4040505" cy="640080"/>
          </a:xfrm>
          <a:prstGeom prst="rect">
            <a:avLst/>
          </a:prstGeom>
        </p:spPr>
        <p:txBody>
          <a:bodyPr vert="horz" lIns="82295" tIns="41148" rIns="82295" bIns="41148" anchor="b"/>
          <a:lstStyle>
            <a:lvl1pPr marL="0" indent="0">
              <a:buNone/>
              <a:defRPr sz="2200" b="1"/>
            </a:lvl1pPr>
            <a:lvl2pPr marL="411476" indent="0">
              <a:buNone/>
              <a:defRPr sz="1800" b="1"/>
            </a:lvl2pPr>
            <a:lvl3pPr marL="822952" indent="0">
              <a:buNone/>
              <a:defRPr sz="1600" b="1"/>
            </a:lvl3pPr>
            <a:lvl4pPr marL="1234427" indent="0">
              <a:buNone/>
              <a:defRPr sz="1400" b="1"/>
            </a:lvl4pPr>
            <a:lvl5pPr marL="1645904" indent="0">
              <a:buNone/>
              <a:defRPr sz="1400" b="1"/>
            </a:lvl5pPr>
            <a:lvl6pPr marL="2057379" indent="0">
              <a:buNone/>
              <a:defRPr sz="1400" b="1"/>
            </a:lvl6pPr>
            <a:lvl7pPr marL="2468856" indent="0">
              <a:buNone/>
              <a:defRPr sz="1400" b="1"/>
            </a:lvl7pPr>
            <a:lvl8pPr marL="2880331" indent="0">
              <a:buNone/>
              <a:defRPr sz="1400" b="1"/>
            </a:lvl8pPr>
            <a:lvl9pPr marL="32918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559"/>
            <a:ext cx="4040505" cy="3951923"/>
          </a:xfrm>
          <a:prstGeom prst="rect">
            <a:avLst/>
          </a:prstGeom>
        </p:spPr>
        <p:txBody>
          <a:bodyPr vert="horz" lIns="82295" tIns="41148" rIns="82295"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868" y="1534478"/>
            <a:ext cx="4041933" cy="640080"/>
          </a:xfrm>
          <a:prstGeom prst="rect">
            <a:avLst/>
          </a:prstGeom>
        </p:spPr>
        <p:txBody>
          <a:bodyPr vert="horz" lIns="82295" tIns="41148" rIns="82295" bIns="41148" anchor="b"/>
          <a:lstStyle>
            <a:lvl1pPr marL="0" indent="0">
              <a:buNone/>
              <a:defRPr sz="2200" b="1"/>
            </a:lvl1pPr>
            <a:lvl2pPr marL="411476" indent="0">
              <a:buNone/>
              <a:defRPr sz="1800" b="1"/>
            </a:lvl2pPr>
            <a:lvl3pPr marL="822952" indent="0">
              <a:buNone/>
              <a:defRPr sz="1600" b="1"/>
            </a:lvl3pPr>
            <a:lvl4pPr marL="1234427" indent="0">
              <a:buNone/>
              <a:defRPr sz="1400" b="1"/>
            </a:lvl4pPr>
            <a:lvl5pPr marL="1645904" indent="0">
              <a:buNone/>
              <a:defRPr sz="1400" b="1"/>
            </a:lvl5pPr>
            <a:lvl6pPr marL="2057379" indent="0">
              <a:buNone/>
              <a:defRPr sz="1400" b="1"/>
            </a:lvl6pPr>
            <a:lvl7pPr marL="2468856" indent="0">
              <a:buNone/>
              <a:defRPr sz="1400" b="1"/>
            </a:lvl7pPr>
            <a:lvl8pPr marL="2880331" indent="0">
              <a:buNone/>
              <a:defRPr sz="1400" b="1"/>
            </a:lvl8pPr>
            <a:lvl9pPr marL="32918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868" y="2174559"/>
            <a:ext cx="4041933" cy="3951923"/>
          </a:xfrm>
          <a:prstGeom prst="rect">
            <a:avLst/>
          </a:prstGeom>
        </p:spPr>
        <p:txBody>
          <a:bodyPr vert="horz" lIns="82295" tIns="41148" rIns="82295"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11"/>
          <p:cNvSpPr txBox="1">
            <a:spLocks noGrp="1" noChangeArrowheads="1"/>
          </p:cNvSpPr>
          <p:nvPr>
            <p:ph type="sldNum" sz="quarter" idx="10"/>
          </p:nvPr>
        </p:nvSpPr>
        <p:spPr>
          <a:ln/>
        </p:spPr>
        <p:txBody>
          <a:bodyPr/>
          <a:lstStyle>
            <a:lvl1pPr>
              <a:defRPr/>
            </a:lvl1pPr>
          </a:lstStyle>
          <a:p>
            <a:pPr>
              <a:defRPr/>
            </a:pPr>
            <a:fld id="{E30291EB-E8A7-1441-B6D8-F73A7B4CA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248332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68580"/>
            <a:ext cx="9144000" cy="480060"/>
          </a:xfrm>
          <a:prstGeom prst="rect">
            <a:avLst/>
          </a:prstGeom>
        </p:spPr>
        <p:txBody>
          <a:bodyPr vert="horz" lIns="82295" tIns="41148" rIns="82295" bIns="41148"/>
          <a:lstStyle/>
          <a:p>
            <a:r>
              <a:rPr lang="en-US" dirty="0"/>
              <a:t>Click to edit Master title style</a:t>
            </a:r>
          </a:p>
        </p:txBody>
      </p:sp>
      <p:sp>
        <p:nvSpPr>
          <p:cNvPr id="3" name="Text Box 11"/>
          <p:cNvSpPr txBox="1">
            <a:spLocks noGrp="1" noChangeArrowheads="1"/>
          </p:cNvSpPr>
          <p:nvPr>
            <p:ph type="sldNum" sz="quarter" idx="10"/>
          </p:nvPr>
        </p:nvSpPr>
        <p:spPr>
          <a:ln/>
        </p:spPr>
        <p:txBody>
          <a:bodyPr/>
          <a:lstStyle>
            <a:lvl1pPr>
              <a:defRPr/>
            </a:lvl1pPr>
          </a:lstStyle>
          <a:p>
            <a:pPr>
              <a:defRPr/>
            </a:pPr>
            <a:fld id="{C485D11E-0396-D042-A650-693AC1A2CE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094795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11"/>
          <p:cNvSpPr txBox="1">
            <a:spLocks noGrp="1" noChangeArrowheads="1"/>
          </p:cNvSpPr>
          <p:nvPr>
            <p:ph type="sldNum" sz="quarter" idx="10"/>
          </p:nvPr>
        </p:nvSpPr>
        <p:spPr>
          <a:ln/>
        </p:spPr>
        <p:txBody>
          <a:bodyPr/>
          <a:lstStyle>
            <a:lvl1pPr>
              <a:defRPr/>
            </a:lvl1pPr>
          </a:lstStyle>
          <a:p>
            <a:pPr>
              <a:defRPr/>
            </a:pPr>
            <a:fld id="{716A50D7-ADC1-C248-9AC3-D48E1728E5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56358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3"/>
            <a:ext cx="3008948" cy="1161573"/>
          </a:xfrm>
          <a:prstGeom prst="rect">
            <a:avLst/>
          </a:prstGeom>
        </p:spPr>
        <p:txBody>
          <a:bodyPr vert="horz" lIns="82295" tIns="41148" rIns="82295" bIns="41148"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a:prstGeom prst="rect">
            <a:avLst/>
          </a:prstGeom>
        </p:spPr>
        <p:txBody>
          <a:bodyPr vert="horz" lIns="82295" tIns="41148" rIns="82295"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66"/>
            <a:ext cx="3008948" cy="4692015"/>
          </a:xfrm>
          <a:prstGeom prst="rect">
            <a:avLst/>
          </a:prstGeom>
        </p:spPr>
        <p:txBody>
          <a:bodyPr vert="horz" lIns="82295" tIns="41148" rIns="82295" bIns="41148"/>
          <a:lstStyle>
            <a:lvl1pPr marL="0" indent="0">
              <a:buNone/>
              <a:defRPr sz="1300"/>
            </a:lvl1pPr>
            <a:lvl2pPr marL="411476" indent="0">
              <a:buNone/>
              <a:defRPr sz="1100"/>
            </a:lvl2pPr>
            <a:lvl3pPr marL="822952" indent="0">
              <a:buNone/>
              <a:defRPr sz="900"/>
            </a:lvl3pPr>
            <a:lvl4pPr marL="1234427" indent="0">
              <a:buNone/>
              <a:defRPr sz="800"/>
            </a:lvl4pPr>
            <a:lvl5pPr marL="1645904" indent="0">
              <a:buNone/>
              <a:defRPr sz="800"/>
            </a:lvl5pPr>
            <a:lvl6pPr marL="2057379" indent="0">
              <a:buNone/>
              <a:defRPr sz="800"/>
            </a:lvl6pPr>
            <a:lvl7pPr marL="2468856" indent="0">
              <a:buNone/>
              <a:defRPr sz="800"/>
            </a:lvl7pPr>
            <a:lvl8pPr marL="2880331" indent="0">
              <a:buNone/>
              <a:defRPr sz="800"/>
            </a:lvl8pPr>
            <a:lvl9pPr marL="3291807" indent="0">
              <a:buNone/>
              <a:defRPr sz="800"/>
            </a:lvl9pPr>
          </a:lstStyle>
          <a:p>
            <a:pPr lvl="0"/>
            <a:r>
              <a:rPr lang="en-US"/>
              <a:t>Click to edit Master text styles</a:t>
            </a:r>
          </a:p>
        </p:txBody>
      </p:sp>
      <p:sp>
        <p:nvSpPr>
          <p:cNvPr id="5" name="Text Box 11"/>
          <p:cNvSpPr txBox="1">
            <a:spLocks noGrp="1" noChangeArrowheads="1"/>
          </p:cNvSpPr>
          <p:nvPr>
            <p:ph type="sldNum" sz="quarter" idx="10"/>
          </p:nvPr>
        </p:nvSpPr>
        <p:spPr>
          <a:ln/>
        </p:spPr>
        <p:txBody>
          <a:bodyPr/>
          <a:lstStyle>
            <a:lvl1pPr>
              <a:defRPr/>
            </a:lvl1pPr>
          </a:lstStyle>
          <a:p>
            <a:pPr>
              <a:defRPr/>
            </a:pPr>
            <a:fld id="{569AFF43-5ADA-BA47-AAA4-5369B69ED3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4562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Title-Only Layout</a:t>
            </a:r>
          </a:p>
        </p:txBody>
      </p:sp>
      <p:sp>
        <p:nvSpPr>
          <p:cNvPr id="4" name="Date Placeholder 1"/>
          <p:cNvSpPr>
            <a:spLocks noGrp="1"/>
          </p:cNvSpPr>
          <p:nvPr>
            <p:ph type="dt" sz="half" idx="10"/>
          </p:nvPr>
        </p:nvSpPr>
        <p:spPr>
          <a:xfrm>
            <a:off x="16102" y="6605613"/>
            <a:ext cx="2650897" cy="176187"/>
          </a:xfrm>
          <a:prstGeom prst="rect">
            <a:avLst/>
          </a:prstGeom>
        </p:spPr>
        <p:txBody>
          <a:bodyPr lIns="91436" tIns="45716" rIns="91436" bIns="45716"/>
          <a:lstStyle>
            <a:lvl1pPr>
              <a:defRPr sz="1200">
                <a:solidFill>
                  <a:schemeClr val="bg1"/>
                </a:solidFill>
              </a:defRPr>
            </a:lvl1pPr>
          </a:lstStyle>
          <a:p>
            <a:r>
              <a:rPr lang="en-US" dirty="0"/>
              <a:t>Siqueira </a:t>
            </a:r>
            <a:r>
              <a:rPr lang="mr-IN" dirty="0"/>
              <a:t>–</a:t>
            </a:r>
            <a:r>
              <a:rPr lang="en-US" dirty="0"/>
              <a:t> NISAR Ecosystems Lead</a:t>
            </a:r>
          </a:p>
        </p:txBody>
      </p:sp>
    </p:spTree>
    <p:extLst>
      <p:ext uri="{BB962C8B-B14F-4D97-AF65-F5344CB8AC3E}">
        <p14:creationId xmlns:p14="http://schemas.microsoft.com/office/powerpoint/2010/main" val="271472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a:prstGeom prst="rect">
            <a:avLst/>
          </a:prstGeom>
        </p:spPr>
        <p:txBody>
          <a:bodyPr vert="horz" lIns="82295" tIns="41148" rIns="82295" bIns="41148"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a:prstGeom prst="rect">
            <a:avLst/>
          </a:prstGeom>
        </p:spPr>
        <p:txBody>
          <a:bodyPr vert="horz" lIns="82295" tIns="41148" rIns="82295" bIns="41148"/>
          <a:lstStyle>
            <a:lvl1pPr marL="0" indent="0">
              <a:buNone/>
              <a:defRPr sz="2900"/>
            </a:lvl1pPr>
            <a:lvl2pPr marL="411476" indent="0">
              <a:buNone/>
              <a:defRPr sz="2500"/>
            </a:lvl2pPr>
            <a:lvl3pPr marL="822952" indent="0">
              <a:buNone/>
              <a:defRPr sz="2200"/>
            </a:lvl3pPr>
            <a:lvl4pPr marL="1234427" indent="0">
              <a:buNone/>
              <a:defRPr sz="1800"/>
            </a:lvl4pPr>
            <a:lvl5pPr marL="1645904" indent="0">
              <a:buNone/>
              <a:defRPr sz="1800"/>
            </a:lvl5pPr>
            <a:lvl6pPr marL="2057379" indent="0">
              <a:buNone/>
              <a:defRPr sz="1800"/>
            </a:lvl6pPr>
            <a:lvl7pPr marL="2468856" indent="0">
              <a:buNone/>
              <a:defRPr sz="1800"/>
            </a:lvl7pPr>
            <a:lvl8pPr marL="2880331" indent="0">
              <a:buNone/>
              <a:defRPr sz="1800"/>
            </a:lvl8pPr>
            <a:lvl9pPr marL="3291807" indent="0">
              <a:buNone/>
              <a:defRPr sz="1800"/>
            </a:lvl9pPr>
          </a:lstStyle>
          <a:p>
            <a:pPr lvl="0"/>
            <a:endParaRPr lang="en-US" noProof="0">
              <a:sym typeface="Verdana" pitchFamily="1" charset="0"/>
            </a:endParaRPr>
          </a:p>
        </p:txBody>
      </p:sp>
      <p:sp>
        <p:nvSpPr>
          <p:cNvPr id="4" name="Text Placeholder 3"/>
          <p:cNvSpPr>
            <a:spLocks noGrp="1"/>
          </p:cNvSpPr>
          <p:nvPr>
            <p:ph type="body" sz="half" idx="2"/>
          </p:nvPr>
        </p:nvSpPr>
        <p:spPr>
          <a:xfrm>
            <a:off x="1791653" y="5367814"/>
            <a:ext cx="5486400" cy="804386"/>
          </a:xfrm>
          <a:prstGeom prst="rect">
            <a:avLst/>
          </a:prstGeom>
        </p:spPr>
        <p:txBody>
          <a:bodyPr vert="horz" lIns="82295" tIns="41148" rIns="82295" bIns="41148"/>
          <a:lstStyle>
            <a:lvl1pPr marL="0" indent="0">
              <a:buNone/>
              <a:defRPr sz="1300"/>
            </a:lvl1pPr>
            <a:lvl2pPr marL="411476" indent="0">
              <a:buNone/>
              <a:defRPr sz="1100"/>
            </a:lvl2pPr>
            <a:lvl3pPr marL="822952" indent="0">
              <a:buNone/>
              <a:defRPr sz="900"/>
            </a:lvl3pPr>
            <a:lvl4pPr marL="1234427" indent="0">
              <a:buNone/>
              <a:defRPr sz="800"/>
            </a:lvl4pPr>
            <a:lvl5pPr marL="1645904" indent="0">
              <a:buNone/>
              <a:defRPr sz="800"/>
            </a:lvl5pPr>
            <a:lvl6pPr marL="2057379" indent="0">
              <a:buNone/>
              <a:defRPr sz="800"/>
            </a:lvl6pPr>
            <a:lvl7pPr marL="2468856" indent="0">
              <a:buNone/>
              <a:defRPr sz="800"/>
            </a:lvl7pPr>
            <a:lvl8pPr marL="2880331" indent="0">
              <a:buNone/>
              <a:defRPr sz="800"/>
            </a:lvl8pPr>
            <a:lvl9pPr marL="3291807" indent="0">
              <a:buNone/>
              <a:defRPr sz="800"/>
            </a:lvl9pPr>
          </a:lstStyle>
          <a:p>
            <a:pPr lvl="0"/>
            <a:r>
              <a:rPr lang="en-US"/>
              <a:t>Click to edit Master text styles</a:t>
            </a:r>
          </a:p>
        </p:txBody>
      </p:sp>
      <p:sp>
        <p:nvSpPr>
          <p:cNvPr id="5" name="Text Box 11"/>
          <p:cNvSpPr txBox="1">
            <a:spLocks noGrp="1" noChangeArrowheads="1"/>
          </p:cNvSpPr>
          <p:nvPr>
            <p:ph type="sldNum" sz="quarter" idx="10"/>
          </p:nvPr>
        </p:nvSpPr>
        <p:spPr>
          <a:ln/>
        </p:spPr>
        <p:txBody>
          <a:bodyPr/>
          <a:lstStyle>
            <a:lvl1pPr>
              <a:defRPr/>
            </a:lvl1pPr>
          </a:lstStyle>
          <a:p>
            <a:pPr>
              <a:defRPr/>
            </a:pPr>
            <a:fld id="{61C00228-05CE-844F-BDCE-BC214467D7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038727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5" tIns="41148" rIns="82295" bIns="41148"/>
          <a:lstStyle/>
          <a:p>
            <a:r>
              <a:rPr lang="en-US"/>
              <a:t>Click to edit Master title style</a:t>
            </a:r>
          </a:p>
        </p:txBody>
      </p:sp>
      <p:sp>
        <p:nvSpPr>
          <p:cNvPr id="3" name="Vertical Text Placeholder 2"/>
          <p:cNvSpPr>
            <a:spLocks noGrp="1"/>
          </p:cNvSpPr>
          <p:nvPr>
            <p:ph type="body" orient="vert" idx="1"/>
          </p:nvPr>
        </p:nvSpPr>
        <p:spPr>
          <a:xfrm>
            <a:off x="457200" y="1600200"/>
            <a:ext cx="8229600" cy="4526280"/>
          </a:xfrm>
          <a:prstGeom prst="rect">
            <a:avLst/>
          </a:prstGeom>
        </p:spPr>
        <p:txBody>
          <a:bodyPr vert="eaVert" lIns="82295" tIns="41148" rIns="82295"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1"/>
          <p:cNvSpPr txBox="1">
            <a:spLocks noGrp="1" noChangeArrowheads="1"/>
          </p:cNvSpPr>
          <p:nvPr>
            <p:ph type="sldNum" sz="quarter" idx="10"/>
          </p:nvPr>
        </p:nvSpPr>
        <p:spPr>
          <a:ln/>
        </p:spPr>
        <p:txBody>
          <a:bodyPr/>
          <a:lstStyle>
            <a:lvl1pPr>
              <a:defRPr/>
            </a:lvl1pPr>
          </a:lstStyle>
          <a:p>
            <a:pPr>
              <a:defRPr/>
            </a:pPr>
            <a:fld id="{DA4A451B-B7F6-C246-9478-3AAA22D6DB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21185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320"/>
            <a:ext cx="2057400" cy="5852160"/>
          </a:xfrm>
          <a:prstGeom prst="rect">
            <a:avLst/>
          </a:prstGeom>
        </p:spPr>
        <p:txBody>
          <a:bodyPr vert="eaVert" lIns="82295" tIns="41148" rIns="82295" bIns="41148"/>
          <a:lstStyle/>
          <a:p>
            <a:r>
              <a:rPr lang="en-US"/>
              <a:t>Click to edit Master title style</a:t>
            </a:r>
          </a:p>
        </p:txBody>
      </p:sp>
      <p:sp>
        <p:nvSpPr>
          <p:cNvPr id="3" name="Vertical Text Placeholder 2"/>
          <p:cNvSpPr>
            <a:spLocks noGrp="1"/>
          </p:cNvSpPr>
          <p:nvPr>
            <p:ph type="body" orient="vert" idx="1"/>
          </p:nvPr>
        </p:nvSpPr>
        <p:spPr>
          <a:xfrm>
            <a:off x="457200" y="274320"/>
            <a:ext cx="6035040" cy="5852160"/>
          </a:xfrm>
          <a:prstGeom prst="rect">
            <a:avLst/>
          </a:prstGeom>
        </p:spPr>
        <p:txBody>
          <a:bodyPr vert="eaVert" lIns="82295" tIns="41148" rIns="82295"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1"/>
          <p:cNvSpPr txBox="1">
            <a:spLocks noGrp="1" noChangeArrowheads="1"/>
          </p:cNvSpPr>
          <p:nvPr>
            <p:ph type="sldNum" sz="quarter" idx="10"/>
          </p:nvPr>
        </p:nvSpPr>
        <p:spPr>
          <a:ln/>
        </p:spPr>
        <p:txBody>
          <a:bodyPr/>
          <a:lstStyle>
            <a:lvl1pPr>
              <a:defRPr/>
            </a:lvl1pPr>
          </a:lstStyle>
          <a:p>
            <a:pPr>
              <a:defRPr/>
            </a:pPr>
            <a:fld id="{C74D179B-DCF9-504A-95B1-FB321B3375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610613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Front Cover">
    <p:spTree>
      <p:nvGrpSpPr>
        <p:cNvPr id="1" name=""/>
        <p:cNvGrpSpPr/>
        <p:nvPr/>
      </p:nvGrpSpPr>
      <p:grpSpPr>
        <a:xfrm>
          <a:off x="0" y="0"/>
          <a:ext cx="0" cy="0"/>
          <a:chOff x="0" y="0"/>
          <a:chExt cx="0" cy="0"/>
        </a:xfrm>
      </p:grpSpPr>
      <p:pic>
        <p:nvPicPr>
          <p:cNvPr id="11" name="Content Placeholder 3"/>
          <p:cNvPicPr>
            <a:picLocks noChangeAspect="1"/>
          </p:cNvPicPr>
          <p:nvPr userDrawn="1"/>
        </p:nvPicPr>
        <p:blipFill rotWithShape="1">
          <a:blip r:embed="rId2"/>
          <a:srcRect l="-6311" t="-927" r="-1" b="-1906"/>
          <a:stretch/>
        </p:blipFill>
        <p:spPr>
          <a:xfrm>
            <a:off x="-2522145" y="-145470"/>
            <a:ext cx="12480848" cy="7219370"/>
          </a:xfrm>
          <a:prstGeom prst="rect">
            <a:avLst/>
          </a:prstGeom>
        </p:spPr>
      </p:pic>
      <p:sp>
        <p:nvSpPr>
          <p:cNvPr id="756739" name="Rectangle 3"/>
          <p:cNvSpPr>
            <a:spLocks noGrp="1" noChangeArrowheads="1"/>
          </p:cNvSpPr>
          <p:nvPr>
            <p:ph type="ctrTitle"/>
          </p:nvPr>
        </p:nvSpPr>
        <p:spPr>
          <a:xfrm>
            <a:off x="719137" y="1465264"/>
            <a:ext cx="7680325" cy="1201736"/>
          </a:xfrm>
        </p:spPr>
        <p:txBody>
          <a:bodyPr>
            <a:noAutofit/>
          </a:bodyPr>
          <a:lstStyle>
            <a:lvl1pPr algn="ctr">
              <a:defRPr sz="48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756740" name="Rectangle 4"/>
          <p:cNvSpPr>
            <a:spLocks noGrp="1" noChangeArrowheads="1"/>
          </p:cNvSpPr>
          <p:nvPr>
            <p:ph type="subTitle" idx="1"/>
          </p:nvPr>
        </p:nvSpPr>
        <p:spPr>
          <a:xfrm>
            <a:off x="1358900" y="4735513"/>
            <a:ext cx="6400800" cy="450321"/>
          </a:xfrm>
        </p:spPr>
        <p:txBody>
          <a:bodyPr/>
          <a:lstStyle>
            <a:lvl1pPr marL="0" indent="0" algn="ctr">
              <a:buFont typeface="Wingdings" pitchFamily="-106" charset="2"/>
              <a:buNone/>
              <a:defRPr sz="2400" b="0" i="0" baseline="0">
                <a:solidFill>
                  <a:srgbClr val="FF3300"/>
                </a:solidFill>
                <a:effectLst>
                  <a:outerShdw blurRad="38100" dist="38100" dir="2700000" algn="tl">
                    <a:srgbClr val="000000">
                      <a:alpha val="43137"/>
                    </a:srgbClr>
                  </a:outerShdw>
                </a:effectLst>
                <a:latin typeface="Arial" pitchFamily="34" charset="0"/>
              </a:defRPr>
            </a:lvl1pPr>
          </a:lstStyle>
          <a:p>
            <a:r>
              <a:rPr lang="en-US" dirty="0"/>
              <a:t>Click to edit Master subtitle style</a:t>
            </a:r>
          </a:p>
        </p:txBody>
      </p:sp>
      <p:pic>
        <p:nvPicPr>
          <p:cNvPr id="15" name="Picture 14" descr="http://expertjobs.org/wp-content/uploads/2012/09/isro.jpg"/>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38072" y="0"/>
            <a:ext cx="705928" cy="665201"/>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Slide Number Placeholder 3"/>
          <p:cNvSpPr txBox="1">
            <a:spLocks/>
          </p:cNvSpPr>
          <p:nvPr userDrawn="1"/>
        </p:nvSpPr>
        <p:spPr>
          <a:xfrm>
            <a:off x="6963461" y="6515100"/>
            <a:ext cx="2133600" cy="259770"/>
          </a:xfrm>
          <a:prstGeom prst="rect">
            <a:avLst/>
          </a:prstGeom>
        </p:spPr>
        <p:txBody>
          <a:bodyPr/>
          <a:lstStyle/>
          <a:p>
            <a:pPr algn="r" defTabSz="914400" fontAlgn="base">
              <a:spcBef>
                <a:spcPct val="0"/>
              </a:spcBef>
              <a:spcAft>
                <a:spcPct val="0"/>
              </a:spcAft>
              <a:defRPr/>
            </a:pPr>
            <a:endParaRPr lang="en-US" sz="1100" dirty="0">
              <a:solidFill>
                <a:prstClr val="white"/>
              </a:solidFill>
              <a:latin typeface="Arial" charset="0"/>
              <a:ea typeface="ＭＳ Ｐゴシック" pitchFamily="-110" charset="-128"/>
            </a:endParaRPr>
          </a:p>
        </p:txBody>
      </p:sp>
      <p:pic>
        <p:nvPicPr>
          <p:cNvPr id="20"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8412" t="24015" r="16176" b="47124"/>
          <a:stretch/>
        </p:blipFill>
        <p:spPr bwMode="auto">
          <a:xfrm>
            <a:off x="7953903" y="6333126"/>
            <a:ext cx="1102807" cy="2939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7" descr="meatball best"/>
          <p:cNvPicPr>
            <a:picLocks noChangeAspect="1" noChangeArrowheads="1"/>
          </p:cNvPicPr>
          <p:nvPr userDrawn="1"/>
        </p:nvPicPr>
        <p:blipFill>
          <a:blip r:embed="rId5"/>
          <a:srcRect/>
          <a:stretch>
            <a:fillRect/>
          </a:stretch>
        </p:blipFill>
        <p:spPr bwMode="auto">
          <a:xfrm>
            <a:off x="4679" y="14412"/>
            <a:ext cx="682099" cy="573052"/>
          </a:xfrm>
          <a:prstGeom prst="rect">
            <a:avLst/>
          </a:prstGeom>
          <a:noFill/>
          <a:ln w="9525">
            <a:noFill/>
            <a:miter lim="800000"/>
            <a:headEnd/>
            <a:tailEnd/>
          </a:ln>
        </p:spPr>
      </p:pic>
      <p:sp>
        <p:nvSpPr>
          <p:cNvPr id="22" name="TextBox 21"/>
          <p:cNvSpPr txBox="1"/>
          <p:nvPr userDrawn="1"/>
        </p:nvSpPr>
        <p:spPr>
          <a:xfrm>
            <a:off x="561977" y="178711"/>
            <a:ext cx="1663062" cy="307777"/>
          </a:xfrm>
          <a:prstGeom prst="rect">
            <a:avLst/>
          </a:prstGeom>
          <a:noFill/>
        </p:spPr>
        <p:txBody>
          <a:bodyPr wrap="square" rtlCol="0">
            <a:spAutoFit/>
          </a:bodyPr>
          <a:lstStyle/>
          <a:p>
            <a:pPr defTabSz="914400" fontAlgn="base">
              <a:spcBef>
                <a:spcPct val="0"/>
              </a:spcBef>
              <a:spcAft>
                <a:spcPct val="0"/>
              </a:spcAft>
            </a:pPr>
            <a:r>
              <a:rPr lang="en-US" sz="800" b="1" dirty="0">
                <a:solidFill>
                  <a:prstClr val="white"/>
                </a:solidFill>
                <a:latin typeface="Calibri"/>
                <a:ea typeface="ＭＳ Ｐゴシック" pitchFamily="-110" charset="-128"/>
              </a:rPr>
              <a:t>Jet Propulsion Laboratory</a:t>
            </a:r>
          </a:p>
          <a:p>
            <a:pPr defTabSz="914400" fontAlgn="base">
              <a:spcBef>
                <a:spcPct val="0"/>
              </a:spcBef>
              <a:spcAft>
                <a:spcPct val="0"/>
              </a:spcAft>
            </a:pPr>
            <a:r>
              <a:rPr lang="en-US" sz="600" dirty="0">
                <a:solidFill>
                  <a:prstClr val="white"/>
                </a:solidFill>
                <a:latin typeface="Calibri"/>
                <a:ea typeface="ＭＳ Ｐゴシック" pitchFamily="-110" charset="-128"/>
              </a:rPr>
              <a:t>California Institute of Technology</a:t>
            </a:r>
          </a:p>
        </p:txBody>
      </p:sp>
    </p:spTree>
    <p:extLst>
      <p:ext uri="{BB962C8B-B14F-4D97-AF65-F5344CB8AC3E}">
        <p14:creationId xmlns:p14="http://schemas.microsoft.com/office/powerpoint/2010/main" val="20858446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1_Section Front Page">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2074545"/>
          </a:xfrm>
          <a:prstGeom prst="rect">
            <a:avLst/>
          </a:prstGeom>
        </p:spPr>
      </p:pic>
      <p:pic>
        <p:nvPicPr>
          <p:cNvPr id="24" name="Picture 23" descr="Nieto-Globefinal.png"/>
          <p:cNvPicPr>
            <a:picLocks noChangeAspect="1"/>
          </p:cNvPicPr>
          <p:nvPr userDrawn="1"/>
        </p:nvPicPr>
        <p:blipFill rotWithShape="1">
          <a:blip r:embed="rId3">
            <a:extLst>
              <a:ext uri="{28A0092B-C50C-407E-A947-70E740481C1C}">
                <a14:useLocalDpi xmlns:a14="http://schemas.microsoft.com/office/drawing/2010/main" val="0"/>
              </a:ext>
            </a:extLst>
          </a:blip>
          <a:srcRect l="13399" b="10124"/>
          <a:stretch/>
        </p:blipFill>
        <p:spPr>
          <a:xfrm>
            <a:off x="-443751" y="867554"/>
            <a:ext cx="5122953" cy="6985528"/>
          </a:xfrm>
          <a:prstGeom prst="rect">
            <a:avLst/>
          </a:prstGeom>
        </p:spPr>
      </p:pic>
      <p:pic>
        <p:nvPicPr>
          <p:cNvPr id="26" name="Picture 25"/>
          <p:cNvPicPr>
            <a:picLocks noChangeAspect="1"/>
          </p:cNvPicPr>
          <p:nvPr userDrawn="1"/>
        </p:nvPicPr>
        <p:blipFill rotWithShape="1">
          <a:blip r:embed="rId4" cstate="print">
            <a:lum bright="70000" contrast="-70000"/>
            <a:extLst>
              <a:ext uri="{BEBA8EAE-BF5A-486C-A8C5-ECC9F3942E4B}">
                <a14:imgProps xmlns:a14="http://schemas.microsoft.com/office/drawing/2010/main">
                  <a14:imgLayer r:embed="rId5">
                    <a14:imgEffect>
                      <a14:artisticBlu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t="21747" r="25515" b="9290"/>
          <a:stretch/>
        </p:blipFill>
        <p:spPr>
          <a:xfrm>
            <a:off x="1651942" y="-53786"/>
            <a:ext cx="7492058" cy="5360078"/>
          </a:xfrm>
          <a:prstGeom prst="rect">
            <a:avLst/>
          </a:prstGeom>
        </p:spPr>
      </p:pic>
      <p:pic>
        <p:nvPicPr>
          <p:cNvPr id="25" name="Picture 24"/>
          <p:cNvPicPr>
            <a:picLocks noChangeAspect="1"/>
          </p:cNvPicPr>
          <p:nvPr userDrawn="1"/>
        </p:nvPicPr>
        <p:blipFill rotWithShape="1">
          <a:blip r:embed="rId6" cstate="print">
            <a:clrChange>
              <a:clrFrom>
                <a:srgbClr val="FFFFFF"/>
              </a:clrFrom>
              <a:clrTo>
                <a:srgbClr val="FFFFFF">
                  <a:alpha val="0"/>
                </a:srgbClr>
              </a:clrTo>
            </a:clrChange>
            <a:duotone>
              <a:prstClr val="black"/>
              <a:schemeClr val="tx2">
                <a:tint val="45000"/>
                <a:satMod val="400000"/>
              </a:schemeClr>
            </a:duotone>
            <a:extLst>
              <a:ext uri="{BEBA8EAE-BF5A-486C-A8C5-ECC9F3942E4B}">
                <a14:imgProps xmlns:a14="http://schemas.microsoft.com/office/drawing/2010/main">
                  <a14:imgLayer r:embed="rId7">
                    <a14:imgEffect>
                      <a14:artisticBlur/>
                    </a14:imgEffect>
                    <a14:imgEffect>
                      <a14:colorTemperature colorTemp="11200"/>
                    </a14:imgEffect>
                  </a14:imgLayer>
                </a14:imgProps>
              </a:ext>
              <a:ext uri="{28A0092B-C50C-407E-A947-70E740481C1C}">
                <a14:useLocalDpi xmlns:a14="http://schemas.microsoft.com/office/drawing/2010/main" val="0"/>
              </a:ext>
            </a:extLst>
          </a:blip>
          <a:srcRect l="13477" t="21429" r="16800" b="13692"/>
          <a:stretch/>
        </p:blipFill>
        <p:spPr>
          <a:xfrm>
            <a:off x="2131126" y="-40339"/>
            <a:ext cx="7012873" cy="5042646"/>
          </a:xfrm>
          <a:prstGeom prst="rect">
            <a:avLst/>
          </a:prstGeom>
        </p:spPr>
      </p:pic>
      <p:sp>
        <p:nvSpPr>
          <p:cNvPr id="3" name="Subtitle 2"/>
          <p:cNvSpPr>
            <a:spLocks noGrp="1"/>
          </p:cNvSpPr>
          <p:nvPr>
            <p:ph type="subTitle" idx="1"/>
          </p:nvPr>
        </p:nvSpPr>
        <p:spPr>
          <a:xfrm>
            <a:off x="4800600" y="6019800"/>
            <a:ext cx="3581400" cy="533400"/>
          </a:xfrm>
        </p:spPr>
        <p:txBody>
          <a:bodyPr>
            <a:normAutofit/>
          </a:bodyPr>
          <a:lstStyle>
            <a:lvl1pPr marL="0" indent="0" algn="l">
              <a:buNone/>
              <a:defRPr sz="1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hasCustomPrompt="1"/>
          </p:nvPr>
        </p:nvSpPr>
        <p:spPr>
          <a:xfrm>
            <a:off x="4800600" y="4648200"/>
            <a:ext cx="3581400" cy="1470025"/>
          </a:xfrm>
          <a:ln>
            <a:noFill/>
          </a:ln>
        </p:spPr>
        <p:txBody>
          <a:bodyPr anchor="b">
            <a:normAutofit/>
          </a:bodyPr>
          <a:lstStyle>
            <a:lvl1pPr algn="l">
              <a:defRPr sz="3200">
                <a:solidFill>
                  <a:schemeClr val="accent1">
                    <a:lumMod val="75000"/>
                  </a:schemeClr>
                </a:solidFill>
              </a:defRPr>
            </a:lvl1pPr>
          </a:lstStyle>
          <a:p>
            <a:r>
              <a:rPr lang="en-US" dirty="0"/>
              <a:t>Sub-Title</a:t>
            </a:r>
          </a:p>
        </p:txBody>
      </p:sp>
      <p:sp>
        <p:nvSpPr>
          <p:cNvPr id="17" name="Slide Number Placeholder 3"/>
          <p:cNvSpPr txBox="1">
            <a:spLocks/>
          </p:cNvSpPr>
          <p:nvPr userDrawn="1"/>
        </p:nvSpPr>
        <p:spPr>
          <a:xfrm>
            <a:off x="6963461" y="6540500"/>
            <a:ext cx="2133600" cy="234370"/>
          </a:xfrm>
          <a:prstGeom prst="rect">
            <a:avLst/>
          </a:prstGeom>
        </p:spPr>
        <p:txBody>
          <a:bodyPr/>
          <a:lstStyle/>
          <a:p>
            <a:pPr algn="r" defTabSz="914400" fontAlgn="base">
              <a:spcBef>
                <a:spcPct val="0"/>
              </a:spcBef>
              <a:spcAft>
                <a:spcPct val="0"/>
              </a:spcAft>
              <a:defRPr/>
            </a:pPr>
            <a:fld id="{ED260844-9411-4490-B567-6E1A6DA7FDD9}" type="slidenum">
              <a:rPr lang="en-US" sz="1100" smtClean="0">
                <a:solidFill>
                  <a:prstClr val="black"/>
                </a:solidFill>
                <a:latin typeface="Arial" charset="0"/>
                <a:ea typeface="ＭＳ Ｐゴシック" pitchFamily="-110" charset="-128"/>
              </a:rPr>
              <a:pPr algn="r" defTabSz="914400" fontAlgn="base">
                <a:spcBef>
                  <a:spcPct val="0"/>
                </a:spcBef>
                <a:spcAft>
                  <a:spcPct val="0"/>
                </a:spcAft>
                <a:defRPr/>
              </a:pPr>
              <a:t>‹#›</a:t>
            </a:fld>
            <a:endParaRPr lang="en-US" sz="1100" dirty="0">
              <a:solidFill>
                <a:prstClr val="black"/>
              </a:solidFill>
              <a:latin typeface="Arial" charset="0"/>
              <a:ea typeface="ＭＳ Ｐゴシック" pitchFamily="-110" charset="-128"/>
            </a:endParaRPr>
          </a:p>
        </p:txBody>
      </p:sp>
      <p:pic>
        <p:nvPicPr>
          <p:cNvPr id="15" name="Picture 7" descr="meatball best"/>
          <p:cNvPicPr>
            <a:picLocks noChangeAspect="1" noChangeArrowheads="1"/>
          </p:cNvPicPr>
          <p:nvPr userDrawn="1"/>
        </p:nvPicPr>
        <p:blipFill>
          <a:blip r:embed="rId8"/>
          <a:srcRect/>
          <a:stretch>
            <a:fillRect/>
          </a:stretch>
        </p:blipFill>
        <p:spPr bwMode="auto">
          <a:xfrm>
            <a:off x="5619253" y="1256982"/>
            <a:ext cx="973138" cy="817563"/>
          </a:xfrm>
          <a:prstGeom prst="rect">
            <a:avLst/>
          </a:prstGeom>
          <a:noFill/>
          <a:ln w="9525">
            <a:noFill/>
            <a:miter lim="800000"/>
            <a:headEnd/>
            <a:tailEnd/>
          </a:ln>
        </p:spPr>
      </p:pic>
      <p:pic>
        <p:nvPicPr>
          <p:cNvPr id="16" name="Picture 15" descr="http://expertjobs.org/wp-content/uploads/2012/09/isro.jpg"/>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8894" y="1170711"/>
            <a:ext cx="990600" cy="93345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18412" t="24015" r="16176" b="47124"/>
          <a:stretch/>
        </p:blipFill>
        <p:spPr bwMode="auto">
          <a:xfrm>
            <a:off x="6251891" y="622998"/>
            <a:ext cx="2205613" cy="587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userDrawn="1"/>
        </p:nvSpPr>
        <p:spPr>
          <a:xfrm>
            <a:off x="6507839" y="1535940"/>
            <a:ext cx="1663062" cy="357790"/>
          </a:xfrm>
          <a:prstGeom prst="rect">
            <a:avLst/>
          </a:prstGeom>
          <a:noFill/>
        </p:spPr>
        <p:txBody>
          <a:bodyPr wrap="square" rtlCol="0">
            <a:spAutoFit/>
          </a:bodyPr>
          <a:lstStyle/>
          <a:p>
            <a:pPr defTabSz="914400" fontAlgn="base">
              <a:spcBef>
                <a:spcPct val="0"/>
              </a:spcBef>
              <a:spcAft>
                <a:spcPct val="0"/>
              </a:spcAft>
            </a:pPr>
            <a:r>
              <a:rPr lang="en-US" sz="925" b="1" dirty="0">
                <a:solidFill>
                  <a:prstClr val="black"/>
                </a:solidFill>
                <a:latin typeface="Calibri"/>
                <a:ea typeface="ＭＳ Ｐゴシック" pitchFamily="-110" charset="-128"/>
              </a:rPr>
              <a:t>Jet Propulsion Laboratory</a:t>
            </a:r>
          </a:p>
          <a:p>
            <a:pPr defTabSz="914400" fontAlgn="base">
              <a:spcBef>
                <a:spcPct val="0"/>
              </a:spcBef>
              <a:spcAft>
                <a:spcPct val="0"/>
              </a:spcAft>
            </a:pPr>
            <a:r>
              <a:rPr lang="en-US" sz="800" dirty="0">
                <a:solidFill>
                  <a:prstClr val="black"/>
                </a:solidFill>
                <a:latin typeface="Calibri"/>
                <a:ea typeface="ＭＳ Ｐゴシック" pitchFamily="-110" charset="-128"/>
              </a:rPr>
              <a:t>California Institute of Technology</a:t>
            </a:r>
          </a:p>
        </p:txBody>
      </p:sp>
    </p:spTree>
    <p:extLst>
      <p:ext uri="{BB962C8B-B14F-4D97-AF65-F5344CB8AC3E}">
        <p14:creationId xmlns:p14="http://schemas.microsoft.com/office/powerpoint/2010/main" val="21622850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848300" y="1311276"/>
            <a:ext cx="8075363" cy="467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1468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7"/>
          <p:cNvSpPr>
            <a:spLocks noGrp="1"/>
          </p:cNvSpPr>
          <p:nvPr>
            <p:ph type="body" sz="quarter" idx="13"/>
          </p:nvPr>
        </p:nvSpPr>
        <p:spPr>
          <a:xfrm>
            <a:off x="848301" y="1311276"/>
            <a:ext cx="3799899" cy="467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p:cNvSpPr>
            <a:spLocks noGrp="1"/>
          </p:cNvSpPr>
          <p:nvPr>
            <p:ph type="body" sz="quarter" idx="14"/>
          </p:nvPr>
        </p:nvSpPr>
        <p:spPr>
          <a:xfrm>
            <a:off x="4975801" y="1311276"/>
            <a:ext cx="4028500" cy="467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189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mp;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7"/>
          <p:cNvSpPr>
            <a:spLocks noGrp="1"/>
          </p:cNvSpPr>
          <p:nvPr>
            <p:ph type="body" sz="quarter" idx="13"/>
          </p:nvPr>
        </p:nvSpPr>
        <p:spPr>
          <a:xfrm>
            <a:off x="848301" y="1311276"/>
            <a:ext cx="3799899" cy="467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4"/>
          </p:nvPr>
        </p:nvSpPr>
        <p:spPr>
          <a:xfrm>
            <a:off x="4978400" y="1320800"/>
            <a:ext cx="3797300" cy="468630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9658080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bjec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7"/>
          <p:cNvSpPr>
            <a:spLocks noGrp="1"/>
          </p:cNvSpPr>
          <p:nvPr>
            <p:ph type="body" sz="quarter" idx="13"/>
          </p:nvPr>
        </p:nvSpPr>
        <p:spPr>
          <a:xfrm>
            <a:off x="5001201" y="1323976"/>
            <a:ext cx="3799899" cy="467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4"/>
          </p:nvPr>
        </p:nvSpPr>
        <p:spPr>
          <a:xfrm>
            <a:off x="952500" y="1333500"/>
            <a:ext cx="3797300" cy="468630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770362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userDrawn="1"/>
        </p:nvSpPr>
        <p:spPr>
          <a:xfrm>
            <a:off x="4" y="6629400"/>
            <a:ext cx="9144001" cy="228600"/>
          </a:xfrm>
          <a:prstGeom prst="rect">
            <a:avLst/>
          </a:prstGeom>
          <a:solidFill>
            <a:srgbClr val="0166A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userDrawn="1"/>
        </p:nvSpPr>
        <p:spPr>
          <a:xfrm>
            <a:off x="4" y="6553200"/>
            <a:ext cx="9144001" cy="76200"/>
          </a:xfrm>
          <a:prstGeom prst="rect">
            <a:avLst/>
          </a:prstGeom>
          <a:solidFill>
            <a:srgbClr val="2CC1D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userDrawn="1">
            <p:ph type="dt" sz="half" idx="10"/>
          </p:nvPr>
        </p:nvSpPr>
        <p:spPr>
          <a:xfrm>
            <a:off x="16102" y="6605613"/>
            <a:ext cx="2650897" cy="176187"/>
          </a:xfrm>
          <a:prstGeom prst="rect">
            <a:avLst/>
          </a:prstGeom>
        </p:spPr>
        <p:txBody>
          <a:bodyPr lIns="91436" tIns="45716" rIns="91436" bIns="45716"/>
          <a:lstStyle>
            <a:lvl1pPr>
              <a:defRPr sz="1200">
                <a:solidFill>
                  <a:schemeClr val="bg1"/>
                </a:solidFill>
              </a:defRPr>
            </a:lvl1pPr>
          </a:lstStyle>
          <a:p>
            <a:r>
              <a:rPr lang="en-US" dirty="0"/>
              <a:t>Siqueira </a:t>
            </a:r>
            <a:r>
              <a:rPr lang="mr-IN" dirty="0"/>
              <a:t>–</a:t>
            </a:r>
            <a:r>
              <a:rPr lang="en-US" dirty="0"/>
              <a:t> NISAR Ecosystems Lead</a:t>
            </a:r>
          </a:p>
        </p:txBody>
      </p:sp>
      <p:sp>
        <p:nvSpPr>
          <p:cNvPr id="8" name="Slide Number Placeholder 3">
            <a:extLst>
              <a:ext uri="{FF2B5EF4-FFF2-40B4-BE49-F238E27FC236}">
                <a16:creationId xmlns:a16="http://schemas.microsoft.com/office/drawing/2014/main" id="{D6B359C8-CC96-6A48-8F2C-22FDA195CC2C}"/>
              </a:ext>
            </a:extLst>
          </p:cNvPr>
          <p:cNvSpPr txBox="1">
            <a:spLocks/>
          </p:cNvSpPr>
          <p:nvPr userDrawn="1"/>
        </p:nvSpPr>
        <p:spPr>
          <a:xfrm>
            <a:off x="5410200" y="6598417"/>
            <a:ext cx="3406632" cy="230088"/>
          </a:xfrm>
          <a:prstGeom prst="rect">
            <a:avLst/>
          </a:prstGeom>
        </p:spPr>
        <p:txBody>
          <a:bodyPr/>
          <a:lst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a:lstStyle>
          <a:p>
            <a:pPr algn="r"/>
            <a:r>
              <a:rPr lang="en-US" sz="1200" dirty="0">
                <a:solidFill>
                  <a:schemeClr val="bg1"/>
                </a:solidFill>
              </a:rPr>
              <a:t>2019 </a:t>
            </a:r>
            <a:r>
              <a:rPr lang="en-US" sz="1200" dirty="0" err="1">
                <a:solidFill>
                  <a:schemeClr val="bg1"/>
                </a:solidFill>
              </a:rPr>
              <a:t>ABoVE</a:t>
            </a:r>
            <a:r>
              <a:rPr lang="en-US" sz="1200" dirty="0">
                <a:solidFill>
                  <a:schemeClr val="bg1"/>
                </a:solidFill>
              </a:rPr>
              <a:t> ST Meeting – La Jolla</a:t>
            </a:r>
          </a:p>
        </p:txBody>
      </p:sp>
    </p:spTree>
    <p:extLst>
      <p:ext uri="{BB962C8B-B14F-4D97-AF65-F5344CB8AC3E}">
        <p14:creationId xmlns:p14="http://schemas.microsoft.com/office/powerpoint/2010/main" val="253405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Top &amp;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6900" y="1422400"/>
            <a:ext cx="7708900" cy="231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6"/>
          <p:cNvSpPr>
            <a:spLocks noGrp="1"/>
          </p:cNvSpPr>
          <p:nvPr>
            <p:ph sz="quarter" idx="14"/>
          </p:nvPr>
        </p:nvSpPr>
        <p:spPr>
          <a:xfrm>
            <a:off x="609600" y="3810000"/>
            <a:ext cx="7721600" cy="220980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1872652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bject Top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6900" y="3733800"/>
            <a:ext cx="7708900" cy="248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6"/>
          <p:cNvSpPr>
            <a:spLocks noGrp="1"/>
          </p:cNvSpPr>
          <p:nvPr>
            <p:ph sz="quarter" idx="14"/>
          </p:nvPr>
        </p:nvSpPr>
        <p:spPr>
          <a:xfrm>
            <a:off x="609600" y="1435100"/>
            <a:ext cx="7721600" cy="220980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2410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bjec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774700" y="1384300"/>
            <a:ext cx="7632700" cy="486410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086475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2113552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Front Cover">
    <p:spTree>
      <p:nvGrpSpPr>
        <p:cNvPr id="1" name=""/>
        <p:cNvGrpSpPr/>
        <p:nvPr/>
      </p:nvGrpSpPr>
      <p:grpSpPr>
        <a:xfrm>
          <a:off x="0" y="0"/>
          <a:ext cx="0" cy="0"/>
          <a:chOff x="0" y="0"/>
          <a:chExt cx="0" cy="0"/>
        </a:xfrm>
      </p:grpSpPr>
      <p:pic>
        <p:nvPicPr>
          <p:cNvPr id="11" name="Content Placeholder 3"/>
          <p:cNvPicPr>
            <a:picLocks noChangeAspect="1"/>
          </p:cNvPicPr>
          <p:nvPr userDrawn="1"/>
        </p:nvPicPr>
        <p:blipFill rotWithShape="1">
          <a:blip r:embed="rId2"/>
          <a:srcRect l="-6311" t="-927" r="-1" b="-1906"/>
          <a:stretch/>
        </p:blipFill>
        <p:spPr>
          <a:xfrm>
            <a:off x="-2522145" y="-145470"/>
            <a:ext cx="12480848" cy="7219370"/>
          </a:xfrm>
          <a:prstGeom prst="rect">
            <a:avLst/>
          </a:prstGeom>
        </p:spPr>
      </p:pic>
      <p:sp>
        <p:nvSpPr>
          <p:cNvPr id="756739" name="Rectangle 3"/>
          <p:cNvSpPr>
            <a:spLocks noGrp="1" noChangeArrowheads="1"/>
          </p:cNvSpPr>
          <p:nvPr>
            <p:ph type="ctrTitle"/>
          </p:nvPr>
        </p:nvSpPr>
        <p:spPr>
          <a:xfrm>
            <a:off x="719137" y="1465264"/>
            <a:ext cx="7680325" cy="1201736"/>
          </a:xfrm>
        </p:spPr>
        <p:txBody>
          <a:bodyPr>
            <a:noAutofit/>
          </a:bodyPr>
          <a:lstStyle>
            <a:lvl1pPr algn="ctr">
              <a:defRPr sz="48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756740" name="Rectangle 4"/>
          <p:cNvSpPr>
            <a:spLocks noGrp="1" noChangeArrowheads="1"/>
          </p:cNvSpPr>
          <p:nvPr>
            <p:ph type="subTitle" idx="1"/>
          </p:nvPr>
        </p:nvSpPr>
        <p:spPr>
          <a:xfrm>
            <a:off x="1358900" y="4735513"/>
            <a:ext cx="6400800" cy="450321"/>
          </a:xfrm>
        </p:spPr>
        <p:txBody>
          <a:bodyPr/>
          <a:lstStyle>
            <a:lvl1pPr marL="0" indent="0" algn="ctr">
              <a:buFont typeface="Wingdings" pitchFamily="-106" charset="2"/>
              <a:buNone/>
              <a:defRPr sz="2400" b="0" i="0" baseline="0">
                <a:solidFill>
                  <a:srgbClr val="FF3300"/>
                </a:solidFill>
                <a:effectLst>
                  <a:outerShdw blurRad="38100" dist="38100" dir="2700000" algn="tl">
                    <a:srgbClr val="000000">
                      <a:alpha val="43137"/>
                    </a:srgbClr>
                  </a:outerShdw>
                </a:effectLst>
                <a:latin typeface="Arial" pitchFamily="34" charset="0"/>
              </a:defRPr>
            </a:lvl1pPr>
          </a:lstStyle>
          <a:p>
            <a:r>
              <a:rPr lang="en-US" dirty="0"/>
              <a:t>Click to edit Master subtitle style</a:t>
            </a:r>
          </a:p>
        </p:txBody>
      </p:sp>
      <p:pic>
        <p:nvPicPr>
          <p:cNvPr id="15" name="Picture 14" descr="http://expertjobs.org/wp-content/uploads/2012/09/isro.jpg"/>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38072" y="0"/>
            <a:ext cx="705928" cy="665201"/>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Slide Number Placeholder 3"/>
          <p:cNvSpPr txBox="1">
            <a:spLocks/>
          </p:cNvSpPr>
          <p:nvPr userDrawn="1"/>
        </p:nvSpPr>
        <p:spPr>
          <a:xfrm>
            <a:off x="6963461" y="6515100"/>
            <a:ext cx="2133600" cy="259770"/>
          </a:xfrm>
          <a:prstGeom prst="rect">
            <a:avLst/>
          </a:prstGeom>
        </p:spPr>
        <p:txBody>
          <a:bodyPr/>
          <a:lstStyle/>
          <a:p>
            <a:pPr algn="r" defTabSz="914400" fontAlgn="base">
              <a:spcBef>
                <a:spcPct val="0"/>
              </a:spcBef>
              <a:spcAft>
                <a:spcPct val="0"/>
              </a:spcAft>
              <a:defRPr/>
            </a:pPr>
            <a:endParaRPr lang="en-US" sz="1100" dirty="0">
              <a:solidFill>
                <a:prstClr val="white"/>
              </a:solidFill>
              <a:latin typeface="Arial" charset="0"/>
              <a:ea typeface="ＭＳ Ｐゴシック" pitchFamily="-110" charset="-128"/>
            </a:endParaRPr>
          </a:p>
        </p:txBody>
      </p:sp>
      <p:pic>
        <p:nvPicPr>
          <p:cNvPr id="20"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8412" t="24015" r="16176" b="47124"/>
          <a:stretch/>
        </p:blipFill>
        <p:spPr bwMode="auto">
          <a:xfrm>
            <a:off x="7953903" y="6333126"/>
            <a:ext cx="1102807" cy="2939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7" descr="meatball best"/>
          <p:cNvPicPr>
            <a:picLocks noChangeAspect="1" noChangeArrowheads="1"/>
          </p:cNvPicPr>
          <p:nvPr userDrawn="1"/>
        </p:nvPicPr>
        <p:blipFill>
          <a:blip r:embed="rId5"/>
          <a:srcRect/>
          <a:stretch>
            <a:fillRect/>
          </a:stretch>
        </p:blipFill>
        <p:spPr bwMode="auto">
          <a:xfrm>
            <a:off x="4679" y="14412"/>
            <a:ext cx="682099" cy="573052"/>
          </a:xfrm>
          <a:prstGeom prst="rect">
            <a:avLst/>
          </a:prstGeom>
          <a:noFill/>
          <a:ln w="9525">
            <a:noFill/>
            <a:miter lim="800000"/>
            <a:headEnd/>
            <a:tailEnd/>
          </a:ln>
        </p:spPr>
      </p:pic>
      <p:sp>
        <p:nvSpPr>
          <p:cNvPr id="22" name="TextBox 21"/>
          <p:cNvSpPr txBox="1"/>
          <p:nvPr userDrawn="1"/>
        </p:nvSpPr>
        <p:spPr>
          <a:xfrm>
            <a:off x="561977" y="178711"/>
            <a:ext cx="1663062" cy="307777"/>
          </a:xfrm>
          <a:prstGeom prst="rect">
            <a:avLst/>
          </a:prstGeom>
          <a:noFill/>
        </p:spPr>
        <p:txBody>
          <a:bodyPr wrap="square" rtlCol="0">
            <a:spAutoFit/>
          </a:bodyPr>
          <a:lstStyle/>
          <a:p>
            <a:pPr defTabSz="914400" fontAlgn="base">
              <a:spcBef>
                <a:spcPct val="0"/>
              </a:spcBef>
              <a:spcAft>
                <a:spcPct val="0"/>
              </a:spcAft>
            </a:pPr>
            <a:r>
              <a:rPr lang="en-US" sz="800" b="1" dirty="0">
                <a:solidFill>
                  <a:prstClr val="white"/>
                </a:solidFill>
                <a:latin typeface="Calibri"/>
                <a:ea typeface="ＭＳ Ｐゴシック" pitchFamily="-110" charset="-128"/>
              </a:rPr>
              <a:t>Jet Propulsion Laboratory</a:t>
            </a:r>
          </a:p>
          <a:p>
            <a:pPr defTabSz="914400" fontAlgn="base">
              <a:spcBef>
                <a:spcPct val="0"/>
              </a:spcBef>
              <a:spcAft>
                <a:spcPct val="0"/>
              </a:spcAft>
            </a:pPr>
            <a:r>
              <a:rPr lang="en-US" sz="600" dirty="0">
                <a:solidFill>
                  <a:prstClr val="white"/>
                </a:solidFill>
                <a:latin typeface="Calibri"/>
                <a:ea typeface="ＭＳ Ｐゴシック" pitchFamily="-110" charset="-128"/>
              </a:rPr>
              <a:t>California Institute of Technology</a:t>
            </a:r>
          </a:p>
        </p:txBody>
      </p:sp>
    </p:spTree>
    <p:extLst>
      <p:ext uri="{BB962C8B-B14F-4D97-AF65-F5344CB8AC3E}">
        <p14:creationId xmlns:p14="http://schemas.microsoft.com/office/powerpoint/2010/main" val="2085844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1_Section Front Page">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2074545"/>
          </a:xfrm>
          <a:prstGeom prst="rect">
            <a:avLst/>
          </a:prstGeom>
        </p:spPr>
      </p:pic>
      <p:pic>
        <p:nvPicPr>
          <p:cNvPr id="24" name="Picture 23" descr="Nieto-Globefinal.png"/>
          <p:cNvPicPr>
            <a:picLocks noChangeAspect="1"/>
          </p:cNvPicPr>
          <p:nvPr userDrawn="1"/>
        </p:nvPicPr>
        <p:blipFill rotWithShape="1">
          <a:blip r:embed="rId3">
            <a:extLst>
              <a:ext uri="{28A0092B-C50C-407E-A947-70E740481C1C}">
                <a14:useLocalDpi xmlns:a14="http://schemas.microsoft.com/office/drawing/2010/main" val="0"/>
              </a:ext>
            </a:extLst>
          </a:blip>
          <a:srcRect l="13399" b="10124"/>
          <a:stretch/>
        </p:blipFill>
        <p:spPr>
          <a:xfrm>
            <a:off x="-443751" y="867554"/>
            <a:ext cx="5122953" cy="6985528"/>
          </a:xfrm>
          <a:prstGeom prst="rect">
            <a:avLst/>
          </a:prstGeom>
        </p:spPr>
      </p:pic>
      <p:pic>
        <p:nvPicPr>
          <p:cNvPr id="26" name="Picture 25"/>
          <p:cNvPicPr>
            <a:picLocks noChangeAspect="1"/>
          </p:cNvPicPr>
          <p:nvPr userDrawn="1"/>
        </p:nvPicPr>
        <p:blipFill rotWithShape="1">
          <a:blip r:embed="rId4" cstate="print">
            <a:lum bright="70000" contrast="-70000"/>
            <a:extLst>
              <a:ext uri="{BEBA8EAE-BF5A-486C-A8C5-ECC9F3942E4B}">
                <a14:imgProps xmlns:a14="http://schemas.microsoft.com/office/drawing/2010/main">
                  <a14:imgLayer r:embed="rId5">
                    <a14:imgEffect>
                      <a14:artisticBlu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t="21747" r="25515" b="9290"/>
          <a:stretch/>
        </p:blipFill>
        <p:spPr>
          <a:xfrm>
            <a:off x="1651942" y="-53786"/>
            <a:ext cx="7492058" cy="5360078"/>
          </a:xfrm>
          <a:prstGeom prst="rect">
            <a:avLst/>
          </a:prstGeom>
        </p:spPr>
      </p:pic>
      <p:pic>
        <p:nvPicPr>
          <p:cNvPr id="25" name="Picture 24"/>
          <p:cNvPicPr>
            <a:picLocks noChangeAspect="1"/>
          </p:cNvPicPr>
          <p:nvPr userDrawn="1"/>
        </p:nvPicPr>
        <p:blipFill rotWithShape="1">
          <a:blip r:embed="rId6" cstate="print">
            <a:clrChange>
              <a:clrFrom>
                <a:srgbClr val="FFFFFF"/>
              </a:clrFrom>
              <a:clrTo>
                <a:srgbClr val="FFFFFF">
                  <a:alpha val="0"/>
                </a:srgbClr>
              </a:clrTo>
            </a:clrChange>
            <a:duotone>
              <a:prstClr val="black"/>
              <a:schemeClr val="tx2">
                <a:tint val="45000"/>
                <a:satMod val="400000"/>
              </a:schemeClr>
            </a:duotone>
            <a:extLst>
              <a:ext uri="{BEBA8EAE-BF5A-486C-A8C5-ECC9F3942E4B}">
                <a14:imgProps xmlns:a14="http://schemas.microsoft.com/office/drawing/2010/main">
                  <a14:imgLayer r:embed="rId7">
                    <a14:imgEffect>
                      <a14:artisticBlur/>
                    </a14:imgEffect>
                    <a14:imgEffect>
                      <a14:colorTemperature colorTemp="11200"/>
                    </a14:imgEffect>
                  </a14:imgLayer>
                </a14:imgProps>
              </a:ext>
              <a:ext uri="{28A0092B-C50C-407E-A947-70E740481C1C}">
                <a14:useLocalDpi xmlns:a14="http://schemas.microsoft.com/office/drawing/2010/main" val="0"/>
              </a:ext>
            </a:extLst>
          </a:blip>
          <a:srcRect l="13477" t="21429" r="16800" b="13692"/>
          <a:stretch/>
        </p:blipFill>
        <p:spPr>
          <a:xfrm>
            <a:off x="2131126" y="-40339"/>
            <a:ext cx="7012873" cy="5042646"/>
          </a:xfrm>
          <a:prstGeom prst="rect">
            <a:avLst/>
          </a:prstGeom>
        </p:spPr>
      </p:pic>
      <p:sp>
        <p:nvSpPr>
          <p:cNvPr id="3" name="Subtitle 2"/>
          <p:cNvSpPr>
            <a:spLocks noGrp="1"/>
          </p:cNvSpPr>
          <p:nvPr>
            <p:ph type="subTitle" idx="1"/>
          </p:nvPr>
        </p:nvSpPr>
        <p:spPr>
          <a:xfrm>
            <a:off x="4800600" y="6019800"/>
            <a:ext cx="3581400" cy="533400"/>
          </a:xfrm>
        </p:spPr>
        <p:txBody>
          <a:bodyPr>
            <a:normAutofit/>
          </a:bodyPr>
          <a:lstStyle>
            <a:lvl1pPr marL="0" indent="0" algn="l">
              <a:buNone/>
              <a:defRPr sz="1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hasCustomPrompt="1"/>
          </p:nvPr>
        </p:nvSpPr>
        <p:spPr>
          <a:xfrm>
            <a:off x="4800600" y="4648200"/>
            <a:ext cx="3581400" cy="1470025"/>
          </a:xfrm>
          <a:ln>
            <a:noFill/>
          </a:ln>
        </p:spPr>
        <p:txBody>
          <a:bodyPr anchor="b">
            <a:normAutofit/>
          </a:bodyPr>
          <a:lstStyle>
            <a:lvl1pPr algn="l">
              <a:defRPr sz="3200">
                <a:solidFill>
                  <a:schemeClr val="accent1">
                    <a:lumMod val="75000"/>
                  </a:schemeClr>
                </a:solidFill>
              </a:defRPr>
            </a:lvl1pPr>
          </a:lstStyle>
          <a:p>
            <a:r>
              <a:rPr lang="en-US" dirty="0"/>
              <a:t>Sub-Title</a:t>
            </a:r>
          </a:p>
        </p:txBody>
      </p:sp>
      <p:sp>
        <p:nvSpPr>
          <p:cNvPr id="17" name="Slide Number Placeholder 3"/>
          <p:cNvSpPr txBox="1">
            <a:spLocks/>
          </p:cNvSpPr>
          <p:nvPr userDrawn="1"/>
        </p:nvSpPr>
        <p:spPr>
          <a:xfrm>
            <a:off x="6963461" y="6540500"/>
            <a:ext cx="2133600" cy="234370"/>
          </a:xfrm>
          <a:prstGeom prst="rect">
            <a:avLst/>
          </a:prstGeom>
        </p:spPr>
        <p:txBody>
          <a:bodyPr/>
          <a:lstStyle/>
          <a:p>
            <a:pPr algn="r" defTabSz="914400" fontAlgn="base">
              <a:spcBef>
                <a:spcPct val="0"/>
              </a:spcBef>
              <a:spcAft>
                <a:spcPct val="0"/>
              </a:spcAft>
              <a:defRPr/>
            </a:pPr>
            <a:fld id="{ED260844-9411-4490-B567-6E1A6DA7FDD9}" type="slidenum">
              <a:rPr lang="en-US" sz="1100" smtClean="0">
                <a:solidFill>
                  <a:prstClr val="black"/>
                </a:solidFill>
                <a:latin typeface="Arial" charset="0"/>
                <a:ea typeface="ＭＳ Ｐゴシック" pitchFamily="-110" charset="-128"/>
              </a:rPr>
              <a:pPr algn="r" defTabSz="914400" fontAlgn="base">
                <a:spcBef>
                  <a:spcPct val="0"/>
                </a:spcBef>
                <a:spcAft>
                  <a:spcPct val="0"/>
                </a:spcAft>
                <a:defRPr/>
              </a:pPr>
              <a:t>‹#›</a:t>
            </a:fld>
            <a:endParaRPr lang="en-US" sz="1100" dirty="0">
              <a:solidFill>
                <a:prstClr val="black"/>
              </a:solidFill>
              <a:latin typeface="Arial" charset="0"/>
              <a:ea typeface="ＭＳ Ｐゴシック" pitchFamily="-110" charset="-128"/>
            </a:endParaRPr>
          </a:p>
        </p:txBody>
      </p:sp>
      <p:pic>
        <p:nvPicPr>
          <p:cNvPr id="15" name="Picture 7" descr="meatball best"/>
          <p:cNvPicPr>
            <a:picLocks noChangeAspect="1" noChangeArrowheads="1"/>
          </p:cNvPicPr>
          <p:nvPr userDrawn="1"/>
        </p:nvPicPr>
        <p:blipFill>
          <a:blip r:embed="rId8"/>
          <a:srcRect/>
          <a:stretch>
            <a:fillRect/>
          </a:stretch>
        </p:blipFill>
        <p:spPr bwMode="auto">
          <a:xfrm>
            <a:off x="5619253" y="1256982"/>
            <a:ext cx="973138" cy="817563"/>
          </a:xfrm>
          <a:prstGeom prst="rect">
            <a:avLst/>
          </a:prstGeom>
          <a:noFill/>
          <a:ln w="9525">
            <a:noFill/>
            <a:miter lim="800000"/>
            <a:headEnd/>
            <a:tailEnd/>
          </a:ln>
        </p:spPr>
      </p:pic>
      <p:pic>
        <p:nvPicPr>
          <p:cNvPr id="16" name="Picture 15" descr="http://expertjobs.org/wp-content/uploads/2012/09/isro.jpg"/>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8894" y="1170711"/>
            <a:ext cx="990600" cy="93345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18412" t="24015" r="16176" b="47124"/>
          <a:stretch/>
        </p:blipFill>
        <p:spPr bwMode="auto">
          <a:xfrm>
            <a:off x="6251891" y="622998"/>
            <a:ext cx="2205613" cy="587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userDrawn="1"/>
        </p:nvSpPr>
        <p:spPr>
          <a:xfrm>
            <a:off x="6507839" y="1535940"/>
            <a:ext cx="1663062" cy="357790"/>
          </a:xfrm>
          <a:prstGeom prst="rect">
            <a:avLst/>
          </a:prstGeom>
          <a:noFill/>
        </p:spPr>
        <p:txBody>
          <a:bodyPr wrap="square" rtlCol="0">
            <a:spAutoFit/>
          </a:bodyPr>
          <a:lstStyle/>
          <a:p>
            <a:pPr defTabSz="914400" fontAlgn="base">
              <a:spcBef>
                <a:spcPct val="0"/>
              </a:spcBef>
              <a:spcAft>
                <a:spcPct val="0"/>
              </a:spcAft>
            </a:pPr>
            <a:r>
              <a:rPr lang="en-US" sz="925" b="1" dirty="0">
                <a:solidFill>
                  <a:prstClr val="black"/>
                </a:solidFill>
                <a:latin typeface="Calibri"/>
                <a:ea typeface="ＭＳ Ｐゴシック" pitchFamily="-110" charset="-128"/>
              </a:rPr>
              <a:t>Jet Propulsion Laboratory</a:t>
            </a:r>
          </a:p>
          <a:p>
            <a:pPr defTabSz="914400" fontAlgn="base">
              <a:spcBef>
                <a:spcPct val="0"/>
              </a:spcBef>
              <a:spcAft>
                <a:spcPct val="0"/>
              </a:spcAft>
            </a:pPr>
            <a:r>
              <a:rPr lang="en-US" sz="800" dirty="0">
                <a:solidFill>
                  <a:prstClr val="black"/>
                </a:solidFill>
                <a:latin typeface="Calibri"/>
                <a:ea typeface="ＭＳ Ｐゴシック" pitchFamily="-110" charset="-128"/>
              </a:rPr>
              <a:t>California Institute of Technology</a:t>
            </a:r>
          </a:p>
        </p:txBody>
      </p:sp>
    </p:spTree>
    <p:extLst>
      <p:ext uri="{BB962C8B-B14F-4D97-AF65-F5344CB8AC3E}">
        <p14:creationId xmlns:p14="http://schemas.microsoft.com/office/powerpoint/2010/main" val="2162285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848300" y="1311276"/>
            <a:ext cx="8075363" cy="467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1468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7"/>
          <p:cNvSpPr>
            <a:spLocks noGrp="1"/>
          </p:cNvSpPr>
          <p:nvPr>
            <p:ph type="body" sz="quarter" idx="13"/>
          </p:nvPr>
        </p:nvSpPr>
        <p:spPr>
          <a:xfrm>
            <a:off x="848301" y="1311276"/>
            <a:ext cx="3799899" cy="467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p:cNvSpPr>
            <a:spLocks noGrp="1"/>
          </p:cNvSpPr>
          <p:nvPr>
            <p:ph type="body" sz="quarter" idx="14"/>
          </p:nvPr>
        </p:nvSpPr>
        <p:spPr>
          <a:xfrm>
            <a:off x="4975801" y="1311276"/>
            <a:ext cx="4028500" cy="467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189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7"/>
          <p:cNvSpPr>
            <a:spLocks noGrp="1"/>
          </p:cNvSpPr>
          <p:nvPr>
            <p:ph type="body" sz="quarter" idx="13"/>
          </p:nvPr>
        </p:nvSpPr>
        <p:spPr>
          <a:xfrm>
            <a:off x="848301" y="1311276"/>
            <a:ext cx="3799899" cy="467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4"/>
          </p:nvPr>
        </p:nvSpPr>
        <p:spPr>
          <a:xfrm>
            <a:off x="4978400" y="1320800"/>
            <a:ext cx="3797300" cy="468630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965808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4"/>
        <p:cNvGrpSpPr/>
        <p:nvPr/>
      </p:nvGrpSpPr>
      <p:grpSpPr>
        <a:xfrm>
          <a:off x="0" y="0"/>
          <a:ext cx="0" cy="0"/>
          <a:chOff x="0" y="0"/>
          <a:chExt cx="0" cy="0"/>
        </a:xfrm>
      </p:grpSpPr>
      <p:sp>
        <p:nvSpPr>
          <p:cNvPr id="15" name="Google Shape;15;p2"/>
          <p:cNvSpPr txBox="1">
            <a:spLocks noGrp="1"/>
          </p:cNvSpPr>
          <p:nvPr>
            <p:ph type="title"/>
          </p:nvPr>
        </p:nvSpPr>
        <p:spPr>
          <a:xfrm>
            <a:off x="971550" y="228600"/>
            <a:ext cx="7886700" cy="646331"/>
          </a:xfrm>
          <a:prstGeom prst="rect">
            <a:avLst/>
          </a:prstGeom>
          <a:noFill/>
          <a:ln>
            <a:noFill/>
          </a:ln>
        </p:spPr>
        <p:txBody>
          <a:bodyPr spcFirstLastPara="1" wrap="square" lIns="91425" tIns="45700" rIns="91425" bIns="45700" anchor="t" anchorCtr="0"/>
          <a:lstStyle>
            <a:lvl1pPr lvl="0" algn="r">
              <a:lnSpc>
                <a:spcPct val="90000"/>
              </a:lnSpc>
              <a:spcBef>
                <a:spcPts val="0"/>
              </a:spcBef>
              <a:spcAft>
                <a:spcPts val="0"/>
              </a:spcAft>
              <a:buClr>
                <a:srgbClr val="1F3864"/>
              </a:buClr>
              <a:buSzPts val="4000"/>
              <a:buFont typeface="Arial Narrow"/>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 name="Google Shape;16;p2"/>
          <p:cNvSpPr txBox="1">
            <a:spLocks noGrp="1"/>
          </p:cNvSpPr>
          <p:nvPr>
            <p:ph type="sldNum" idx="12"/>
          </p:nvPr>
        </p:nvSpPr>
        <p:spPr>
          <a:xfrm>
            <a:off x="6800850" y="6356351"/>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900" b="0" i="0" u="none" strike="noStrike" cap="none">
                <a:solidFill>
                  <a:srgbClr val="39699C"/>
                </a:solidFill>
                <a:latin typeface="Calibri"/>
                <a:ea typeface="Calibri"/>
                <a:cs typeface="Calibri"/>
                <a:sym typeface="Calibri"/>
              </a:defRPr>
            </a:lvl1pPr>
            <a:lvl2pPr marL="0" lvl="1" indent="0" algn="r">
              <a:spcBef>
                <a:spcPts val="0"/>
              </a:spcBef>
              <a:buNone/>
              <a:defRPr sz="900" b="0" i="0" u="none" strike="noStrike" cap="none">
                <a:solidFill>
                  <a:srgbClr val="39699C"/>
                </a:solidFill>
                <a:latin typeface="Calibri"/>
                <a:ea typeface="Calibri"/>
                <a:cs typeface="Calibri"/>
                <a:sym typeface="Calibri"/>
              </a:defRPr>
            </a:lvl2pPr>
            <a:lvl3pPr marL="0" lvl="2" indent="0" algn="r">
              <a:spcBef>
                <a:spcPts val="0"/>
              </a:spcBef>
              <a:buNone/>
              <a:defRPr sz="900" b="0" i="0" u="none" strike="noStrike" cap="none">
                <a:solidFill>
                  <a:srgbClr val="39699C"/>
                </a:solidFill>
                <a:latin typeface="Calibri"/>
                <a:ea typeface="Calibri"/>
                <a:cs typeface="Calibri"/>
                <a:sym typeface="Calibri"/>
              </a:defRPr>
            </a:lvl3pPr>
            <a:lvl4pPr marL="0" lvl="3" indent="0" algn="r">
              <a:spcBef>
                <a:spcPts val="0"/>
              </a:spcBef>
              <a:buNone/>
              <a:defRPr sz="900" b="0" i="0" u="none" strike="noStrike" cap="none">
                <a:solidFill>
                  <a:srgbClr val="39699C"/>
                </a:solidFill>
                <a:latin typeface="Calibri"/>
                <a:ea typeface="Calibri"/>
                <a:cs typeface="Calibri"/>
                <a:sym typeface="Calibri"/>
              </a:defRPr>
            </a:lvl4pPr>
            <a:lvl5pPr marL="0" lvl="4" indent="0" algn="r">
              <a:spcBef>
                <a:spcPts val="0"/>
              </a:spcBef>
              <a:buNone/>
              <a:defRPr sz="900" b="0" i="0" u="none" strike="noStrike" cap="none">
                <a:solidFill>
                  <a:srgbClr val="39699C"/>
                </a:solidFill>
                <a:latin typeface="Calibri"/>
                <a:ea typeface="Calibri"/>
                <a:cs typeface="Calibri"/>
                <a:sym typeface="Calibri"/>
              </a:defRPr>
            </a:lvl5pPr>
            <a:lvl6pPr marL="0" lvl="5" indent="0" algn="r">
              <a:spcBef>
                <a:spcPts val="0"/>
              </a:spcBef>
              <a:buNone/>
              <a:defRPr sz="900" b="0" i="0" u="none" strike="noStrike" cap="none">
                <a:solidFill>
                  <a:srgbClr val="39699C"/>
                </a:solidFill>
                <a:latin typeface="Calibri"/>
                <a:ea typeface="Calibri"/>
                <a:cs typeface="Calibri"/>
                <a:sym typeface="Calibri"/>
              </a:defRPr>
            </a:lvl6pPr>
            <a:lvl7pPr marL="0" lvl="6" indent="0" algn="r">
              <a:spcBef>
                <a:spcPts val="0"/>
              </a:spcBef>
              <a:buNone/>
              <a:defRPr sz="900" b="0" i="0" u="none" strike="noStrike" cap="none">
                <a:solidFill>
                  <a:srgbClr val="39699C"/>
                </a:solidFill>
                <a:latin typeface="Calibri"/>
                <a:ea typeface="Calibri"/>
                <a:cs typeface="Calibri"/>
                <a:sym typeface="Calibri"/>
              </a:defRPr>
            </a:lvl7pPr>
            <a:lvl8pPr marL="0" lvl="7" indent="0" algn="r">
              <a:spcBef>
                <a:spcPts val="0"/>
              </a:spcBef>
              <a:buNone/>
              <a:defRPr sz="900" b="0" i="0" u="none" strike="noStrike" cap="none">
                <a:solidFill>
                  <a:srgbClr val="39699C"/>
                </a:solidFill>
                <a:latin typeface="Calibri"/>
                <a:ea typeface="Calibri"/>
                <a:cs typeface="Calibri"/>
                <a:sym typeface="Calibri"/>
              </a:defRPr>
            </a:lvl8pPr>
            <a:lvl9pPr marL="0" lvl="8" indent="0" algn="r">
              <a:spcBef>
                <a:spcPts val="0"/>
              </a:spcBef>
              <a:buNone/>
              <a:defRPr sz="900" b="0" i="0" u="none" strike="noStrike" cap="none">
                <a:solidFill>
                  <a:srgbClr val="39699C"/>
                </a:solidFill>
                <a:latin typeface="Calibri"/>
                <a:ea typeface="Calibri"/>
                <a:cs typeface="Calibri"/>
                <a:sym typeface="Calibri"/>
              </a:defRPr>
            </a:lvl9pPr>
          </a:lstStyle>
          <a:p>
            <a:fld id="{00000000-1234-1234-1234-123412341234}" type="slidenum">
              <a:rPr lang="en-US" smtClean="0"/>
              <a:pPr/>
              <a:t>‹#›</a:t>
            </a:fld>
            <a:endParaRPr lang="en-US"/>
          </a:p>
        </p:txBody>
      </p:sp>
      <p:sp>
        <p:nvSpPr>
          <p:cNvPr id="17" name="Google Shape;17;p2"/>
          <p:cNvSpPr txBox="1">
            <a:spLocks noGrp="1"/>
          </p:cNvSpPr>
          <p:nvPr>
            <p:ph type="body" idx="1"/>
          </p:nvPr>
        </p:nvSpPr>
        <p:spPr>
          <a:xfrm>
            <a:off x="628650" y="1143000"/>
            <a:ext cx="7886700" cy="5033963"/>
          </a:xfrm>
          <a:prstGeom prst="rect">
            <a:avLst/>
          </a:prstGeom>
          <a:noFill/>
          <a:ln>
            <a:noFill/>
          </a:ln>
        </p:spPr>
        <p:txBody>
          <a:bodyPr spcFirstLastPara="1" wrap="square" lIns="91425" tIns="45700" rIns="91425" bIns="45700" anchor="t" anchorCtr="0"/>
          <a:lstStyle>
            <a:lvl1pPr marL="342900" lvl="0" indent="-304800" algn="l">
              <a:lnSpc>
                <a:spcPct val="90000"/>
              </a:lnSpc>
              <a:spcBef>
                <a:spcPts val="750"/>
              </a:spcBef>
              <a:spcAft>
                <a:spcPts val="0"/>
              </a:spcAft>
              <a:buClr>
                <a:srgbClr val="244D60"/>
              </a:buClr>
              <a:buSzPts val="2800"/>
              <a:buChar char="•"/>
              <a:defRPr>
                <a:solidFill>
                  <a:srgbClr val="244D60"/>
                </a:solidFill>
              </a:defRPr>
            </a:lvl1pPr>
            <a:lvl2pPr marL="685800" lvl="1" indent="-285750" algn="l">
              <a:lnSpc>
                <a:spcPct val="90000"/>
              </a:lnSpc>
              <a:spcBef>
                <a:spcPts val="375"/>
              </a:spcBef>
              <a:spcAft>
                <a:spcPts val="0"/>
              </a:spcAft>
              <a:buClr>
                <a:srgbClr val="244D60"/>
              </a:buClr>
              <a:buSzPts val="2400"/>
              <a:buChar char="•"/>
              <a:defRPr>
                <a:solidFill>
                  <a:srgbClr val="244D60"/>
                </a:solidFill>
              </a:defRPr>
            </a:lvl2pPr>
            <a:lvl3pPr marL="1028700" lvl="2" indent="-266700" algn="l">
              <a:lnSpc>
                <a:spcPct val="90000"/>
              </a:lnSpc>
              <a:spcBef>
                <a:spcPts val="375"/>
              </a:spcBef>
              <a:spcAft>
                <a:spcPts val="0"/>
              </a:spcAft>
              <a:buClr>
                <a:srgbClr val="244D60"/>
              </a:buClr>
              <a:buSzPts val="2000"/>
              <a:buChar char="•"/>
              <a:defRPr>
                <a:solidFill>
                  <a:srgbClr val="244D60"/>
                </a:solidFill>
              </a:defRPr>
            </a:lvl3pPr>
            <a:lvl4pPr marL="1371600" lvl="3" indent="-257175" algn="l">
              <a:lnSpc>
                <a:spcPct val="90000"/>
              </a:lnSpc>
              <a:spcBef>
                <a:spcPts val="375"/>
              </a:spcBef>
              <a:spcAft>
                <a:spcPts val="0"/>
              </a:spcAft>
              <a:buClr>
                <a:srgbClr val="244D60"/>
              </a:buClr>
              <a:buSzPts val="1800"/>
              <a:buChar char="•"/>
              <a:defRPr b="0">
                <a:solidFill>
                  <a:srgbClr val="244D60"/>
                </a:solidFill>
              </a:defRPr>
            </a:lvl4pPr>
            <a:lvl5pPr marL="1714500" lvl="4" indent="-257175" algn="l">
              <a:lnSpc>
                <a:spcPct val="90000"/>
              </a:lnSpc>
              <a:spcBef>
                <a:spcPts val="375"/>
              </a:spcBef>
              <a:spcAft>
                <a:spcPts val="0"/>
              </a:spcAft>
              <a:buClr>
                <a:srgbClr val="244D60"/>
              </a:buClr>
              <a:buSzPts val="1800"/>
              <a:buChar char="•"/>
              <a:defRPr b="0">
                <a:solidFill>
                  <a:srgbClr val="244D60"/>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163191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mod="1">
    <p:ext uri="{DCECCB84-F9BA-43D5-87BE-67443E8EF086}">
      <p15:sldGuideLst xmlns:p15="http://schemas.microsoft.com/office/powerpoint/2012/main">
        <p15:guide id="1" orient="horz" pos="408">
          <p15:clr>
            <a:srgbClr val="FBAE40"/>
          </p15:clr>
        </p15:guide>
        <p15:guide id="2" pos="52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bjec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7"/>
          <p:cNvSpPr>
            <a:spLocks noGrp="1"/>
          </p:cNvSpPr>
          <p:nvPr>
            <p:ph type="body" sz="quarter" idx="13"/>
          </p:nvPr>
        </p:nvSpPr>
        <p:spPr>
          <a:xfrm>
            <a:off x="5001201" y="1323976"/>
            <a:ext cx="3799899" cy="467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4"/>
          </p:nvPr>
        </p:nvSpPr>
        <p:spPr>
          <a:xfrm>
            <a:off x="952500" y="1333500"/>
            <a:ext cx="3797300" cy="468630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7703624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Top &amp;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6900" y="1422400"/>
            <a:ext cx="7708900" cy="231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6"/>
          <p:cNvSpPr>
            <a:spLocks noGrp="1"/>
          </p:cNvSpPr>
          <p:nvPr>
            <p:ph sz="quarter" idx="14"/>
          </p:nvPr>
        </p:nvSpPr>
        <p:spPr>
          <a:xfrm>
            <a:off x="609600" y="3810000"/>
            <a:ext cx="7721600" cy="220980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1872652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bject Top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6900" y="3733800"/>
            <a:ext cx="7708900" cy="248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6"/>
          <p:cNvSpPr>
            <a:spLocks noGrp="1"/>
          </p:cNvSpPr>
          <p:nvPr>
            <p:ph sz="quarter" idx="14"/>
          </p:nvPr>
        </p:nvSpPr>
        <p:spPr>
          <a:xfrm>
            <a:off x="609600" y="1435100"/>
            <a:ext cx="7721600" cy="220980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2410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bjec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774700" y="1384300"/>
            <a:ext cx="7632700" cy="486410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0864756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211355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tif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9.jpeg"/><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image" Target="../media/image8.jpeg"/><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heme" Target="../theme/theme3.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image" Target="../media/image11.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7.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9.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21.jpe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2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9.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21.jpe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450" y="228600"/>
            <a:ext cx="8676950" cy="609600"/>
          </a:xfrm>
          <a:prstGeom prst="rect">
            <a:avLst/>
          </a:prstGeom>
        </p:spPr>
        <p:txBody>
          <a:bodyPr vert="horz" lIns="0" tIns="0" rIns="0" bIns="0" rtlCol="0" anchor="b" anchorCtr="0">
            <a:noAutofit/>
          </a:bodyPr>
          <a:lstStyle/>
          <a:p>
            <a:r>
              <a:rPr lang="en-US" dirty="0"/>
              <a:t>Slide Title on One Line</a:t>
            </a:r>
            <a:br>
              <a:rPr lang="en-US" dirty="0"/>
            </a:br>
            <a:r>
              <a:rPr lang="en-US" dirty="0"/>
              <a:t>or Two Lines if You Need Them</a:t>
            </a:r>
          </a:p>
        </p:txBody>
      </p:sp>
      <p:sp>
        <p:nvSpPr>
          <p:cNvPr id="3" name="Text Placeholder 2"/>
          <p:cNvSpPr>
            <a:spLocks noGrp="1"/>
          </p:cNvSpPr>
          <p:nvPr>
            <p:ph type="body" idx="1"/>
          </p:nvPr>
        </p:nvSpPr>
        <p:spPr>
          <a:xfrm>
            <a:off x="228600" y="1189704"/>
            <a:ext cx="8686800" cy="5287297"/>
          </a:xfrm>
          <a:prstGeom prst="rect">
            <a:avLst/>
          </a:prstGeom>
        </p:spPr>
        <p:txBody>
          <a:bodyPr vert="horz" lIns="0" tIns="0" rIns="0" bIns="0" rtlCol="0">
            <a:noAutofit/>
          </a:bodyPr>
          <a:lstStyle/>
          <a:p>
            <a:pPr lvl="0"/>
            <a:r>
              <a:rPr lang="en-US" dirty="0"/>
              <a:t>First-level bullet point</a:t>
            </a:r>
          </a:p>
          <a:p>
            <a:pPr lvl="1"/>
            <a:r>
              <a:rPr lang="en-US" dirty="0"/>
              <a:t>Second-level bullet point</a:t>
            </a:r>
          </a:p>
          <a:p>
            <a:pPr lvl="2"/>
            <a:r>
              <a:rPr lang="en-US" dirty="0"/>
              <a:t>Third-level bullet point</a:t>
            </a:r>
          </a:p>
          <a:p>
            <a:pPr lvl="3"/>
            <a:r>
              <a:rPr lang="en-US" dirty="0"/>
              <a:t>Fourth-level bullet-point</a:t>
            </a:r>
          </a:p>
          <a:p>
            <a:pPr lvl="4"/>
            <a:r>
              <a:rPr lang="en-US" dirty="0"/>
              <a:t>Fifth-level bullet point</a:t>
            </a:r>
          </a:p>
        </p:txBody>
      </p:sp>
      <p:cxnSp>
        <p:nvCxnSpPr>
          <p:cNvPr id="9" name="Straight Connector 8"/>
          <p:cNvCxnSpPr/>
          <p:nvPr userDrawn="1"/>
        </p:nvCxnSpPr>
        <p:spPr>
          <a:xfrm>
            <a:off x="233103" y="952500"/>
            <a:ext cx="8686800" cy="0"/>
          </a:xfrm>
          <a:prstGeom prst="line">
            <a:avLst/>
          </a:prstGeom>
          <a:ln w="38100">
            <a:solidFill>
              <a:srgbClr val="326735"/>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4" y="6088342"/>
            <a:ext cx="9144001" cy="769658"/>
            <a:chOff x="0" y="6088342"/>
            <a:chExt cx="9144001" cy="769658"/>
          </a:xfrm>
        </p:grpSpPr>
        <p:sp>
          <p:nvSpPr>
            <p:cNvPr id="10" name="Rectangle 9"/>
            <p:cNvSpPr/>
            <p:nvPr userDrawn="1"/>
          </p:nvSpPr>
          <p:spPr>
            <a:xfrm>
              <a:off x="0" y="6629400"/>
              <a:ext cx="9144001" cy="228600"/>
            </a:xfrm>
            <a:prstGeom prst="rect">
              <a:avLst/>
            </a:prstGeom>
            <a:solidFill>
              <a:srgbClr val="0166A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0" y="6553200"/>
              <a:ext cx="9144001" cy="76200"/>
            </a:xfrm>
            <a:prstGeom prst="rect">
              <a:avLst/>
            </a:prstGeom>
            <a:solidFill>
              <a:srgbClr val="2CC1DE"/>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190689" y="6088342"/>
              <a:ext cx="914402" cy="442570"/>
            </a:xfrm>
            <a:prstGeom prst="rect">
              <a:avLst/>
            </a:prstGeom>
          </p:spPr>
        </p:pic>
      </p:grpSp>
      <p:sp>
        <p:nvSpPr>
          <p:cNvPr id="13" name="Slide Number Placeholder 3">
            <a:extLst>
              <a:ext uri="{FF2B5EF4-FFF2-40B4-BE49-F238E27FC236}">
                <a16:creationId xmlns:a16="http://schemas.microsoft.com/office/drawing/2014/main" id="{F0456E8A-28FB-D74E-85FB-BB7DEFAE20D4}"/>
              </a:ext>
            </a:extLst>
          </p:cNvPr>
          <p:cNvSpPr txBox="1">
            <a:spLocks/>
          </p:cNvSpPr>
          <p:nvPr userDrawn="1"/>
        </p:nvSpPr>
        <p:spPr>
          <a:xfrm>
            <a:off x="5410200" y="6598417"/>
            <a:ext cx="3406632" cy="230088"/>
          </a:xfrm>
          <a:prstGeom prst="rect">
            <a:avLst/>
          </a:prstGeom>
        </p:spPr>
        <p:txBody>
          <a:bodyPr/>
          <a:lst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a:lstStyle>
          <a:p>
            <a:pPr algn="r"/>
            <a:r>
              <a:rPr lang="en-US" sz="1200" dirty="0">
                <a:solidFill>
                  <a:schemeClr val="bg1"/>
                </a:solidFill>
              </a:rPr>
              <a:t>2019 </a:t>
            </a:r>
            <a:r>
              <a:rPr lang="en-US" sz="1200" dirty="0" err="1">
                <a:solidFill>
                  <a:schemeClr val="bg1"/>
                </a:solidFill>
              </a:rPr>
              <a:t>ABoVE</a:t>
            </a:r>
            <a:r>
              <a:rPr lang="en-US" sz="1200" dirty="0">
                <a:solidFill>
                  <a:schemeClr val="bg1"/>
                </a:solidFill>
              </a:rPr>
              <a:t> ST Meeting – La Jolla</a:t>
            </a:r>
          </a:p>
        </p:txBody>
      </p:sp>
      <p:sp>
        <p:nvSpPr>
          <p:cNvPr id="15" name="Date Placeholder 1">
            <a:extLst>
              <a:ext uri="{FF2B5EF4-FFF2-40B4-BE49-F238E27FC236}">
                <a16:creationId xmlns:a16="http://schemas.microsoft.com/office/drawing/2014/main" id="{16B29F2D-00AE-1D4F-BAB1-9075B2A842CE}"/>
              </a:ext>
            </a:extLst>
          </p:cNvPr>
          <p:cNvSpPr>
            <a:spLocks noGrp="1"/>
          </p:cNvSpPr>
          <p:nvPr>
            <p:ph type="dt" sz="half" idx="2"/>
          </p:nvPr>
        </p:nvSpPr>
        <p:spPr>
          <a:xfrm>
            <a:off x="16102" y="6605613"/>
            <a:ext cx="2650897" cy="176187"/>
          </a:xfrm>
          <a:prstGeom prst="rect">
            <a:avLst/>
          </a:prstGeom>
        </p:spPr>
        <p:txBody>
          <a:bodyPr lIns="91436" tIns="45716" rIns="91436" bIns="45716"/>
          <a:lstStyle>
            <a:lvl1pPr>
              <a:defRPr sz="1200">
                <a:solidFill>
                  <a:schemeClr val="bg1"/>
                </a:solidFill>
              </a:defRPr>
            </a:lvl1pPr>
          </a:lstStyle>
          <a:p>
            <a:r>
              <a:rPr lang="en-US" dirty="0"/>
              <a:t>Siqueira </a:t>
            </a:r>
            <a:r>
              <a:rPr lang="mr-IN" dirty="0"/>
              <a:t>–</a:t>
            </a:r>
            <a:r>
              <a:rPr lang="en-US" dirty="0"/>
              <a:t> NISAR Ecosystems Lead</a:t>
            </a:r>
          </a:p>
        </p:txBody>
      </p:sp>
      <p:pic>
        <p:nvPicPr>
          <p:cNvPr id="4" name="Picture 3">
            <a:extLst>
              <a:ext uri="{FF2B5EF4-FFF2-40B4-BE49-F238E27FC236}">
                <a16:creationId xmlns:a16="http://schemas.microsoft.com/office/drawing/2014/main" id="{F7591544-2628-574E-9C60-E95F60C80BAB}"/>
              </a:ext>
            </a:extLst>
          </p:cNvPr>
          <p:cNvPicPr>
            <a:picLocks noChangeAspect="1"/>
          </p:cNvPicPr>
          <p:nvPr userDrawn="1"/>
        </p:nvPicPr>
        <p:blipFill>
          <a:blip r:embed="rId10"/>
          <a:stretch>
            <a:fillRect/>
          </a:stretch>
        </p:blipFill>
        <p:spPr>
          <a:xfrm>
            <a:off x="76200" y="50104"/>
            <a:ext cx="914400" cy="882316"/>
          </a:xfrm>
          <a:prstGeom prst="rect">
            <a:avLst/>
          </a:prstGeom>
        </p:spPr>
      </p:pic>
    </p:spTree>
    <p:extLst>
      <p:ext uri="{BB962C8B-B14F-4D97-AF65-F5344CB8AC3E}">
        <p14:creationId xmlns:p14="http://schemas.microsoft.com/office/powerpoint/2010/main" val="4254419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765" r:id="rId7"/>
  </p:sldLayoutIdLst>
  <p:hf hdr="0"/>
  <p:txStyles>
    <p:titleStyle>
      <a:lvl1pPr algn="r" defTabSz="914364" rtl="0" eaLnBrk="1" latinLnBrk="0" hangingPunct="1">
        <a:lnSpc>
          <a:spcPct val="90000"/>
        </a:lnSpc>
        <a:spcBef>
          <a:spcPct val="0"/>
        </a:spcBef>
        <a:buNone/>
        <a:defRPr sz="2400" kern="1200" spc="-50" baseline="0">
          <a:solidFill>
            <a:srgbClr val="643517"/>
          </a:solidFill>
          <a:latin typeface="Franklin Gothic Heavy" panose="020B0903020102020204" pitchFamily="34" charset="0"/>
          <a:ea typeface="+mj-ea"/>
          <a:cs typeface="+mj-cs"/>
        </a:defRPr>
      </a:lvl1pPr>
    </p:titleStyle>
    <p:bodyStyle>
      <a:lvl1pPr marL="228591" indent="-228591" algn="l" defTabSz="914364" rtl="0" eaLnBrk="1" latinLnBrk="0" hangingPunct="1">
        <a:lnSpc>
          <a:spcPct val="90000"/>
        </a:lnSpc>
        <a:spcBef>
          <a:spcPts val="1200"/>
        </a:spcBef>
        <a:spcAft>
          <a:spcPts val="300"/>
        </a:spcAft>
        <a:buClr>
          <a:srgbClr val="1287D8"/>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57182" indent="-228591" algn="l" defTabSz="914364" rtl="0" eaLnBrk="1" latinLnBrk="0" hangingPunct="1">
        <a:lnSpc>
          <a:spcPct val="90000"/>
        </a:lnSpc>
        <a:spcBef>
          <a:spcPts val="800"/>
        </a:spcBef>
        <a:spcAft>
          <a:spcPts val="300"/>
        </a:spcAft>
        <a:buClr>
          <a:srgbClr val="1287D8"/>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28625" indent="-166683" algn="l" defTabSz="914364" rtl="0" eaLnBrk="1" latinLnBrk="0" hangingPunct="1">
        <a:lnSpc>
          <a:spcPct val="90000"/>
        </a:lnSpc>
        <a:spcBef>
          <a:spcPts val="600"/>
        </a:spcBef>
        <a:spcAft>
          <a:spcPts val="300"/>
        </a:spcAft>
        <a:buClr>
          <a:srgbClr val="1287D8"/>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796893" indent="-168268" algn="l" defTabSz="914364" rtl="0" eaLnBrk="1" latinLnBrk="0" hangingPunct="1">
        <a:lnSpc>
          <a:spcPct val="90000"/>
        </a:lnSpc>
        <a:spcBef>
          <a:spcPts val="400"/>
        </a:spcBef>
        <a:spcAft>
          <a:spcPts val="200"/>
        </a:spcAft>
        <a:buClr>
          <a:srgbClr val="1287D8"/>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973102" indent="-176206" algn="l" defTabSz="914364" rtl="0" eaLnBrk="1" latinLnBrk="0" hangingPunct="1">
        <a:lnSpc>
          <a:spcPct val="90000"/>
        </a:lnSpc>
        <a:spcBef>
          <a:spcPts val="300"/>
        </a:spcBef>
        <a:spcAft>
          <a:spcPts val="150"/>
        </a:spcAft>
        <a:buClr>
          <a:srgbClr val="1287D8"/>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500" indent="-228591"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2" indent="-228591"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1"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4080" userDrawn="1">
          <p15:clr>
            <a:srgbClr val="F26B43"/>
          </p15:clr>
        </p15:guide>
        <p15:guide id="4" pos="144" userDrawn="1">
          <p15:clr>
            <a:srgbClr val="F26B43"/>
          </p15:clr>
        </p15:guide>
        <p15:guide id="5" pos="5616" userDrawn="1">
          <p15:clr>
            <a:srgbClr val="F26B43"/>
          </p15:clr>
        </p15:guide>
        <p15:guide id="7" orient="horz" pos="144" userDrawn="1">
          <p15:clr>
            <a:srgbClr val="F26B43"/>
          </p15:clr>
        </p15:guide>
        <p15:guide id="8" orient="horz" pos="744" userDrawn="1">
          <p15:clr>
            <a:srgbClr val="F26B43"/>
          </p15:clr>
        </p15:guide>
        <p15:guide id="10" orient="horz" pos="4296" userDrawn="1">
          <p15:clr>
            <a:srgbClr val="F26B43"/>
          </p15:clr>
        </p15:guide>
        <p15:guide id="11" orient="horz" pos="2016" userDrawn="1">
          <p15:clr>
            <a:srgbClr val="F26B43"/>
          </p15:clr>
        </p15:guide>
        <p15:guide id="12" orient="horz" pos="600" userDrawn="1">
          <p15:clr>
            <a:srgbClr val="F26B43"/>
          </p15:clr>
        </p15:guide>
        <p15:guide id="13" orient="horz" pos="2304" userDrawn="1">
          <p15:clr>
            <a:srgbClr val="F26B43"/>
          </p15:clr>
        </p15:guide>
        <p15:guide id="14" pos="2928" userDrawn="1">
          <p15:clr>
            <a:srgbClr val="F26B43"/>
          </p15:clr>
        </p15:guide>
        <p15:guide id="15" pos="28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822325" y="0"/>
            <a:ext cx="8321675" cy="6858000"/>
          </a:xfrm>
          <a:prstGeom prst="rect">
            <a:avLst/>
          </a:prstGeom>
          <a:solidFill>
            <a:srgbClr val="251C42"/>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860425" cy="13366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051" name="Rectangle 3"/>
          <p:cNvSpPr>
            <a:spLocks noGrp="1" noChangeArrowheads="1"/>
          </p:cNvSpPr>
          <p:nvPr>
            <p:ph type="body" idx="1"/>
          </p:nvPr>
        </p:nvSpPr>
        <p:spPr bwMode="auto">
          <a:xfrm>
            <a:off x="1793875" y="3121025"/>
            <a:ext cx="5565775" cy="34607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5720" tIns="45720" rIns="85320" bIns="4572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52" name="Rectangle 4"/>
          <p:cNvSpPr>
            <a:spLocks noGrp="1" noChangeArrowheads="1"/>
          </p:cNvSpPr>
          <p:nvPr>
            <p:ph type="title"/>
          </p:nvPr>
        </p:nvSpPr>
        <p:spPr bwMode="auto">
          <a:xfrm>
            <a:off x="1120775" y="160338"/>
            <a:ext cx="6856413" cy="75247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5720" tIns="45720" rIns="85320" bIns="45720" numCol="1" anchor="ctr" anchorCtr="0" compatLnSpc="1">
            <a:prstTxWarp prst="textNoShape">
              <a:avLst/>
            </a:prstTxWarp>
          </a:bodyPr>
          <a:lstStyle/>
          <a:p>
            <a:pPr lvl="0"/>
            <a:r>
              <a:rPr lang="en-GB"/>
              <a:t>Click to edit the title text format</a:t>
            </a:r>
          </a:p>
        </p:txBody>
      </p:sp>
      <p:pic>
        <p:nvPicPr>
          <p:cNvPr id="2053"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031875"/>
            <a:ext cx="862013" cy="58261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110750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457200" rtl="0" eaLnBrk="0" fontAlgn="base" hangingPunct="0">
        <a:spcBef>
          <a:spcPct val="0"/>
        </a:spcBef>
        <a:spcAft>
          <a:spcPct val="0"/>
        </a:spcAft>
        <a:buClr>
          <a:srgbClr val="000000"/>
        </a:buClr>
        <a:buSzPct val="100000"/>
        <a:buFont typeface="Times New Roman" charset="0"/>
        <a:defRPr sz="2900">
          <a:solidFill>
            <a:srgbClr val="FFFF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2900">
          <a:solidFill>
            <a:srgbClr val="FFFFFF"/>
          </a:solidFill>
          <a:latin typeface="Georgia"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2900">
          <a:solidFill>
            <a:srgbClr val="FFFFFF"/>
          </a:solidFill>
          <a:latin typeface="Georgia"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2900">
          <a:solidFill>
            <a:srgbClr val="FFFFFF"/>
          </a:solidFill>
          <a:latin typeface="Georgia"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2900">
          <a:solidFill>
            <a:srgbClr val="FFFFFF"/>
          </a:solidFill>
          <a:latin typeface="Georgia"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2900">
          <a:solidFill>
            <a:srgbClr val="FFFFFF"/>
          </a:solidFill>
          <a:latin typeface="Georgia"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2900">
          <a:solidFill>
            <a:srgbClr val="FFFFFF"/>
          </a:solidFill>
          <a:latin typeface="Georgia"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2900">
          <a:solidFill>
            <a:srgbClr val="FFFFFF"/>
          </a:solidFill>
          <a:latin typeface="Georgia"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2900">
          <a:solidFill>
            <a:srgbClr val="FFFFFF"/>
          </a:solidFill>
          <a:latin typeface="Georgia" charset="0"/>
          <a:ea typeface="ＭＳ Ｐゴシック" charset="0"/>
          <a:cs typeface="ＭＳ Ｐゴシック" charset="0"/>
        </a:defRPr>
      </a:lvl9pPr>
    </p:titleStyle>
    <p:bodyStyle>
      <a:lvl1pPr marL="342900" indent="-342900" algn="ctr" defTabSz="457200" rtl="0" eaLnBrk="0" fontAlgn="base" hangingPunct="0">
        <a:spcBef>
          <a:spcPts val="725"/>
        </a:spcBef>
        <a:spcAft>
          <a:spcPct val="0"/>
        </a:spcAft>
        <a:buClr>
          <a:srgbClr val="000000"/>
        </a:buClr>
        <a:buSzPct val="100000"/>
        <a:buFont typeface="Times New Roman" charset="0"/>
        <a:defRPr sz="2700">
          <a:solidFill>
            <a:srgbClr val="FFFFFF"/>
          </a:solidFill>
          <a:latin typeface="+mn-lt"/>
          <a:ea typeface="+mn-ea"/>
          <a:cs typeface="+mn-cs"/>
        </a:defRPr>
      </a:lvl1pPr>
      <a:lvl2pPr marL="742950" indent="-285750" algn="ctr" defTabSz="457200" rtl="0" eaLnBrk="0" fontAlgn="base" hangingPunct="0">
        <a:spcBef>
          <a:spcPts val="450"/>
        </a:spcBef>
        <a:spcAft>
          <a:spcPct val="0"/>
        </a:spcAft>
        <a:buClr>
          <a:srgbClr val="000000"/>
        </a:buClr>
        <a:buSzPct val="100000"/>
        <a:buFont typeface="Times New Roman" charset="0"/>
        <a:defRPr sz="2000">
          <a:solidFill>
            <a:srgbClr val="FFFFFF"/>
          </a:solidFill>
          <a:latin typeface="+mn-lt"/>
          <a:ea typeface="+mn-ea"/>
          <a:cs typeface="+mn-cs"/>
        </a:defRPr>
      </a:lvl2pPr>
      <a:lvl3pPr marL="1143000" indent="-228600" algn="ctr" defTabSz="457200" rtl="0" eaLnBrk="0" fontAlgn="base" hangingPunct="0">
        <a:spcBef>
          <a:spcPts val="450"/>
        </a:spcBef>
        <a:spcAft>
          <a:spcPct val="0"/>
        </a:spcAft>
        <a:buClr>
          <a:srgbClr val="000000"/>
        </a:buClr>
        <a:buSzPct val="100000"/>
        <a:buFont typeface="Times New Roman" charset="0"/>
        <a:defRPr sz="2000">
          <a:solidFill>
            <a:srgbClr val="FFFFFF"/>
          </a:solidFill>
          <a:latin typeface="+mn-lt"/>
          <a:ea typeface="+mn-ea"/>
          <a:cs typeface="+mn-cs"/>
        </a:defRPr>
      </a:lvl3pPr>
      <a:lvl4pPr marL="1600200" indent="-228600" algn="ctr" defTabSz="457200" rtl="0" eaLnBrk="0" fontAlgn="base" hangingPunct="0">
        <a:spcBef>
          <a:spcPts val="450"/>
        </a:spcBef>
        <a:spcAft>
          <a:spcPct val="0"/>
        </a:spcAft>
        <a:buClr>
          <a:srgbClr val="000000"/>
        </a:buClr>
        <a:buSzPct val="100000"/>
        <a:buFont typeface="Times New Roman" charset="0"/>
        <a:defRPr>
          <a:solidFill>
            <a:srgbClr val="FFFFFF"/>
          </a:solidFill>
          <a:latin typeface="+mn-lt"/>
          <a:ea typeface="+mn-ea"/>
          <a:cs typeface="+mn-cs"/>
        </a:defRPr>
      </a:lvl4pPr>
      <a:lvl5pPr marL="2057400" indent="-228600" algn="ctr" defTabSz="457200" rtl="0" eaLnBrk="0" fontAlgn="base" hangingPunct="0">
        <a:spcBef>
          <a:spcPts val="363"/>
        </a:spcBef>
        <a:spcAft>
          <a:spcPct val="0"/>
        </a:spcAft>
        <a:buClr>
          <a:srgbClr val="000000"/>
        </a:buClr>
        <a:buSzPct val="100000"/>
        <a:buFont typeface="Times New Roman" charset="0"/>
        <a:defRPr sz="1400">
          <a:solidFill>
            <a:srgbClr val="FFFFFF"/>
          </a:solidFill>
          <a:latin typeface="+mn-lt"/>
          <a:ea typeface="+mn-ea"/>
          <a:cs typeface="+mn-cs"/>
        </a:defRPr>
      </a:lvl5pPr>
      <a:lvl6pPr marL="2514600" indent="-228600" algn="ctr" defTabSz="457200" rtl="0" eaLnBrk="0" fontAlgn="base" hangingPunct="0">
        <a:spcBef>
          <a:spcPts val="363"/>
        </a:spcBef>
        <a:spcAft>
          <a:spcPct val="0"/>
        </a:spcAft>
        <a:buClr>
          <a:srgbClr val="000000"/>
        </a:buClr>
        <a:buSzPct val="100000"/>
        <a:buFont typeface="Times New Roman" charset="0"/>
        <a:defRPr sz="1400">
          <a:solidFill>
            <a:srgbClr val="FFFFFF"/>
          </a:solidFill>
          <a:latin typeface="+mn-lt"/>
          <a:ea typeface="+mn-ea"/>
          <a:cs typeface="+mn-cs"/>
        </a:defRPr>
      </a:lvl6pPr>
      <a:lvl7pPr marL="2971800" indent="-228600" algn="ctr" defTabSz="457200" rtl="0" eaLnBrk="0" fontAlgn="base" hangingPunct="0">
        <a:spcBef>
          <a:spcPts val="363"/>
        </a:spcBef>
        <a:spcAft>
          <a:spcPct val="0"/>
        </a:spcAft>
        <a:buClr>
          <a:srgbClr val="000000"/>
        </a:buClr>
        <a:buSzPct val="100000"/>
        <a:buFont typeface="Times New Roman" charset="0"/>
        <a:defRPr sz="1400">
          <a:solidFill>
            <a:srgbClr val="FFFFFF"/>
          </a:solidFill>
          <a:latin typeface="+mn-lt"/>
          <a:ea typeface="+mn-ea"/>
          <a:cs typeface="+mn-cs"/>
        </a:defRPr>
      </a:lvl7pPr>
      <a:lvl8pPr marL="3429000" indent="-228600" algn="ctr" defTabSz="457200" rtl="0" eaLnBrk="0" fontAlgn="base" hangingPunct="0">
        <a:spcBef>
          <a:spcPts val="363"/>
        </a:spcBef>
        <a:spcAft>
          <a:spcPct val="0"/>
        </a:spcAft>
        <a:buClr>
          <a:srgbClr val="000000"/>
        </a:buClr>
        <a:buSzPct val="100000"/>
        <a:buFont typeface="Times New Roman" charset="0"/>
        <a:defRPr sz="1400">
          <a:solidFill>
            <a:srgbClr val="FFFFFF"/>
          </a:solidFill>
          <a:latin typeface="+mn-lt"/>
          <a:ea typeface="+mn-ea"/>
          <a:cs typeface="+mn-cs"/>
        </a:defRPr>
      </a:lvl8pPr>
      <a:lvl9pPr marL="3886200" indent="-228600" algn="ctr" defTabSz="457200" rtl="0" eaLnBrk="0" fontAlgn="base" hangingPunct="0">
        <a:spcBef>
          <a:spcPts val="363"/>
        </a:spcBef>
        <a:spcAft>
          <a:spcPct val="0"/>
        </a:spcAft>
        <a:buClr>
          <a:srgbClr val="000000"/>
        </a:buClr>
        <a:buSzPct val="100000"/>
        <a:buFont typeface="Times New Roman" charset="0"/>
        <a:defRPr sz="14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4" name="Group"/>
          <p:cNvGrpSpPr/>
          <p:nvPr/>
        </p:nvGrpSpPr>
        <p:grpSpPr>
          <a:xfrm>
            <a:off x="0" y="9"/>
            <a:ext cx="9144000" cy="606426"/>
            <a:chOff x="0" y="4"/>
            <a:chExt cx="9144000" cy="606425"/>
          </a:xfrm>
        </p:grpSpPr>
        <p:sp>
          <p:nvSpPr>
            <p:cNvPr id="2" name="Rectangle"/>
            <p:cNvSpPr/>
            <p:nvPr/>
          </p:nvSpPr>
          <p:spPr>
            <a:xfrm>
              <a:off x="0" y="4"/>
              <a:ext cx="9144000" cy="606426"/>
            </a:xfrm>
            <a:prstGeom prst="rect">
              <a:avLst/>
            </a:prstGeom>
            <a:solidFill>
              <a:schemeClr val="accent1"/>
            </a:solidFill>
            <a:ln w="9525" cap="flat">
              <a:solidFill>
                <a:srgbClr val="000000"/>
              </a:solidFill>
              <a:prstDash val="sysDot"/>
              <a:miter lim="800000"/>
            </a:ln>
            <a:effectLst/>
          </p:spPr>
          <p:txBody>
            <a:bodyPr wrap="square" lIns="45719" tIns="45719" rIns="45719" bIns="45719" numCol="1" anchor="t">
              <a:noAutofit/>
            </a:bodyPr>
            <a:lstStyle/>
            <a:p>
              <a:pPr algn="ctr">
                <a:defRPr sz="2400" b="0">
                  <a:latin typeface="Gill Sans"/>
                  <a:ea typeface="Gill Sans"/>
                  <a:cs typeface="Gill Sans"/>
                  <a:sym typeface="Gill Sans"/>
                </a:defRPr>
              </a:pPr>
              <a:endParaRPr/>
            </a:p>
          </p:txBody>
        </p:sp>
        <p:pic>
          <p:nvPicPr>
            <p:cNvPr id="3" name="image2.jpg" descr="image2.jpg"/>
            <p:cNvPicPr>
              <a:picLocks noChangeAspect="1"/>
            </p:cNvPicPr>
            <p:nvPr/>
          </p:nvPicPr>
          <p:blipFill>
            <a:blip r:embed="rId25">
              <a:extLst/>
            </a:blip>
            <a:stretch>
              <a:fillRect/>
            </a:stretch>
          </p:blipFill>
          <p:spPr>
            <a:xfrm>
              <a:off x="0" y="4"/>
              <a:ext cx="9144000" cy="604996"/>
            </a:xfrm>
            <a:prstGeom prst="rect">
              <a:avLst/>
            </a:prstGeom>
            <a:ln w="12700" cap="flat">
              <a:noFill/>
              <a:miter lim="400000"/>
            </a:ln>
            <a:effectLst/>
          </p:spPr>
        </p:pic>
      </p:grpSp>
      <p:sp>
        <p:nvSpPr>
          <p:cNvPr id="5" name="Microwave Remote Sensing Laboratory"/>
          <p:cNvSpPr/>
          <p:nvPr/>
        </p:nvSpPr>
        <p:spPr>
          <a:xfrm>
            <a:off x="2902746" y="34930"/>
            <a:ext cx="2817020" cy="558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33337">
              <a:defRPr b="0">
                <a:solidFill>
                  <a:schemeClr val="accent3">
                    <a:lumOff val="44000"/>
                  </a:schemeClr>
                </a:solidFill>
              </a:defRPr>
            </a:lvl1pPr>
          </a:lstStyle>
          <a:p>
            <a:r>
              <a:t>Microwave Remote Sensing Laboratory</a:t>
            </a:r>
          </a:p>
        </p:txBody>
      </p:sp>
      <p:pic>
        <p:nvPicPr>
          <p:cNvPr id="6" name="image3.jpg" descr="image3.jpg"/>
          <p:cNvPicPr>
            <a:picLocks noChangeAspect="1"/>
          </p:cNvPicPr>
          <p:nvPr/>
        </p:nvPicPr>
        <p:blipFill>
          <a:blip r:embed="rId26">
            <a:extLst/>
          </a:blip>
          <a:stretch>
            <a:fillRect/>
          </a:stretch>
        </p:blipFill>
        <p:spPr>
          <a:xfrm>
            <a:off x="148830" y="149225"/>
            <a:ext cx="2591992" cy="342900"/>
          </a:xfrm>
          <a:prstGeom prst="rect">
            <a:avLst/>
          </a:prstGeom>
          <a:ln w="12700">
            <a:miter lim="400000"/>
          </a:ln>
        </p:spPr>
      </p:pic>
      <p:pic>
        <p:nvPicPr>
          <p:cNvPr id="7" name="image4.png" descr="image4.png"/>
          <p:cNvPicPr>
            <a:picLocks noChangeAspect="1"/>
          </p:cNvPicPr>
          <p:nvPr/>
        </p:nvPicPr>
        <p:blipFill>
          <a:blip r:embed="rId27">
            <a:extLst/>
          </a:blip>
          <a:srcRect t="58824"/>
          <a:stretch>
            <a:fillRect/>
          </a:stretch>
        </p:blipFill>
        <p:spPr>
          <a:xfrm>
            <a:off x="0" y="6537329"/>
            <a:ext cx="9142811" cy="320676"/>
          </a:xfrm>
          <a:prstGeom prst="rect">
            <a:avLst/>
          </a:prstGeom>
          <a:ln w="12700">
            <a:miter lim="400000"/>
          </a:ln>
        </p:spPr>
      </p:pic>
      <p:pic>
        <p:nvPicPr>
          <p:cNvPr id="8" name="mirsl_logo_transparent.pdf" descr="mirsl_logo_transparent.pdf"/>
          <p:cNvPicPr>
            <a:picLocks noChangeAspect="1"/>
          </p:cNvPicPr>
          <p:nvPr/>
        </p:nvPicPr>
        <p:blipFill>
          <a:blip r:embed="rId28">
            <a:extLst/>
          </a:blip>
          <a:stretch>
            <a:fillRect/>
          </a:stretch>
        </p:blipFill>
        <p:spPr>
          <a:xfrm>
            <a:off x="7978378" y="-136525"/>
            <a:ext cx="1165623" cy="823913"/>
          </a:xfrm>
          <a:prstGeom prst="rect">
            <a:avLst/>
          </a:prstGeom>
          <a:ln w="12700">
            <a:miter lim="400000"/>
          </a:ln>
        </p:spPr>
      </p:pic>
      <p:sp>
        <p:nvSpPr>
          <p:cNvPr id="9" name="Title Text"/>
          <p:cNvSpPr>
            <a:spLocks noGrp="1"/>
          </p:cNvSpPr>
          <p:nvPr>
            <p:ph type="title"/>
          </p:nvPr>
        </p:nvSpPr>
        <p:spPr>
          <a:xfrm>
            <a:off x="457200" y="754380"/>
            <a:ext cx="8092441" cy="66294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Title Text</a:t>
            </a:r>
          </a:p>
        </p:txBody>
      </p:sp>
      <p:sp>
        <p:nvSpPr>
          <p:cNvPr id="10" name="Slide Number"/>
          <p:cNvSpPr>
            <a:spLocks noGrp="1"/>
          </p:cNvSpPr>
          <p:nvPr>
            <p:ph type="sldNum" sz="quarter" idx="2"/>
          </p:nvPr>
        </p:nvSpPr>
        <p:spPr>
          <a:xfrm>
            <a:off x="8623699" y="6561138"/>
            <a:ext cx="265619" cy="243841"/>
          </a:xfrm>
          <a:prstGeom prst="rect">
            <a:avLst/>
          </a:prstGeom>
          <a:ln w="12700">
            <a:miter lim="400000"/>
          </a:ln>
        </p:spPr>
        <p:txBody>
          <a:bodyPr wrap="none" lIns="45719" rIns="45719">
            <a:spAutoFit/>
          </a:bodyPr>
          <a:lstStyle>
            <a:lvl1pPr>
              <a:defRPr sz="1000" b="0"/>
            </a:lvl1pPr>
          </a:lstStyle>
          <a:p>
            <a:fld id="{86CB4B4D-7CA3-9044-876B-883B54F8677D}" type="slidenum">
              <a:t>‹#›</a:t>
            </a:fld>
            <a:endParaRPr/>
          </a:p>
        </p:txBody>
      </p:sp>
      <p:sp>
        <p:nvSpPr>
          <p:cNvPr id="11" name="Body Level One…"/>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68276884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Lst>
  <p:transition spd="med"/>
  <p:txStyles>
    <p:titleStyle>
      <a:lvl1pPr marL="32146" marR="0" indent="-32146" algn="l" defTabSz="914400" rtl="0" latinLnBrk="0">
        <a:lnSpc>
          <a:spcPct val="100000"/>
        </a:lnSpc>
        <a:spcBef>
          <a:spcPts val="0"/>
        </a:spcBef>
        <a:spcAft>
          <a:spcPts val="0"/>
        </a:spcAft>
        <a:buClrTx/>
        <a:buSzTx/>
        <a:buFontTx/>
        <a:buNone/>
        <a:tabLst/>
        <a:defRPr sz="2400" b="0" i="0" u="none" strike="noStrike" cap="none" spc="0" baseline="0">
          <a:ln>
            <a:noFill/>
          </a:ln>
          <a:solidFill>
            <a:srgbClr val="82231A"/>
          </a:solidFill>
          <a:uFillTx/>
          <a:latin typeface="Georgia"/>
          <a:ea typeface="Georgia"/>
          <a:cs typeface="Georgia"/>
          <a:sym typeface="Georgia"/>
        </a:defRPr>
      </a:lvl1pPr>
      <a:lvl2pPr marL="32146" marR="0" indent="-32146" algn="l" defTabSz="914400" rtl="0" latinLnBrk="0">
        <a:lnSpc>
          <a:spcPct val="100000"/>
        </a:lnSpc>
        <a:spcBef>
          <a:spcPts val="0"/>
        </a:spcBef>
        <a:spcAft>
          <a:spcPts val="0"/>
        </a:spcAft>
        <a:buClrTx/>
        <a:buSzTx/>
        <a:buFontTx/>
        <a:buNone/>
        <a:tabLst/>
        <a:defRPr sz="2400" b="0" i="0" u="none" strike="noStrike" cap="none" spc="0" baseline="0">
          <a:ln>
            <a:noFill/>
          </a:ln>
          <a:solidFill>
            <a:srgbClr val="82231A"/>
          </a:solidFill>
          <a:uFillTx/>
          <a:latin typeface="Georgia"/>
          <a:ea typeface="Georgia"/>
          <a:cs typeface="Georgia"/>
          <a:sym typeface="Georgia"/>
        </a:defRPr>
      </a:lvl2pPr>
      <a:lvl3pPr marL="32146" marR="0" indent="-32146" algn="l" defTabSz="914400" rtl="0" latinLnBrk="0">
        <a:lnSpc>
          <a:spcPct val="100000"/>
        </a:lnSpc>
        <a:spcBef>
          <a:spcPts val="0"/>
        </a:spcBef>
        <a:spcAft>
          <a:spcPts val="0"/>
        </a:spcAft>
        <a:buClrTx/>
        <a:buSzTx/>
        <a:buFontTx/>
        <a:buNone/>
        <a:tabLst/>
        <a:defRPr sz="2400" b="0" i="0" u="none" strike="noStrike" cap="none" spc="0" baseline="0">
          <a:ln>
            <a:noFill/>
          </a:ln>
          <a:solidFill>
            <a:srgbClr val="82231A"/>
          </a:solidFill>
          <a:uFillTx/>
          <a:latin typeface="Georgia"/>
          <a:ea typeface="Georgia"/>
          <a:cs typeface="Georgia"/>
          <a:sym typeface="Georgia"/>
        </a:defRPr>
      </a:lvl3pPr>
      <a:lvl4pPr marL="32146" marR="0" indent="-32146" algn="l" defTabSz="914400" rtl="0" latinLnBrk="0">
        <a:lnSpc>
          <a:spcPct val="100000"/>
        </a:lnSpc>
        <a:spcBef>
          <a:spcPts val="0"/>
        </a:spcBef>
        <a:spcAft>
          <a:spcPts val="0"/>
        </a:spcAft>
        <a:buClrTx/>
        <a:buSzTx/>
        <a:buFontTx/>
        <a:buNone/>
        <a:tabLst/>
        <a:defRPr sz="2400" b="0" i="0" u="none" strike="noStrike" cap="none" spc="0" baseline="0">
          <a:ln>
            <a:noFill/>
          </a:ln>
          <a:solidFill>
            <a:srgbClr val="82231A"/>
          </a:solidFill>
          <a:uFillTx/>
          <a:latin typeface="Georgia"/>
          <a:ea typeface="Georgia"/>
          <a:cs typeface="Georgia"/>
          <a:sym typeface="Georgia"/>
        </a:defRPr>
      </a:lvl4pPr>
      <a:lvl5pPr marL="32146" marR="0" indent="-32146" algn="l" defTabSz="914400" rtl="0" latinLnBrk="0">
        <a:lnSpc>
          <a:spcPct val="100000"/>
        </a:lnSpc>
        <a:spcBef>
          <a:spcPts val="0"/>
        </a:spcBef>
        <a:spcAft>
          <a:spcPts val="0"/>
        </a:spcAft>
        <a:buClrTx/>
        <a:buSzTx/>
        <a:buFontTx/>
        <a:buNone/>
        <a:tabLst/>
        <a:defRPr sz="2400" b="0" i="0" u="none" strike="noStrike" cap="none" spc="0" baseline="0">
          <a:ln>
            <a:noFill/>
          </a:ln>
          <a:solidFill>
            <a:srgbClr val="82231A"/>
          </a:solidFill>
          <a:uFillTx/>
          <a:latin typeface="Georgia"/>
          <a:ea typeface="Georgia"/>
          <a:cs typeface="Georgia"/>
          <a:sym typeface="Georgia"/>
        </a:defRPr>
      </a:lvl5pPr>
      <a:lvl6pPr marL="32146" marR="0" indent="342891" algn="l" defTabSz="914400" rtl="0" latinLnBrk="0">
        <a:lnSpc>
          <a:spcPct val="100000"/>
        </a:lnSpc>
        <a:spcBef>
          <a:spcPts val="0"/>
        </a:spcBef>
        <a:spcAft>
          <a:spcPts val="0"/>
        </a:spcAft>
        <a:buClrTx/>
        <a:buSzTx/>
        <a:buFontTx/>
        <a:buNone/>
        <a:tabLst/>
        <a:defRPr sz="2400" b="0" i="0" u="none" strike="noStrike" cap="none" spc="0" baseline="0">
          <a:ln>
            <a:noFill/>
          </a:ln>
          <a:solidFill>
            <a:srgbClr val="82231A"/>
          </a:solidFill>
          <a:uFillTx/>
          <a:latin typeface="Georgia"/>
          <a:ea typeface="Georgia"/>
          <a:cs typeface="Georgia"/>
          <a:sym typeface="Georgia"/>
        </a:defRPr>
      </a:lvl6pPr>
      <a:lvl7pPr marL="32146" marR="0" indent="685781" algn="l" defTabSz="914400" rtl="0" latinLnBrk="0">
        <a:lnSpc>
          <a:spcPct val="100000"/>
        </a:lnSpc>
        <a:spcBef>
          <a:spcPts val="0"/>
        </a:spcBef>
        <a:spcAft>
          <a:spcPts val="0"/>
        </a:spcAft>
        <a:buClrTx/>
        <a:buSzTx/>
        <a:buFontTx/>
        <a:buNone/>
        <a:tabLst/>
        <a:defRPr sz="2400" b="0" i="0" u="none" strike="noStrike" cap="none" spc="0" baseline="0">
          <a:ln>
            <a:noFill/>
          </a:ln>
          <a:solidFill>
            <a:srgbClr val="82231A"/>
          </a:solidFill>
          <a:uFillTx/>
          <a:latin typeface="Georgia"/>
          <a:ea typeface="Georgia"/>
          <a:cs typeface="Georgia"/>
          <a:sym typeface="Georgia"/>
        </a:defRPr>
      </a:lvl7pPr>
      <a:lvl8pPr marL="32146" marR="0" indent="1028673" algn="l" defTabSz="914400" rtl="0" latinLnBrk="0">
        <a:lnSpc>
          <a:spcPct val="100000"/>
        </a:lnSpc>
        <a:spcBef>
          <a:spcPts val="0"/>
        </a:spcBef>
        <a:spcAft>
          <a:spcPts val="0"/>
        </a:spcAft>
        <a:buClrTx/>
        <a:buSzTx/>
        <a:buFontTx/>
        <a:buNone/>
        <a:tabLst/>
        <a:defRPr sz="2400" b="0" i="0" u="none" strike="noStrike" cap="none" spc="0" baseline="0">
          <a:ln>
            <a:noFill/>
          </a:ln>
          <a:solidFill>
            <a:srgbClr val="82231A"/>
          </a:solidFill>
          <a:uFillTx/>
          <a:latin typeface="Georgia"/>
          <a:ea typeface="Georgia"/>
          <a:cs typeface="Georgia"/>
          <a:sym typeface="Georgia"/>
        </a:defRPr>
      </a:lvl8pPr>
      <a:lvl9pPr marL="32146" marR="0" indent="1371565" algn="l" defTabSz="914400" rtl="0" latinLnBrk="0">
        <a:lnSpc>
          <a:spcPct val="100000"/>
        </a:lnSpc>
        <a:spcBef>
          <a:spcPts val="0"/>
        </a:spcBef>
        <a:spcAft>
          <a:spcPts val="0"/>
        </a:spcAft>
        <a:buClrTx/>
        <a:buSzTx/>
        <a:buFontTx/>
        <a:buNone/>
        <a:tabLst/>
        <a:defRPr sz="2400" b="0" i="0" u="none" strike="noStrike" cap="none" spc="0" baseline="0">
          <a:ln>
            <a:noFill/>
          </a:ln>
          <a:solidFill>
            <a:srgbClr val="82231A"/>
          </a:solidFill>
          <a:uFillTx/>
          <a:latin typeface="Georgia"/>
          <a:ea typeface="Georgia"/>
          <a:cs typeface="Georgia"/>
          <a:sym typeface="Georgia"/>
        </a:defRPr>
      </a:lvl9pPr>
    </p:titleStyle>
    <p:bodyStyle>
      <a:lvl1pPr marL="347654" marR="0" indent="-285743" algn="l" defTabSz="914400" rtl="0" latinLnBrk="0">
        <a:lnSpc>
          <a:spcPct val="100000"/>
        </a:lnSpc>
        <a:spcBef>
          <a:spcPts val="400"/>
        </a:spcBef>
        <a:spcAft>
          <a:spcPts val="0"/>
        </a:spcAft>
        <a:buClr>
          <a:srgbClr val="7E1822"/>
        </a:buClr>
        <a:buSzPct val="100000"/>
        <a:buFontTx/>
        <a:buChar char="▪"/>
        <a:tabLst/>
        <a:defRPr sz="1900" b="0" i="0" u="none" strike="noStrike" cap="none" spc="0" baseline="0">
          <a:ln>
            <a:noFill/>
          </a:ln>
          <a:solidFill>
            <a:srgbClr val="000000"/>
          </a:solidFill>
          <a:uFillTx/>
          <a:latin typeface="Verdana"/>
          <a:ea typeface="Verdana"/>
          <a:cs typeface="Verdana"/>
          <a:sym typeface="Verdana"/>
        </a:defRPr>
      </a:lvl1pPr>
      <a:lvl2pPr marL="725668" marR="0" indent="-282766" algn="l" defTabSz="914400" rtl="0" latinLnBrk="0">
        <a:lnSpc>
          <a:spcPct val="100000"/>
        </a:lnSpc>
        <a:spcBef>
          <a:spcPts val="400"/>
        </a:spcBef>
        <a:spcAft>
          <a:spcPts val="0"/>
        </a:spcAft>
        <a:buClr>
          <a:srgbClr val="7E1822"/>
        </a:buClr>
        <a:buSzPct val="100000"/>
        <a:buFontTx/>
        <a:buChar char="•"/>
        <a:tabLst/>
        <a:defRPr sz="1900" b="0" i="0" u="none" strike="noStrike" cap="none" spc="0" baseline="0">
          <a:ln>
            <a:noFill/>
          </a:ln>
          <a:solidFill>
            <a:srgbClr val="000000"/>
          </a:solidFill>
          <a:uFillTx/>
          <a:latin typeface="Verdana"/>
          <a:ea typeface="Verdana"/>
          <a:cs typeface="Verdana"/>
          <a:sym typeface="Verdana"/>
        </a:defRPr>
      </a:lvl2pPr>
      <a:lvl3pPr marL="1050105" marR="0" indent="-226214" algn="l" defTabSz="914400" rtl="0" latinLnBrk="0">
        <a:lnSpc>
          <a:spcPct val="100000"/>
        </a:lnSpc>
        <a:spcBef>
          <a:spcPts val="400"/>
        </a:spcBef>
        <a:spcAft>
          <a:spcPts val="0"/>
        </a:spcAft>
        <a:buClr>
          <a:srgbClr val="7E1822"/>
        </a:buClr>
        <a:buSzPct val="100000"/>
        <a:buFontTx/>
        <a:buChar char="•"/>
        <a:tabLst/>
        <a:defRPr sz="1900" b="0" i="0" u="none" strike="noStrike" cap="none" spc="0" baseline="0">
          <a:ln>
            <a:noFill/>
          </a:ln>
          <a:solidFill>
            <a:srgbClr val="000000"/>
          </a:solidFill>
          <a:uFillTx/>
          <a:latin typeface="Verdana"/>
          <a:ea typeface="Verdana"/>
          <a:cs typeface="Verdana"/>
          <a:sym typeface="Verdana"/>
        </a:defRPr>
      </a:lvl3pPr>
      <a:lvl4pPr marL="1446176" marR="0" indent="-241294" algn="l" defTabSz="914400" rtl="0" latinLnBrk="0">
        <a:lnSpc>
          <a:spcPct val="100000"/>
        </a:lnSpc>
        <a:spcBef>
          <a:spcPts val="400"/>
        </a:spcBef>
        <a:spcAft>
          <a:spcPts val="0"/>
        </a:spcAft>
        <a:buClr>
          <a:srgbClr val="7E1822"/>
        </a:buClr>
        <a:buSzPct val="100000"/>
        <a:buFontTx/>
        <a:buChar char="•"/>
        <a:tabLst/>
        <a:defRPr sz="1900" b="0" i="0" u="none" strike="noStrike" cap="none" spc="0" baseline="0">
          <a:ln>
            <a:noFill/>
          </a:ln>
          <a:solidFill>
            <a:srgbClr val="000000"/>
          </a:solidFill>
          <a:uFillTx/>
          <a:latin typeface="Verdana"/>
          <a:ea typeface="Verdana"/>
          <a:cs typeface="Verdana"/>
          <a:sym typeface="Verdana"/>
        </a:defRPr>
      </a:lvl4pPr>
      <a:lvl5pPr marL="1887490" marR="0" indent="-301618" algn="l" defTabSz="914400" rtl="0" latinLnBrk="0">
        <a:lnSpc>
          <a:spcPct val="100000"/>
        </a:lnSpc>
        <a:spcBef>
          <a:spcPts val="400"/>
        </a:spcBef>
        <a:spcAft>
          <a:spcPts val="0"/>
        </a:spcAft>
        <a:buClr>
          <a:srgbClr val="7E1822"/>
        </a:buClr>
        <a:buSzPct val="100000"/>
        <a:buFontTx/>
        <a:buChar char="•"/>
        <a:tabLst/>
        <a:defRPr sz="1900" b="0" i="0" u="none" strike="noStrike" cap="none" spc="0" baseline="0">
          <a:ln>
            <a:noFill/>
          </a:ln>
          <a:solidFill>
            <a:srgbClr val="000000"/>
          </a:solidFill>
          <a:uFillTx/>
          <a:latin typeface="Verdana"/>
          <a:ea typeface="Verdana"/>
          <a:cs typeface="Verdana"/>
          <a:sym typeface="Verdana"/>
        </a:defRPr>
      </a:lvl5pPr>
      <a:lvl6pPr marL="2230382" marR="0" indent="-301618" algn="l" defTabSz="914400" rtl="0" latinLnBrk="0">
        <a:lnSpc>
          <a:spcPct val="100000"/>
        </a:lnSpc>
        <a:spcBef>
          <a:spcPts val="400"/>
        </a:spcBef>
        <a:spcAft>
          <a:spcPts val="0"/>
        </a:spcAft>
        <a:buClr>
          <a:srgbClr val="7E1822"/>
        </a:buClr>
        <a:buSzPct val="100000"/>
        <a:buFontTx/>
        <a:buChar char="•"/>
        <a:tabLst/>
        <a:defRPr sz="1900" b="0" i="0" u="none" strike="noStrike" cap="none" spc="0" baseline="0">
          <a:ln>
            <a:noFill/>
          </a:ln>
          <a:solidFill>
            <a:srgbClr val="000000"/>
          </a:solidFill>
          <a:uFillTx/>
          <a:latin typeface="Verdana"/>
          <a:ea typeface="Verdana"/>
          <a:cs typeface="Verdana"/>
          <a:sym typeface="Verdana"/>
        </a:defRPr>
      </a:lvl6pPr>
      <a:lvl7pPr marL="2573274" marR="0" indent="-301618" algn="l" defTabSz="914400" rtl="0" latinLnBrk="0">
        <a:lnSpc>
          <a:spcPct val="100000"/>
        </a:lnSpc>
        <a:spcBef>
          <a:spcPts val="400"/>
        </a:spcBef>
        <a:spcAft>
          <a:spcPts val="0"/>
        </a:spcAft>
        <a:buClr>
          <a:srgbClr val="7E1822"/>
        </a:buClr>
        <a:buSzPct val="100000"/>
        <a:buFontTx/>
        <a:buChar char="•"/>
        <a:tabLst/>
        <a:defRPr sz="1900" b="0" i="0" u="none" strike="noStrike" cap="none" spc="0" baseline="0">
          <a:ln>
            <a:noFill/>
          </a:ln>
          <a:solidFill>
            <a:srgbClr val="000000"/>
          </a:solidFill>
          <a:uFillTx/>
          <a:latin typeface="Verdana"/>
          <a:ea typeface="Verdana"/>
          <a:cs typeface="Verdana"/>
          <a:sym typeface="Verdana"/>
        </a:defRPr>
      </a:lvl7pPr>
      <a:lvl8pPr marL="2916165" marR="0" indent="-301618" algn="l" defTabSz="914400" rtl="0" latinLnBrk="0">
        <a:lnSpc>
          <a:spcPct val="100000"/>
        </a:lnSpc>
        <a:spcBef>
          <a:spcPts val="400"/>
        </a:spcBef>
        <a:spcAft>
          <a:spcPts val="0"/>
        </a:spcAft>
        <a:buClr>
          <a:srgbClr val="7E1822"/>
        </a:buClr>
        <a:buSzPct val="100000"/>
        <a:buFontTx/>
        <a:buChar char="•"/>
        <a:tabLst/>
        <a:defRPr sz="1900" b="0" i="0" u="none" strike="noStrike" cap="none" spc="0" baseline="0">
          <a:ln>
            <a:noFill/>
          </a:ln>
          <a:solidFill>
            <a:srgbClr val="000000"/>
          </a:solidFill>
          <a:uFillTx/>
          <a:latin typeface="Verdana"/>
          <a:ea typeface="Verdana"/>
          <a:cs typeface="Verdana"/>
          <a:sym typeface="Verdana"/>
        </a:defRPr>
      </a:lvl8pPr>
      <a:lvl9pPr marL="3259057" marR="0" indent="-301618" algn="l" defTabSz="914400" rtl="0" latinLnBrk="0">
        <a:lnSpc>
          <a:spcPct val="100000"/>
        </a:lnSpc>
        <a:spcBef>
          <a:spcPts val="400"/>
        </a:spcBef>
        <a:spcAft>
          <a:spcPts val="0"/>
        </a:spcAft>
        <a:buClr>
          <a:srgbClr val="7E1822"/>
        </a:buClr>
        <a:buSzPct val="100000"/>
        <a:buFontTx/>
        <a:buChar char="•"/>
        <a:tabLst/>
        <a:defRPr sz="1900" b="0" i="0" u="none" strike="noStrike" cap="none" spc="0" baseline="0">
          <a:ln>
            <a:noFill/>
          </a:ln>
          <a:solidFill>
            <a:srgbClr val="000000"/>
          </a:solidFill>
          <a:uFillTx/>
          <a:latin typeface="Verdana"/>
          <a:ea typeface="Verdana"/>
          <a:cs typeface="Verdana"/>
          <a:sym typeface="Verdana"/>
        </a:defRPr>
      </a:lvl9pPr>
    </p:bodyStyle>
    <p:otherStyle>
      <a:lvl1pPr marL="0" marR="0" indent="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1pPr>
      <a:lvl2pPr marL="0" marR="0" indent="34289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2pPr>
      <a:lvl3pPr marL="0" marR="0" indent="685781"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3pPr>
      <a:lvl4pPr marL="0" marR="0" indent="1028673"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4pPr>
      <a:lvl5pPr marL="0" marR="0" indent="1371565"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5pPr>
      <a:lvl6pPr marL="0" marR="0" indent="1714456"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6pPr>
      <a:lvl7pPr marL="0" marR="0" indent="2057349"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7pPr>
      <a:lvl8pPr marL="0" marR="0" indent="240024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8pPr>
      <a:lvl9pPr marL="0" marR="0" indent="2743131"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617220"/>
          </a:xfrm>
          <a:prstGeom prst="rect">
            <a:avLst/>
          </a:prstGeom>
          <a:solidFill>
            <a:srgbClr val="92D050"/>
          </a:solidFill>
          <a:ln w="25400" cap="flat" cmpd="sng" algn="ctr">
            <a:noFill/>
            <a:prstDash val="solid"/>
            <a:round/>
            <a:headEnd type="none" w="med" len="med"/>
            <a:tailEnd type="none" w="med" len="med"/>
          </a:ln>
          <a:effectLst/>
        </p:spPr>
        <p:txBody>
          <a:bodyPr vert="horz" wrap="square" lIns="82295" tIns="41148" rIns="82295" bIns="41148" numCol="1" rtlCol="0" anchor="t" anchorCtr="0" compatLnSpc="1">
            <a:prstTxWarp prst="textNoShape">
              <a:avLst/>
            </a:prstTxWarp>
          </a:bodyPr>
          <a:lstStyle/>
          <a:p>
            <a:pPr algn="ctr" defTabSz="822952" fontAlgn="base">
              <a:spcBef>
                <a:spcPct val="0"/>
              </a:spcBef>
              <a:spcAft>
                <a:spcPct val="0"/>
              </a:spcAft>
            </a:pPr>
            <a:endParaRPr lang="en-US" sz="2900">
              <a:solidFill>
                <a:srgbClr val="000000"/>
              </a:solidFill>
              <a:latin typeface="Gill Sans" pitchFamily="1" charset="0"/>
              <a:ea typeface="ヒラギノ角ゴ Pro W3" pitchFamily="1" charset="-128"/>
              <a:cs typeface="ヒラギノ角ゴ Pro W3" pitchFamily="1" charset="-128"/>
              <a:sym typeface="Gill Sans" pitchFamily="1" charset="0"/>
            </a:endParaRPr>
          </a:p>
        </p:txBody>
      </p:sp>
      <p:sp>
        <p:nvSpPr>
          <p:cNvPr id="5131" name="Text Box 11"/>
          <p:cNvSpPr txBox="1">
            <a:spLocks noGrp="1" noChangeArrowheads="1"/>
          </p:cNvSpPr>
          <p:nvPr>
            <p:ph type="sldNum" sz="quarter" idx="4"/>
          </p:nvPr>
        </p:nvSpPr>
        <p:spPr bwMode="auto">
          <a:xfrm>
            <a:off x="8623935" y="6560820"/>
            <a:ext cx="305753" cy="285750"/>
          </a:xfrm>
          <a:prstGeom prst="rect">
            <a:avLst/>
          </a:prstGeom>
          <a:noFill/>
          <a:ln w="12700">
            <a:noFill/>
            <a:miter lim="800000"/>
            <a:headEnd/>
            <a:tailEnd/>
          </a:ln>
          <a:effectLst/>
        </p:spPr>
        <p:txBody>
          <a:bodyPr vert="horz" wrap="none" lIns="82295" tIns="41148" rIns="82295" bIns="41148" numCol="1" anchor="t" anchorCtr="0" compatLnSpc="1">
            <a:prstTxWarp prst="textNoShape">
              <a:avLst/>
            </a:prstTxWarp>
          </a:bodyPr>
          <a:lstStyle>
            <a:lvl1pPr eaLnBrk="1" hangingPunct="1">
              <a:defRPr sz="1300">
                <a:solidFill>
                  <a:schemeClr val="tx1"/>
                </a:solidFill>
                <a:latin typeface="Verdana" charset="0"/>
                <a:ea typeface="ヒラギノ角ゴ Pro W3" charset="0"/>
                <a:cs typeface="ヒラギノ角ゴ Pro W3" charset="0"/>
                <a:sym typeface="Verdana" charset="0"/>
              </a:defRPr>
            </a:lvl1pPr>
            <a:lvl2pPr marL="668649" indent="-257172" eaLnBrk="0" hangingPunct="0">
              <a:defRPr sz="2900">
                <a:solidFill>
                  <a:srgbClr val="000000"/>
                </a:solidFill>
                <a:latin typeface="Gill Sans" charset="0"/>
                <a:ea typeface="ヒラギノ角ゴ Pro W3" charset="0"/>
                <a:cs typeface="ヒラギノ角ゴ Pro W3" charset="0"/>
                <a:sym typeface="Gill Sans" charset="0"/>
              </a:defRPr>
            </a:lvl2pPr>
            <a:lvl3pPr marL="1028690" indent="-205738" eaLnBrk="0" hangingPunct="0">
              <a:defRPr sz="2900">
                <a:solidFill>
                  <a:srgbClr val="000000"/>
                </a:solidFill>
                <a:latin typeface="Gill Sans" charset="0"/>
                <a:ea typeface="ヒラギノ角ゴ Pro W3" charset="0"/>
                <a:cs typeface="ヒラギノ角ゴ Pro W3" charset="0"/>
                <a:sym typeface="Gill Sans" charset="0"/>
              </a:defRPr>
            </a:lvl3pPr>
            <a:lvl4pPr marL="1440166" indent="-205738" eaLnBrk="0" hangingPunct="0">
              <a:defRPr sz="2900">
                <a:solidFill>
                  <a:srgbClr val="000000"/>
                </a:solidFill>
                <a:latin typeface="Gill Sans" charset="0"/>
                <a:ea typeface="ヒラギノ角ゴ Pro W3" charset="0"/>
                <a:cs typeface="ヒラギノ角ゴ Pro W3" charset="0"/>
                <a:sym typeface="Gill Sans" charset="0"/>
              </a:defRPr>
            </a:lvl4pPr>
            <a:lvl5pPr marL="1851641" indent="-205738" eaLnBrk="0" hangingPunct="0">
              <a:defRPr sz="2900">
                <a:solidFill>
                  <a:srgbClr val="000000"/>
                </a:solidFill>
                <a:latin typeface="Gill Sans" charset="0"/>
                <a:ea typeface="ヒラギノ角ゴ Pro W3" charset="0"/>
                <a:cs typeface="ヒラギノ角ゴ Pro W3" charset="0"/>
                <a:sym typeface="Gill Sans" charset="0"/>
              </a:defRPr>
            </a:lvl5pPr>
            <a:lvl6pPr marL="2263118" indent="-205738" algn="ctr" eaLnBrk="0" fontAlgn="base" hangingPunct="0">
              <a:spcBef>
                <a:spcPct val="0"/>
              </a:spcBef>
              <a:spcAft>
                <a:spcPct val="0"/>
              </a:spcAft>
              <a:defRPr sz="2900">
                <a:solidFill>
                  <a:srgbClr val="000000"/>
                </a:solidFill>
                <a:latin typeface="Gill Sans" charset="0"/>
                <a:ea typeface="ヒラギノ角ゴ Pro W3" charset="0"/>
                <a:cs typeface="ヒラギノ角ゴ Pro W3" charset="0"/>
                <a:sym typeface="Gill Sans" charset="0"/>
              </a:defRPr>
            </a:lvl6pPr>
            <a:lvl7pPr marL="2674593" indent="-205738" algn="ctr" eaLnBrk="0" fontAlgn="base" hangingPunct="0">
              <a:spcBef>
                <a:spcPct val="0"/>
              </a:spcBef>
              <a:spcAft>
                <a:spcPct val="0"/>
              </a:spcAft>
              <a:defRPr sz="2900">
                <a:solidFill>
                  <a:srgbClr val="000000"/>
                </a:solidFill>
                <a:latin typeface="Gill Sans" charset="0"/>
                <a:ea typeface="ヒラギノ角ゴ Pro W3" charset="0"/>
                <a:cs typeface="ヒラギノ角ゴ Pro W3" charset="0"/>
                <a:sym typeface="Gill Sans" charset="0"/>
              </a:defRPr>
            </a:lvl7pPr>
            <a:lvl8pPr marL="3086069" indent="-205738" algn="ctr" eaLnBrk="0" fontAlgn="base" hangingPunct="0">
              <a:spcBef>
                <a:spcPct val="0"/>
              </a:spcBef>
              <a:spcAft>
                <a:spcPct val="0"/>
              </a:spcAft>
              <a:defRPr sz="2900">
                <a:solidFill>
                  <a:srgbClr val="000000"/>
                </a:solidFill>
                <a:latin typeface="Gill Sans" charset="0"/>
                <a:ea typeface="ヒラギノ角ゴ Pro W3" charset="0"/>
                <a:cs typeface="ヒラギノ角ゴ Pro W3" charset="0"/>
                <a:sym typeface="Gill Sans" charset="0"/>
              </a:defRPr>
            </a:lvl8pPr>
            <a:lvl9pPr marL="3497545" indent="-205738" algn="ctr" eaLnBrk="0" fontAlgn="base" hangingPunct="0">
              <a:spcBef>
                <a:spcPct val="0"/>
              </a:spcBef>
              <a:spcAft>
                <a:spcPct val="0"/>
              </a:spcAft>
              <a:defRPr sz="2900">
                <a:solidFill>
                  <a:srgbClr val="000000"/>
                </a:solidFill>
                <a:latin typeface="Gill Sans" charset="0"/>
                <a:ea typeface="ヒラギノ角ゴ Pro W3" charset="0"/>
                <a:cs typeface="ヒラギノ角ゴ Pro W3" charset="0"/>
                <a:sym typeface="Gill Sans" charset="0"/>
              </a:defRPr>
            </a:lvl9pPr>
          </a:lstStyle>
          <a:p>
            <a:pPr algn="ctr" defTabSz="914400" fontAlgn="base">
              <a:spcBef>
                <a:spcPct val="0"/>
              </a:spcBef>
              <a:spcAft>
                <a:spcPct val="0"/>
              </a:spcAft>
              <a:defRPr/>
            </a:pPr>
            <a:fld id="{881967E8-CED7-554B-9D87-823B5B3BAA26}" type="slidenum">
              <a:rPr lang="en-US">
                <a:solidFill>
                  <a:srgbClr val="000000"/>
                </a:solidFill>
              </a:rPr>
              <a:pPr algn="ctr" defTabSz="914400" fontAlgn="base">
                <a:spcBef>
                  <a:spcPct val="0"/>
                </a:spcBef>
                <a:spcAft>
                  <a:spcPct val="0"/>
                </a:spcAft>
                <a:defRPr/>
              </a:pPr>
              <a:t>‹#›</a:t>
            </a:fld>
            <a:endParaRPr lang="en-US">
              <a:solidFill>
                <a:srgbClr val="000000"/>
              </a:solidFill>
            </a:endParaRPr>
          </a:p>
        </p:txBody>
      </p:sp>
      <p:cxnSp>
        <p:nvCxnSpPr>
          <p:cNvPr id="3" name="Straight Connector 2"/>
          <p:cNvCxnSpPr/>
          <p:nvPr userDrawn="1"/>
        </p:nvCxnSpPr>
        <p:spPr bwMode="auto">
          <a:xfrm>
            <a:off x="0" y="624840"/>
            <a:ext cx="9144000" cy="0"/>
          </a:xfrm>
          <a:prstGeom prst="line">
            <a:avLst/>
          </a:prstGeom>
          <a:blipFill dpi="0" rotWithShape="0">
            <a:blip r:embed="rId13"/>
            <a:srcRect/>
            <a:tile tx="0" ty="0" sx="100000" sy="100000" flip="none" algn="tl"/>
          </a:blipFill>
          <a:ln w="25400" cap="flat" cmpd="sng" algn="ctr">
            <a:solidFill>
              <a:srgbClr val="0F9447"/>
            </a:solidFill>
            <a:prstDash val="solid"/>
            <a:round/>
            <a:headEnd type="none" w="med" len="med"/>
            <a:tailEnd type="none" w="med" len="med"/>
          </a:ln>
          <a:effectLst/>
        </p:spPr>
      </p:cxnSp>
      <p:pic>
        <p:nvPicPr>
          <p:cNvPr id="6" name="Picture 5"/>
          <p:cNvPicPr>
            <a:picLocks noChangeAspect="1"/>
          </p:cNvPicPr>
          <p:nvPr userDrawn="1"/>
        </p:nvPicPr>
        <p:blipFill>
          <a:blip r:embed="rId14"/>
          <a:stretch>
            <a:fillRect/>
          </a:stretch>
        </p:blipFill>
        <p:spPr>
          <a:xfrm>
            <a:off x="7790961" y="0"/>
            <a:ext cx="1353039" cy="422378"/>
          </a:xfrm>
          <a:prstGeom prst="rect">
            <a:avLst/>
          </a:prstGeom>
        </p:spPr>
      </p:pic>
      <p:sp>
        <p:nvSpPr>
          <p:cNvPr id="2" name="TextBox 1"/>
          <p:cNvSpPr txBox="1"/>
          <p:nvPr userDrawn="1"/>
        </p:nvSpPr>
        <p:spPr>
          <a:xfrm>
            <a:off x="7924800" y="405821"/>
            <a:ext cx="1004888" cy="246221"/>
          </a:xfrm>
          <a:prstGeom prst="rect">
            <a:avLst/>
          </a:prstGeom>
          <a:noFill/>
        </p:spPr>
        <p:txBody>
          <a:bodyPr wrap="square" rtlCol="0">
            <a:spAutoFit/>
          </a:bodyPr>
          <a:lstStyle/>
          <a:p>
            <a:pPr algn="r"/>
            <a:r>
              <a:rPr lang="en-US" sz="1000">
                <a:solidFill>
                  <a:srgbClr val="326735"/>
                </a:solidFill>
              </a:rPr>
              <a:t>Forest-PLUS</a:t>
            </a:r>
          </a:p>
        </p:txBody>
      </p:sp>
    </p:spTree>
    <p:extLst>
      <p:ext uri="{BB962C8B-B14F-4D97-AF65-F5344CB8AC3E}">
        <p14:creationId xmlns:p14="http://schemas.microsoft.com/office/powerpoint/2010/main" val="232243043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p:hf hdr="0" ftr="0" dt="0"/>
  <p:txStyles>
    <p:titleStyle>
      <a:lvl1pPr marL="38577" indent="-38577" algn="l" rtl="0" eaLnBrk="0" fontAlgn="base" hangingPunct="0">
        <a:spcBef>
          <a:spcPct val="0"/>
        </a:spcBef>
        <a:spcAft>
          <a:spcPct val="0"/>
        </a:spcAft>
        <a:defRPr sz="2900">
          <a:solidFill>
            <a:srgbClr val="82231A"/>
          </a:solidFill>
          <a:latin typeface="+mj-lt"/>
          <a:ea typeface="+mj-ea"/>
          <a:cs typeface="+mj-cs"/>
          <a:sym typeface="Georgia" charset="0"/>
        </a:defRPr>
      </a:lvl1pPr>
      <a:lvl2pPr marL="38577" indent="-38577" algn="l" rtl="0" eaLnBrk="0" fontAlgn="base" hangingPunct="0">
        <a:spcBef>
          <a:spcPct val="0"/>
        </a:spcBef>
        <a:spcAft>
          <a:spcPct val="0"/>
        </a:spcAft>
        <a:defRPr sz="2900">
          <a:solidFill>
            <a:srgbClr val="82231A"/>
          </a:solidFill>
          <a:latin typeface="Georgia" pitchFamily="1" charset="0"/>
          <a:ea typeface="ヒラギノ明朝 Pro W3" pitchFamily="1" charset="-128"/>
          <a:cs typeface="ヒラギノ明朝 Pro W3" pitchFamily="1" charset="-128"/>
          <a:sym typeface="Georgia" charset="0"/>
        </a:defRPr>
      </a:lvl2pPr>
      <a:lvl3pPr marL="38577" indent="-38577" algn="l" rtl="0" eaLnBrk="0" fontAlgn="base" hangingPunct="0">
        <a:spcBef>
          <a:spcPct val="0"/>
        </a:spcBef>
        <a:spcAft>
          <a:spcPct val="0"/>
        </a:spcAft>
        <a:defRPr sz="2900">
          <a:solidFill>
            <a:srgbClr val="82231A"/>
          </a:solidFill>
          <a:latin typeface="Georgia" pitchFamily="1" charset="0"/>
          <a:ea typeface="ヒラギノ明朝 Pro W3" pitchFamily="1" charset="-128"/>
          <a:cs typeface="ヒラギノ明朝 Pro W3" pitchFamily="1" charset="-128"/>
          <a:sym typeface="Georgia" charset="0"/>
        </a:defRPr>
      </a:lvl3pPr>
      <a:lvl4pPr marL="38577" indent="-38577" algn="l" rtl="0" eaLnBrk="0" fontAlgn="base" hangingPunct="0">
        <a:spcBef>
          <a:spcPct val="0"/>
        </a:spcBef>
        <a:spcAft>
          <a:spcPct val="0"/>
        </a:spcAft>
        <a:defRPr sz="2900">
          <a:solidFill>
            <a:srgbClr val="82231A"/>
          </a:solidFill>
          <a:latin typeface="Georgia" pitchFamily="1" charset="0"/>
          <a:ea typeface="ヒラギノ明朝 Pro W3" pitchFamily="1" charset="-128"/>
          <a:cs typeface="ヒラギノ明朝 Pro W3" pitchFamily="1" charset="-128"/>
          <a:sym typeface="Georgia" charset="0"/>
        </a:defRPr>
      </a:lvl4pPr>
      <a:lvl5pPr marL="38577" indent="-38577" algn="l" rtl="0" eaLnBrk="0" fontAlgn="base" hangingPunct="0">
        <a:spcBef>
          <a:spcPct val="0"/>
        </a:spcBef>
        <a:spcAft>
          <a:spcPct val="0"/>
        </a:spcAft>
        <a:defRPr sz="2900">
          <a:solidFill>
            <a:srgbClr val="82231A"/>
          </a:solidFill>
          <a:latin typeface="Georgia" pitchFamily="1" charset="0"/>
          <a:ea typeface="ヒラギノ明朝 Pro W3" pitchFamily="1" charset="-128"/>
          <a:cs typeface="ヒラギノ明朝 Pro W3" pitchFamily="1" charset="-128"/>
          <a:sym typeface="Georgia" charset="0"/>
        </a:defRPr>
      </a:lvl5pPr>
      <a:lvl6pPr marL="450052" algn="l" rtl="0" fontAlgn="base">
        <a:spcBef>
          <a:spcPct val="0"/>
        </a:spcBef>
        <a:spcAft>
          <a:spcPct val="0"/>
        </a:spcAft>
        <a:defRPr sz="2900">
          <a:solidFill>
            <a:srgbClr val="82231A"/>
          </a:solidFill>
          <a:latin typeface="Georgia" pitchFamily="1" charset="0"/>
          <a:ea typeface="ヒラギノ明朝 Pro W3" pitchFamily="1" charset="-128"/>
          <a:cs typeface="ヒラギノ明朝 Pro W3" pitchFamily="1" charset="-128"/>
          <a:sym typeface="Georgia" pitchFamily="1" charset="0"/>
        </a:defRPr>
      </a:lvl6pPr>
      <a:lvl7pPr marL="861529" algn="l" rtl="0" fontAlgn="base">
        <a:spcBef>
          <a:spcPct val="0"/>
        </a:spcBef>
        <a:spcAft>
          <a:spcPct val="0"/>
        </a:spcAft>
        <a:defRPr sz="2900">
          <a:solidFill>
            <a:srgbClr val="82231A"/>
          </a:solidFill>
          <a:latin typeface="Georgia" pitchFamily="1" charset="0"/>
          <a:ea typeface="ヒラギノ明朝 Pro W3" pitchFamily="1" charset="-128"/>
          <a:cs typeface="ヒラギノ明朝 Pro W3" pitchFamily="1" charset="-128"/>
          <a:sym typeface="Georgia" pitchFamily="1" charset="0"/>
        </a:defRPr>
      </a:lvl7pPr>
      <a:lvl8pPr marL="1273004" algn="l" rtl="0" fontAlgn="base">
        <a:spcBef>
          <a:spcPct val="0"/>
        </a:spcBef>
        <a:spcAft>
          <a:spcPct val="0"/>
        </a:spcAft>
        <a:defRPr sz="2900">
          <a:solidFill>
            <a:srgbClr val="82231A"/>
          </a:solidFill>
          <a:latin typeface="Georgia" pitchFamily="1" charset="0"/>
          <a:ea typeface="ヒラギノ明朝 Pro W3" pitchFamily="1" charset="-128"/>
          <a:cs typeface="ヒラギノ明朝 Pro W3" pitchFamily="1" charset="-128"/>
          <a:sym typeface="Georgia" pitchFamily="1" charset="0"/>
        </a:defRPr>
      </a:lvl8pPr>
      <a:lvl9pPr marL="1684481" algn="l" rtl="0" fontAlgn="base">
        <a:spcBef>
          <a:spcPct val="0"/>
        </a:spcBef>
        <a:spcAft>
          <a:spcPct val="0"/>
        </a:spcAft>
        <a:defRPr sz="2900">
          <a:solidFill>
            <a:srgbClr val="82231A"/>
          </a:solidFill>
          <a:latin typeface="Georgia" pitchFamily="1" charset="0"/>
          <a:ea typeface="ヒラギノ明朝 Pro W3" pitchFamily="1" charset="-128"/>
          <a:cs typeface="ヒラギノ明朝 Pro W3" pitchFamily="1" charset="-128"/>
          <a:sym typeface="Georgia" pitchFamily="1" charset="0"/>
        </a:defRPr>
      </a:lvl9pPr>
    </p:titleStyle>
    <p:bodyStyle>
      <a:lvl1pPr marL="417191" indent="-342896" algn="l" rtl="0" eaLnBrk="0" fontAlgn="base" hangingPunct="0">
        <a:spcBef>
          <a:spcPts val="540"/>
        </a:spcBef>
        <a:spcAft>
          <a:spcPct val="0"/>
        </a:spcAft>
        <a:buClr>
          <a:srgbClr val="7E1822"/>
        </a:buClr>
        <a:buSzPct val="100000"/>
        <a:buFont typeface="Wingdings" charset="0"/>
        <a:buChar char="§"/>
        <a:defRPr sz="2300">
          <a:solidFill>
            <a:schemeClr val="tx1"/>
          </a:solidFill>
          <a:latin typeface="+mn-lt"/>
          <a:ea typeface="+mn-ea"/>
          <a:cs typeface="+mn-cs"/>
          <a:sym typeface="Verdana" charset="0"/>
        </a:defRPr>
      </a:lvl1pPr>
      <a:lvl2pPr marL="817237" indent="-285747" algn="l" rtl="0" eaLnBrk="0" fontAlgn="base" hangingPunct="0">
        <a:spcBef>
          <a:spcPts val="450"/>
        </a:spcBef>
        <a:spcAft>
          <a:spcPct val="0"/>
        </a:spcAft>
        <a:buClr>
          <a:srgbClr val="7E1822"/>
        </a:buClr>
        <a:buSzPct val="100000"/>
        <a:buFont typeface="Times" charset="0"/>
        <a:buChar char="•"/>
        <a:defRPr sz="2000">
          <a:solidFill>
            <a:schemeClr val="tx1"/>
          </a:solidFill>
          <a:latin typeface="+mn-lt"/>
          <a:ea typeface="+mn-ea"/>
          <a:cs typeface="+mn-cs"/>
          <a:sym typeface="Verdana" charset="0"/>
        </a:defRPr>
      </a:lvl2pPr>
      <a:lvl3pPr marL="1217282" indent="-228597" algn="l" rtl="0" eaLnBrk="0" fontAlgn="base" hangingPunct="0">
        <a:spcBef>
          <a:spcPts val="450"/>
        </a:spcBef>
        <a:spcAft>
          <a:spcPct val="0"/>
        </a:spcAft>
        <a:buClr>
          <a:srgbClr val="7E1822"/>
        </a:buClr>
        <a:buSzPct val="100000"/>
        <a:buFont typeface="Times" charset="0"/>
        <a:buChar char="•"/>
        <a:defRPr sz="2000">
          <a:solidFill>
            <a:schemeClr val="tx1"/>
          </a:solidFill>
          <a:latin typeface="+mn-lt"/>
          <a:ea typeface="+mn-ea"/>
          <a:cs typeface="+mn-cs"/>
          <a:sym typeface="Verdana" charset="0"/>
        </a:defRPr>
      </a:lvl3pPr>
      <a:lvl4pPr marL="1674478" indent="-228597" algn="l" rtl="0" eaLnBrk="0" fontAlgn="base" hangingPunct="0">
        <a:spcBef>
          <a:spcPts val="450"/>
        </a:spcBef>
        <a:spcAft>
          <a:spcPct val="0"/>
        </a:spcAft>
        <a:buClr>
          <a:srgbClr val="7E1822"/>
        </a:buClr>
        <a:buSzPct val="100000"/>
        <a:buFont typeface="Times" charset="0"/>
        <a:buChar char="•"/>
        <a:defRPr sz="1800">
          <a:solidFill>
            <a:schemeClr val="tx1"/>
          </a:solidFill>
          <a:latin typeface="+mn-lt"/>
          <a:ea typeface="+mn-ea"/>
          <a:cs typeface="+mn-cs"/>
          <a:sym typeface="Verdana" charset="0"/>
        </a:defRPr>
      </a:lvl4pPr>
      <a:lvl5pPr marL="2131673" indent="-228597" algn="l" rtl="0" eaLnBrk="0" fontAlgn="base" hangingPunct="0">
        <a:spcBef>
          <a:spcPts val="360"/>
        </a:spcBef>
        <a:spcAft>
          <a:spcPct val="0"/>
        </a:spcAft>
        <a:buClr>
          <a:srgbClr val="7E1822"/>
        </a:buClr>
        <a:buSzPct val="100000"/>
        <a:buFont typeface="Times" charset="0"/>
        <a:buChar char="•"/>
        <a:defRPr sz="1400">
          <a:solidFill>
            <a:schemeClr val="tx1"/>
          </a:solidFill>
          <a:latin typeface="+mn-lt"/>
          <a:ea typeface="+mn-ea"/>
          <a:cs typeface="+mn-cs"/>
          <a:sym typeface="Verdana" charset="0"/>
        </a:defRPr>
      </a:lvl5pPr>
      <a:lvl6pPr marL="2543150" indent="-228597" algn="l" rtl="0" fontAlgn="base">
        <a:spcBef>
          <a:spcPts val="360"/>
        </a:spcBef>
        <a:spcAft>
          <a:spcPct val="0"/>
        </a:spcAft>
        <a:buClr>
          <a:srgbClr val="7E1822"/>
        </a:buClr>
        <a:buSzPct val="100000"/>
        <a:buFont typeface="Times" pitchFamily="1" charset="0"/>
        <a:buChar char="•"/>
        <a:defRPr sz="1400">
          <a:solidFill>
            <a:schemeClr val="tx1"/>
          </a:solidFill>
          <a:latin typeface="+mn-lt"/>
          <a:ea typeface="+mn-ea"/>
          <a:cs typeface="+mn-cs"/>
          <a:sym typeface="Verdana" pitchFamily="1" charset="0"/>
        </a:defRPr>
      </a:lvl6pPr>
      <a:lvl7pPr marL="2954625" indent="-228597" algn="l" rtl="0" fontAlgn="base">
        <a:spcBef>
          <a:spcPts val="360"/>
        </a:spcBef>
        <a:spcAft>
          <a:spcPct val="0"/>
        </a:spcAft>
        <a:buClr>
          <a:srgbClr val="7E1822"/>
        </a:buClr>
        <a:buSzPct val="100000"/>
        <a:buFont typeface="Times" pitchFamily="1" charset="0"/>
        <a:buChar char="•"/>
        <a:defRPr sz="1400">
          <a:solidFill>
            <a:schemeClr val="tx1"/>
          </a:solidFill>
          <a:latin typeface="+mn-lt"/>
          <a:ea typeface="+mn-ea"/>
          <a:cs typeface="+mn-cs"/>
          <a:sym typeface="Verdana" pitchFamily="1" charset="0"/>
        </a:defRPr>
      </a:lvl7pPr>
      <a:lvl8pPr marL="3366102" indent="-228597" algn="l" rtl="0" fontAlgn="base">
        <a:spcBef>
          <a:spcPts val="360"/>
        </a:spcBef>
        <a:spcAft>
          <a:spcPct val="0"/>
        </a:spcAft>
        <a:buClr>
          <a:srgbClr val="7E1822"/>
        </a:buClr>
        <a:buSzPct val="100000"/>
        <a:buFont typeface="Times" pitchFamily="1" charset="0"/>
        <a:buChar char="•"/>
        <a:defRPr sz="1400">
          <a:solidFill>
            <a:schemeClr val="tx1"/>
          </a:solidFill>
          <a:latin typeface="+mn-lt"/>
          <a:ea typeface="+mn-ea"/>
          <a:cs typeface="+mn-cs"/>
          <a:sym typeface="Verdana" pitchFamily="1" charset="0"/>
        </a:defRPr>
      </a:lvl8pPr>
      <a:lvl9pPr marL="3777577" indent="-228597" algn="l" rtl="0" fontAlgn="base">
        <a:spcBef>
          <a:spcPts val="360"/>
        </a:spcBef>
        <a:spcAft>
          <a:spcPct val="0"/>
        </a:spcAft>
        <a:buClr>
          <a:srgbClr val="7E1822"/>
        </a:buClr>
        <a:buSzPct val="100000"/>
        <a:buFont typeface="Times" pitchFamily="1" charset="0"/>
        <a:buChar char="•"/>
        <a:defRPr sz="1400">
          <a:solidFill>
            <a:schemeClr val="tx1"/>
          </a:solidFill>
          <a:latin typeface="+mn-lt"/>
          <a:ea typeface="+mn-ea"/>
          <a:cs typeface="+mn-cs"/>
          <a:sym typeface="Verdana" pitchFamily="1" charset="0"/>
        </a:defRPr>
      </a:lvl9pPr>
    </p:bodyStyle>
    <p:otherStyle>
      <a:defPPr>
        <a:defRPr lang="en-US"/>
      </a:defPPr>
      <a:lvl1pPr marL="0" algn="l" defTabSz="411476" rtl="0" eaLnBrk="1" latinLnBrk="0" hangingPunct="1">
        <a:defRPr sz="1600" kern="1200">
          <a:solidFill>
            <a:schemeClr val="tx1"/>
          </a:solidFill>
          <a:latin typeface="+mn-lt"/>
          <a:ea typeface="+mn-ea"/>
          <a:cs typeface="+mn-cs"/>
        </a:defRPr>
      </a:lvl1pPr>
      <a:lvl2pPr marL="411476" algn="l" defTabSz="411476" rtl="0" eaLnBrk="1" latinLnBrk="0" hangingPunct="1">
        <a:defRPr sz="1600" kern="1200">
          <a:solidFill>
            <a:schemeClr val="tx1"/>
          </a:solidFill>
          <a:latin typeface="+mn-lt"/>
          <a:ea typeface="+mn-ea"/>
          <a:cs typeface="+mn-cs"/>
        </a:defRPr>
      </a:lvl2pPr>
      <a:lvl3pPr marL="822952" algn="l" defTabSz="411476" rtl="0" eaLnBrk="1" latinLnBrk="0" hangingPunct="1">
        <a:defRPr sz="1600" kern="1200">
          <a:solidFill>
            <a:schemeClr val="tx1"/>
          </a:solidFill>
          <a:latin typeface="+mn-lt"/>
          <a:ea typeface="+mn-ea"/>
          <a:cs typeface="+mn-cs"/>
        </a:defRPr>
      </a:lvl3pPr>
      <a:lvl4pPr marL="1234427" algn="l" defTabSz="411476" rtl="0" eaLnBrk="1" latinLnBrk="0" hangingPunct="1">
        <a:defRPr sz="1600" kern="1200">
          <a:solidFill>
            <a:schemeClr val="tx1"/>
          </a:solidFill>
          <a:latin typeface="+mn-lt"/>
          <a:ea typeface="+mn-ea"/>
          <a:cs typeface="+mn-cs"/>
        </a:defRPr>
      </a:lvl4pPr>
      <a:lvl5pPr marL="1645904" algn="l" defTabSz="411476" rtl="0" eaLnBrk="1" latinLnBrk="0" hangingPunct="1">
        <a:defRPr sz="1600" kern="1200">
          <a:solidFill>
            <a:schemeClr val="tx1"/>
          </a:solidFill>
          <a:latin typeface="+mn-lt"/>
          <a:ea typeface="+mn-ea"/>
          <a:cs typeface="+mn-cs"/>
        </a:defRPr>
      </a:lvl5pPr>
      <a:lvl6pPr marL="2057379" algn="l" defTabSz="411476" rtl="0" eaLnBrk="1" latinLnBrk="0" hangingPunct="1">
        <a:defRPr sz="1600" kern="1200">
          <a:solidFill>
            <a:schemeClr val="tx1"/>
          </a:solidFill>
          <a:latin typeface="+mn-lt"/>
          <a:ea typeface="+mn-ea"/>
          <a:cs typeface="+mn-cs"/>
        </a:defRPr>
      </a:lvl6pPr>
      <a:lvl7pPr marL="2468856" algn="l" defTabSz="411476" rtl="0" eaLnBrk="1" latinLnBrk="0" hangingPunct="1">
        <a:defRPr sz="1600" kern="1200">
          <a:solidFill>
            <a:schemeClr val="tx1"/>
          </a:solidFill>
          <a:latin typeface="+mn-lt"/>
          <a:ea typeface="+mn-ea"/>
          <a:cs typeface="+mn-cs"/>
        </a:defRPr>
      </a:lvl7pPr>
      <a:lvl8pPr marL="2880331" algn="l" defTabSz="411476" rtl="0" eaLnBrk="1" latinLnBrk="0" hangingPunct="1">
        <a:defRPr sz="1600" kern="1200">
          <a:solidFill>
            <a:schemeClr val="tx1"/>
          </a:solidFill>
          <a:latin typeface="+mn-lt"/>
          <a:ea typeface="+mn-ea"/>
          <a:cs typeface="+mn-cs"/>
        </a:defRPr>
      </a:lvl8pPr>
      <a:lvl9pPr marL="3291807" algn="l" defTabSz="411476"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0">
              <a:schemeClr val="bg1"/>
            </a:gs>
            <a:gs pos="100000">
              <a:schemeClr val="accent1">
                <a:lumMod val="20000"/>
                <a:lumOff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352052"/>
            <a:ext cx="7620000" cy="71596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990600" y="1331259"/>
            <a:ext cx="7978588" cy="49933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8" descr="Untitled-2"/>
          <p:cNvPicPr>
            <a:picLocks noChangeAspect="1" noChangeArrowheads="1"/>
          </p:cNvPicPr>
          <p:nvPr/>
        </p:nvPicPr>
        <p:blipFill>
          <a:blip r:embed="rId13">
            <a:clrChange>
              <a:clrFrom>
                <a:srgbClr val="FFFFFF"/>
              </a:clrFrom>
              <a:clrTo>
                <a:srgbClr val="FFFFFF">
                  <a:alpha val="0"/>
                </a:srgbClr>
              </a:clrTo>
            </a:clrChange>
            <a:duotone>
              <a:schemeClr val="accent3">
                <a:shade val="45000"/>
                <a:satMod val="135000"/>
              </a:schemeClr>
              <a:prstClr val="white"/>
            </a:duotone>
          </a:blip>
          <a:srcRect/>
          <a:stretch>
            <a:fillRect/>
          </a:stretch>
        </p:blipFill>
        <p:spPr bwMode="auto">
          <a:xfrm>
            <a:off x="871538" y="1033845"/>
            <a:ext cx="7400925" cy="282575"/>
          </a:xfrm>
          <a:prstGeom prst="rect">
            <a:avLst/>
          </a:prstGeom>
          <a:noFill/>
          <a:ln w="9525">
            <a:noFill/>
            <a:miter lim="800000"/>
            <a:headEnd/>
            <a:tailEnd/>
          </a:ln>
        </p:spPr>
      </p:pic>
      <p:sp>
        <p:nvSpPr>
          <p:cNvPr id="10" name="Slide Number Placeholder 3"/>
          <p:cNvSpPr txBox="1">
            <a:spLocks/>
          </p:cNvSpPr>
          <p:nvPr userDrawn="1"/>
        </p:nvSpPr>
        <p:spPr>
          <a:xfrm>
            <a:off x="6963461" y="6565900"/>
            <a:ext cx="2133600" cy="208970"/>
          </a:xfrm>
          <a:prstGeom prst="rect">
            <a:avLst/>
          </a:prstGeom>
        </p:spPr>
        <p:txBody>
          <a:bodyPr/>
          <a:lstStyle/>
          <a:p>
            <a:pPr algn="r" defTabSz="914400" fontAlgn="base">
              <a:spcBef>
                <a:spcPct val="0"/>
              </a:spcBef>
              <a:spcAft>
                <a:spcPct val="0"/>
              </a:spcAft>
              <a:defRPr/>
            </a:pPr>
            <a:fld id="{ED260844-9411-4490-B567-6E1A6DA7FDD9}" type="slidenum">
              <a:rPr lang="en-US" sz="1100" smtClean="0">
                <a:solidFill>
                  <a:prstClr val="black"/>
                </a:solidFill>
                <a:latin typeface="Arial" charset="0"/>
                <a:ea typeface="ＭＳ Ｐゴシック" pitchFamily="-110" charset="-128"/>
              </a:rPr>
              <a:pPr algn="r" defTabSz="914400" fontAlgn="base">
                <a:spcBef>
                  <a:spcPct val="0"/>
                </a:spcBef>
                <a:spcAft>
                  <a:spcPct val="0"/>
                </a:spcAft>
                <a:defRPr/>
              </a:pPr>
              <a:t>‹#›</a:t>
            </a:fld>
            <a:endParaRPr lang="en-US" sz="1100" dirty="0">
              <a:solidFill>
                <a:prstClr val="black"/>
              </a:solidFill>
              <a:latin typeface="Arial" charset="0"/>
              <a:ea typeface="ＭＳ Ｐゴシック" pitchFamily="-110" charset="-128"/>
            </a:endParaRPr>
          </a:p>
        </p:txBody>
      </p:sp>
      <p:pic>
        <p:nvPicPr>
          <p:cNvPr id="16" name="Picture 7" descr="meatball best"/>
          <p:cNvPicPr>
            <a:picLocks noChangeAspect="1" noChangeArrowheads="1"/>
          </p:cNvPicPr>
          <p:nvPr userDrawn="1"/>
        </p:nvPicPr>
        <p:blipFill>
          <a:blip r:embed="rId14"/>
          <a:srcRect/>
          <a:stretch>
            <a:fillRect/>
          </a:stretch>
        </p:blipFill>
        <p:spPr bwMode="auto">
          <a:xfrm>
            <a:off x="0" y="1"/>
            <a:ext cx="705928" cy="593072"/>
          </a:xfrm>
          <a:prstGeom prst="rect">
            <a:avLst/>
          </a:prstGeom>
          <a:noFill/>
          <a:ln w="9525">
            <a:noFill/>
            <a:miter lim="800000"/>
            <a:headEnd/>
            <a:tailEnd/>
          </a:ln>
        </p:spPr>
      </p:pic>
      <p:pic>
        <p:nvPicPr>
          <p:cNvPr id="17" name="Picture 16" descr="http://expertjobs.org/wp-content/uploads/2012/09/isro.jpg"/>
          <p:cNvPicPr>
            <a:picLocks noChangeAspect="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38072" y="0"/>
            <a:ext cx="705928" cy="665201"/>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p:cNvSpPr txBox="1"/>
          <p:nvPr userDrawn="1"/>
        </p:nvSpPr>
        <p:spPr>
          <a:xfrm>
            <a:off x="577016" y="153705"/>
            <a:ext cx="1435686" cy="307777"/>
          </a:xfrm>
          <a:prstGeom prst="rect">
            <a:avLst/>
          </a:prstGeom>
          <a:noFill/>
        </p:spPr>
        <p:txBody>
          <a:bodyPr wrap="square" rtlCol="0">
            <a:spAutoFit/>
          </a:bodyPr>
          <a:lstStyle/>
          <a:p>
            <a:pPr defTabSz="914400" fontAlgn="base">
              <a:spcBef>
                <a:spcPct val="0"/>
              </a:spcBef>
              <a:spcAft>
                <a:spcPct val="0"/>
              </a:spcAft>
            </a:pPr>
            <a:r>
              <a:rPr lang="en-US" sz="800" b="1" dirty="0">
                <a:solidFill>
                  <a:prstClr val="black"/>
                </a:solidFill>
                <a:latin typeface="Calibri"/>
                <a:ea typeface="ＭＳ Ｐゴシック" pitchFamily="-110" charset="-128"/>
              </a:rPr>
              <a:t>Jet Propulsion Laboratory</a:t>
            </a:r>
          </a:p>
          <a:p>
            <a:pPr defTabSz="914400" fontAlgn="base">
              <a:spcBef>
                <a:spcPct val="0"/>
              </a:spcBef>
              <a:spcAft>
                <a:spcPct val="0"/>
              </a:spcAft>
            </a:pPr>
            <a:r>
              <a:rPr lang="en-US" sz="600" dirty="0">
                <a:solidFill>
                  <a:prstClr val="black"/>
                </a:solidFill>
                <a:latin typeface="Calibri"/>
                <a:ea typeface="ＭＳ Ｐゴシック" pitchFamily="-110" charset="-128"/>
              </a:rPr>
              <a:t>California Institute of Technology</a:t>
            </a:r>
          </a:p>
        </p:txBody>
      </p:sp>
    </p:spTree>
    <p:extLst>
      <p:ext uri="{BB962C8B-B14F-4D97-AF65-F5344CB8AC3E}">
        <p14:creationId xmlns:p14="http://schemas.microsoft.com/office/powerpoint/2010/main" val="91989934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ftr="0"/>
  <p:txStyles>
    <p:titleStyle>
      <a:lvl1pPr algn="ctr" defTabSz="914400" rtl="0" eaLnBrk="1" latinLnBrk="0" hangingPunct="1">
        <a:spcBef>
          <a:spcPct val="0"/>
        </a:spcBef>
        <a:buNone/>
        <a:defRPr sz="2800" b="1" kern="1200">
          <a:solidFill>
            <a:schemeClr val="accent1">
              <a:lumMod val="75000"/>
            </a:schemeClr>
          </a:solidFill>
          <a:latin typeface="+mj-lt"/>
          <a:ea typeface="+mj-ea"/>
          <a:cs typeface="+mj-cs"/>
        </a:defRPr>
      </a:lvl1pPr>
    </p:titleStyle>
    <p:bodyStyle>
      <a:lvl1pPr marL="349250" indent="-349250" algn="l" defTabSz="914400" rtl="0" eaLnBrk="1" latinLnBrk="0" hangingPunct="1">
        <a:spcBef>
          <a:spcPct val="20000"/>
        </a:spcBef>
        <a:buClr>
          <a:srgbClr val="3E82F7"/>
        </a:buClr>
        <a:buFont typeface="Wingdings" pitchFamily="2" charset="2"/>
        <a:buChar char="§"/>
        <a:tabLst/>
        <a:defRPr sz="1800" kern="1200">
          <a:solidFill>
            <a:schemeClr val="tx1"/>
          </a:solidFill>
          <a:latin typeface="+mn-lt"/>
          <a:ea typeface="+mn-ea"/>
          <a:cs typeface="+mn-cs"/>
        </a:defRPr>
      </a:lvl1pPr>
      <a:lvl2pPr marL="685800" indent="-349250" algn="l" defTabSz="914400" rtl="0" eaLnBrk="1" latinLnBrk="0" hangingPunct="1">
        <a:spcBef>
          <a:spcPct val="20000"/>
        </a:spcBef>
        <a:buClr>
          <a:schemeClr val="accent3">
            <a:lumMod val="75000"/>
          </a:schemeClr>
        </a:buClr>
        <a:buSzPct val="75000"/>
        <a:buFont typeface="Wingdings" pitchFamily="2" charset="2"/>
        <a:buChar char="§"/>
        <a:defRPr sz="1600" kern="1200">
          <a:solidFill>
            <a:schemeClr val="tx1"/>
          </a:solidFill>
          <a:latin typeface="+mn-lt"/>
          <a:ea typeface="+mn-ea"/>
          <a:cs typeface="+mn-cs"/>
        </a:defRPr>
      </a:lvl2pPr>
      <a:lvl3pPr marL="1035050" indent="-349250" algn="l" defTabSz="914400" rtl="0" eaLnBrk="1" latinLnBrk="0" hangingPunct="1">
        <a:spcBef>
          <a:spcPct val="20000"/>
        </a:spcBef>
        <a:buFont typeface="Palatino Linotype" pitchFamily="18" charset="0"/>
        <a:buChar char="⁻"/>
        <a:defRPr sz="1400" kern="1200">
          <a:solidFill>
            <a:schemeClr val="tx1"/>
          </a:solidFill>
          <a:latin typeface="+mn-lt"/>
          <a:ea typeface="+mn-ea"/>
          <a:cs typeface="+mn-cs"/>
        </a:defRPr>
      </a:lvl3pPr>
      <a:lvl4pPr marL="1035050" indent="-349250" algn="l" defTabSz="914400" rtl="0" eaLnBrk="1" latinLnBrk="0" hangingPunct="1">
        <a:spcBef>
          <a:spcPct val="20000"/>
        </a:spcBef>
        <a:buFont typeface="Palatino Linotype" pitchFamily="18" charset="0"/>
        <a:buChar char="⁻"/>
        <a:defRPr sz="1400" kern="1200">
          <a:solidFill>
            <a:schemeClr val="tx1"/>
          </a:solidFill>
          <a:latin typeface="+mn-lt"/>
          <a:ea typeface="+mn-ea"/>
          <a:cs typeface="+mn-cs"/>
        </a:defRPr>
      </a:lvl4pPr>
      <a:lvl5pPr marL="1035050" indent="-349250" algn="l" defTabSz="914400" rtl="0" eaLnBrk="1" latinLnBrk="0" hangingPunct="1">
        <a:spcBef>
          <a:spcPct val="20000"/>
        </a:spcBef>
        <a:buFont typeface="Palatino Linotype" pitchFamily="18"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0">
              <a:schemeClr val="bg1"/>
            </a:gs>
            <a:gs pos="100000">
              <a:schemeClr val="accent1">
                <a:lumMod val="20000"/>
                <a:lumOff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352052"/>
            <a:ext cx="7620000" cy="71596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990600" y="1331259"/>
            <a:ext cx="7978588" cy="49933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8" descr="Untitled-2"/>
          <p:cNvPicPr>
            <a:picLocks noChangeAspect="1" noChangeArrowheads="1"/>
          </p:cNvPicPr>
          <p:nvPr/>
        </p:nvPicPr>
        <p:blipFill>
          <a:blip r:embed="rId13">
            <a:clrChange>
              <a:clrFrom>
                <a:srgbClr val="FFFFFF"/>
              </a:clrFrom>
              <a:clrTo>
                <a:srgbClr val="FFFFFF">
                  <a:alpha val="0"/>
                </a:srgbClr>
              </a:clrTo>
            </a:clrChange>
            <a:duotone>
              <a:schemeClr val="accent3">
                <a:shade val="45000"/>
                <a:satMod val="135000"/>
              </a:schemeClr>
              <a:prstClr val="white"/>
            </a:duotone>
          </a:blip>
          <a:srcRect/>
          <a:stretch>
            <a:fillRect/>
          </a:stretch>
        </p:blipFill>
        <p:spPr bwMode="auto">
          <a:xfrm>
            <a:off x="871538" y="1033845"/>
            <a:ext cx="7400925" cy="282575"/>
          </a:xfrm>
          <a:prstGeom prst="rect">
            <a:avLst/>
          </a:prstGeom>
          <a:noFill/>
          <a:ln w="9525">
            <a:noFill/>
            <a:miter lim="800000"/>
            <a:headEnd/>
            <a:tailEnd/>
          </a:ln>
        </p:spPr>
      </p:pic>
      <p:sp>
        <p:nvSpPr>
          <p:cNvPr id="10" name="Slide Number Placeholder 3"/>
          <p:cNvSpPr txBox="1">
            <a:spLocks/>
          </p:cNvSpPr>
          <p:nvPr userDrawn="1"/>
        </p:nvSpPr>
        <p:spPr>
          <a:xfrm>
            <a:off x="6963461" y="6565900"/>
            <a:ext cx="2133600" cy="208970"/>
          </a:xfrm>
          <a:prstGeom prst="rect">
            <a:avLst/>
          </a:prstGeom>
        </p:spPr>
        <p:txBody>
          <a:bodyPr/>
          <a:lstStyle/>
          <a:p>
            <a:pPr algn="r" defTabSz="914400" fontAlgn="base">
              <a:spcBef>
                <a:spcPct val="0"/>
              </a:spcBef>
              <a:spcAft>
                <a:spcPct val="0"/>
              </a:spcAft>
              <a:defRPr/>
            </a:pPr>
            <a:fld id="{ED260844-9411-4490-B567-6E1A6DA7FDD9}" type="slidenum">
              <a:rPr lang="en-US" sz="1100" smtClean="0">
                <a:solidFill>
                  <a:prstClr val="black"/>
                </a:solidFill>
                <a:latin typeface="Arial" charset="0"/>
                <a:ea typeface="ＭＳ Ｐゴシック" pitchFamily="-110" charset="-128"/>
              </a:rPr>
              <a:pPr algn="r" defTabSz="914400" fontAlgn="base">
                <a:spcBef>
                  <a:spcPct val="0"/>
                </a:spcBef>
                <a:spcAft>
                  <a:spcPct val="0"/>
                </a:spcAft>
                <a:defRPr/>
              </a:pPr>
              <a:t>‹#›</a:t>
            </a:fld>
            <a:endParaRPr lang="en-US" sz="1100" dirty="0">
              <a:solidFill>
                <a:prstClr val="black"/>
              </a:solidFill>
              <a:latin typeface="Arial" charset="0"/>
              <a:ea typeface="ＭＳ Ｐゴシック" pitchFamily="-110" charset="-128"/>
            </a:endParaRPr>
          </a:p>
        </p:txBody>
      </p:sp>
      <p:pic>
        <p:nvPicPr>
          <p:cNvPr id="16" name="Picture 7" descr="meatball best"/>
          <p:cNvPicPr>
            <a:picLocks noChangeAspect="1" noChangeArrowheads="1"/>
          </p:cNvPicPr>
          <p:nvPr userDrawn="1"/>
        </p:nvPicPr>
        <p:blipFill>
          <a:blip r:embed="rId14"/>
          <a:srcRect/>
          <a:stretch>
            <a:fillRect/>
          </a:stretch>
        </p:blipFill>
        <p:spPr bwMode="auto">
          <a:xfrm>
            <a:off x="0" y="1"/>
            <a:ext cx="705928" cy="593072"/>
          </a:xfrm>
          <a:prstGeom prst="rect">
            <a:avLst/>
          </a:prstGeom>
          <a:noFill/>
          <a:ln w="9525">
            <a:noFill/>
            <a:miter lim="800000"/>
            <a:headEnd/>
            <a:tailEnd/>
          </a:ln>
        </p:spPr>
      </p:pic>
      <p:pic>
        <p:nvPicPr>
          <p:cNvPr id="17" name="Picture 16" descr="http://expertjobs.org/wp-content/uploads/2012/09/isro.jpg"/>
          <p:cNvPicPr>
            <a:picLocks noChangeAspect="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38072" y="0"/>
            <a:ext cx="705928" cy="665201"/>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p:cNvSpPr txBox="1"/>
          <p:nvPr userDrawn="1"/>
        </p:nvSpPr>
        <p:spPr>
          <a:xfrm>
            <a:off x="577016" y="153705"/>
            <a:ext cx="1435686" cy="307777"/>
          </a:xfrm>
          <a:prstGeom prst="rect">
            <a:avLst/>
          </a:prstGeom>
          <a:noFill/>
        </p:spPr>
        <p:txBody>
          <a:bodyPr wrap="square" rtlCol="0">
            <a:spAutoFit/>
          </a:bodyPr>
          <a:lstStyle/>
          <a:p>
            <a:pPr defTabSz="914400" fontAlgn="base">
              <a:spcBef>
                <a:spcPct val="0"/>
              </a:spcBef>
              <a:spcAft>
                <a:spcPct val="0"/>
              </a:spcAft>
            </a:pPr>
            <a:r>
              <a:rPr lang="en-US" sz="800" b="1" dirty="0">
                <a:solidFill>
                  <a:prstClr val="black"/>
                </a:solidFill>
                <a:latin typeface="Calibri"/>
                <a:ea typeface="ＭＳ Ｐゴシック" pitchFamily="-110" charset="-128"/>
              </a:rPr>
              <a:t>Jet Propulsion Laboratory</a:t>
            </a:r>
          </a:p>
          <a:p>
            <a:pPr defTabSz="914400" fontAlgn="base">
              <a:spcBef>
                <a:spcPct val="0"/>
              </a:spcBef>
              <a:spcAft>
                <a:spcPct val="0"/>
              </a:spcAft>
            </a:pPr>
            <a:r>
              <a:rPr lang="en-US" sz="600" dirty="0">
                <a:solidFill>
                  <a:prstClr val="black"/>
                </a:solidFill>
                <a:latin typeface="Calibri"/>
                <a:ea typeface="ＭＳ Ｐゴシック" pitchFamily="-110" charset="-128"/>
              </a:rPr>
              <a:t>California Institute of Technology</a:t>
            </a:r>
          </a:p>
        </p:txBody>
      </p:sp>
    </p:spTree>
    <p:extLst>
      <p:ext uri="{BB962C8B-B14F-4D97-AF65-F5344CB8AC3E}">
        <p14:creationId xmlns:p14="http://schemas.microsoft.com/office/powerpoint/2010/main" val="91989934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ftr="0"/>
  <p:txStyles>
    <p:titleStyle>
      <a:lvl1pPr algn="ctr" defTabSz="914400" rtl="0" eaLnBrk="1" latinLnBrk="0" hangingPunct="1">
        <a:spcBef>
          <a:spcPct val="0"/>
        </a:spcBef>
        <a:buNone/>
        <a:defRPr sz="2800" b="1" kern="1200">
          <a:solidFill>
            <a:schemeClr val="accent1">
              <a:lumMod val="75000"/>
            </a:schemeClr>
          </a:solidFill>
          <a:latin typeface="+mj-lt"/>
          <a:ea typeface="+mj-ea"/>
          <a:cs typeface="+mj-cs"/>
        </a:defRPr>
      </a:lvl1pPr>
    </p:titleStyle>
    <p:bodyStyle>
      <a:lvl1pPr marL="349250" indent="-349250" algn="l" defTabSz="914400" rtl="0" eaLnBrk="1" latinLnBrk="0" hangingPunct="1">
        <a:spcBef>
          <a:spcPct val="20000"/>
        </a:spcBef>
        <a:buClr>
          <a:srgbClr val="3E82F7"/>
        </a:buClr>
        <a:buFont typeface="Wingdings" pitchFamily="2" charset="2"/>
        <a:buChar char="§"/>
        <a:tabLst/>
        <a:defRPr sz="1800" kern="1200">
          <a:solidFill>
            <a:schemeClr val="tx1"/>
          </a:solidFill>
          <a:latin typeface="+mn-lt"/>
          <a:ea typeface="+mn-ea"/>
          <a:cs typeface="+mn-cs"/>
        </a:defRPr>
      </a:lvl1pPr>
      <a:lvl2pPr marL="685800" indent="-349250" algn="l" defTabSz="914400" rtl="0" eaLnBrk="1" latinLnBrk="0" hangingPunct="1">
        <a:spcBef>
          <a:spcPct val="20000"/>
        </a:spcBef>
        <a:buClr>
          <a:schemeClr val="accent3">
            <a:lumMod val="75000"/>
          </a:schemeClr>
        </a:buClr>
        <a:buSzPct val="75000"/>
        <a:buFont typeface="Wingdings" pitchFamily="2" charset="2"/>
        <a:buChar char="§"/>
        <a:defRPr sz="1600" kern="1200">
          <a:solidFill>
            <a:schemeClr val="tx1"/>
          </a:solidFill>
          <a:latin typeface="+mn-lt"/>
          <a:ea typeface="+mn-ea"/>
          <a:cs typeface="+mn-cs"/>
        </a:defRPr>
      </a:lvl2pPr>
      <a:lvl3pPr marL="1035050" indent="-349250" algn="l" defTabSz="914400" rtl="0" eaLnBrk="1" latinLnBrk="0" hangingPunct="1">
        <a:spcBef>
          <a:spcPct val="20000"/>
        </a:spcBef>
        <a:buFont typeface="Palatino Linotype" pitchFamily="18" charset="0"/>
        <a:buChar char="⁻"/>
        <a:defRPr sz="1400" kern="1200">
          <a:solidFill>
            <a:schemeClr val="tx1"/>
          </a:solidFill>
          <a:latin typeface="+mn-lt"/>
          <a:ea typeface="+mn-ea"/>
          <a:cs typeface="+mn-cs"/>
        </a:defRPr>
      </a:lvl3pPr>
      <a:lvl4pPr marL="1035050" indent="-349250" algn="l" defTabSz="914400" rtl="0" eaLnBrk="1" latinLnBrk="0" hangingPunct="1">
        <a:spcBef>
          <a:spcPct val="20000"/>
        </a:spcBef>
        <a:buFont typeface="Palatino Linotype" pitchFamily="18" charset="0"/>
        <a:buChar char="⁻"/>
        <a:defRPr sz="1400" kern="1200">
          <a:solidFill>
            <a:schemeClr val="tx1"/>
          </a:solidFill>
          <a:latin typeface="+mn-lt"/>
          <a:ea typeface="+mn-ea"/>
          <a:cs typeface="+mn-cs"/>
        </a:defRPr>
      </a:lvl4pPr>
      <a:lvl5pPr marL="1035050" indent="-349250" algn="l" defTabSz="914400" rtl="0" eaLnBrk="1" latinLnBrk="0" hangingPunct="1">
        <a:spcBef>
          <a:spcPct val="20000"/>
        </a:spcBef>
        <a:buFont typeface="Palatino Linotype" pitchFamily="18"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1.png"/><Relationship Id="rId4" Type="http://schemas.openxmlformats.org/officeDocument/2006/relationships/image" Target="../media/image30.tiff"/></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emf"/><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g"/><Relationship Id="rId2" Type="http://schemas.openxmlformats.org/officeDocument/2006/relationships/image" Target="../media/image54.jpeg"/><Relationship Id="rId1" Type="http://schemas.openxmlformats.org/officeDocument/2006/relationships/slideLayout" Target="../slideLayouts/slideLayout5.xml"/><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18.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image" Target="../media/image34.jpg"/><Relationship Id="rId4" Type="http://schemas.openxmlformats.org/officeDocument/2006/relationships/image" Target="../media/image33.tiff"/></Relationships>
</file>

<file path=ppt/slides/_rels/slide2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eg"/><Relationship Id="rId7" Type="http://schemas.openxmlformats.org/officeDocument/2006/relationships/image" Target="../media/image79.jpg"/><Relationship Id="rId2" Type="http://schemas.openxmlformats.org/officeDocument/2006/relationships/hyperlink" Target="https://www.servirglobal.net/" TargetMode="Externa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92.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1.png"/><Relationship Id="rId4" Type="http://schemas.openxmlformats.org/officeDocument/2006/relationships/image" Target="../media/image30.tiff"/></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 Id="rId4" Type="http://schemas.openxmlformats.org/officeDocument/2006/relationships/image" Target="../media/image101.jpg"/></Relationships>
</file>

<file path=ppt/slides/_rels/slide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84614F-1CA1-FD4B-A988-90E50C0E79F4}"/>
              </a:ext>
            </a:extLst>
          </p:cNvPr>
          <p:cNvSpPr/>
          <p:nvPr/>
        </p:nvSpPr>
        <p:spPr>
          <a:xfrm>
            <a:off x="0" y="0"/>
            <a:ext cx="9144000" cy="548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3" name="Picture 2">
            <a:extLst>
              <a:ext uri="{FF2B5EF4-FFF2-40B4-BE49-F238E27FC236}">
                <a16:creationId xmlns:a16="http://schemas.microsoft.com/office/drawing/2014/main" id="{0418870F-0D54-B147-9369-EEB1B8419E88}"/>
              </a:ext>
            </a:extLst>
          </p:cNvPr>
          <p:cNvPicPr>
            <a:picLocks noChangeAspect="1"/>
          </p:cNvPicPr>
          <p:nvPr/>
        </p:nvPicPr>
        <p:blipFill rotWithShape="1">
          <a:blip r:embed="rId2"/>
          <a:srcRect l="794" t="286" r="8866" b="-194"/>
          <a:stretch/>
        </p:blipFill>
        <p:spPr>
          <a:xfrm>
            <a:off x="0" y="467058"/>
            <a:ext cx="9144000" cy="6446520"/>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181" y="1006425"/>
            <a:ext cx="872726" cy="822376"/>
          </a:xfrm>
          <a:prstGeom prst="rect">
            <a:avLst/>
          </a:prstGeom>
        </p:spPr>
      </p:pic>
      <p:pic>
        <p:nvPicPr>
          <p:cNvPr id="9" name="Picture 8"/>
          <p:cNvPicPr>
            <a:picLocks noChangeAspect="1"/>
          </p:cNvPicPr>
          <p:nvPr/>
        </p:nvPicPr>
        <p:blipFill>
          <a:blip r:embed="rId4"/>
          <a:stretch>
            <a:fillRect/>
          </a:stretch>
        </p:blipFill>
        <p:spPr>
          <a:xfrm>
            <a:off x="80983" y="114300"/>
            <a:ext cx="923925" cy="790524"/>
          </a:xfrm>
          <a:prstGeom prst="rect">
            <a:avLst/>
          </a:prstGeom>
        </p:spPr>
      </p:pic>
      <p:sp>
        <p:nvSpPr>
          <p:cNvPr id="6" name="Title 1"/>
          <p:cNvSpPr txBox="1">
            <a:spLocks/>
          </p:cNvSpPr>
          <p:nvPr/>
        </p:nvSpPr>
        <p:spPr>
          <a:xfrm>
            <a:off x="914032" y="233980"/>
            <a:ext cx="6495922" cy="1714501"/>
          </a:xfrm>
          <a:prstGeom prst="rect">
            <a:avLst/>
          </a:prstGeom>
          <a:noFill/>
        </p:spPr>
        <p:txBody>
          <a:bodyPr vert="horz" lIns="0" tIns="0" rIns="0" bIns="0" rtlCol="0" anchor="ctr" anchorCtr="0">
            <a:noAutofit/>
          </a:bodyPr>
          <a:lstStyle>
            <a:lvl1pPr algn="r" defTabSz="914400" rtl="0" eaLnBrk="1" latinLnBrk="0" hangingPunct="1">
              <a:lnSpc>
                <a:spcPct val="90000"/>
              </a:lnSpc>
              <a:spcBef>
                <a:spcPct val="0"/>
              </a:spcBef>
              <a:buNone/>
              <a:defRPr sz="2400" kern="1200" spc="-50" baseline="0">
                <a:solidFill>
                  <a:srgbClr val="643517"/>
                </a:solidFill>
                <a:latin typeface="Franklin Gothic Heavy" panose="020B0903020102020204" pitchFamily="34" charset="0"/>
                <a:ea typeface="+mj-ea"/>
                <a:cs typeface="+mj-cs"/>
              </a:defRPr>
            </a:lvl1pPr>
          </a:lstStyle>
          <a:p>
            <a:pPr algn="ctr"/>
            <a:r>
              <a:rPr lang="en-US" altLang="en-US" sz="2520" dirty="0">
                <a:solidFill>
                  <a:schemeClr val="bg1"/>
                </a:solidFill>
                <a:ea typeface="ＭＳ Ｐゴシック" charset="-128"/>
              </a:rPr>
              <a:t>The NISAR Mission</a:t>
            </a:r>
          </a:p>
          <a:p>
            <a:pPr algn="ctr"/>
            <a:r>
              <a:rPr lang="en-US" sz="2520" dirty="0">
                <a:solidFill>
                  <a:schemeClr val="bg1"/>
                </a:solidFill>
                <a:ea typeface="ＭＳ Ｐゴシック" charset="-128"/>
              </a:rPr>
              <a:t> </a:t>
            </a:r>
            <a:endParaRPr lang="en-US" dirty="0">
              <a:solidFill>
                <a:schemeClr val="bg1"/>
              </a:solidFill>
            </a:endParaRPr>
          </a:p>
        </p:txBody>
      </p:sp>
      <p:sp>
        <p:nvSpPr>
          <p:cNvPr id="8" name="Rectangle 2">
            <a:extLst>
              <a:ext uri="{FF2B5EF4-FFF2-40B4-BE49-F238E27FC236}">
                <a16:creationId xmlns:a16="http://schemas.microsoft.com/office/drawing/2014/main" id="{84B128EF-D950-7A46-80F7-F358230B5F29}"/>
              </a:ext>
            </a:extLst>
          </p:cNvPr>
          <p:cNvSpPr txBox="1">
            <a:spLocks noChangeArrowheads="1"/>
          </p:cNvSpPr>
          <p:nvPr/>
        </p:nvSpPr>
        <p:spPr bwMode="auto">
          <a:xfrm>
            <a:off x="98634" y="3276600"/>
            <a:ext cx="2964606" cy="2155446"/>
          </a:xfrm>
          <a:prstGeom prst="rect">
            <a:avLst/>
          </a:prstGeom>
          <a:solidFill>
            <a:schemeClr val="tx1">
              <a:lumMod val="75000"/>
              <a:lumOff val="25000"/>
              <a:alpha val="28000"/>
            </a:schemeClr>
          </a:solidFill>
          <a:ln>
            <a:noFill/>
          </a:ln>
          <a:extLst>
            <a:ext uri="{FAA26D3D-D897-4be2-8F04-BA451C77F1D7}">
              <ma14:placeholderFlag xmlns:ma14="http://schemas.microsoft.com/office/mac/drawingml/2011/main" xmlns="" val="1"/>
            </a:ext>
          </a:extLst>
        </p:spPr>
        <p:txBody>
          <a:bodyPr lIns="82292" rIns="125086"/>
          <a:lstStyle>
            <a:lvl1pPr marL="42863" algn="ctr">
              <a:spcBef>
                <a:spcPts val="800"/>
              </a:spcBef>
              <a:defRPr sz="3000">
                <a:solidFill>
                  <a:schemeClr val="bg1"/>
                </a:solidFill>
                <a:latin typeface="Verdana" charset="0"/>
                <a:ea typeface="ＭＳ Ｐゴシック" charset="-128"/>
                <a:sym typeface="Verdana" charset="0"/>
              </a:defRPr>
            </a:lvl1pPr>
            <a:lvl2pPr marL="742950" indent="-285750" algn="ctr">
              <a:spcBef>
                <a:spcPts val="500"/>
              </a:spcBef>
              <a:defRPr sz="2200">
                <a:solidFill>
                  <a:schemeClr val="bg1"/>
                </a:solidFill>
                <a:latin typeface="Verdana" charset="0"/>
                <a:ea typeface="ＭＳ Ｐゴシック" charset="-128"/>
                <a:sym typeface="Verdana" charset="0"/>
              </a:defRPr>
            </a:lvl2pPr>
            <a:lvl3pPr marL="1143000" indent="-228600" algn="ctr">
              <a:spcBef>
                <a:spcPts val="500"/>
              </a:spcBef>
              <a:defRPr sz="2200">
                <a:solidFill>
                  <a:schemeClr val="bg1"/>
                </a:solidFill>
                <a:latin typeface="Verdana" charset="0"/>
                <a:ea typeface="ＭＳ Ｐゴシック" charset="-128"/>
                <a:sym typeface="Verdana" charset="0"/>
              </a:defRPr>
            </a:lvl3pPr>
            <a:lvl4pPr marL="1600200" indent="-228600" algn="ctr">
              <a:spcBef>
                <a:spcPts val="500"/>
              </a:spcBef>
              <a:defRPr sz="2000">
                <a:solidFill>
                  <a:schemeClr val="bg1"/>
                </a:solidFill>
                <a:latin typeface="Verdana" charset="0"/>
                <a:ea typeface="ＭＳ Ｐゴシック" charset="-128"/>
                <a:sym typeface="Verdana" charset="0"/>
              </a:defRPr>
            </a:lvl4pPr>
            <a:lvl5pPr marL="2057400" indent="-228600" algn="ctr">
              <a:spcBef>
                <a:spcPts val="400"/>
              </a:spcBef>
              <a:defRPr sz="1600">
                <a:solidFill>
                  <a:schemeClr val="bg1"/>
                </a:solidFill>
                <a:latin typeface="Verdana" charset="0"/>
                <a:ea typeface="ＭＳ Ｐゴシック" charset="-128"/>
                <a:sym typeface="Verdana" charset="0"/>
              </a:defRPr>
            </a:lvl5pPr>
            <a:lvl6pPr marL="2514600" indent="-228600" algn="ctr" eaLnBrk="0" fontAlgn="base" hangingPunct="0">
              <a:spcBef>
                <a:spcPts val="400"/>
              </a:spcBef>
              <a:spcAft>
                <a:spcPct val="0"/>
              </a:spcAft>
              <a:defRPr sz="1600">
                <a:solidFill>
                  <a:schemeClr val="bg1"/>
                </a:solidFill>
                <a:latin typeface="Verdana" charset="0"/>
                <a:ea typeface="ＭＳ Ｐゴシック" charset="-128"/>
                <a:sym typeface="Verdana" charset="0"/>
              </a:defRPr>
            </a:lvl6pPr>
            <a:lvl7pPr marL="2971800" indent="-228600" algn="ctr" eaLnBrk="0" fontAlgn="base" hangingPunct="0">
              <a:spcBef>
                <a:spcPts val="400"/>
              </a:spcBef>
              <a:spcAft>
                <a:spcPct val="0"/>
              </a:spcAft>
              <a:defRPr sz="1600">
                <a:solidFill>
                  <a:schemeClr val="bg1"/>
                </a:solidFill>
                <a:latin typeface="Verdana" charset="0"/>
                <a:ea typeface="ＭＳ Ｐゴシック" charset="-128"/>
                <a:sym typeface="Verdana" charset="0"/>
              </a:defRPr>
            </a:lvl7pPr>
            <a:lvl8pPr marL="3429000" indent="-228600" algn="ctr" eaLnBrk="0" fontAlgn="base" hangingPunct="0">
              <a:spcBef>
                <a:spcPts val="400"/>
              </a:spcBef>
              <a:spcAft>
                <a:spcPct val="0"/>
              </a:spcAft>
              <a:defRPr sz="1600">
                <a:solidFill>
                  <a:schemeClr val="bg1"/>
                </a:solidFill>
                <a:latin typeface="Verdana" charset="0"/>
                <a:ea typeface="ＭＳ Ｐゴシック" charset="-128"/>
                <a:sym typeface="Verdana" charset="0"/>
              </a:defRPr>
            </a:lvl8pPr>
            <a:lvl9pPr marL="3886200" indent="-228600" algn="ctr" eaLnBrk="0" fontAlgn="base" hangingPunct="0">
              <a:spcBef>
                <a:spcPts val="400"/>
              </a:spcBef>
              <a:spcAft>
                <a:spcPct val="0"/>
              </a:spcAft>
              <a:defRPr sz="1600">
                <a:solidFill>
                  <a:schemeClr val="bg1"/>
                </a:solidFill>
                <a:latin typeface="Verdana" charset="0"/>
                <a:ea typeface="ＭＳ Ｐゴシック" charset="-128"/>
                <a:sym typeface="Verdana" charset="0"/>
              </a:defRPr>
            </a:lvl9pPr>
          </a:lstStyle>
          <a:p>
            <a:pPr algn="l" eaLnBrk="1" hangingPunct="1">
              <a:lnSpc>
                <a:spcPct val="90000"/>
              </a:lnSpc>
              <a:spcBef>
                <a:spcPts val="0"/>
              </a:spcBef>
            </a:pPr>
            <a:r>
              <a:rPr lang="en-US" altLang="en-US" sz="1620" dirty="0"/>
              <a:t>Paul Siqueira</a:t>
            </a:r>
          </a:p>
          <a:p>
            <a:pPr algn="l" eaLnBrk="1" hangingPunct="1">
              <a:lnSpc>
                <a:spcPct val="90000"/>
              </a:lnSpc>
              <a:spcBef>
                <a:spcPts val="0"/>
              </a:spcBef>
            </a:pPr>
            <a:r>
              <a:rPr lang="en-US" altLang="en-US" sz="1620" dirty="0"/>
              <a:t>Lead NISAR Ecosystems Science Team</a:t>
            </a:r>
          </a:p>
          <a:p>
            <a:pPr algn="l">
              <a:lnSpc>
                <a:spcPct val="90000"/>
              </a:lnSpc>
            </a:pPr>
            <a:r>
              <a:rPr lang="en-US" altLang="en-US" sz="1620" dirty="0">
                <a:solidFill>
                  <a:schemeClr val="accent1">
                    <a:lumMod val="60000"/>
                    <a:lumOff val="40000"/>
                  </a:schemeClr>
                </a:solidFill>
              </a:rPr>
              <a:t>Goals &amp; Efforts in the </a:t>
            </a:r>
            <a:r>
              <a:rPr lang="en-US" altLang="en-US" sz="1620" dirty="0" err="1">
                <a:solidFill>
                  <a:schemeClr val="accent1">
                    <a:lumMod val="60000"/>
                    <a:lumOff val="40000"/>
                  </a:schemeClr>
                </a:solidFill>
              </a:rPr>
              <a:t>ABoVE</a:t>
            </a:r>
            <a:r>
              <a:rPr lang="en-US" altLang="en-US" sz="1620" dirty="0">
                <a:solidFill>
                  <a:schemeClr val="accent1">
                    <a:lumMod val="60000"/>
                    <a:lumOff val="40000"/>
                  </a:schemeClr>
                </a:solidFill>
              </a:rPr>
              <a:t> Domain:</a:t>
            </a:r>
          </a:p>
          <a:p>
            <a:pPr algn="l">
              <a:lnSpc>
                <a:spcPct val="90000"/>
              </a:lnSpc>
            </a:pPr>
            <a:r>
              <a:rPr lang="en-US" altLang="en-US" sz="1620" dirty="0">
                <a:solidFill>
                  <a:schemeClr val="accent1">
                    <a:lumMod val="60000"/>
                    <a:lumOff val="40000"/>
                  </a:schemeClr>
                </a:solidFill>
              </a:rPr>
              <a:t>Permafrost, Biomass, Disturbance and Wetlands</a:t>
            </a:r>
          </a:p>
          <a:p>
            <a:pPr algn="l">
              <a:lnSpc>
                <a:spcPct val="90000"/>
              </a:lnSpc>
            </a:pPr>
            <a:endParaRPr lang="en-US" altLang="en-US" sz="1620" dirty="0">
              <a:solidFill>
                <a:schemeClr val="accent1">
                  <a:lumMod val="60000"/>
                  <a:lumOff val="40000"/>
                </a:schemeClr>
              </a:solidFill>
            </a:endParaRPr>
          </a:p>
        </p:txBody>
      </p:sp>
      <p:pic>
        <p:nvPicPr>
          <p:cNvPr id="10" name="Picture 9">
            <a:extLst>
              <a:ext uri="{FF2B5EF4-FFF2-40B4-BE49-F238E27FC236}">
                <a16:creationId xmlns:a16="http://schemas.microsoft.com/office/drawing/2014/main" id="{A66BFCA9-2A56-B24C-9ECB-FF643559AB7F}"/>
              </a:ext>
            </a:extLst>
          </p:cNvPr>
          <p:cNvPicPr/>
          <p:nvPr/>
        </p:nvPicPr>
        <p:blipFill>
          <a:blip r:embed="rId5" cstate="screen">
            <a:extLst>
              <a:ext uri="{28A0092B-C50C-407E-A947-70E740481C1C}">
                <a14:useLocalDpi xmlns:a14="http://schemas.microsoft.com/office/drawing/2010/main" val="0"/>
              </a:ext>
            </a:extLst>
          </a:blip>
          <a:stretch>
            <a:fillRect/>
          </a:stretch>
        </p:blipFill>
        <p:spPr>
          <a:xfrm>
            <a:off x="7445474" y="143516"/>
            <a:ext cx="1608239" cy="702304"/>
          </a:xfrm>
          <a:prstGeom prst="rect">
            <a:avLst/>
          </a:prstGeom>
          <a:solidFill>
            <a:schemeClr val="bg1"/>
          </a:solidFill>
        </p:spPr>
      </p:pic>
      <p:pic>
        <p:nvPicPr>
          <p:cNvPr id="2" name="Picture 1">
            <a:extLst>
              <a:ext uri="{FF2B5EF4-FFF2-40B4-BE49-F238E27FC236}">
                <a16:creationId xmlns:a16="http://schemas.microsoft.com/office/drawing/2014/main" id="{964302E4-F9D8-C54B-A919-00849B7E3697}"/>
              </a:ext>
            </a:extLst>
          </p:cNvPr>
          <p:cNvPicPr>
            <a:picLocks noChangeAspect="1"/>
          </p:cNvPicPr>
          <p:nvPr/>
        </p:nvPicPr>
        <p:blipFill>
          <a:blip r:embed="rId6"/>
          <a:stretch>
            <a:fillRect/>
          </a:stretch>
        </p:blipFill>
        <p:spPr>
          <a:xfrm>
            <a:off x="7315200" y="932960"/>
            <a:ext cx="1761904" cy="647619"/>
          </a:xfrm>
          <a:prstGeom prst="rect">
            <a:avLst/>
          </a:prstGeom>
        </p:spPr>
      </p:pic>
    </p:spTree>
    <p:extLst>
      <p:ext uri="{BB962C8B-B14F-4D97-AF65-F5344CB8AC3E}">
        <p14:creationId xmlns:p14="http://schemas.microsoft.com/office/powerpoint/2010/main" val="1809960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Ecosystems Data Masks</a:t>
            </a: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3390" t="11514" r="1964" b="18956"/>
          <a:stretch/>
        </p:blipFill>
        <p:spPr>
          <a:xfrm>
            <a:off x="1891551" y="3414826"/>
            <a:ext cx="5432613" cy="3083951"/>
          </a:xfrm>
          <a:ln w="19050">
            <a:solidFill>
              <a:srgbClr val="0F9447"/>
            </a:solidFill>
          </a:ln>
          <a:effectLst>
            <a:outerShdw blurRad="50800" dist="38100" dir="2700000" algn="tl" rotWithShape="0">
              <a:prstClr val="black">
                <a:alpha val="40000"/>
              </a:prstClr>
            </a:outerShdw>
          </a:effectLst>
        </p:spPr>
      </p:pic>
      <p:sp>
        <p:nvSpPr>
          <p:cNvPr id="4" name="Date Placeholder 3"/>
          <p:cNvSpPr>
            <a:spLocks noGrp="1"/>
          </p:cNvSpPr>
          <p:nvPr>
            <p:ph type="dt" sz="half" idx="10"/>
          </p:nvPr>
        </p:nvSpPr>
        <p:spPr/>
        <p:txBody>
          <a:bodyPr/>
          <a:lstStyle/>
          <a:p>
            <a:r>
              <a:rPr lang="en-US"/>
              <a:t>NISAR -- Ecosystems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18" y="1195962"/>
            <a:ext cx="2921783" cy="2142351"/>
          </a:xfrm>
          <a:prstGeom prst="rect">
            <a:avLst/>
          </a:prstGeom>
          <a:ln>
            <a:solidFill>
              <a:schemeClr val="accent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9991" y="1195962"/>
            <a:ext cx="2926019" cy="2155558"/>
          </a:xfrm>
          <a:prstGeom prst="rect">
            <a:avLst/>
          </a:prstGeom>
          <a:ln>
            <a:solidFill>
              <a:schemeClr val="accent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8000" y="1195962"/>
            <a:ext cx="2906860" cy="2142351"/>
          </a:xfrm>
          <a:prstGeom prst="rect">
            <a:avLst/>
          </a:prstGeom>
          <a:ln w="9525">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6520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Mode-Specific Science Targets in Observation Plan</a:t>
            </a:r>
          </a:p>
        </p:txBody>
      </p:sp>
      <p:sp>
        <p:nvSpPr>
          <p:cNvPr id="6" name="Content Placeholder 2"/>
          <p:cNvSpPr>
            <a:spLocks noGrp="1"/>
          </p:cNvSpPr>
          <p:nvPr>
            <p:ph idx="1"/>
          </p:nvPr>
        </p:nvSpPr>
        <p:spPr/>
        <p:txBody>
          <a:bodyPr>
            <a:normAutofit/>
          </a:bodyPr>
          <a:lstStyle/>
          <a:p>
            <a:pPr>
              <a:spcBef>
                <a:spcPts val="600"/>
              </a:spcBef>
              <a:spcAft>
                <a:spcPts val="0"/>
              </a:spcAft>
            </a:pPr>
            <a:r>
              <a:rPr lang="en-US" sz="1800" dirty="0"/>
              <a:t>Each colored region represents a single radar mode chosen to satisfy multiple science objectives over that area</a:t>
            </a:r>
          </a:p>
          <a:p>
            <a:pPr>
              <a:spcBef>
                <a:spcPts val="900"/>
              </a:spcBef>
            </a:pPr>
            <a:r>
              <a:rPr lang="en-US" sz="1800" dirty="0"/>
              <a:t>Avoids mode contention that would interrupt time series</a:t>
            </a:r>
          </a:p>
        </p:txBody>
      </p:sp>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675" y="1079022"/>
            <a:ext cx="8991600" cy="4458178"/>
          </a:xfrm>
          <a:prstGeom prst="rect">
            <a:avLst/>
          </a:prstGeom>
          <a:ln w="38100" cap="sq">
            <a:solidFill>
              <a:srgbClr val="000000"/>
            </a:solidFill>
            <a:prstDash val="solid"/>
            <a:miter lim="800000"/>
          </a:ln>
          <a:effectLst/>
          <a:extLst>
            <a:ext uri="{909E8E84-426E-40dd-AFC4-6F175D3DCCD1}">
              <a14:hiddenFill xmlns:a14="http://schemas.microsoft.com/office/drawing/2010/main" xmlns="">
                <a:solidFill>
                  <a:schemeClr val="accent1"/>
                </a:solidFill>
              </a14:hiddenFill>
            </a:ext>
          </a:extLst>
        </p:spPr>
      </p:pic>
      <p:sp>
        <p:nvSpPr>
          <p:cNvPr id="8" name="Rectangle 7"/>
          <p:cNvSpPr/>
          <p:nvPr/>
        </p:nvSpPr>
        <p:spPr>
          <a:xfrm>
            <a:off x="3650473" y="4085002"/>
            <a:ext cx="3016657" cy="523220"/>
          </a:xfrm>
          <a:prstGeom prst="rect">
            <a:avLst/>
          </a:prstGeom>
        </p:spPr>
        <p:txBody>
          <a:bodyPr wrap="square">
            <a:spAutoFit/>
          </a:bodyPr>
          <a:lstStyle/>
          <a:p>
            <a:r>
              <a:rPr lang="en-US" sz="1400" dirty="0">
                <a:latin typeface="Arial Narrow" panose="020B0606020202030204" pitchFamily="34" charset="0"/>
              </a:rPr>
              <a:t>Background Land satisfies most Solid Earth and Ecosystems objectives </a:t>
            </a:r>
          </a:p>
        </p:txBody>
      </p:sp>
      <p:cxnSp>
        <p:nvCxnSpPr>
          <p:cNvPr id="9" name="Straight Arrow Connector 8"/>
          <p:cNvCxnSpPr>
            <a:stCxn id="8" idx="1"/>
          </p:cNvCxnSpPr>
          <p:nvPr/>
        </p:nvCxnSpPr>
        <p:spPr>
          <a:xfrm flipH="1" flipV="1">
            <a:off x="3051947" y="3710868"/>
            <a:ext cx="598526" cy="635744"/>
          </a:xfrm>
          <a:prstGeom prst="straightConnector1">
            <a:avLst/>
          </a:prstGeom>
          <a:ln>
            <a:solidFill>
              <a:srgbClr val="000000"/>
            </a:solidFill>
            <a:tailEnd type="oval"/>
          </a:ln>
        </p:spPr>
        <p:style>
          <a:lnRef idx="2">
            <a:schemeClr val="accent1"/>
          </a:lnRef>
          <a:fillRef idx="0">
            <a:schemeClr val="accent1"/>
          </a:fillRef>
          <a:effectRef idx="1">
            <a:schemeClr val="accent1"/>
          </a:effectRef>
          <a:fontRef idx="minor">
            <a:schemeClr val="tx1"/>
          </a:fontRef>
        </p:style>
      </p:cxnSp>
      <p:graphicFrame>
        <p:nvGraphicFramePr>
          <p:cNvPr id="10" name="Table 9"/>
          <p:cNvGraphicFramePr>
            <a:graphicFrameLocks noGrp="1"/>
          </p:cNvGraphicFramePr>
          <p:nvPr>
            <p:extLst/>
          </p:nvPr>
        </p:nvGraphicFramePr>
        <p:xfrm>
          <a:off x="123825" y="3346875"/>
          <a:ext cx="1768475" cy="3085675"/>
        </p:xfrm>
        <a:graphic>
          <a:graphicData uri="http://schemas.openxmlformats.org/drawingml/2006/table">
            <a:tbl>
              <a:tblPr firstRow="1" bandRow="1">
                <a:tableStyleId>{21E4AEA4-8DFA-4A89-87EB-49C32662AFE0}</a:tableStyleId>
              </a:tblPr>
              <a:tblGrid>
                <a:gridCol w="1768475">
                  <a:extLst>
                    <a:ext uri="{9D8B030D-6E8A-4147-A177-3AD203B41FA5}">
                      <a16:colId xmlns:a16="http://schemas.microsoft.com/office/drawing/2014/main" val="20000"/>
                    </a:ext>
                  </a:extLst>
                </a:gridCol>
              </a:tblGrid>
              <a:tr h="342475">
                <a:tc>
                  <a:txBody>
                    <a:bodyPr/>
                    <a:lstStyle/>
                    <a:p>
                      <a:r>
                        <a:rPr lang="en-US" sz="1400" dirty="0">
                          <a:solidFill>
                            <a:srgbClr val="000000"/>
                          </a:solidFill>
                          <a:latin typeface="Arial Narrow" panose="020B0606020202030204" pitchFamily="34" charset="0"/>
                        </a:rPr>
                        <a:t>Planned Acquisitions</a:t>
                      </a:r>
                    </a:p>
                  </a:txBody>
                  <a:tcPr>
                    <a:solidFill>
                      <a:srgbClr val="A6A6A6"/>
                    </a:solidFill>
                  </a:tcPr>
                </a:tc>
                <a:extLst>
                  <a:ext uri="{0D108BD9-81ED-4DB2-BD59-A6C34878D82A}">
                    <a16:rowId xmlns:a16="http://schemas.microsoft.com/office/drawing/2014/main" val="10000"/>
                  </a:ext>
                </a:extLst>
              </a:tr>
              <a:tr h="298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rial Narrow" panose="020B0606020202030204" pitchFamily="34" charset="0"/>
                        </a:rPr>
                        <a:t>Background Land</a:t>
                      </a:r>
                    </a:p>
                  </a:txBody>
                  <a:tcPr>
                    <a:solidFill>
                      <a:srgbClr val="329B16"/>
                    </a:solidFill>
                  </a:tcPr>
                </a:tc>
                <a:extLst>
                  <a:ext uri="{0D108BD9-81ED-4DB2-BD59-A6C34878D82A}">
                    <a16:rowId xmlns:a16="http://schemas.microsoft.com/office/drawing/2014/main" val="10001"/>
                  </a:ext>
                </a:extLst>
              </a:tr>
              <a:tr h="298283">
                <a:tc>
                  <a:txBody>
                    <a:bodyPr/>
                    <a:lstStyle/>
                    <a:p>
                      <a:r>
                        <a:rPr lang="en-US" sz="1400" dirty="0">
                          <a:solidFill>
                            <a:schemeClr val="bg1"/>
                          </a:solidFill>
                          <a:latin typeface="Arial Narrow" panose="020B0606020202030204" pitchFamily="34" charset="0"/>
                        </a:rPr>
                        <a:t>Land Ice</a:t>
                      </a:r>
                    </a:p>
                  </a:txBody>
                  <a:tcPr>
                    <a:solidFill>
                      <a:srgbClr val="23B9FB"/>
                    </a:solidFill>
                  </a:tcPr>
                </a:tc>
                <a:extLst>
                  <a:ext uri="{0D108BD9-81ED-4DB2-BD59-A6C34878D82A}">
                    <a16:rowId xmlns:a16="http://schemas.microsoft.com/office/drawing/2014/main" val="10002"/>
                  </a:ext>
                </a:extLst>
              </a:tr>
              <a:tr h="298283">
                <a:tc>
                  <a:txBody>
                    <a:bodyPr/>
                    <a:lstStyle/>
                    <a:p>
                      <a:r>
                        <a:rPr lang="en-US" sz="1400" dirty="0">
                          <a:solidFill>
                            <a:srgbClr val="000000"/>
                          </a:solidFill>
                          <a:latin typeface="Arial Narrow" panose="020B0606020202030204" pitchFamily="34" charset="0"/>
                        </a:rPr>
                        <a:t>Sea Ice</a:t>
                      </a:r>
                    </a:p>
                  </a:txBody>
                  <a:tcPr>
                    <a:solidFill>
                      <a:srgbClr val="E0AFFD"/>
                    </a:solidFill>
                  </a:tcPr>
                </a:tc>
                <a:extLst>
                  <a:ext uri="{0D108BD9-81ED-4DB2-BD59-A6C34878D82A}">
                    <a16:rowId xmlns:a16="http://schemas.microsoft.com/office/drawing/2014/main" val="10003"/>
                  </a:ext>
                </a:extLst>
              </a:tr>
              <a:tr h="298283">
                <a:tc>
                  <a:txBody>
                    <a:bodyPr/>
                    <a:lstStyle/>
                    <a:p>
                      <a:r>
                        <a:rPr lang="en-US" sz="1400" dirty="0">
                          <a:solidFill>
                            <a:srgbClr val="000000"/>
                          </a:solidFill>
                          <a:latin typeface="Arial Narrow" panose="020B0606020202030204" pitchFamily="34" charset="0"/>
                        </a:rPr>
                        <a:t>Urban (small targets)</a:t>
                      </a:r>
                    </a:p>
                  </a:txBody>
                  <a:tcPr>
                    <a:solidFill>
                      <a:srgbClr val="CEFD2E"/>
                    </a:solidFill>
                  </a:tcPr>
                </a:tc>
                <a:extLst>
                  <a:ext uri="{0D108BD9-81ED-4DB2-BD59-A6C34878D82A}">
                    <a16:rowId xmlns:a16="http://schemas.microsoft.com/office/drawing/2014/main" val="10004"/>
                  </a:ext>
                </a:extLst>
              </a:tr>
              <a:tr h="298283">
                <a:tc>
                  <a:txBody>
                    <a:bodyPr/>
                    <a:lstStyle/>
                    <a:p>
                      <a:r>
                        <a:rPr lang="en-US" sz="1400" dirty="0">
                          <a:solidFill>
                            <a:schemeClr val="tx1"/>
                          </a:solidFill>
                          <a:latin typeface="Arial Narrow" panose="020B0606020202030204" pitchFamily="34" charset="0"/>
                        </a:rPr>
                        <a:t>US</a:t>
                      </a:r>
                      <a:r>
                        <a:rPr lang="en-US" sz="1400" baseline="0" dirty="0">
                          <a:solidFill>
                            <a:schemeClr val="tx1"/>
                          </a:solidFill>
                          <a:latin typeface="Arial Narrow" panose="020B0606020202030204" pitchFamily="34" charset="0"/>
                        </a:rPr>
                        <a:t> </a:t>
                      </a:r>
                      <a:r>
                        <a:rPr lang="en-US" sz="1400" dirty="0">
                          <a:solidFill>
                            <a:schemeClr val="tx1"/>
                          </a:solidFill>
                          <a:latin typeface="Arial Narrow" panose="020B0606020202030204" pitchFamily="34" charset="0"/>
                        </a:rPr>
                        <a:t>Agriculture</a:t>
                      </a:r>
                    </a:p>
                  </a:txBody>
                  <a:tcPr>
                    <a:pattFill prst="dotDmnd">
                      <a:fgClr>
                        <a:srgbClr val="F5E7C8"/>
                      </a:fgClr>
                      <a:bgClr>
                        <a:prstClr val="white"/>
                      </a:bgClr>
                    </a:pattFill>
                  </a:tcPr>
                </a:tc>
                <a:extLst>
                  <a:ext uri="{0D108BD9-81ED-4DB2-BD59-A6C34878D82A}">
                    <a16:rowId xmlns:a16="http://schemas.microsoft.com/office/drawing/2014/main" val="10005"/>
                  </a:ext>
                </a:extLst>
              </a:tr>
              <a:tr h="298283">
                <a:tc>
                  <a:txBody>
                    <a:bodyPr/>
                    <a:lstStyle/>
                    <a:p>
                      <a:r>
                        <a:rPr lang="en-US" sz="1400" dirty="0">
                          <a:solidFill>
                            <a:srgbClr val="000000"/>
                          </a:solidFill>
                          <a:latin typeface="Arial Narrow" panose="020B0606020202030204" pitchFamily="34" charset="0"/>
                        </a:rPr>
                        <a:t>Himalayas</a:t>
                      </a:r>
                    </a:p>
                  </a:txBody>
                  <a:tcPr>
                    <a:solidFill>
                      <a:srgbClr val="C4B985"/>
                    </a:solidFill>
                  </a:tcPr>
                </a:tc>
                <a:extLst>
                  <a:ext uri="{0D108BD9-81ED-4DB2-BD59-A6C34878D82A}">
                    <a16:rowId xmlns:a16="http://schemas.microsoft.com/office/drawing/2014/main" val="10006"/>
                  </a:ext>
                </a:extLst>
              </a:tr>
              <a:tr h="298283">
                <a:tc>
                  <a:txBody>
                    <a:bodyPr/>
                    <a:lstStyle/>
                    <a:p>
                      <a:r>
                        <a:rPr lang="en-US" sz="1400" dirty="0">
                          <a:solidFill>
                            <a:schemeClr val="bg1"/>
                          </a:solidFill>
                          <a:latin typeface="Arial Narrow" panose="020B0606020202030204" pitchFamily="34" charset="0"/>
                        </a:rPr>
                        <a:t>India</a:t>
                      </a:r>
                      <a:r>
                        <a:rPr lang="en-US" sz="1400" baseline="0" dirty="0">
                          <a:solidFill>
                            <a:schemeClr val="bg1"/>
                          </a:solidFill>
                          <a:latin typeface="Arial Narrow" panose="020B0606020202030204" pitchFamily="34" charset="0"/>
                        </a:rPr>
                        <a:t> Agriculture</a:t>
                      </a:r>
                      <a:endParaRPr lang="en-US" sz="1400" dirty="0">
                        <a:solidFill>
                          <a:schemeClr val="bg1"/>
                        </a:solidFill>
                        <a:latin typeface="Arial Narrow" panose="020B0606020202030204" pitchFamily="34" charset="0"/>
                      </a:endParaRPr>
                    </a:p>
                  </a:txBody>
                  <a:tcPr>
                    <a:solidFill>
                      <a:srgbClr val="B24A14"/>
                    </a:solidFill>
                  </a:tcPr>
                </a:tc>
                <a:extLst>
                  <a:ext uri="{0D108BD9-81ED-4DB2-BD59-A6C34878D82A}">
                    <a16:rowId xmlns:a16="http://schemas.microsoft.com/office/drawing/2014/main" val="10007"/>
                  </a:ext>
                </a:extLst>
              </a:tr>
              <a:tr h="221288">
                <a:tc>
                  <a:txBody>
                    <a:bodyPr/>
                    <a:lstStyle/>
                    <a:p>
                      <a:r>
                        <a:rPr lang="en-US" sz="1400" dirty="0">
                          <a:solidFill>
                            <a:srgbClr val="000000"/>
                          </a:solidFill>
                          <a:latin typeface="Arial Narrow" panose="020B0606020202030204" pitchFamily="34" charset="0"/>
                        </a:rPr>
                        <a:t>India Coastal Ocean</a:t>
                      </a:r>
                    </a:p>
                  </a:txBody>
                  <a:tcPr>
                    <a:solidFill>
                      <a:srgbClr val="89D3EC"/>
                    </a:solidFill>
                  </a:tcPr>
                </a:tc>
                <a:extLst>
                  <a:ext uri="{0D108BD9-81ED-4DB2-BD59-A6C34878D82A}">
                    <a16:rowId xmlns:a16="http://schemas.microsoft.com/office/drawing/2014/main" val="10008"/>
                  </a:ext>
                </a:extLst>
              </a:tr>
              <a:tr h="0">
                <a:tc>
                  <a:txBody>
                    <a:bodyPr/>
                    <a:lstStyle/>
                    <a:p>
                      <a:r>
                        <a:rPr lang="en-US" sz="1400" dirty="0">
                          <a:solidFill>
                            <a:srgbClr val="000000"/>
                          </a:solidFill>
                          <a:latin typeface="Arial Narrow" panose="020B0606020202030204" pitchFamily="34" charset="0"/>
                        </a:rPr>
                        <a:t>Sea Ice Type</a:t>
                      </a:r>
                    </a:p>
                  </a:txBody>
                  <a:tcPr>
                    <a:solidFill>
                      <a:srgbClr val="F0B95B"/>
                    </a:solidFill>
                  </a:tcPr>
                </a:tc>
                <a:extLst>
                  <a:ext uri="{0D108BD9-81ED-4DB2-BD59-A6C34878D82A}">
                    <a16:rowId xmlns:a16="http://schemas.microsoft.com/office/drawing/2014/main" val="10009"/>
                  </a:ext>
                </a:extLst>
              </a:tr>
            </a:tbl>
          </a:graphicData>
        </a:graphic>
      </p:graphicFrame>
      <p:sp>
        <p:nvSpPr>
          <p:cNvPr id="5" name="Freeform 4">
            <a:extLst>
              <a:ext uri="{FF2B5EF4-FFF2-40B4-BE49-F238E27FC236}">
                <a16:creationId xmlns:a16="http://schemas.microsoft.com/office/drawing/2014/main" id="{45F28C65-5043-F14A-B8AC-5D3606ECC2F6}"/>
              </a:ext>
            </a:extLst>
          </p:cNvPr>
          <p:cNvSpPr/>
          <p:nvPr/>
        </p:nvSpPr>
        <p:spPr>
          <a:xfrm>
            <a:off x="4143983" y="2352397"/>
            <a:ext cx="1303506" cy="656692"/>
          </a:xfrm>
          <a:custGeom>
            <a:avLst/>
            <a:gdLst>
              <a:gd name="connsiteX0" fmla="*/ 298315 w 1303506"/>
              <a:gd name="connsiteY0" fmla="*/ 47092 h 656692"/>
              <a:gd name="connsiteX1" fmla="*/ 298315 w 1303506"/>
              <a:gd name="connsiteY1" fmla="*/ 47092 h 656692"/>
              <a:gd name="connsiteX2" fmla="*/ 252919 w 1303506"/>
              <a:gd name="connsiteY2" fmla="*/ 79518 h 656692"/>
              <a:gd name="connsiteX3" fmla="*/ 233464 w 1303506"/>
              <a:gd name="connsiteY3" fmla="*/ 86003 h 656692"/>
              <a:gd name="connsiteX4" fmla="*/ 214008 w 1303506"/>
              <a:gd name="connsiteY4" fmla="*/ 98973 h 656692"/>
              <a:gd name="connsiteX5" fmla="*/ 201038 w 1303506"/>
              <a:gd name="connsiteY5" fmla="*/ 118429 h 656692"/>
              <a:gd name="connsiteX6" fmla="*/ 188068 w 1303506"/>
              <a:gd name="connsiteY6" fmla="*/ 157339 h 656692"/>
              <a:gd name="connsiteX7" fmla="*/ 188068 w 1303506"/>
              <a:gd name="connsiteY7" fmla="*/ 215705 h 656692"/>
              <a:gd name="connsiteX8" fmla="*/ 149157 w 1303506"/>
              <a:gd name="connsiteY8" fmla="*/ 241646 h 656692"/>
              <a:gd name="connsiteX9" fmla="*/ 110247 w 1303506"/>
              <a:gd name="connsiteY9" fmla="*/ 254616 h 656692"/>
              <a:gd name="connsiteX10" fmla="*/ 90791 w 1303506"/>
              <a:gd name="connsiteY10" fmla="*/ 274071 h 656692"/>
              <a:gd name="connsiteX11" fmla="*/ 71336 w 1303506"/>
              <a:gd name="connsiteY11" fmla="*/ 287041 h 656692"/>
              <a:gd name="connsiteX12" fmla="*/ 38911 w 1303506"/>
              <a:gd name="connsiteY12" fmla="*/ 319467 h 656692"/>
              <a:gd name="connsiteX13" fmla="*/ 25940 w 1303506"/>
              <a:gd name="connsiteY13" fmla="*/ 332437 h 656692"/>
              <a:gd name="connsiteX14" fmla="*/ 0 w 1303506"/>
              <a:gd name="connsiteY14" fmla="*/ 364863 h 656692"/>
              <a:gd name="connsiteX15" fmla="*/ 12970 w 1303506"/>
              <a:gd name="connsiteY15" fmla="*/ 429714 h 656692"/>
              <a:gd name="connsiteX16" fmla="*/ 25940 w 1303506"/>
              <a:gd name="connsiteY16" fmla="*/ 449169 h 656692"/>
              <a:gd name="connsiteX17" fmla="*/ 51881 w 1303506"/>
              <a:gd name="connsiteY17" fmla="*/ 455654 h 656692"/>
              <a:gd name="connsiteX18" fmla="*/ 58366 w 1303506"/>
              <a:gd name="connsiteY18" fmla="*/ 475109 h 656692"/>
              <a:gd name="connsiteX19" fmla="*/ 110247 w 1303506"/>
              <a:gd name="connsiteY19" fmla="*/ 501050 h 656692"/>
              <a:gd name="connsiteX20" fmla="*/ 162128 w 1303506"/>
              <a:gd name="connsiteY20" fmla="*/ 514020 h 656692"/>
              <a:gd name="connsiteX21" fmla="*/ 194553 w 1303506"/>
              <a:gd name="connsiteY21" fmla="*/ 546446 h 656692"/>
              <a:gd name="connsiteX22" fmla="*/ 201038 w 1303506"/>
              <a:gd name="connsiteY22" fmla="*/ 565901 h 656692"/>
              <a:gd name="connsiteX23" fmla="*/ 220494 w 1303506"/>
              <a:gd name="connsiteY23" fmla="*/ 604812 h 656692"/>
              <a:gd name="connsiteX24" fmla="*/ 259404 w 1303506"/>
              <a:gd name="connsiteY24" fmla="*/ 617782 h 656692"/>
              <a:gd name="connsiteX25" fmla="*/ 278860 w 1303506"/>
              <a:gd name="connsiteY25" fmla="*/ 624267 h 656692"/>
              <a:gd name="connsiteX26" fmla="*/ 298315 w 1303506"/>
              <a:gd name="connsiteY26" fmla="*/ 630752 h 656692"/>
              <a:gd name="connsiteX27" fmla="*/ 369651 w 1303506"/>
              <a:gd name="connsiteY27" fmla="*/ 643722 h 656692"/>
              <a:gd name="connsiteX28" fmla="*/ 421532 w 1303506"/>
              <a:gd name="connsiteY28" fmla="*/ 650207 h 656692"/>
              <a:gd name="connsiteX29" fmla="*/ 486383 w 1303506"/>
              <a:gd name="connsiteY29" fmla="*/ 637237 h 656692"/>
              <a:gd name="connsiteX30" fmla="*/ 531779 w 1303506"/>
              <a:gd name="connsiteY30" fmla="*/ 624267 h 656692"/>
              <a:gd name="connsiteX31" fmla="*/ 577174 w 1303506"/>
              <a:gd name="connsiteY31" fmla="*/ 617782 h 656692"/>
              <a:gd name="connsiteX32" fmla="*/ 616085 w 1303506"/>
              <a:gd name="connsiteY32" fmla="*/ 611297 h 656692"/>
              <a:gd name="connsiteX33" fmla="*/ 856034 w 1303506"/>
              <a:gd name="connsiteY33" fmla="*/ 604812 h 656692"/>
              <a:gd name="connsiteX34" fmla="*/ 920885 w 1303506"/>
              <a:gd name="connsiteY34" fmla="*/ 624267 h 656692"/>
              <a:gd name="connsiteX35" fmla="*/ 946826 w 1303506"/>
              <a:gd name="connsiteY35" fmla="*/ 637237 h 656692"/>
              <a:gd name="connsiteX36" fmla="*/ 1095983 w 1303506"/>
              <a:gd name="connsiteY36" fmla="*/ 656692 h 656692"/>
              <a:gd name="connsiteX37" fmla="*/ 1154349 w 1303506"/>
              <a:gd name="connsiteY37" fmla="*/ 650207 h 656692"/>
              <a:gd name="connsiteX38" fmla="*/ 1245140 w 1303506"/>
              <a:gd name="connsiteY38" fmla="*/ 643722 h 656692"/>
              <a:gd name="connsiteX39" fmla="*/ 1258111 w 1303506"/>
              <a:gd name="connsiteY39" fmla="*/ 604812 h 656692"/>
              <a:gd name="connsiteX40" fmla="*/ 1264596 w 1303506"/>
              <a:gd name="connsiteY40" fmla="*/ 585356 h 656692"/>
              <a:gd name="connsiteX41" fmla="*/ 1277566 w 1303506"/>
              <a:gd name="connsiteY41" fmla="*/ 501050 h 656692"/>
              <a:gd name="connsiteX42" fmla="*/ 1297021 w 1303506"/>
              <a:gd name="connsiteY42" fmla="*/ 436199 h 656692"/>
              <a:gd name="connsiteX43" fmla="*/ 1303506 w 1303506"/>
              <a:gd name="connsiteY43" fmla="*/ 403773 h 656692"/>
              <a:gd name="connsiteX44" fmla="*/ 1297021 w 1303506"/>
              <a:gd name="connsiteY44" fmla="*/ 332437 h 656692"/>
              <a:gd name="connsiteX45" fmla="*/ 1277566 w 1303506"/>
              <a:gd name="connsiteY45" fmla="*/ 280556 h 656692"/>
              <a:gd name="connsiteX46" fmla="*/ 1271081 w 1303506"/>
              <a:gd name="connsiteY46" fmla="*/ 261101 h 656692"/>
              <a:gd name="connsiteX47" fmla="*/ 1245140 w 1303506"/>
              <a:gd name="connsiteY47" fmla="*/ 228675 h 656692"/>
              <a:gd name="connsiteX48" fmla="*/ 1219200 w 1303506"/>
              <a:gd name="connsiteY48" fmla="*/ 196250 h 656692"/>
              <a:gd name="connsiteX49" fmla="*/ 1193260 w 1303506"/>
              <a:gd name="connsiteY49" fmla="*/ 157339 h 656692"/>
              <a:gd name="connsiteX50" fmla="*/ 1108953 w 1303506"/>
              <a:gd name="connsiteY50" fmla="*/ 137884 h 656692"/>
              <a:gd name="connsiteX51" fmla="*/ 1011677 w 1303506"/>
              <a:gd name="connsiteY51" fmla="*/ 137884 h 656692"/>
              <a:gd name="connsiteX52" fmla="*/ 998706 w 1303506"/>
              <a:gd name="connsiteY52" fmla="*/ 124914 h 656692"/>
              <a:gd name="connsiteX53" fmla="*/ 979251 w 1303506"/>
              <a:gd name="connsiteY53" fmla="*/ 118429 h 656692"/>
              <a:gd name="connsiteX54" fmla="*/ 966281 w 1303506"/>
              <a:gd name="connsiteY54" fmla="*/ 105458 h 656692"/>
              <a:gd name="connsiteX55" fmla="*/ 927370 w 1303506"/>
              <a:gd name="connsiteY55" fmla="*/ 124914 h 656692"/>
              <a:gd name="connsiteX56" fmla="*/ 914400 w 1303506"/>
              <a:gd name="connsiteY56" fmla="*/ 163824 h 656692"/>
              <a:gd name="connsiteX57" fmla="*/ 888460 w 1303506"/>
              <a:gd name="connsiteY57" fmla="*/ 202735 h 656692"/>
              <a:gd name="connsiteX58" fmla="*/ 862519 w 1303506"/>
              <a:gd name="connsiteY58" fmla="*/ 196250 h 656692"/>
              <a:gd name="connsiteX59" fmla="*/ 830094 w 1303506"/>
              <a:gd name="connsiteY59" fmla="*/ 189765 h 656692"/>
              <a:gd name="connsiteX60" fmla="*/ 791183 w 1303506"/>
              <a:gd name="connsiteY60" fmla="*/ 176794 h 656692"/>
              <a:gd name="connsiteX61" fmla="*/ 752272 w 1303506"/>
              <a:gd name="connsiteY61" fmla="*/ 150854 h 656692"/>
              <a:gd name="connsiteX62" fmla="*/ 713362 w 1303506"/>
              <a:gd name="connsiteY62" fmla="*/ 124914 h 656692"/>
              <a:gd name="connsiteX63" fmla="*/ 700391 w 1303506"/>
              <a:gd name="connsiteY63" fmla="*/ 111943 h 656692"/>
              <a:gd name="connsiteX64" fmla="*/ 680936 w 1303506"/>
              <a:gd name="connsiteY64" fmla="*/ 105458 h 656692"/>
              <a:gd name="connsiteX65" fmla="*/ 642026 w 1303506"/>
              <a:gd name="connsiteY65" fmla="*/ 79518 h 656692"/>
              <a:gd name="connsiteX66" fmla="*/ 629055 w 1303506"/>
              <a:gd name="connsiteY66" fmla="*/ 60063 h 656692"/>
              <a:gd name="connsiteX67" fmla="*/ 648511 w 1303506"/>
              <a:gd name="connsiteY67" fmla="*/ 27637 h 656692"/>
              <a:gd name="connsiteX68" fmla="*/ 667966 w 1303506"/>
              <a:gd name="connsiteY68" fmla="*/ 21152 h 656692"/>
              <a:gd name="connsiteX69" fmla="*/ 648511 w 1303506"/>
              <a:gd name="connsiteY69" fmla="*/ 8182 h 656692"/>
              <a:gd name="connsiteX70" fmla="*/ 538264 w 1303506"/>
              <a:gd name="connsiteY70" fmla="*/ 8182 h 656692"/>
              <a:gd name="connsiteX71" fmla="*/ 499353 w 1303506"/>
              <a:gd name="connsiteY71" fmla="*/ 21152 h 656692"/>
              <a:gd name="connsiteX72" fmla="*/ 479898 w 1303506"/>
              <a:gd name="connsiteY72" fmla="*/ 27637 h 656692"/>
              <a:gd name="connsiteX73" fmla="*/ 460443 w 1303506"/>
              <a:gd name="connsiteY73" fmla="*/ 40607 h 656692"/>
              <a:gd name="connsiteX74" fmla="*/ 428017 w 1303506"/>
              <a:gd name="connsiteY74" fmla="*/ 47092 h 656692"/>
              <a:gd name="connsiteX75" fmla="*/ 369651 w 1303506"/>
              <a:gd name="connsiteY75" fmla="*/ 73033 h 656692"/>
              <a:gd name="connsiteX76" fmla="*/ 350196 w 1303506"/>
              <a:gd name="connsiteY76" fmla="*/ 66548 h 656692"/>
              <a:gd name="connsiteX77" fmla="*/ 259404 w 1303506"/>
              <a:gd name="connsiteY77" fmla="*/ 79518 h 656692"/>
              <a:gd name="connsiteX78" fmla="*/ 259404 w 1303506"/>
              <a:gd name="connsiteY78" fmla="*/ 118429 h 656692"/>
              <a:gd name="connsiteX79" fmla="*/ 252919 w 1303506"/>
              <a:gd name="connsiteY79" fmla="*/ 137884 h 656692"/>
              <a:gd name="connsiteX80" fmla="*/ 272374 w 1303506"/>
              <a:gd name="connsiteY80" fmla="*/ 163824 h 656692"/>
              <a:gd name="connsiteX81" fmla="*/ 291830 w 1303506"/>
              <a:gd name="connsiteY81" fmla="*/ 170309 h 6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303506" h="656692">
                <a:moveTo>
                  <a:pt x="298315" y="47092"/>
                </a:moveTo>
                <a:lnTo>
                  <a:pt x="298315" y="47092"/>
                </a:lnTo>
                <a:cubicBezTo>
                  <a:pt x="283183" y="57901"/>
                  <a:pt x="268865" y="69950"/>
                  <a:pt x="252919" y="79518"/>
                </a:cubicBezTo>
                <a:cubicBezTo>
                  <a:pt x="247057" y="83035"/>
                  <a:pt x="239578" y="82946"/>
                  <a:pt x="233464" y="86003"/>
                </a:cubicBezTo>
                <a:cubicBezTo>
                  <a:pt x="226493" y="89489"/>
                  <a:pt x="220493" y="94650"/>
                  <a:pt x="214008" y="98973"/>
                </a:cubicBezTo>
                <a:cubicBezTo>
                  <a:pt x="209685" y="105458"/>
                  <a:pt x="204204" y="111306"/>
                  <a:pt x="201038" y="118429"/>
                </a:cubicBezTo>
                <a:cubicBezTo>
                  <a:pt x="195486" y="130922"/>
                  <a:pt x="188068" y="157339"/>
                  <a:pt x="188068" y="157339"/>
                </a:cubicBezTo>
                <a:cubicBezTo>
                  <a:pt x="194628" y="177019"/>
                  <a:pt x="203531" y="193615"/>
                  <a:pt x="188068" y="215705"/>
                </a:cubicBezTo>
                <a:cubicBezTo>
                  <a:pt x="179129" y="228476"/>
                  <a:pt x="163946" y="236716"/>
                  <a:pt x="149157" y="241646"/>
                </a:cubicBezTo>
                <a:lnTo>
                  <a:pt x="110247" y="254616"/>
                </a:lnTo>
                <a:cubicBezTo>
                  <a:pt x="103762" y="261101"/>
                  <a:pt x="97837" y="268200"/>
                  <a:pt x="90791" y="274071"/>
                </a:cubicBezTo>
                <a:cubicBezTo>
                  <a:pt x="84803" y="279061"/>
                  <a:pt x="77202" y="281909"/>
                  <a:pt x="71336" y="287041"/>
                </a:cubicBezTo>
                <a:cubicBezTo>
                  <a:pt x="59833" y="297107"/>
                  <a:pt x="49720" y="308658"/>
                  <a:pt x="38911" y="319467"/>
                </a:cubicBezTo>
                <a:cubicBezTo>
                  <a:pt x="34587" y="323791"/>
                  <a:pt x="29332" y="327350"/>
                  <a:pt x="25940" y="332437"/>
                </a:cubicBezTo>
                <a:cubicBezTo>
                  <a:pt x="9578" y="356979"/>
                  <a:pt x="18481" y="346381"/>
                  <a:pt x="0" y="364863"/>
                </a:cubicBezTo>
                <a:cubicBezTo>
                  <a:pt x="2390" y="381591"/>
                  <a:pt x="3916" y="411605"/>
                  <a:pt x="12970" y="429714"/>
                </a:cubicBezTo>
                <a:cubicBezTo>
                  <a:pt x="16456" y="436685"/>
                  <a:pt x="19455" y="444846"/>
                  <a:pt x="25940" y="449169"/>
                </a:cubicBezTo>
                <a:cubicBezTo>
                  <a:pt x="33356" y="454113"/>
                  <a:pt x="43234" y="453492"/>
                  <a:pt x="51881" y="455654"/>
                </a:cubicBezTo>
                <a:cubicBezTo>
                  <a:pt x="54043" y="462139"/>
                  <a:pt x="54849" y="469247"/>
                  <a:pt x="58366" y="475109"/>
                </a:cubicBezTo>
                <a:cubicBezTo>
                  <a:pt x="69175" y="493125"/>
                  <a:pt x="91983" y="496484"/>
                  <a:pt x="110247" y="501050"/>
                </a:cubicBezTo>
                <a:lnTo>
                  <a:pt x="162128" y="514020"/>
                </a:lnTo>
                <a:cubicBezTo>
                  <a:pt x="181584" y="526991"/>
                  <a:pt x="183744" y="524828"/>
                  <a:pt x="194553" y="546446"/>
                </a:cubicBezTo>
                <a:cubicBezTo>
                  <a:pt x="197610" y="552560"/>
                  <a:pt x="199160" y="559328"/>
                  <a:pt x="201038" y="565901"/>
                </a:cubicBezTo>
                <a:cubicBezTo>
                  <a:pt x="205652" y="582050"/>
                  <a:pt x="203522" y="596326"/>
                  <a:pt x="220494" y="604812"/>
                </a:cubicBezTo>
                <a:cubicBezTo>
                  <a:pt x="232722" y="610926"/>
                  <a:pt x="246434" y="613459"/>
                  <a:pt x="259404" y="617782"/>
                </a:cubicBezTo>
                <a:lnTo>
                  <a:pt x="278860" y="624267"/>
                </a:lnTo>
                <a:cubicBezTo>
                  <a:pt x="285345" y="626429"/>
                  <a:pt x="291612" y="629411"/>
                  <a:pt x="298315" y="630752"/>
                </a:cubicBezTo>
                <a:cubicBezTo>
                  <a:pt x="326248" y="636339"/>
                  <a:pt x="340609" y="639573"/>
                  <a:pt x="369651" y="643722"/>
                </a:cubicBezTo>
                <a:cubicBezTo>
                  <a:pt x="386904" y="646187"/>
                  <a:pt x="404238" y="648045"/>
                  <a:pt x="421532" y="650207"/>
                </a:cubicBezTo>
                <a:cubicBezTo>
                  <a:pt x="452108" y="645111"/>
                  <a:pt x="459295" y="644976"/>
                  <a:pt x="486383" y="637237"/>
                </a:cubicBezTo>
                <a:cubicBezTo>
                  <a:pt x="510694" y="630291"/>
                  <a:pt x="503900" y="629336"/>
                  <a:pt x="531779" y="624267"/>
                </a:cubicBezTo>
                <a:cubicBezTo>
                  <a:pt x="546818" y="621533"/>
                  <a:pt x="562066" y="620106"/>
                  <a:pt x="577174" y="617782"/>
                </a:cubicBezTo>
                <a:cubicBezTo>
                  <a:pt x="590170" y="615783"/>
                  <a:pt x="602950" y="611908"/>
                  <a:pt x="616085" y="611297"/>
                </a:cubicBezTo>
                <a:cubicBezTo>
                  <a:pt x="696011" y="607580"/>
                  <a:pt x="776051" y="606974"/>
                  <a:pt x="856034" y="604812"/>
                </a:cubicBezTo>
                <a:cubicBezTo>
                  <a:pt x="874652" y="609466"/>
                  <a:pt x="905097" y="616373"/>
                  <a:pt x="920885" y="624267"/>
                </a:cubicBezTo>
                <a:cubicBezTo>
                  <a:pt x="929532" y="628590"/>
                  <a:pt x="937389" y="635140"/>
                  <a:pt x="946826" y="637237"/>
                </a:cubicBezTo>
                <a:cubicBezTo>
                  <a:pt x="978304" y="644232"/>
                  <a:pt x="1057621" y="652430"/>
                  <a:pt x="1095983" y="656692"/>
                </a:cubicBezTo>
                <a:cubicBezTo>
                  <a:pt x="1115438" y="654530"/>
                  <a:pt x="1134848" y="651903"/>
                  <a:pt x="1154349" y="650207"/>
                </a:cubicBezTo>
                <a:cubicBezTo>
                  <a:pt x="1184576" y="647579"/>
                  <a:pt x="1217343" y="655883"/>
                  <a:pt x="1245140" y="643722"/>
                </a:cubicBezTo>
                <a:cubicBezTo>
                  <a:pt x="1257665" y="638242"/>
                  <a:pt x="1253788" y="617782"/>
                  <a:pt x="1258111" y="604812"/>
                </a:cubicBezTo>
                <a:cubicBezTo>
                  <a:pt x="1260273" y="598327"/>
                  <a:pt x="1263255" y="592059"/>
                  <a:pt x="1264596" y="585356"/>
                </a:cubicBezTo>
                <a:cubicBezTo>
                  <a:pt x="1284429" y="486189"/>
                  <a:pt x="1254012" y="642377"/>
                  <a:pt x="1277566" y="501050"/>
                </a:cubicBezTo>
                <a:cubicBezTo>
                  <a:pt x="1288353" y="436324"/>
                  <a:pt x="1279719" y="522712"/>
                  <a:pt x="1297021" y="436199"/>
                </a:cubicBezTo>
                <a:lnTo>
                  <a:pt x="1303506" y="403773"/>
                </a:lnTo>
                <a:cubicBezTo>
                  <a:pt x="1301344" y="379994"/>
                  <a:pt x="1300177" y="356104"/>
                  <a:pt x="1297021" y="332437"/>
                </a:cubicBezTo>
                <a:cubicBezTo>
                  <a:pt x="1293164" y="303512"/>
                  <a:pt x="1289128" y="307534"/>
                  <a:pt x="1277566" y="280556"/>
                </a:cubicBezTo>
                <a:cubicBezTo>
                  <a:pt x="1274873" y="274273"/>
                  <a:pt x="1274138" y="267215"/>
                  <a:pt x="1271081" y="261101"/>
                </a:cubicBezTo>
                <a:cubicBezTo>
                  <a:pt x="1262900" y="244739"/>
                  <a:pt x="1257204" y="240739"/>
                  <a:pt x="1245140" y="228675"/>
                </a:cubicBezTo>
                <a:cubicBezTo>
                  <a:pt x="1230536" y="184862"/>
                  <a:pt x="1250790" y="232353"/>
                  <a:pt x="1219200" y="196250"/>
                </a:cubicBezTo>
                <a:cubicBezTo>
                  <a:pt x="1208935" y="184519"/>
                  <a:pt x="1208048" y="162268"/>
                  <a:pt x="1193260" y="157339"/>
                </a:cubicBezTo>
                <a:cubicBezTo>
                  <a:pt x="1139848" y="139535"/>
                  <a:pt x="1167883" y="146302"/>
                  <a:pt x="1108953" y="137884"/>
                </a:cubicBezTo>
                <a:cubicBezTo>
                  <a:pt x="1071590" y="142554"/>
                  <a:pt x="1048290" y="150088"/>
                  <a:pt x="1011677" y="137884"/>
                </a:cubicBezTo>
                <a:cubicBezTo>
                  <a:pt x="1005876" y="135951"/>
                  <a:pt x="1003949" y="128060"/>
                  <a:pt x="998706" y="124914"/>
                </a:cubicBezTo>
                <a:cubicBezTo>
                  <a:pt x="992844" y="121397"/>
                  <a:pt x="985736" y="120591"/>
                  <a:pt x="979251" y="118429"/>
                </a:cubicBezTo>
                <a:cubicBezTo>
                  <a:pt x="974928" y="114105"/>
                  <a:pt x="972312" y="106463"/>
                  <a:pt x="966281" y="105458"/>
                </a:cubicBezTo>
                <a:cubicBezTo>
                  <a:pt x="945791" y="102043"/>
                  <a:pt x="938834" y="113449"/>
                  <a:pt x="927370" y="124914"/>
                </a:cubicBezTo>
                <a:cubicBezTo>
                  <a:pt x="923047" y="137884"/>
                  <a:pt x="921983" y="152448"/>
                  <a:pt x="914400" y="163824"/>
                </a:cubicBezTo>
                <a:lnTo>
                  <a:pt x="888460" y="202735"/>
                </a:lnTo>
                <a:cubicBezTo>
                  <a:pt x="879813" y="200573"/>
                  <a:pt x="871220" y="198183"/>
                  <a:pt x="862519" y="196250"/>
                </a:cubicBezTo>
                <a:cubicBezTo>
                  <a:pt x="851759" y="193859"/>
                  <a:pt x="840728" y="192665"/>
                  <a:pt x="830094" y="189765"/>
                </a:cubicBezTo>
                <a:cubicBezTo>
                  <a:pt x="816904" y="186168"/>
                  <a:pt x="791183" y="176794"/>
                  <a:pt x="791183" y="176794"/>
                </a:cubicBezTo>
                <a:cubicBezTo>
                  <a:pt x="748007" y="133618"/>
                  <a:pt x="794507" y="174318"/>
                  <a:pt x="752272" y="150854"/>
                </a:cubicBezTo>
                <a:cubicBezTo>
                  <a:pt x="738646" y="143284"/>
                  <a:pt x="724384" y="135936"/>
                  <a:pt x="713362" y="124914"/>
                </a:cubicBezTo>
                <a:cubicBezTo>
                  <a:pt x="709038" y="120590"/>
                  <a:pt x="705634" y="115089"/>
                  <a:pt x="700391" y="111943"/>
                </a:cubicBezTo>
                <a:cubicBezTo>
                  <a:pt x="694529" y="108426"/>
                  <a:pt x="686912" y="108778"/>
                  <a:pt x="680936" y="105458"/>
                </a:cubicBezTo>
                <a:cubicBezTo>
                  <a:pt x="667310" y="97888"/>
                  <a:pt x="642026" y="79518"/>
                  <a:pt x="642026" y="79518"/>
                </a:cubicBezTo>
                <a:cubicBezTo>
                  <a:pt x="637702" y="73033"/>
                  <a:pt x="630337" y="67751"/>
                  <a:pt x="629055" y="60063"/>
                </a:cubicBezTo>
                <a:cubicBezTo>
                  <a:pt x="627200" y="48932"/>
                  <a:pt x="639895" y="32806"/>
                  <a:pt x="648511" y="27637"/>
                </a:cubicBezTo>
                <a:cubicBezTo>
                  <a:pt x="654373" y="24120"/>
                  <a:pt x="661481" y="23314"/>
                  <a:pt x="667966" y="21152"/>
                </a:cubicBezTo>
                <a:cubicBezTo>
                  <a:pt x="661481" y="16829"/>
                  <a:pt x="655482" y="11668"/>
                  <a:pt x="648511" y="8182"/>
                </a:cubicBezTo>
                <a:cubicBezTo>
                  <a:pt x="614342" y="-8902"/>
                  <a:pt x="573424" y="5671"/>
                  <a:pt x="538264" y="8182"/>
                </a:cubicBezTo>
                <a:lnTo>
                  <a:pt x="499353" y="21152"/>
                </a:lnTo>
                <a:cubicBezTo>
                  <a:pt x="492868" y="23314"/>
                  <a:pt x="485586" y="23845"/>
                  <a:pt x="479898" y="27637"/>
                </a:cubicBezTo>
                <a:cubicBezTo>
                  <a:pt x="473413" y="31960"/>
                  <a:pt x="467741" y="37870"/>
                  <a:pt x="460443" y="40607"/>
                </a:cubicBezTo>
                <a:cubicBezTo>
                  <a:pt x="450122" y="44477"/>
                  <a:pt x="438651" y="44192"/>
                  <a:pt x="428017" y="47092"/>
                </a:cubicBezTo>
                <a:cubicBezTo>
                  <a:pt x="388837" y="57778"/>
                  <a:pt x="396420" y="55187"/>
                  <a:pt x="369651" y="73033"/>
                </a:cubicBezTo>
                <a:cubicBezTo>
                  <a:pt x="363166" y="70871"/>
                  <a:pt x="357032" y="66548"/>
                  <a:pt x="350196" y="66548"/>
                </a:cubicBezTo>
                <a:cubicBezTo>
                  <a:pt x="293365" y="66548"/>
                  <a:pt x="295410" y="67517"/>
                  <a:pt x="259404" y="79518"/>
                </a:cubicBezTo>
                <a:cubicBezTo>
                  <a:pt x="242111" y="131397"/>
                  <a:pt x="259404" y="66548"/>
                  <a:pt x="259404" y="118429"/>
                </a:cubicBezTo>
                <a:cubicBezTo>
                  <a:pt x="259404" y="125265"/>
                  <a:pt x="255081" y="131399"/>
                  <a:pt x="252919" y="137884"/>
                </a:cubicBezTo>
                <a:cubicBezTo>
                  <a:pt x="267585" y="159883"/>
                  <a:pt x="260378" y="151828"/>
                  <a:pt x="272374" y="163824"/>
                </a:cubicBezTo>
                <a:lnTo>
                  <a:pt x="291830" y="170309"/>
                </a:lnTo>
              </a:path>
            </a:pathLst>
          </a:custGeom>
          <a:solidFill>
            <a:srgbClr val="5EA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095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NISAR Biomass areas (&lt; 100 tons/ha)</a:t>
            </a:r>
          </a:p>
        </p:txBody>
      </p:sp>
      <p:sp>
        <p:nvSpPr>
          <p:cNvPr id="5" name="Rectangle 4"/>
          <p:cNvSpPr/>
          <p:nvPr/>
        </p:nvSpPr>
        <p:spPr>
          <a:xfrm>
            <a:off x="406400" y="5264590"/>
            <a:ext cx="927100" cy="228600"/>
          </a:xfrm>
          <a:prstGeom prst="rect">
            <a:avLst/>
          </a:prstGeom>
          <a:solidFill>
            <a:srgbClr val="009D3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tx1"/>
              </a:solidFill>
            </a:endParaRPr>
          </a:p>
        </p:txBody>
      </p:sp>
      <p:sp>
        <p:nvSpPr>
          <p:cNvPr id="6" name="Rectangle 5"/>
          <p:cNvSpPr/>
          <p:nvPr/>
        </p:nvSpPr>
        <p:spPr>
          <a:xfrm>
            <a:off x="2455816" y="5264590"/>
            <a:ext cx="927100" cy="228600"/>
          </a:xfrm>
          <a:prstGeom prst="rect">
            <a:avLst/>
          </a:prstGeom>
          <a:solidFill>
            <a:srgbClr val="FF221B"/>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tx1"/>
              </a:solidFill>
            </a:endParaRPr>
          </a:p>
        </p:txBody>
      </p:sp>
      <p:sp>
        <p:nvSpPr>
          <p:cNvPr id="7" name="Rectangle 6"/>
          <p:cNvSpPr/>
          <p:nvPr/>
        </p:nvSpPr>
        <p:spPr>
          <a:xfrm>
            <a:off x="4457700" y="5277290"/>
            <a:ext cx="927100" cy="2286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tx1"/>
              </a:solidFill>
            </a:endParaRPr>
          </a:p>
        </p:txBody>
      </p:sp>
      <p:sp>
        <p:nvSpPr>
          <p:cNvPr id="8" name="Rectangle 7"/>
          <p:cNvSpPr/>
          <p:nvPr/>
        </p:nvSpPr>
        <p:spPr>
          <a:xfrm>
            <a:off x="6438900" y="5277290"/>
            <a:ext cx="927100" cy="228600"/>
          </a:xfrm>
          <a:prstGeom prst="rect">
            <a:avLst/>
          </a:prstGeom>
          <a:solidFill>
            <a:srgbClr val="FFFDC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tx1"/>
              </a:solidFill>
            </a:endParaRPr>
          </a:p>
        </p:txBody>
      </p:sp>
      <p:sp>
        <p:nvSpPr>
          <p:cNvPr id="9" name="Rectangle 8"/>
          <p:cNvSpPr/>
          <p:nvPr/>
        </p:nvSpPr>
        <p:spPr>
          <a:xfrm>
            <a:off x="8064500" y="5252284"/>
            <a:ext cx="927100" cy="228600"/>
          </a:xfrm>
          <a:prstGeom prst="rect">
            <a:avLst/>
          </a:prstGeom>
          <a:solidFill>
            <a:srgbClr val="00006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10" name="TextBox 9"/>
          <p:cNvSpPr txBox="1"/>
          <p:nvPr/>
        </p:nvSpPr>
        <p:spPr>
          <a:xfrm>
            <a:off x="257624" y="5582090"/>
            <a:ext cx="1295034" cy="646331"/>
          </a:xfrm>
          <a:prstGeom prst="rect">
            <a:avLst/>
          </a:prstGeom>
          <a:noFill/>
          <a:effectLst/>
        </p:spPr>
        <p:txBody>
          <a:bodyPr wrap="none" rtlCol="0">
            <a:spAutoFit/>
          </a:bodyPr>
          <a:lstStyle/>
          <a:p>
            <a:pPr algn="ctr"/>
            <a:r>
              <a:rPr lang="en-US" sz="1200" dirty="0"/>
              <a:t>Regions with</a:t>
            </a:r>
          </a:p>
          <a:p>
            <a:pPr algn="ctr"/>
            <a:r>
              <a:rPr lang="en-US" sz="1200" dirty="0"/>
              <a:t>AGB &lt; 100 Mg/ha</a:t>
            </a:r>
          </a:p>
          <a:p>
            <a:pPr algn="ctr"/>
            <a:r>
              <a:rPr lang="en-US" sz="1200" dirty="0"/>
              <a:t>50% of area</a:t>
            </a:r>
          </a:p>
        </p:txBody>
      </p:sp>
      <p:sp>
        <p:nvSpPr>
          <p:cNvPr id="11" name="TextBox 10"/>
          <p:cNvSpPr txBox="1"/>
          <p:nvPr/>
        </p:nvSpPr>
        <p:spPr>
          <a:xfrm>
            <a:off x="2281640" y="5569390"/>
            <a:ext cx="1295034" cy="830997"/>
          </a:xfrm>
          <a:prstGeom prst="rect">
            <a:avLst/>
          </a:prstGeom>
          <a:noFill/>
          <a:effectLst/>
        </p:spPr>
        <p:txBody>
          <a:bodyPr wrap="none" rtlCol="0">
            <a:spAutoFit/>
          </a:bodyPr>
          <a:lstStyle/>
          <a:p>
            <a:pPr algn="ctr"/>
            <a:r>
              <a:rPr lang="en-US" sz="1200" dirty="0"/>
              <a:t>Regions with</a:t>
            </a:r>
          </a:p>
          <a:p>
            <a:pPr algn="ctr"/>
            <a:r>
              <a:rPr lang="en-US" sz="1200" dirty="0"/>
              <a:t>AGB &gt; 100 Mg/ha</a:t>
            </a:r>
          </a:p>
          <a:p>
            <a:pPr algn="ctr"/>
            <a:r>
              <a:rPr lang="en-US" sz="1200" dirty="0"/>
              <a:t>50% of area</a:t>
            </a:r>
          </a:p>
          <a:p>
            <a:pPr algn="ctr"/>
            <a:endParaRPr lang="en-US" sz="1200" dirty="0"/>
          </a:p>
        </p:txBody>
      </p:sp>
      <p:sp>
        <p:nvSpPr>
          <p:cNvPr id="12" name="TextBox 11"/>
          <p:cNvSpPr txBox="1"/>
          <p:nvPr/>
        </p:nvSpPr>
        <p:spPr>
          <a:xfrm>
            <a:off x="4292465" y="5607490"/>
            <a:ext cx="1251753" cy="830997"/>
          </a:xfrm>
          <a:prstGeom prst="rect">
            <a:avLst/>
          </a:prstGeom>
          <a:noFill/>
          <a:effectLst/>
        </p:spPr>
        <p:txBody>
          <a:bodyPr wrap="none" rtlCol="0">
            <a:spAutoFit/>
          </a:bodyPr>
          <a:lstStyle/>
          <a:p>
            <a:pPr algn="ctr"/>
            <a:r>
              <a:rPr lang="en-US" sz="1200" dirty="0"/>
              <a:t>Regions with</a:t>
            </a:r>
          </a:p>
          <a:p>
            <a:pPr algn="ctr"/>
            <a:r>
              <a:rPr lang="en-US" sz="1200" dirty="0"/>
              <a:t>AGB &lt;  20 Mg/ha</a:t>
            </a:r>
          </a:p>
          <a:p>
            <a:pPr algn="ctr"/>
            <a:r>
              <a:rPr lang="en-US" sz="1200" dirty="0"/>
              <a:t>50% of area</a:t>
            </a:r>
          </a:p>
          <a:p>
            <a:pPr algn="ctr"/>
            <a:r>
              <a:rPr lang="en-US" sz="1200" dirty="0"/>
              <a:t> </a:t>
            </a:r>
          </a:p>
        </p:txBody>
      </p:sp>
      <p:sp>
        <p:nvSpPr>
          <p:cNvPr id="13" name="TextBox 12"/>
          <p:cNvSpPr txBox="1"/>
          <p:nvPr/>
        </p:nvSpPr>
        <p:spPr>
          <a:xfrm>
            <a:off x="6445066" y="5670990"/>
            <a:ext cx="985141" cy="646331"/>
          </a:xfrm>
          <a:prstGeom prst="rect">
            <a:avLst/>
          </a:prstGeom>
          <a:noFill/>
          <a:effectLst/>
        </p:spPr>
        <p:txBody>
          <a:bodyPr wrap="none" rtlCol="0">
            <a:spAutoFit/>
          </a:bodyPr>
          <a:lstStyle/>
          <a:p>
            <a:pPr algn="ctr"/>
            <a:r>
              <a:rPr lang="en-US" sz="1200" dirty="0"/>
              <a:t>Regions with</a:t>
            </a:r>
          </a:p>
          <a:p>
            <a:pPr algn="ctr"/>
            <a:r>
              <a:rPr lang="en-US" sz="1200" dirty="0"/>
              <a:t>No woody </a:t>
            </a:r>
          </a:p>
          <a:p>
            <a:pPr algn="ctr"/>
            <a:r>
              <a:rPr lang="en-US" sz="1200" dirty="0"/>
              <a:t>vegetation</a:t>
            </a:r>
          </a:p>
        </p:txBody>
      </p:sp>
      <p:sp>
        <p:nvSpPr>
          <p:cNvPr id="14" name="TextBox 13"/>
          <p:cNvSpPr txBox="1"/>
          <p:nvPr/>
        </p:nvSpPr>
        <p:spPr>
          <a:xfrm>
            <a:off x="8254041" y="5747584"/>
            <a:ext cx="567591" cy="461665"/>
          </a:xfrm>
          <a:prstGeom prst="rect">
            <a:avLst/>
          </a:prstGeom>
          <a:noFill/>
          <a:effectLst/>
        </p:spPr>
        <p:txBody>
          <a:bodyPr wrap="none" rtlCol="0">
            <a:spAutoFit/>
          </a:bodyPr>
          <a:lstStyle/>
          <a:p>
            <a:pPr algn="ctr"/>
            <a:r>
              <a:rPr lang="en-US" sz="1200" dirty="0"/>
              <a:t>Open </a:t>
            </a:r>
          </a:p>
          <a:p>
            <a:pPr algn="ctr"/>
            <a:r>
              <a:rPr lang="en-US" sz="1200" dirty="0"/>
              <a:t>Water</a:t>
            </a:r>
          </a:p>
        </p:txBody>
      </p:sp>
      <p:sp>
        <p:nvSpPr>
          <p:cNvPr id="16" name="TextBox 15"/>
          <p:cNvSpPr txBox="1"/>
          <p:nvPr/>
        </p:nvSpPr>
        <p:spPr>
          <a:xfrm>
            <a:off x="566388" y="4718431"/>
            <a:ext cx="8336312" cy="338554"/>
          </a:xfrm>
          <a:prstGeom prst="rect">
            <a:avLst/>
          </a:prstGeom>
          <a:noFill/>
          <a:effectLst>
            <a:outerShdw blurRad="31750" dist="25400" dir="2700000" algn="tl" rotWithShape="0">
              <a:srgbClr val="000000">
                <a:alpha val="43000"/>
              </a:srgbClr>
            </a:outerShdw>
          </a:effectLst>
        </p:spPr>
        <p:txBody>
          <a:bodyPr wrap="square" rtlCol="0">
            <a:spAutoFit/>
          </a:bodyPr>
          <a:lstStyle/>
          <a:p>
            <a:pPr algn="ctr"/>
            <a:r>
              <a:rPr lang="en-US" sz="1600" dirty="0"/>
              <a:t>The global distribution of regions dominated by with woody biomass &lt; 100 Mg/ha </a:t>
            </a:r>
          </a:p>
        </p:txBody>
      </p:sp>
      <p:pic>
        <p:nvPicPr>
          <p:cNvPr id="17" name="Picture 16" descr="agb_class_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1400"/>
            <a:ext cx="9144000" cy="3454400"/>
          </a:xfrm>
          <a:prstGeom prst="rect">
            <a:avLst/>
          </a:prstGeom>
        </p:spPr>
      </p:pic>
      <p:sp>
        <p:nvSpPr>
          <p:cNvPr id="15" name="Date Placeholder 1"/>
          <p:cNvSpPr>
            <a:spLocks noGrp="1"/>
          </p:cNvSpPr>
          <p:nvPr>
            <p:ph type="dt" sz="half" idx="10"/>
          </p:nvPr>
        </p:nvSpPr>
        <p:spPr>
          <a:xfrm>
            <a:off x="16102" y="6605613"/>
            <a:ext cx="2650897" cy="176187"/>
          </a:xfrm>
          <a:prstGeom prst="rect">
            <a:avLst/>
          </a:prstGeom>
        </p:spPr>
        <p:txBody>
          <a:bodyPr lIns="91436" tIns="45716" rIns="91436" bIns="45716"/>
          <a:lstStyle>
            <a:lvl1pPr>
              <a:defRPr sz="1200">
                <a:solidFill>
                  <a:schemeClr val="bg1"/>
                </a:solidFill>
              </a:defRPr>
            </a:lvl1pPr>
          </a:lstStyle>
          <a:p>
            <a:r>
              <a:rPr lang="en-US" dirty="0"/>
              <a:t>Siqueira </a:t>
            </a:r>
            <a:r>
              <a:rPr lang="mr-IN" dirty="0"/>
              <a:t>–</a:t>
            </a:r>
            <a:r>
              <a:rPr lang="en-US" dirty="0"/>
              <a:t> NISAR Ecosystems Lead</a:t>
            </a:r>
          </a:p>
        </p:txBody>
      </p:sp>
    </p:spTree>
    <p:extLst>
      <p:ext uri="{BB962C8B-B14F-4D97-AF65-F5344CB8AC3E}">
        <p14:creationId xmlns:p14="http://schemas.microsoft.com/office/powerpoint/2010/main" val="1386720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_6890_HH_stack_withIns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3000"/>
            <a:ext cx="9144000" cy="4572000"/>
          </a:xfrm>
          <a:prstGeom prst="rect">
            <a:avLst/>
          </a:prstGeom>
        </p:spPr>
      </p:pic>
      <p:sp>
        <p:nvSpPr>
          <p:cNvPr id="16" name="Date Placeholder 3"/>
          <p:cNvSpPr>
            <a:spLocks noGrp="1"/>
          </p:cNvSpPr>
          <p:nvPr>
            <p:ph type="dt" sz="half" idx="10"/>
          </p:nvPr>
        </p:nvSpPr>
        <p:spPr>
          <a:xfrm>
            <a:off x="253208" y="6592862"/>
            <a:ext cx="2353527" cy="254925"/>
          </a:xfrm>
          <a:prstGeom prst="rect">
            <a:avLst/>
          </a:prstGeom>
        </p:spPr>
        <p:txBody>
          <a:bodyPr/>
          <a:lstStyle/>
          <a:p>
            <a:pPr defTabSz="914400"/>
            <a:r>
              <a:rPr lang="en-US" sz="1100" dirty="0">
                <a:solidFill>
                  <a:srgbClr val="000000"/>
                </a:solidFill>
                <a:latin typeface="Calibri"/>
              </a:rPr>
              <a:t>J. Kellndorfer</a:t>
            </a:r>
          </a:p>
        </p:txBody>
      </p:sp>
      <p:sp>
        <p:nvSpPr>
          <p:cNvPr id="24" name="TextBox 23"/>
          <p:cNvSpPr txBox="1"/>
          <p:nvPr/>
        </p:nvSpPr>
        <p:spPr>
          <a:xfrm>
            <a:off x="1122416" y="1534482"/>
            <a:ext cx="2301945" cy="369332"/>
          </a:xfrm>
          <a:prstGeom prst="rect">
            <a:avLst/>
          </a:prstGeom>
          <a:noFill/>
        </p:spPr>
        <p:txBody>
          <a:bodyPr wrap="none" rtlCol="0">
            <a:spAutoFit/>
          </a:bodyPr>
          <a:lstStyle/>
          <a:p>
            <a:pPr defTabSz="457200" fontAlgn="auto">
              <a:spcBef>
                <a:spcPts val="0"/>
              </a:spcBef>
              <a:spcAft>
                <a:spcPts val="0"/>
              </a:spcAft>
            </a:pPr>
            <a:r>
              <a:rPr lang="en-US" sz="1800" b="0" i="0" dirty="0">
                <a:solidFill>
                  <a:srgbClr val="000000"/>
                </a:solidFill>
                <a:latin typeface="Calibri"/>
                <a:ea typeface="+mn-ea"/>
              </a:rPr>
              <a:t>L-Band HH Backscatter </a:t>
            </a:r>
          </a:p>
        </p:txBody>
      </p:sp>
      <p:sp>
        <p:nvSpPr>
          <p:cNvPr id="11" name="TextBox 10"/>
          <p:cNvSpPr txBox="1"/>
          <p:nvPr/>
        </p:nvSpPr>
        <p:spPr>
          <a:xfrm>
            <a:off x="701524" y="5214995"/>
            <a:ext cx="2524211" cy="923330"/>
          </a:xfrm>
          <a:prstGeom prst="rect">
            <a:avLst/>
          </a:prstGeom>
          <a:noFill/>
        </p:spPr>
        <p:txBody>
          <a:bodyPr wrap="none" rtlCol="0">
            <a:spAutoFit/>
          </a:bodyPr>
          <a:lstStyle/>
          <a:p>
            <a:pPr defTabSz="457200" fontAlgn="auto">
              <a:spcBef>
                <a:spcPts val="0"/>
              </a:spcBef>
              <a:spcAft>
                <a:spcPts val="0"/>
              </a:spcAft>
            </a:pPr>
            <a:r>
              <a:rPr lang="en-US" sz="1800" b="0" i="0" dirty="0" err="1">
                <a:solidFill>
                  <a:srgbClr val="000000"/>
                </a:solidFill>
                <a:latin typeface="Calibri"/>
                <a:ea typeface="+mn-ea"/>
              </a:rPr>
              <a:t>Cerrado</a:t>
            </a:r>
            <a:r>
              <a:rPr lang="en-US" sz="1800" b="0" i="0" dirty="0">
                <a:solidFill>
                  <a:srgbClr val="000000"/>
                </a:solidFill>
                <a:latin typeface="Calibri"/>
                <a:ea typeface="+mn-ea"/>
              </a:rPr>
              <a:t> Area, Brazil</a:t>
            </a:r>
          </a:p>
          <a:p>
            <a:pPr defTabSz="457200" fontAlgn="auto">
              <a:spcBef>
                <a:spcPts val="0"/>
              </a:spcBef>
              <a:spcAft>
                <a:spcPts val="0"/>
              </a:spcAft>
            </a:pPr>
            <a:r>
              <a:rPr lang="en-US" sz="1800" b="0" i="0" dirty="0">
                <a:solidFill>
                  <a:srgbClr val="000000"/>
                </a:solidFill>
                <a:latin typeface="Calibri"/>
                <a:ea typeface="+mn-ea"/>
              </a:rPr>
              <a:t>ALOS PALSAR DATA from </a:t>
            </a:r>
          </a:p>
          <a:p>
            <a:pPr defTabSz="457200" fontAlgn="auto">
              <a:spcBef>
                <a:spcPts val="0"/>
              </a:spcBef>
              <a:spcAft>
                <a:spcPts val="0"/>
              </a:spcAft>
            </a:pPr>
            <a:r>
              <a:rPr lang="en-US" sz="1800" b="0" i="0" dirty="0">
                <a:solidFill>
                  <a:srgbClr val="000000"/>
                </a:solidFill>
                <a:latin typeface="Calibri"/>
                <a:ea typeface="+mn-ea"/>
              </a:rPr>
              <a:t>2006 to 2011</a:t>
            </a:r>
          </a:p>
        </p:txBody>
      </p:sp>
      <p:sp>
        <p:nvSpPr>
          <p:cNvPr id="34" name="TextBox 33"/>
          <p:cNvSpPr txBox="1"/>
          <p:nvPr/>
        </p:nvSpPr>
        <p:spPr>
          <a:xfrm>
            <a:off x="60478" y="1729621"/>
            <a:ext cx="877163" cy="3554820"/>
          </a:xfrm>
          <a:prstGeom prst="rect">
            <a:avLst/>
          </a:prstGeom>
          <a:noFill/>
        </p:spPr>
        <p:txBody>
          <a:bodyPr wrap="none" rtlCol="0">
            <a:spAutoFit/>
          </a:bodyPr>
          <a:lstStyle/>
          <a:p>
            <a:pPr defTabSz="457200" fontAlgn="auto">
              <a:spcBef>
                <a:spcPts val="0"/>
              </a:spcBef>
              <a:spcAft>
                <a:spcPts val="0"/>
              </a:spcAft>
            </a:pPr>
            <a:r>
              <a:rPr lang="en-US" sz="900" b="0" i="0" dirty="0">
                <a:solidFill>
                  <a:srgbClr val="000000"/>
                </a:solidFill>
                <a:latin typeface="Calibri"/>
                <a:ea typeface="+mn-ea"/>
              </a:rPr>
              <a:t> 0 2006-12-04</a:t>
            </a:r>
          </a:p>
          <a:p>
            <a:pPr defTabSz="457200" fontAlgn="auto">
              <a:spcBef>
                <a:spcPts val="0"/>
              </a:spcBef>
              <a:spcAft>
                <a:spcPts val="0"/>
              </a:spcAft>
            </a:pPr>
            <a:r>
              <a:rPr lang="en-US" sz="900" b="0" i="0" dirty="0">
                <a:solidFill>
                  <a:srgbClr val="000000"/>
                </a:solidFill>
                <a:latin typeface="Calibri"/>
                <a:ea typeface="+mn-ea"/>
              </a:rPr>
              <a:t> 1 2007-01-19</a:t>
            </a:r>
          </a:p>
          <a:p>
            <a:pPr defTabSz="457200" fontAlgn="auto">
              <a:spcBef>
                <a:spcPts val="0"/>
              </a:spcBef>
              <a:spcAft>
                <a:spcPts val="0"/>
              </a:spcAft>
            </a:pPr>
            <a:r>
              <a:rPr lang="en-US" sz="900" b="0" i="0" dirty="0">
                <a:solidFill>
                  <a:srgbClr val="000000"/>
                </a:solidFill>
                <a:latin typeface="Calibri"/>
                <a:ea typeface="+mn-ea"/>
              </a:rPr>
              <a:t> 2 2007-03-06</a:t>
            </a:r>
          </a:p>
          <a:p>
            <a:pPr defTabSz="457200" fontAlgn="auto">
              <a:spcBef>
                <a:spcPts val="0"/>
              </a:spcBef>
              <a:spcAft>
                <a:spcPts val="0"/>
              </a:spcAft>
            </a:pPr>
            <a:r>
              <a:rPr lang="en-US" sz="900" b="0" i="0" dirty="0">
                <a:solidFill>
                  <a:srgbClr val="000000"/>
                </a:solidFill>
                <a:latin typeface="Calibri"/>
                <a:ea typeface="+mn-ea"/>
              </a:rPr>
              <a:t> 3 2007-07-22</a:t>
            </a:r>
          </a:p>
          <a:p>
            <a:pPr defTabSz="457200" fontAlgn="auto">
              <a:spcBef>
                <a:spcPts val="0"/>
              </a:spcBef>
              <a:spcAft>
                <a:spcPts val="0"/>
              </a:spcAft>
            </a:pPr>
            <a:r>
              <a:rPr lang="en-US" sz="900" b="0" i="0" dirty="0">
                <a:solidFill>
                  <a:srgbClr val="000000"/>
                </a:solidFill>
                <a:latin typeface="Calibri"/>
                <a:ea typeface="+mn-ea"/>
              </a:rPr>
              <a:t> 4 2007-10-22</a:t>
            </a:r>
          </a:p>
          <a:p>
            <a:pPr defTabSz="457200" fontAlgn="auto">
              <a:spcBef>
                <a:spcPts val="0"/>
              </a:spcBef>
              <a:spcAft>
                <a:spcPts val="0"/>
              </a:spcAft>
            </a:pPr>
            <a:r>
              <a:rPr lang="en-US" sz="900" b="0" i="0" dirty="0">
                <a:solidFill>
                  <a:srgbClr val="000000"/>
                </a:solidFill>
                <a:latin typeface="Calibri"/>
                <a:ea typeface="+mn-ea"/>
              </a:rPr>
              <a:t> 5 2008-01-22</a:t>
            </a:r>
          </a:p>
          <a:p>
            <a:pPr defTabSz="457200" fontAlgn="auto">
              <a:spcBef>
                <a:spcPts val="0"/>
              </a:spcBef>
              <a:spcAft>
                <a:spcPts val="0"/>
              </a:spcAft>
            </a:pPr>
            <a:r>
              <a:rPr lang="en-US" sz="900" b="0" i="0" dirty="0">
                <a:solidFill>
                  <a:srgbClr val="000000"/>
                </a:solidFill>
                <a:latin typeface="Calibri"/>
                <a:ea typeface="+mn-ea"/>
              </a:rPr>
              <a:t> 6 2008-03-08</a:t>
            </a:r>
          </a:p>
          <a:p>
            <a:pPr defTabSz="457200" fontAlgn="auto">
              <a:spcBef>
                <a:spcPts val="0"/>
              </a:spcBef>
              <a:spcAft>
                <a:spcPts val="0"/>
              </a:spcAft>
            </a:pPr>
            <a:r>
              <a:rPr lang="en-US" sz="900" b="0" i="0" dirty="0">
                <a:solidFill>
                  <a:srgbClr val="000000"/>
                </a:solidFill>
                <a:latin typeface="Calibri"/>
                <a:ea typeface="+mn-ea"/>
              </a:rPr>
              <a:t> 7 2008-04-23</a:t>
            </a:r>
          </a:p>
          <a:p>
            <a:pPr defTabSz="457200" fontAlgn="auto">
              <a:spcBef>
                <a:spcPts val="0"/>
              </a:spcBef>
              <a:spcAft>
                <a:spcPts val="0"/>
              </a:spcAft>
            </a:pPr>
            <a:r>
              <a:rPr lang="en-US" sz="900" b="0" i="0" dirty="0">
                <a:solidFill>
                  <a:srgbClr val="000000"/>
                </a:solidFill>
                <a:latin typeface="Calibri"/>
                <a:ea typeface="+mn-ea"/>
              </a:rPr>
              <a:t> 8 2008-06-08</a:t>
            </a:r>
          </a:p>
          <a:p>
            <a:pPr defTabSz="457200" fontAlgn="auto">
              <a:spcBef>
                <a:spcPts val="0"/>
              </a:spcBef>
              <a:spcAft>
                <a:spcPts val="0"/>
              </a:spcAft>
            </a:pPr>
            <a:r>
              <a:rPr lang="en-US" sz="900" b="0" i="0" dirty="0">
                <a:solidFill>
                  <a:srgbClr val="000000"/>
                </a:solidFill>
                <a:latin typeface="Calibri"/>
                <a:ea typeface="+mn-ea"/>
              </a:rPr>
              <a:t> 9 2008-07-24</a:t>
            </a:r>
          </a:p>
          <a:p>
            <a:pPr defTabSz="457200" fontAlgn="auto">
              <a:spcBef>
                <a:spcPts val="0"/>
              </a:spcBef>
              <a:spcAft>
                <a:spcPts val="0"/>
              </a:spcAft>
            </a:pPr>
            <a:r>
              <a:rPr lang="en-US" sz="900" b="0" i="0" dirty="0">
                <a:solidFill>
                  <a:srgbClr val="000000"/>
                </a:solidFill>
                <a:latin typeface="Calibri"/>
                <a:ea typeface="+mn-ea"/>
              </a:rPr>
              <a:t>10 2008-09-08</a:t>
            </a:r>
          </a:p>
          <a:p>
            <a:pPr defTabSz="457200" fontAlgn="auto">
              <a:spcBef>
                <a:spcPts val="0"/>
              </a:spcBef>
              <a:spcAft>
                <a:spcPts val="0"/>
              </a:spcAft>
            </a:pPr>
            <a:r>
              <a:rPr lang="en-US" sz="900" b="0" i="0" dirty="0">
                <a:solidFill>
                  <a:srgbClr val="000000"/>
                </a:solidFill>
                <a:latin typeface="Calibri"/>
                <a:ea typeface="+mn-ea"/>
              </a:rPr>
              <a:t>11 2008-10-24</a:t>
            </a:r>
          </a:p>
          <a:p>
            <a:pPr defTabSz="457200" fontAlgn="auto">
              <a:spcBef>
                <a:spcPts val="0"/>
              </a:spcBef>
              <a:spcAft>
                <a:spcPts val="0"/>
              </a:spcAft>
            </a:pPr>
            <a:r>
              <a:rPr lang="en-US" sz="900" b="0" i="0" dirty="0">
                <a:solidFill>
                  <a:srgbClr val="000000"/>
                </a:solidFill>
                <a:latin typeface="Calibri"/>
                <a:ea typeface="+mn-ea"/>
              </a:rPr>
              <a:t>12 2009-01-24</a:t>
            </a:r>
          </a:p>
          <a:p>
            <a:pPr defTabSz="457200" fontAlgn="auto">
              <a:spcBef>
                <a:spcPts val="0"/>
              </a:spcBef>
              <a:spcAft>
                <a:spcPts val="0"/>
              </a:spcAft>
            </a:pPr>
            <a:r>
              <a:rPr lang="en-US" sz="900" b="0" i="0" dirty="0">
                <a:solidFill>
                  <a:srgbClr val="000000"/>
                </a:solidFill>
                <a:latin typeface="Calibri"/>
                <a:ea typeface="+mn-ea"/>
              </a:rPr>
              <a:t>13 2009-03-11</a:t>
            </a:r>
          </a:p>
          <a:p>
            <a:pPr defTabSz="457200" fontAlgn="auto">
              <a:spcBef>
                <a:spcPts val="0"/>
              </a:spcBef>
              <a:spcAft>
                <a:spcPts val="0"/>
              </a:spcAft>
            </a:pPr>
            <a:r>
              <a:rPr lang="en-US" sz="900" b="0" i="0" dirty="0">
                <a:solidFill>
                  <a:srgbClr val="000000"/>
                </a:solidFill>
                <a:latin typeface="Calibri"/>
                <a:ea typeface="+mn-ea"/>
              </a:rPr>
              <a:t>14 2009-07-27</a:t>
            </a:r>
          </a:p>
          <a:p>
            <a:pPr defTabSz="457200" fontAlgn="auto">
              <a:spcBef>
                <a:spcPts val="0"/>
              </a:spcBef>
              <a:spcAft>
                <a:spcPts val="0"/>
              </a:spcAft>
            </a:pPr>
            <a:r>
              <a:rPr lang="en-US" sz="900" b="0" i="0" dirty="0">
                <a:solidFill>
                  <a:srgbClr val="000000"/>
                </a:solidFill>
                <a:latin typeface="Calibri"/>
                <a:ea typeface="+mn-ea"/>
              </a:rPr>
              <a:t>15 2009-09-11</a:t>
            </a:r>
          </a:p>
          <a:p>
            <a:pPr defTabSz="457200" fontAlgn="auto">
              <a:spcBef>
                <a:spcPts val="0"/>
              </a:spcBef>
              <a:spcAft>
                <a:spcPts val="0"/>
              </a:spcAft>
            </a:pPr>
            <a:r>
              <a:rPr lang="en-US" sz="900" b="0" i="0" dirty="0">
                <a:solidFill>
                  <a:srgbClr val="000000"/>
                </a:solidFill>
                <a:latin typeface="Calibri"/>
                <a:ea typeface="+mn-ea"/>
              </a:rPr>
              <a:t>16 2009-10-27</a:t>
            </a:r>
          </a:p>
          <a:p>
            <a:pPr defTabSz="457200" fontAlgn="auto">
              <a:spcBef>
                <a:spcPts val="0"/>
              </a:spcBef>
              <a:spcAft>
                <a:spcPts val="0"/>
              </a:spcAft>
            </a:pPr>
            <a:r>
              <a:rPr lang="en-US" sz="900" b="0" i="0" dirty="0">
                <a:solidFill>
                  <a:srgbClr val="000000"/>
                </a:solidFill>
                <a:latin typeface="Calibri"/>
                <a:ea typeface="+mn-ea"/>
              </a:rPr>
              <a:t>17 2010-03-14</a:t>
            </a:r>
          </a:p>
          <a:p>
            <a:pPr defTabSz="457200" fontAlgn="auto">
              <a:spcBef>
                <a:spcPts val="0"/>
              </a:spcBef>
              <a:spcAft>
                <a:spcPts val="0"/>
              </a:spcAft>
            </a:pPr>
            <a:r>
              <a:rPr lang="en-US" sz="900" b="0" i="0" dirty="0">
                <a:solidFill>
                  <a:srgbClr val="000000"/>
                </a:solidFill>
                <a:latin typeface="Calibri"/>
                <a:ea typeface="+mn-ea"/>
              </a:rPr>
              <a:t>18 2010-04-29</a:t>
            </a:r>
          </a:p>
          <a:p>
            <a:pPr defTabSz="457200" fontAlgn="auto">
              <a:spcBef>
                <a:spcPts val="0"/>
              </a:spcBef>
              <a:spcAft>
                <a:spcPts val="0"/>
              </a:spcAft>
            </a:pPr>
            <a:r>
              <a:rPr lang="en-US" sz="900" b="0" i="0" dirty="0">
                <a:solidFill>
                  <a:srgbClr val="000000"/>
                </a:solidFill>
                <a:latin typeface="Calibri"/>
                <a:ea typeface="+mn-ea"/>
              </a:rPr>
              <a:t>19 2010-06-14</a:t>
            </a:r>
          </a:p>
          <a:p>
            <a:pPr defTabSz="457200" fontAlgn="auto">
              <a:spcBef>
                <a:spcPts val="0"/>
              </a:spcBef>
              <a:spcAft>
                <a:spcPts val="0"/>
              </a:spcAft>
            </a:pPr>
            <a:r>
              <a:rPr lang="en-US" sz="900" b="0" i="0" dirty="0">
                <a:solidFill>
                  <a:srgbClr val="000000"/>
                </a:solidFill>
                <a:latin typeface="Calibri"/>
                <a:ea typeface="+mn-ea"/>
              </a:rPr>
              <a:t>20 2010-07-30</a:t>
            </a:r>
          </a:p>
          <a:p>
            <a:pPr defTabSz="457200" fontAlgn="auto">
              <a:spcBef>
                <a:spcPts val="0"/>
              </a:spcBef>
              <a:spcAft>
                <a:spcPts val="0"/>
              </a:spcAft>
            </a:pPr>
            <a:r>
              <a:rPr lang="en-US" sz="900" b="0" i="0" dirty="0">
                <a:solidFill>
                  <a:srgbClr val="000000"/>
                </a:solidFill>
                <a:latin typeface="Calibri"/>
                <a:ea typeface="+mn-ea"/>
              </a:rPr>
              <a:t>21 2010-09-14</a:t>
            </a:r>
          </a:p>
          <a:p>
            <a:pPr defTabSz="457200" fontAlgn="auto">
              <a:spcBef>
                <a:spcPts val="0"/>
              </a:spcBef>
              <a:spcAft>
                <a:spcPts val="0"/>
              </a:spcAft>
            </a:pPr>
            <a:r>
              <a:rPr lang="en-US" sz="900" b="0" i="0" dirty="0">
                <a:solidFill>
                  <a:srgbClr val="000000"/>
                </a:solidFill>
                <a:latin typeface="Calibri"/>
                <a:ea typeface="+mn-ea"/>
              </a:rPr>
              <a:t>22 2010-12-15</a:t>
            </a:r>
          </a:p>
          <a:p>
            <a:pPr defTabSz="457200" fontAlgn="auto">
              <a:spcBef>
                <a:spcPts val="0"/>
              </a:spcBef>
              <a:spcAft>
                <a:spcPts val="0"/>
              </a:spcAft>
            </a:pPr>
            <a:r>
              <a:rPr lang="en-US" sz="900" b="0" i="0" dirty="0">
                <a:solidFill>
                  <a:srgbClr val="000000"/>
                </a:solidFill>
                <a:latin typeface="Calibri"/>
                <a:ea typeface="+mn-ea"/>
              </a:rPr>
              <a:t>23 2011-01-30</a:t>
            </a:r>
          </a:p>
          <a:p>
            <a:pPr defTabSz="457200" fontAlgn="auto">
              <a:spcBef>
                <a:spcPts val="0"/>
              </a:spcBef>
              <a:spcAft>
                <a:spcPts val="0"/>
              </a:spcAft>
            </a:pPr>
            <a:r>
              <a:rPr lang="en-US" sz="900" b="0" i="0" dirty="0">
                <a:solidFill>
                  <a:srgbClr val="000000"/>
                </a:solidFill>
                <a:latin typeface="Calibri"/>
                <a:ea typeface="+mn-ea"/>
              </a:rPr>
              <a:t>24 2011-03-17</a:t>
            </a:r>
          </a:p>
        </p:txBody>
      </p:sp>
      <p:pic>
        <p:nvPicPr>
          <p:cNvPr id="35" name="Picture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03713" y="5841232"/>
            <a:ext cx="713620" cy="9181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97613" y="1569375"/>
            <a:ext cx="755047" cy="246221"/>
          </a:xfrm>
          <a:prstGeom prst="rect">
            <a:avLst/>
          </a:prstGeom>
          <a:noFill/>
        </p:spPr>
        <p:txBody>
          <a:bodyPr wrap="none" rtlCol="0">
            <a:spAutoFit/>
          </a:bodyPr>
          <a:lstStyle/>
          <a:p>
            <a:pPr defTabSz="457200" fontAlgn="auto">
              <a:spcBef>
                <a:spcPts val="0"/>
              </a:spcBef>
              <a:spcAft>
                <a:spcPts val="0"/>
              </a:spcAft>
            </a:pPr>
            <a:r>
              <a:rPr lang="en-US" sz="1000" b="0" i="0" dirty="0">
                <a:solidFill>
                  <a:srgbClr val="000000"/>
                </a:solidFill>
                <a:latin typeface="Calibri"/>
                <a:ea typeface="+mn-ea"/>
              </a:rPr>
              <a:t>Time Steps</a:t>
            </a:r>
          </a:p>
        </p:txBody>
      </p:sp>
      <p:sp>
        <p:nvSpPr>
          <p:cNvPr id="17" name="Title 1"/>
          <p:cNvSpPr>
            <a:spLocks noGrp="1"/>
          </p:cNvSpPr>
          <p:nvPr>
            <p:ph type="title"/>
          </p:nvPr>
        </p:nvSpPr>
        <p:spPr>
          <a:xfrm>
            <a:off x="1799108" y="168816"/>
            <a:ext cx="7099353" cy="702955"/>
          </a:xfrm>
        </p:spPr>
        <p:txBody>
          <a:bodyPr>
            <a:normAutofit/>
          </a:bodyPr>
          <a:lstStyle/>
          <a:p>
            <a:r>
              <a:rPr lang="en-US" dirty="0"/>
              <a:t>Disturbance Monitoring with Time Series</a:t>
            </a:r>
          </a:p>
        </p:txBody>
      </p:sp>
      <p:grpSp>
        <p:nvGrpSpPr>
          <p:cNvPr id="14" name="Group 13"/>
          <p:cNvGrpSpPr/>
          <p:nvPr/>
        </p:nvGrpSpPr>
        <p:grpSpPr>
          <a:xfrm>
            <a:off x="4049002" y="6047620"/>
            <a:ext cx="4485398" cy="665686"/>
            <a:chOff x="3886200" y="6047620"/>
            <a:chExt cx="4485398" cy="665686"/>
          </a:xfrm>
        </p:grpSpPr>
        <p:sp>
          <p:nvSpPr>
            <p:cNvPr id="18" name="TextBox 17"/>
            <p:cNvSpPr txBox="1"/>
            <p:nvPr/>
          </p:nvSpPr>
          <p:spPr>
            <a:xfrm>
              <a:off x="6781800" y="6047620"/>
              <a:ext cx="1589798" cy="461665"/>
            </a:xfrm>
            <a:prstGeom prst="rect">
              <a:avLst/>
            </a:prstGeom>
            <a:noFill/>
          </p:spPr>
          <p:txBody>
            <a:bodyPr wrap="none" rtlCol="0">
              <a:spAutoFit/>
            </a:bodyPr>
            <a:lstStyle/>
            <a:p>
              <a:pPr defTabSz="457200" fontAlgn="auto">
                <a:spcBef>
                  <a:spcPts val="0"/>
                </a:spcBef>
                <a:spcAft>
                  <a:spcPts val="0"/>
                </a:spcAft>
              </a:pPr>
              <a:r>
                <a:rPr lang="en-US" sz="1200" b="0" i="0" dirty="0">
                  <a:solidFill>
                    <a:srgbClr val="000000"/>
                  </a:solidFill>
                  <a:latin typeface="Calibri"/>
                  <a:ea typeface="+mn-ea"/>
                </a:rPr>
                <a:t>Periodic patterns from </a:t>
              </a:r>
            </a:p>
            <a:p>
              <a:pPr defTabSz="457200" fontAlgn="auto">
                <a:spcBef>
                  <a:spcPts val="0"/>
                </a:spcBef>
                <a:spcAft>
                  <a:spcPts val="0"/>
                </a:spcAft>
              </a:pPr>
              <a:r>
                <a:rPr lang="en-US" sz="1200" b="0" i="0" dirty="0">
                  <a:solidFill>
                    <a:srgbClr val="000000"/>
                  </a:solidFill>
                  <a:latin typeface="Calibri"/>
                  <a:ea typeface="+mn-ea"/>
                </a:rPr>
                <a:t>seasonal flooding</a:t>
              </a:r>
            </a:p>
          </p:txBody>
        </p:sp>
        <p:sp>
          <p:nvSpPr>
            <p:cNvPr id="19" name="TextBox 18"/>
            <p:cNvSpPr txBox="1"/>
            <p:nvPr/>
          </p:nvSpPr>
          <p:spPr>
            <a:xfrm>
              <a:off x="3886200" y="6054880"/>
              <a:ext cx="1103713" cy="646331"/>
            </a:xfrm>
            <a:prstGeom prst="rect">
              <a:avLst/>
            </a:prstGeom>
            <a:noFill/>
          </p:spPr>
          <p:txBody>
            <a:bodyPr wrap="none" rtlCol="0">
              <a:spAutoFit/>
            </a:bodyPr>
            <a:lstStyle/>
            <a:p>
              <a:pPr defTabSz="457200" fontAlgn="auto">
                <a:spcBef>
                  <a:spcPts val="0"/>
                </a:spcBef>
                <a:spcAft>
                  <a:spcPts val="0"/>
                </a:spcAft>
              </a:pPr>
              <a:r>
                <a:rPr lang="en-US" sz="1200" b="0" i="0" dirty="0">
                  <a:solidFill>
                    <a:srgbClr val="000000"/>
                  </a:solidFill>
                  <a:latin typeface="Calibri"/>
                  <a:ea typeface="+mn-ea"/>
                </a:rPr>
                <a:t>Abrupt drop in </a:t>
              </a:r>
            </a:p>
            <a:p>
              <a:pPr defTabSz="457200" fontAlgn="auto">
                <a:spcBef>
                  <a:spcPts val="0"/>
                </a:spcBef>
                <a:spcAft>
                  <a:spcPts val="0"/>
                </a:spcAft>
              </a:pPr>
              <a:r>
                <a:rPr lang="en-US" sz="1200" b="0" i="0" dirty="0">
                  <a:solidFill>
                    <a:srgbClr val="000000"/>
                  </a:solidFill>
                  <a:latin typeface="Calibri"/>
                  <a:ea typeface="+mn-ea"/>
                </a:rPr>
                <a:t>Backscatter</a:t>
              </a:r>
            </a:p>
            <a:p>
              <a:pPr defTabSz="457200" fontAlgn="auto">
                <a:spcBef>
                  <a:spcPts val="0"/>
                </a:spcBef>
                <a:spcAft>
                  <a:spcPts val="0"/>
                </a:spcAft>
              </a:pPr>
              <a:endParaRPr lang="en-US" sz="1200" b="0" i="0" dirty="0">
                <a:solidFill>
                  <a:srgbClr val="000000"/>
                </a:solidFill>
                <a:latin typeface="Calibri"/>
                <a:ea typeface="+mn-ea"/>
              </a:endParaRPr>
            </a:p>
          </p:txBody>
        </p:sp>
        <p:sp>
          <p:nvSpPr>
            <p:cNvPr id="20" name="TextBox 19"/>
            <p:cNvSpPr txBox="1"/>
            <p:nvPr/>
          </p:nvSpPr>
          <p:spPr>
            <a:xfrm>
              <a:off x="5332793" y="6066975"/>
              <a:ext cx="1162097" cy="646331"/>
            </a:xfrm>
            <a:prstGeom prst="rect">
              <a:avLst/>
            </a:prstGeom>
            <a:noFill/>
          </p:spPr>
          <p:txBody>
            <a:bodyPr wrap="none" rtlCol="0">
              <a:spAutoFit/>
            </a:bodyPr>
            <a:lstStyle/>
            <a:p>
              <a:pPr defTabSz="457200" fontAlgn="auto">
                <a:spcBef>
                  <a:spcPts val="0"/>
                </a:spcBef>
                <a:spcAft>
                  <a:spcPts val="0"/>
                </a:spcAft>
              </a:pPr>
              <a:r>
                <a:rPr lang="en-US" sz="1200" b="0" i="0" dirty="0">
                  <a:solidFill>
                    <a:srgbClr val="000000"/>
                  </a:solidFill>
                  <a:latin typeface="Calibri"/>
                  <a:ea typeface="+mn-ea"/>
                </a:rPr>
                <a:t>Gradual drop in </a:t>
              </a:r>
            </a:p>
            <a:p>
              <a:pPr defTabSz="457200" fontAlgn="auto">
                <a:spcBef>
                  <a:spcPts val="0"/>
                </a:spcBef>
                <a:spcAft>
                  <a:spcPts val="0"/>
                </a:spcAft>
              </a:pPr>
              <a:r>
                <a:rPr lang="en-US" sz="1200" b="0" i="0" dirty="0">
                  <a:solidFill>
                    <a:srgbClr val="000000"/>
                  </a:solidFill>
                  <a:latin typeface="Calibri"/>
                  <a:ea typeface="+mn-ea"/>
                </a:rPr>
                <a:t>Backscatter</a:t>
              </a:r>
            </a:p>
            <a:p>
              <a:pPr defTabSz="457200" fontAlgn="auto">
                <a:spcBef>
                  <a:spcPts val="0"/>
                </a:spcBef>
                <a:spcAft>
                  <a:spcPts val="0"/>
                </a:spcAft>
              </a:pPr>
              <a:endParaRPr lang="en-US" sz="1200" b="0" i="0" dirty="0">
                <a:solidFill>
                  <a:srgbClr val="000000"/>
                </a:solidFill>
                <a:latin typeface="Calibri"/>
                <a:ea typeface="+mn-ea"/>
              </a:endParaRPr>
            </a:p>
          </p:txBody>
        </p:sp>
      </p:grpSp>
    </p:spTree>
    <p:extLst>
      <p:ext uri="{BB962C8B-B14F-4D97-AF65-F5344CB8AC3E}">
        <p14:creationId xmlns:p14="http://schemas.microsoft.com/office/powerpoint/2010/main" val="211083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Vegetation Inundation Dynamics</a:t>
            </a:r>
          </a:p>
        </p:txBody>
      </p:sp>
      <p:sp>
        <p:nvSpPr>
          <p:cNvPr id="3" name="Content Placeholder 2"/>
          <p:cNvSpPr>
            <a:spLocks noGrp="1"/>
          </p:cNvSpPr>
          <p:nvPr>
            <p:ph idx="1"/>
          </p:nvPr>
        </p:nvSpPr>
        <p:spPr>
          <a:xfrm>
            <a:off x="55730" y="4330455"/>
            <a:ext cx="3946530" cy="2207505"/>
          </a:xfrm>
        </p:spPr>
        <p:txBody>
          <a:bodyPr vert="horz" lIns="0" tIns="0" rIns="0" bIns="0" rtlCol="0" anchor="t">
            <a:noAutofit/>
          </a:bodyPr>
          <a:lstStyle/>
          <a:p>
            <a:r>
              <a:rPr lang="en-US" sz="1400" dirty="0">
                <a:latin typeface="Arial" charset="0"/>
              </a:rPr>
              <a:t>Existing L-band SAR satellites have limited coverage and observations to accurately capture the spatial extent and temporal variations of inundation  over wetlands.</a:t>
            </a:r>
          </a:p>
          <a:p>
            <a:r>
              <a:rPr lang="en-US" sz="1400" dirty="0">
                <a:latin typeface="Arial" charset="0"/>
              </a:rPr>
              <a:t>NISAR plans to acquire minimum of dual-pol data globally over all wetlands twice per 12 day orbit cycle will contribute significantly to understanding wetland hydrology and the impacts of climate variations</a:t>
            </a:r>
          </a:p>
        </p:txBody>
      </p:sp>
      <p:sp>
        <p:nvSpPr>
          <p:cNvPr id="9" name="TextBox 8"/>
          <p:cNvSpPr txBox="1"/>
          <p:nvPr/>
        </p:nvSpPr>
        <p:spPr>
          <a:xfrm>
            <a:off x="5798955" y="6326352"/>
            <a:ext cx="1669898" cy="276999"/>
          </a:xfrm>
          <a:prstGeom prst="rect">
            <a:avLst/>
          </a:prstGeom>
          <a:noFill/>
        </p:spPr>
        <p:txBody>
          <a:bodyPr wrap="square" rtlCol="0" anchor="t">
            <a:spAutoFit/>
          </a:bodyPr>
          <a:lstStyle/>
          <a:p>
            <a:r>
              <a:rPr lang="en-US" sz="1200" dirty="0" err="1"/>
              <a:t>Rosenqvist</a:t>
            </a:r>
            <a:r>
              <a:rPr lang="en-US" sz="1200" dirty="0"/>
              <a:t> et al, 1998.</a:t>
            </a:r>
          </a:p>
        </p:txBody>
      </p:sp>
      <p:pic>
        <p:nvPicPr>
          <p:cNvPr id="6" name="Picture 5" descr="jers-time-serie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6111" y="2648560"/>
            <a:ext cx="5053767" cy="3671575"/>
          </a:xfrm>
          <a:prstGeom prst="rect">
            <a:avLst/>
          </a:prstGeom>
        </p:spPr>
      </p:pic>
      <p:sp>
        <p:nvSpPr>
          <p:cNvPr id="7" name="TextBox 6"/>
          <p:cNvSpPr txBox="1"/>
          <p:nvPr/>
        </p:nvSpPr>
        <p:spPr>
          <a:xfrm>
            <a:off x="3569134" y="1798769"/>
            <a:ext cx="5849186" cy="843574"/>
          </a:xfrm>
          <a:prstGeom prst="rect">
            <a:avLst/>
          </a:prstGeom>
        </p:spPr>
        <p:txBody>
          <a:bodyPr wrap="square" rtlCol="0" anchor="t">
            <a:spAutoFit/>
          </a:bodyPr>
          <a:lstStyle/>
          <a:p>
            <a:pPr algn="ctr"/>
            <a:endParaRPr lang="en-US" sz="1600" dirty="0">
              <a:latin typeface="Arial"/>
              <a:cs typeface="Arial"/>
            </a:endParaRPr>
          </a:p>
          <a:p>
            <a:pPr algn="ctr"/>
            <a:r>
              <a:rPr lang="en-US" sz="1600" dirty="0">
                <a:latin typeface="Arial"/>
                <a:cs typeface="Arial"/>
              </a:rPr>
              <a:t>JERS-1 L-band SAR (HH only) data showing inundation dynamics for 1 year (</a:t>
            </a:r>
            <a:r>
              <a:rPr lang="en-US" sz="1600" dirty="0" err="1">
                <a:latin typeface="Arial"/>
                <a:cs typeface="Arial"/>
              </a:rPr>
              <a:t>Jau</a:t>
            </a:r>
            <a:r>
              <a:rPr lang="en-US" sz="1600" dirty="0">
                <a:latin typeface="Arial"/>
                <a:cs typeface="Arial"/>
              </a:rPr>
              <a:t> River, Brazil) </a:t>
            </a:r>
            <a:endParaRPr lang="en-US" sz="1600" dirty="0"/>
          </a:p>
        </p:txBody>
      </p:sp>
      <p:sp>
        <p:nvSpPr>
          <p:cNvPr id="8" name="TextBox 7"/>
          <p:cNvSpPr txBox="1"/>
          <p:nvPr/>
        </p:nvSpPr>
        <p:spPr>
          <a:xfrm>
            <a:off x="1612447" y="1176068"/>
            <a:ext cx="6274254" cy="646331"/>
          </a:xfrm>
          <a:prstGeom prst="rect">
            <a:avLst/>
          </a:prstGeom>
          <a:solidFill>
            <a:schemeClr val="accent6">
              <a:lumMod val="20000"/>
              <a:lumOff val="80000"/>
            </a:schemeClr>
          </a:solidFill>
        </p:spPr>
        <p:txBody>
          <a:bodyPr wrap="square" rtlCol="0">
            <a:spAutoFit/>
          </a:bodyPr>
          <a:lstStyle/>
          <a:p>
            <a:pPr algn="ctr"/>
            <a:r>
              <a:rPr lang="en-US" b="1">
                <a:latin typeface="Arial"/>
                <a:cs typeface="Arial"/>
              </a:rPr>
              <a:t>L-band SAR observations are established as the most reliable tool for mapping vegetation inundation</a:t>
            </a: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229" y="2046078"/>
            <a:ext cx="3718278" cy="2180166"/>
          </a:xfrm>
          <a:prstGeom prst="rect">
            <a:avLst/>
          </a:prstGeom>
        </p:spPr>
      </p:pic>
      <p:sp>
        <p:nvSpPr>
          <p:cNvPr id="11" name="Date Placeholder 1"/>
          <p:cNvSpPr>
            <a:spLocks noGrp="1"/>
          </p:cNvSpPr>
          <p:nvPr>
            <p:ph type="dt" sz="half" idx="10"/>
          </p:nvPr>
        </p:nvSpPr>
        <p:spPr>
          <a:xfrm>
            <a:off x="16102" y="6605613"/>
            <a:ext cx="2650897" cy="176187"/>
          </a:xfrm>
          <a:prstGeom prst="rect">
            <a:avLst/>
          </a:prstGeom>
        </p:spPr>
        <p:txBody>
          <a:bodyPr lIns="91436" tIns="45716" rIns="91436" bIns="45716"/>
          <a:lstStyle>
            <a:lvl1pPr>
              <a:defRPr sz="1200">
                <a:solidFill>
                  <a:schemeClr val="bg1"/>
                </a:solidFill>
              </a:defRPr>
            </a:lvl1pPr>
          </a:lstStyle>
          <a:p>
            <a:r>
              <a:rPr lang="en-US" dirty="0"/>
              <a:t>Siqueira </a:t>
            </a:r>
            <a:r>
              <a:rPr lang="mr-IN" dirty="0"/>
              <a:t>–</a:t>
            </a:r>
            <a:r>
              <a:rPr lang="en-US" dirty="0"/>
              <a:t> NISAR Ecosystems Lead</a:t>
            </a:r>
          </a:p>
        </p:txBody>
      </p:sp>
    </p:spTree>
    <p:extLst>
      <p:ext uri="{BB962C8B-B14F-4D97-AF65-F5344CB8AC3E}">
        <p14:creationId xmlns:p14="http://schemas.microsoft.com/office/powerpoint/2010/main" val="439476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8934E2C-DAFB-F944-BC64-CF70E7DC44A2}"/>
              </a:ext>
            </a:extLst>
          </p:cNvPr>
          <p:cNvGrpSpPr/>
          <p:nvPr/>
        </p:nvGrpSpPr>
        <p:grpSpPr>
          <a:xfrm>
            <a:off x="238450" y="1688718"/>
            <a:ext cx="4514363" cy="2447365"/>
            <a:chOff x="801995" y="1008355"/>
            <a:chExt cx="5293142" cy="2963010"/>
          </a:xfrm>
        </p:grpSpPr>
        <p:pic>
          <p:nvPicPr>
            <p:cNvPr id="4" name="Picture 3">
              <a:extLst>
                <a:ext uri="{FF2B5EF4-FFF2-40B4-BE49-F238E27FC236}">
                  <a16:creationId xmlns:a16="http://schemas.microsoft.com/office/drawing/2014/main" id="{342F12DA-76A2-48E3-B294-043F8B9D5B46}"/>
                </a:ext>
              </a:extLst>
            </p:cNvPr>
            <p:cNvPicPr>
              <a:picLocks noChangeAspect="1"/>
            </p:cNvPicPr>
            <p:nvPr/>
          </p:nvPicPr>
          <p:blipFill rotWithShape="1">
            <a:blip r:embed="rId2">
              <a:extLst>
                <a:ext uri="{28A0092B-C50C-407E-A947-70E740481C1C}">
                  <a14:useLocalDpi xmlns:a14="http://schemas.microsoft.com/office/drawing/2010/main" val="0"/>
                </a:ext>
              </a:extLst>
            </a:blip>
            <a:srcRect r="53263"/>
            <a:stretch/>
          </p:blipFill>
          <p:spPr>
            <a:xfrm>
              <a:off x="4038601" y="1025776"/>
              <a:ext cx="2056536" cy="2945589"/>
            </a:xfrm>
            <a:prstGeom prst="rect">
              <a:avLst/>
            </a:prstGeom>
          </p:spPr>
        </p:pic>
        <p:pic>
          <p:nvPicPr>
            <p:cNvPr id="6" name="Picture 5">
              <a:extLst>
                <a:ext uri="{FF2B5EF4-FFF2-40B4-BE49-F238E27FC236}">
                  <a16:creationId xmlns:a16="http://schemas.microsoft.com/office/drawing/2014/main" id="{E1BF5201-05D5-4B1C-BC9A-FD208919C9C8}"/>
                </a:ext>
              </a:extLst>
            </p:cNvPr>
            <p:cNvPicPr>
              <a:picLocks noChangeAspect="1"/>
            </p:cNvPicPr>
            <p:nvPr/>
          </p:nvPicPr>
          <p:blipFill rotWithShape="1">
            <a:blip r:embed="rId3">
              <a:extLst>
                <a:ext uri="{28A0092B-C50C-407E-A947-70E740481C1C}">
                  <a14:useLocalDpi xmlns:a14="http://schemas.microsoft.com/office/drawing/2010/main" val="0"/>
                </a:ext>
              </a:extLst>
            </a:blip>
            <a:srcRect l="10698"/>
            <a:stretch/>
          </p:blipFill>
          <p:spPr>
            <a:xfrm>
              <a:off x="801995" y="1008355"/>
              <a:ext cx="3952701" cy="2963010"/>
            </a:xfrm>
            <a:prstGeom prst="rect">
              <a:avLst/>
            </a:prstGeom>
          </p:spPr>
        </p:pic>
      </p:grpSp>
      <p:pic>
        <p:nvPicPr>
          <p:cNvPr id="5" name="Picture 4">
            <a:extLst>
              <a:ext uri="{FF2B5EF4-FFF2-40B4-BE49-F238E27FC236}">
                <a16:creationId xmlns:a16="http://schemas.microsoft.com/office/drawing/2014/main" id="{6BCF3EEB-7E2E-441F-B261-7A1C7995FEBF}"/>
              </a:ext>
            </a:extLst>
          </p:cNvPr>
          <p:cNvPicPr>
            <a:picLocks noChangeAspect="1"/>
          </p:cNvPicPr>
          <p:nvPr/>
        </p:nvPicPr>
        <p:blipFill rotWithShape="1">
          <a:blip r:embed="rId4">
            <a:extLst>
              <a:ext uri="{28A0092B-C50C-407E-A947-70E740481C1C}">
                <a14:useLocalDpi xmlns:a14="http://schemas.microsoft.com/office/drawing/2010/main" val="0"/>
              </a:ext>
            </a:extLst>
          </a:blip>
          <a:srcRect t="19591"/>
          <a:stretch/>
        </p:blipFill>
        <p:spPr>
          <a:xfrm>
            <a:off x="269826" y="4191001"/>
            <a:ext cx="4147930" cy="2232726"/>
          </a:xfrm>
          <a:prstGeom prst="rect">
            <a:avLst/>
          </a:prstGeom>
        </p:spPr>
      </p:pic>
      <p:pic>
        <p:nvPicPr>
          <p:cNvPr id="8" name="Picture 7">
            <a:extLst>
              <a:ext uri="{FF2B5EF4-FFF2-40B4-BE49-F238E27FC236}">
                <a16:creationId xmlns:a16="http://schemas.microsoft.com/office/drawing/2014/main" id="{54218837-DEBD-491D-862D-9572FE719CA9}"/>
              </a:ext>
            </a:extLst>
          </p:cNvPr>
          <p:cNvPicPr>
            <a:picLocks noChangeAspect="1"/>
          </p:cNvPicPr>
          <p:nvPr/>
        </p:nvPicPr>
        <p:blipFill rotWithShape="1">
          <a:blip r:embed="rId5">
            <a:extLst>
              <a:ext uri="{28A0092B-C50C-407E-A947-70E740481C1C}">
                <a14:useLocalDpi xmlns:a14="http://schemas.microsoft.com/office/drawing/2010/main" val="0"/>
              </a:ext>
            </a:extLst>
          </a:blip>
          <a:srcRect t="17806" r="46431"/>
          <a:stretch/>
        </p:blipFill>
        <p:spPr>
          <a:xfrm>
            <a:off x="2515831" y="4191001"/>
            <a:ext cx="2236981" cy="2297668"/>
          </a:xfrm>
          <a:prstGeom prst="rect">
            <a:avLst/>
          </a:prstGeom>
        </p:spPr>
      </p:pic>
      <p:sp>
        <p:nvSpPr>
          <p:cNvPr id="10" name="TextBox 9">
            <a:extLst>
              <a:ext uri="{FF2B5EF4-FFF2-40B4-BE49-F238E27FC236}">
                <a16:creationId xmlns:a16="http://schemas.microsoft.com/office/drawing/2014/main" id="{6CD79844-8948-41EC-A606-03EE460A30C4}"/>
              </a:ext>
            </a:extLst>
          </p:cNvPr>
          <p:cNvSpPr txBox="1"/>
          <p:nvPr/>
        </p:nvSpPr>
        <p:spPr>
          <a:xfrm>
            <a:off x="269826" y="3714932"/>
            <a:ext cx="1113318" cy="369332"/>
          </a:xfrm>
          <a:prstGeom prst="rect">
            <a:avLst/>
          </a:prstGeom>
          <a:solidFill>
            <a:schemeClr val="bg1">
              <a:alpha val="45000"/>
            </a:schemeClr>
          </a:solidFill>
        </p:spPr>
        <p:txBody>
          <a:bodyPr wrap="none" rtlCol="0">
            <a:spAutoFit/>
          </a:bodyPr>
          <a:lstStyle/>
          <a:p>
            <a:r>
              <a:rPr lang="en-US" dirty="0"/>
              <a:t>May 2017</a:t>
            </a:r>
          </a:p>
        </p:txBody>
      </p:sp>
      <p:sp>
        <p:nvSpPr>
          <p:cNvPr id="11" name="TextBox 10">
            <a:extLst>
              <a:ext uri="{FF2B5EF4-FFF2-40B4-BE49-F238E27FC236}">
                <a16:creationId xmlns:a16="http://schemas.microsoft.com/office/drawing/2014/main" id="{76F1ECFF-8094-4EDD-AD12-3A96BE03599E}"/>
              </a:ext>
            </a:extLst>
          </p:cNvPr>
          <p:cNvSpPr txBox="1"/>
          <p:nvPr/>
        </p:nvSpPr>
        <p:spPr>
          <a:xfrm>
            <a:off x="301202" y="5977631"/>
            <a:ext cx="1739259" cy="369332"/>
          </a:xfrm>
          <a:prstGeom prst="rect">
            <a:avLst/>
          </a:prstGeom>
          <a:solidFill>
            <a:schemeClr val="bg1">
              <a:alpha val="45000"/>
            </a:schemeClr>
          </a:solidFill>
        </p:spPr>
        <p:txBody>
          <a:bodyPr wrap="none" rtlCol="0">
            <a:spAutoFit/>
          </a:bodyPr>
          <a:lstStyle/>
          <a:p>
            <a:r>
              <a:rPr lang="en-US" dirty="0"/>
              <a:t>September 2017</a:t>
            </a:r>
          </a:p>
        </p:txBody>
      </p:sp>
      <p:sp>
        <p:nvSpPr>
          <p:cNvPr id="9" name="Title 8">
            <a:extLst>
              <a:ext uri="{FF2B5EF4-FFF2-40B4-BE49-F238E27FC236}">
                <a16:creationId xmlns:a16="http://schemas.microsoft.com/office/drawing/2014/main" id="{63FCFCD4-9F70-8C43-AD5B-5C89296DAA91}"/>
              </a:ext>
            </a:extLst>
          </p:cNvPr>
          <p:cNvSpPr>
            <a:spLocks noGrp="1"/>
          </p:cNvSpPr>
          <p:nvPr>
            <p:ph type="title"/>
          </p:nvPr>
        </p:nvSpPr>
        <p:spPr/>
        <p:txBody>
          <a:bodyPr/>
          <a:lstStyle/>
          <a:p>
            <a:r>
              <a:rPr lang="en-US" dirty="0"/>
              <a:t>The </a:t>
            </a:r>
            <a:r>
              <a:rPr lang="en-US" dirty="0" err="1"/>
              <a:t>ABoVE</a:t>
            </a:r>
            <a:r>
              <a:rPr lang="en-US" dirty="0"/>
              <a:t> Landscape</a:t>
            </a:r>
            <a:br>
              <a:rPr lang="en-US" dirty="0"/>
            </a:br>
            <a:r>
              <a:rPr lang="en-US" dirty="0"/>
              <a:t>Strong inundation dynamics</a:t>
            </a:r>
          </a:p>
        </p:txBody>
      </p:sp>
      <p:sp>
        <p:nvSpPr>
          <p:cNvPr id="13" name="TextBox 12">
            <a:extLst>
              <a:ext uri="{FF2B5EF4-FFF2-40B4-BE49-F238E27FC236}">
                <a16:creationId xmlns:a16="http://schemas.microsoft.com/office/drawing/2014/main" id="{447E0202-5D09-314D-8141-E13925EEB033}"/>
              </a:ext>
            </a:extLst>
          </p:cNvPr>
          <p:cNvSpPr txBox="1"/>
          <p:nvPr/>
        </p:nvSpPr>
        <p:spPr>
          <a:xfrm>
            <a:off x="238450" y="987470"/>
            <a:ext cx="7696200" cy="646331"/>
          </a:xfrm>
          <a:prstGeom prst="rect">
            <a:avLst/>
          </a:prstGeom>
          <a:noFill/>
        </p:spPr>
        <p:txBody>
          <a:bodyPr wrap="square" rtlCol="0">
            <a:spAutoFit/>
          </a:bodyPr>
          <a:lstStyle/>
          <a:p>
            <a:r>
              <a:rPr lang="en-US" dirty="0"/>
              <a:t>UAVSAR L-band observations are providing a context for making best use of NISAR data for the </a:t>
            </a:r>
            <a:r>
              <a:rPr lang="en-US" dirty="0" err="1"/>
              <a:t>ABoVE</a:t>
            </a:r>
            <a:r>
              <a:rPr lang="en-US" dirty="0"/>
              <a:t> region, as the data come in</a:t>
            </a:r>
          </a:p>
        </p:txBody>
      </p:sp>
      <p:pic>
        <p:nvPicPr>
          <p:cNvPr id="15" name="Picture 14">
            <a:extLst>
              <a:ext uri="{FF2B5EF4-FFF2-40B4-BE49-F238E27FC236}">
                <a16:creationId xmlns:a16="http://schemas.microsoft.com/office/drawing/2014/main" id="{09A9A1B6-49A8-2C45-A379-08355670B566}"/>
              </a:ext>
            </a:extLst>
          </p:cNvPr>
          <p:cNvPicPr>
            <a:picLocks noChangeAspect="1"/>
          </p:cNvPicPr>
          <p:nvPr/>
        </p:nvPicPr>
        <p:blipFill rotWithShape="1">
          <a:blip r:embed="rId6">
            <a:extLst>
              <a:ext uri="{28A0092B-C50C-407E-A947-70E740481C1C}">
                <a14:useLocalDpi xmlns:a14="http://schemas.microsoft.com/office/drawing/2010/main" val="0"/>
              </a:ext>
            </a:extLst>
          </a:blip>
          <a:srcRect b="11489"/>
          <a:stretch/>
        </p:blipFill>
        <p:spPr>
          <a:xfrm>
            <a:off x="4979154" y="1928562"/>
            <a:ext cx="3877866" cy="2023689"/>
          </a:xfrm>
          <a:prstGeom prst="rect">
            <a:avLst/>
          </a:prstGeom>
        </p:spPr>
      </p:pic>
      <p:pic>
        <p:nvPicPr>
          <p:cNvPr id="17" name="Picture 16">
            <a:extLst>
              <a:ext uri="{FF2B5EF4-FFF2-40B4-BE49-F238E27FC236}">
                <a16:creationId xmlns:a16="http://schemas.microsoft.com/office/drawing/2014/main" id="{914320BE-E6F1-044A-8B72-B3AB7F429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3763" y="4204448"/>
            <a:ext cx="3908649" cy="2025650"/>
          </a:xfrm>
          <a:prstGeom prst="rect">
            <a:avLst/>
          </a:prstGeom>
        </p:spPr>
      </p:pic>
      <p:grpSp>
        <p:nvGrpSpPr>
          <p:cNvPr id="23" name="Group 22">
            <a:extLst>
              <a:ext uri="{FF2B5EF4-FFF2-40B4-BE49-F238E27FC236}">
                <a16:creationId xmlns:a16="http://schemas.microsoft.com/office/drawing/2014/main" id="{D09386E4-754E-D944-86A9-D06A13EBB450}"/>
              </a:ext>
            </a:extLst>
          </p:cNvPr>
          <p:cNvGrpSpPr/>
          <p:nvPr/>
        </p:nvGrpSpPr>
        <p:grpSpPr>
          <a:xfrm>
            <a:off x="5096376" y="1889027"/>
            <a:ext cx="2720536" cy="2077862"/>
            <a:chOff x="5096376" y="1889027"/>
            <a:chExt cx="2720536" cy="2077862"/>
          </a:xfrm>
        </p:grpSpPr>
        <p:sp>
          <p:nvSpPr>
            <p:cNvPr id="19" name="Freeform 18">
              <a:extLst>
                <a:ext uri="{FF2B5EF4-FFF2-40B4-BE49-F238E27FC236}">
                  <a16:creationId xmlns:a16="http://schemas.microsoft.com/office/drawing/2014/main" id="{ED682382-A81E-4243-8903-6ED6093B826E}"/>
                </a:ext>
              </a:extLst>
            </p:cNvPr>
            <p:cNvSpPr/>
            <p:nvPr/>
          </p:nvSpPr>
          <p:spPr>
            <a:xfrm>
              <a:off x="5096376" y="1889027"/>
              <a:ext cx="2720536" cy="2077862"/>
            </a:xfrm>
            <a:custGeom>
              <a:avLst/>
              <a:gdLst>
                <a:gd name="connsiteX0" fmla="*/ 1331318 w 2720536"/>
                <a:gd name="connsiteY0" fmla="*/ 20455 h 2077862"/>
                <a:gd name="connsiteX1" fmla="*/ 901012 w 2720536"/>
                <a:gd name="connsiteY1" fmla="*/ 289397 h 2077862"/>
                <a:gd name="connsiteX2" fmla="*/ 376577 w 2720536"/>
                <a:gd name="connsiteY2" fmla="*/ 665914 h 2077862"/>
                <a:gd name="connsiteX3" fmla="*/ 40400 w 2720536"/>
                <a:gd name="connsiteY3" fmla="*/ 1284479 h 2077862"/>
                <a:gd name="connsiteX4" fmla="*/ 53848 w 2720536"/>
                <a:gd name="connsiteY4" fmla="*/ 1418949 h 2077862"/>
                <a:gd name="connsiteX5" fmla="*/ 470706 w 2720536"/>
                <a:gd name="connsiteY5" fmla="*/ 2024067 h 2077862"/>
                <a:gd name="connsiteX6" fmla="*/ 1559918 w 2720536"/>
                <a:gd name="connsiteY6" fmla="*/ 2037514 h 2077862"/>
                <a:gd name="connsiteX7" fmla="*/ 2070906 w 2720536"/>
                <a:gd name="connsiteY7" fmla="*/ 1929938 h 2077862"/>
                <a:gd name="connsiteX8" fmla="*/ 2044012 w 2720536"/>
                <a:gd name="connsiteY8" fmla="*/ 1526526 h 2077862"/>
                <a:gd name="connsiteX9" fmla="*/ 1936436 w 2720536"/>
                <a:gd name="connsiteY9" fmla="*/ 1405502 h 2077862"/>
                <a:gd name="connsiteX10" fmla="*/ 1277530 w 2720536"/>
                <a:gd name="connsiteY10" fmla="*/ 1513079 h 2077862"/>
                <a:gd name="connsiteX11" fmla="*/ 1143059 w 2720536"/>
                <a:gd name="connsiteY11" fmla="*/ 1513079 h 2077862"/>
                <a:gd name="connsiteX12" fmla="*/ 1116165 w 2720536"/>
                <a:gd name="connsiteY12" fmla="*/ 1338267 h 2077862"/>
                <a:gd name="connsiteX13" fmla="*/ 847224 w 2720536"/>
                <a:gd name="connsiteY13" fmla="*/ 1217244 h 2077862"/>
                <a:gd name="connsiteX14" fmla="*/ 887565 w 2720536"/>
                <a:gd name="connsiteY14" fmla="*/ 907961 h 2077862"/>
                <a:gd name="connsiteX15" fmla="*/ 1089271 w 2720536"/>
                <a:gd name="connsiteY15" fmla="*/ 544891 h 2077862"/>
                <a:gd name="connsiteX16" fmla="*/ 1949883 w 2720536"/>
                <a:gd name="connsiteY16" fmla="*/ 235608 h 2077862"/>
                <a:gd name="connsiteX17" fmla="*/ 2555000 w 2720536"/>
                <a:gd name="connsiteY17" fmla="*/ 195267 h 2077862"/>
                <a:gd name="connsiteX18" fmla="*/ 2622236 w 2720536"/>
                <a:gd name="connsiteY18" fmla="*/ 33902 h 2077862"/>
                <a:gd name="connsiteX19" fmla="*/ 1331318 w 2720536"/>
                <a:gd name="connsiteY19" fmla="*/ 20455 h 207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20536" h="2077862">
                  <a:moveTo>
                    <a:pt x="1331318" y="20455"/>
                  </a:moveTo>
                  <a:cubicBezTo>
                    <a:pt x="1044447" y="63038"/>
                    <a:pt x="1060135" y="181821"/>
                    <a:pt x="901012" y="289397"/>
                  </a:cubicBezTo>
                  <a:cubicBezTo>
                    <a:pt x="741888" y="396974"/>
                    <a:pt x="520012" y="500067"/>
                    <a:pt x="376577" y="665914"/>
                  </a:cubicBezTo>
                  <a:cubicBezTo>
                    <a:pt x="233142" y="831761"/>
                    <a:pt x="94188" y="1158973"/>
                    <a:pt x="40400" y="1284479"/>
                  </a:cubicBezTo>
                  <a:cubicBezTo>
                    <a:pt x="-13388" y="1409985"/>
                    <a:pt x="-17870" y="1295684"/>
                    <a:pt x="53848" y="1418949"/>
                  </a:cubicBezTo>
                  <a:cubicBezTo>
                    <a:pt x="125566" y="1542214"/>
                    <a:pt x="219694" y="1920973"/>
                    <a:pt x="470706" y="2024067"/>
                  </a:cubicBezTo>
                  <a:cubicBezTo>
                    <a:pt x="721718" y="2127161"/>
                    <a:pt x="1293218" y="2053202"/>
                    <a:pt x="1559918" y="2037514"/>
                  </a:cubicBezTo>
                  <a:cubicBezTo>
                    <a:pt x="1826618" y="2021826"/>
                    <a:pt x="1990224" y="2015103"/>
                    <a:pt x="2070906" y="1929938"/>
                  </a:cubicBezTo>
                  <a:cubicBezTo>
                    <a:pt x="2151588" y="1844773"/>
                    <a:pt x="2066424" y="1613932"/>
                    <a:pt x="2044012" y="1526526"/>
                  </a:cubicBezTo>
                  <a:cubicBezTo>
                    <a:pt x="2021600" y="1439120"/>
                    <a:pt x="2064183" y="1407743"/>
                    <a:pt x="1936436" y="1405502"/>
                  </a:cubicBezTo>
                  <a:cubicBezTo>
                    <a:pt x="1808689" y="1403261"/>
                    <a:pt x="1409759" y="1495150"/>
                    <a:pt x="1277530" y="1513079"/>
                  </a:cubicBezTo>
                  <a:cubicBezTo>
                    <a:pt x="1145301" y="1531008"/>
                    <a:pt x="1169953" y="1542214"/>
                    <a:pt x="1143059" y="1513079"/>
                  </a:cubicBezTo>
                  <a:cubicBezTo>
                    <a:pt x="1116165" y="1483944"/>
                    <a:pt x="1165471" y="1387573"/>
                    <a:pt x="1116165" y="1338267"/>
                  </a:cubicBezTo>
                  <a:cubicBezTo>
                    <a:pt x="1066859" y="1288961"/>
                    <a:pt x="885324" y="1288962"/>
                    <a:pt x="847224" y="1217244"/>
                  </a:cubicBezTo>
                  <a:cubicBezTo>
                    <a:pt x="809124" y="1145526"/>
                    <a:pt x="847224" y="1020020"/>
                    <a:pt x="887565" y="907961"/>
                  </a:cubicBezTo>
                  <a:cubicBezTo>
                    <a:pt x="927906" y="795902"/>
                    <a:pt x="912218" y="656950"/>
                    <a:pt x="1089271" y="544891"/>
                  </a:cubicBezTo>
                  <a:cubicBezTo>
                    <a:pt x="1266324" y="432832"/>
                    <a:pt x="1705595" y="293879"/>
                    <a:pt x="1949883" y="235608"/>
                  </a:cubicBezTo>
                  <a:cubicBezTo>
                    <a:pt x="2194171" y="177337"/>
                    <a:pt x="2442941" y="228885"/>
                    <a:pt x="2555000" y="195267"/>
                  </a:cubicBezTo>
                  <a:cubicBezTo>
                    <a:pt x="2667059" y="161649"/>
                    <a:pt x="2826183" y="56314"/>
                    <a:pt x="2622236" y="33902"/>
                  </a:cubicBezTo>
                  <a:cubicBezTo>
                    <a:pt x="2418289" y="11490"/>
                    <a:pt x="1618189" y="-22128"/>
                    <a:pt x="1331318" y="20455"/>
                  </a:cubicBezTo>
                  <a:close/>
                </a:path>
              </a:pathLst>
            </a:cu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0D7C8E88-202B-9447-A732-A538599EC018}"/>
                </a:ext>
              </a:extLst>
            </p:cNvPr>
            <p:cNvSpPr/>
            <p:nvPr/>
          </p:nvSpPr>
          <p:spPr>
            <a:xfrm>
              <a:off x="6038981" y="2352777"/>
              <a:ext cx="1397349" cy="621731"/>
            </a:xfrm>
            <a:custGeom>
              <a:avLst/>
              <a:gdLst>
                <a:gd name="connsiteX0" fmla="*/ 1316560 w 1397349"/>
                <a:gd name="connsiteY0" fmla="*/ 54247 h 621731"/>
                <a:gd name="connsiteX1" fmla="*/ 1034172 w 1397349"/>
                <a:gd name="connsiteY1" fmla="*/ 458 h 621731"/>
                <a:gd name="connsiteX2" fmla="*/ 832466 w 1397349"/>
                <a:gd name="connsiteY2" fmla="*/ 81141 h 621731"/>
                <a:gd name="connsiteX3" fmla="*/ 536631 w 1397349"/>
                <a:gd name="connsiteY3" fmla="*/ 148376 h 621731"/>
                <a:gd name="connsiteX4" fmla="*/ 52537 w 1397349"/>
                <a:gd name="connsiteY4" fmla="*/ 296294 h 621731"/>
                <a:gd name="connsiteX5" fmla="*/ 65984 w 1397349"/>
                <a:gd name="connsiteY5" fmla="*/ 376976 h 621731"/>
                <a:gd name="connsiteX6" fmla="*/ 523184 w 1397349"/>
                <a:gd name="connsiteY6" fmla="*/ 309741 h 621731"/>
                <a:gd name="connsiteX7" fmla="*/ 805572 w 1397349"/>
                <a:gd name="connsiteY7" fmla="*/ 376976 h 621731"/>
                <a:gd name="connsiteX8" fmla="*/ 926595 w 1397349"/>
                <a:gd name="connsiteY8" fmla="*/ 565235 h 621731"/>
                <a:gd name="connsiteX9" fmla="*/ 980384 w 1397349"/>
                <a:gd name="connsiteY9" fmla="*/ 619023 h 621731"/>
                <a:gd name="connsiteX10" fmla="*/ 1383795 w 1397349"/>
                <a:gd name="connsiteY10" fmla="*/ 497999 h 621731"/>
                <a:gd name="connsiteX11" fmla="*/ 1262772 w 1397349"/>
                <a:gd name="connsiteY11" fmla="*/ 67694 h 6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7349" h="621731">
                  <a:moveTo>
                    <a:pt x="1316560" y="54247"/>
                  </a:moveTo>
                  <a:cubicBezTo>
                    <a:pt x="1215707" y="25111"/>
                    <a:pt x="1114854" y="-4024"/>
                    <a:pt x="1034172" y="458"/>
                  </a:cubicBezTo>
                  <a:cubicBezTo>
                    <a:pt x="953490" y="4940"/>
                    <a:pt x="915389" y="56488"/>
                    <a:pt x="832466" y="81141"/>
                  </a:cubicBezTo>
                  <a:cubicBezTo>
                    <a:pt x="749542" y="105794"/>
                    <a:pt x="666619" y="112517"/>
                    <a:pt x="536631" y="148376"/>
                  </a:cubicBezTo>
                  <a:cubicBezTo>
                    <a:pt x="406643" y="184235"/>
                    <a:pt x="130978" y="258194"/>
                    <a:pt x="52537" y="296294"/>
                  </a:cubicBezTo>
                  <a:cubicBezTo>
                    <a:pt x="-25904" y="334394"/>
                    <a:pt x="-12457" y="374735"/>
                    <a:pt x="65984" y="376976"/>
                  </a:cubicBezTo>
                  <a:cubicBezTo>
                    <a:pt x="144425" y="379217"/>
                    <a:pt x="399919" y="309741"/>
                    <a:pt x="523184" y="309741"/>
                  </a:cubicBezTo>
                  <a:cubicBezTo>
                    <a:pt x="646449" y="309741"/>
                    <a:pt x="738337" y="334394"/>
                    <a:pt x="805572" y="376976"/>
                  </a:cubicBezTo>
                  <a:cubicBezTo>
                    <a:pt x="872807" y="419558"/>
                    <a:pt x="926595" y="565235"/>
                    <a:pt x="926595" y="565235"/>
                  </a:cubicBezTo>
                  <a:cubicBezTo>
                    <a:pt x="955730" y="605576"/>
                    <a:pt x="904184" y="630229"/>
                    <a:pt x="980384" y="619023"/>
                  </a:cubicBezTo>
                  <a:cubicBezTo>
                    <a:pt x="1056584" y="607817"/>
                    <a:pt x="1336730" y="589887"/>
                    <a:pt x="1383795" y="497999"/>
                  </a:cubicBezTo>
                  <a:cubicBezTo>
                    <a:pt x="1430860" y="406111"/>
                    <a:pt x="1346816" y="236902"/>
                    <a:pt x="1262772" y="67694"/>
                  </a:cubicBezTo>
                </a:path>
              </a:pathLst>
            </a:custGeom>
            <a:solidFill>
              <a:srgbClr val="00B0F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E26E106-3ADB-5D42-BC8C-DAD2CD1CF0D4}"/>
                </a:ext>
              </a:extLst>
            </p:cNvPr>
            <p:cNvSpPr txBox="1"/>
            <p:nvPr/>
          </p:nvSpPr>
          <p:spPr>
            <a:xfrm rot="21401363">
              <a:off x="5559301" y="3317259"/>
              <a:ext cx="1681707" cy="646331"/>
            </a:xfrm>
            <a:prstGeom prst="rect">
              <a:avLst/>
            </a:prstGeom>
            <a:noFill/>
          </p:spPr>
          <p:txBody>
            <a:bodyPr wrap="square" rtlCol="0">
              <a:spAutoFit/>
            </a:bodyPr>
            <a:lstStyle/>
            <a:p>
              <a:r>
                <a:rPr lang="en-US" dirty="0"/>
                <a:t>Wetland water channels</a:t>
              </a:r>
            </a:p>
          </p:txBody>
        </p:sp>
      </p:grpSp>
    </p:spTree>
    <p:extLst>
      <p:ext uri="{BB962C8B-B14F-4D97-AF65-F5344CB8AC3E}">
        <p14:creationId xmlns:p14="http://schemas.microsoft.com/office/powerpoint/2010/main" val="267316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9D47C-8704-3842-A0C7-D39B31E215E7}"/>
              </a:ext>
            </a:extLst>
          </p:cNvPr>
          <p:cNvSpPr>
            <a:spLocks noGrp="1"/>
          </p:cNvSpPr>
          <p:nvPr>
            <p:ph type="title"/>
          </p:nvPr>
        </p:nvSpPr>
        <p:spPr/>
        <p:txBody>
          <a:bodyPr/>
          <a:lstStyle/>
          <a:p>
            <a:r>
              <a:rPr lang="en-US" dirty="0"/>
              <a:t>The </a:t>
            </a:r>
            <a:r>
              <a:rPr lang="en-US" dirty="0" err="1"/>
              <a:t>ABoVE</a:t>
            </a:r>
            <a:r>
              <a:rPr lang="en-US" dirty="0"/>
              <a:t> Landscape</a:t>
            </a:r>
            <a:br>
              <a:rPr lang="en-US" dirty="0"/>
            </a:br>
            <a:r>
              <a:rPr lang="en-US" dirty="0"/>
              <a:t>Changing Permafrost Dynamics</a:t>
            </a:r>
          </a:p>
        </p:txBody>
      </p:sp>
      <p:sp>
        <p:nvSpPr>
          <p:cNvPr id="3" name="Date Placeholder 2">
            <a:extLst>
              <a:ext uri="{FF2B5EF4-FFF2-40B4-BE49-F238E27FC236}">
                <a16:creationId xmlns:a16="http://schemas.microsoft.com/office/drawing/2014/main" id="{04C6F372-78F3-6C48-84A9-2D7DC1F6FDB7}"/>
              </a:ext>
            </a:extLst>
          </p:cNvPr>
          <p:cNvSpPr>
            <a:spLocks noGrp="1"/>
          </p:cNvSpPr>
          <p:nvPr>
            <p:ph type="dt" sz="half" idx="10"/>
          </p:nvPr>
        </p:nvSpPr>
        <p:spPr/>
        <p:txBody>
          <a:bodyPr/>
          <a:lstStyle/>
          <a:p>
            <a:r>
              <a:rPr lang="en-US"/>
              <a:t>Siqueira </a:t>
            </a:r>
            <a:r>
              <a:rPr lang="mr-IN"/>
              <a:t>–</a:t>
            </a:r>
            <a:r>
              <a:rPr lang="en-US"/>
              <a:t> NISAR Ecosystems Lead</a:t>
            </a:r>
            <a:endParaRPr lang="en-US" dirty="0"/>
          </a:p>
        </p:txBody>
      </p:sp>
      <p:grpSp>
        <p:nvGrpSpPr>
          <p:cNvPr id="15" name="Group 14">
            <a:extLst>
              <a:ext uri="{FF2B5EF4-FFF2-40B4-BE49-F238E27FC236}">
                <a16:creationId xmlns:a16="http://schemas.microsoft.com/office/drawing/2014/main" id="{590ED4A9-8597-8B47-B58F-47BAF60464EE}"/>
              </a:ext>
            </a:extLst>
          </p:cNvPr>
          <p:cNvGrpSpPr/>
          <p:nvPr/>
        </p:nvGrpSpPr>
        <p:grpSpPr>
          <a:xfrm>
            <a:off x="5943600" y="1257496"/>
            <a:ext cx="2850776" cy="1600606"/>
            <a:chOff x="609600" y="2953467"/>
            <a:chExt cx="2850776" cy="1600606"/>
          </a:xfrm>
        </p:grpSpPr>
        <p:sp>
          <p:nvSpPr>
            <p:cNvPr id="9" name="Freeform 8">
              <a:extLst>
                <a:ext uri="{FF2B5EF4-FFF2-40B4-BE49-F238E27FC236}">
                  <a16:creationId xmlns:a16="http://schemas.microsoft.com/office/drawing/2014/main" id="{4738AED5-353B-5D4B-BFA8-06CF21EAC841}"/>
                </a:ext>
              </a:extLst>
            </p:cNvPr>
            <p:cNvSpPr/>
            <p:nvPr/>
          </p:nvSpPr>
          <p:spPr>
            <a:xfrm>
              <a:off x="618567" y="2953467"/>
              <a:ext cx="2828364" cy="564776"/>
            </a:xfrm>
            <a:custGeom>
              <a:avLst/>
              <a:gdLst>
                <a:gd name="connsiteX0" fmla="*/ 0 w 2864223"/>
                <a:gd name="connsiteY0" fmla="*/ 67235 h 564776"/>
                <a:gd name="connsiteX1" fmla="*/ 0 w 2864223"/>
                <a:gd name="connsiteY1" fmla="*/ 67235 h 564776"/>
                <a:gd name="connsiteX2" fmla="*/ 107576 w 2864223"/>
                <a:gd name="connsiteY2" fmla="*/ 26894 h 564776"/>
                <a:gd name="connsiteX3" fmla="*/ 147917 w 2864223"/>
                <a:gd name="connsiteY3" fmla="*/ 13447 h 564776"/>
                <a:gd name="connsiteX4" fmla="*/ 215153 w 2864223"/>
                <a:gd name="connsiteY4" fmla="*/ 0 h 564776"/>
                <a:gd name="connsiteX5" fmla="*/ 376517 w 2864223"/>
                <a:gd name="connsiteY5" fmla="*/ 13447 h 564776"/>
                <a:gd name="connsiteX6" fmla="*/ 564776 w 2864223"/>
                <a:gd name="connsiteY6" fmla="*/ 40341 h 564776"/>
                <a:gd name="connsiteX7" fmla="*/ 726141 w 2864223"/>
                <a:gd name="connsiteY7" fmla="*/ 53788 h 564776"/>
                <a:gd name="connsiteX8" fmla="*/ 820270 w 2864223"/>
                <a:gd name="connsiteY8" fmla="*/ 80682 h 564776"/>
                <a:gd name="connsiteX9" fmla="*/ 874058 w 2864223"/>
                <a:gd name="connsiteY9" fmla="*/ 94129 h 564776"/>
                <a:gd name="connsiteX10" fmla="*/ 914400 w 2864223"/>
                <a:gd name="connsiteY10" fmla="*/ 107576 h 564776"/>
                <a:gd name="connsiteX11" fmla="*/ 1371600 w 2864223"/>
                <a:gd name="connsiteY11" fmla="*/ 121023 h 564776"/>
                <a:gd name="connsiteX12" fmla="*/ 1667435 w 2864223"/>
                <a:gd name="connsiteY12" fmla="*/ 107576 h 564776"/>
                <a:gd name="connsiteX13" fmla="*/ 1761564 w 2864223"/>
                <a:gd name="connsiteY13" fmla="*/ 94129 h 564776"/>
                <a:gd name="connsiteX14" fmla="*/ 1855694 w 2864223"/>
                <a:gd name="connsiteY14" fmla="*/ 107576 h 564776"/>
                <a:gd name="connsiteX15" fmla="*/ 2017058 w 2864223"/>
                <a:gd name="connsiteY15" fmla="*/ 121023 h 564776"/>
                <a:gd name="connsiteX16" fmla="*/ 2111188 w 2864223"/>
                <a:gd name="connsiteY16" fmla="*/ 147917 h 564776"/>
                <a:gd name="connsiteX17" fmla="*/ 2218764 w 2864223"/>
                <a:gd name="connsiteY17" fmla="*/ 174812 h 564776"/>
                <a:gd name="connsiteX18" fmla="*/ 2339788 w 2864223"/>
                <a:gd name="connsiteY18" fmla="*/ 147917 h 564776"/>
                <a:gd name="connsiteX19" fmla="*/ 2420470 w 2864223"/>
                <a:gd name="connsiteY19" fmla="*/ 94129 h 564776"/>
                <a:gd name="connsiteX20" fmla="*/ 2514600 w 2864223"/>
                <a:gd name="connsiteY20" fmla="*/ 67235 h 564776"/>
                <a:gd name="connsiteX21" fmla="*/ 2850776 w 2864223"/>
                <a:gd name="connsiteY21" fmla="*/ 80682 h 564776"/>
                <a:gd name="connsiteX22" fmla="*/ 2864223 w 2864223"/>
                <a:gd name="connsiteY22" fmla="*/ 564776 h 564776"/>
                <a:gd name="connsiteX23" fmla="*/ 13447 w 2864223"/>
                <a:gd name="connsiteY23" fmla="*/ 537882 h 564776"/>
                <a:gd name="connsiteX24" fmla="*/ 0 w 2864223"/>
                <a:gd name="connsiteY24" fmla="*/ 67235 h 5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64223" h="564776">
                  <a:moveTo>
                    <a:pt x="0" y="67235"/>
                  </a:moveTo>
                  <a:lnTo>
                    <a:pt x="0" y="67235"/>
                  </a:lnTo>
                  <a:lnTo>
                    <a:pt x="107576" y="26894"/>
                  </a:lnTo>
                  <a:cubicBezTo>
                    <a:pt x="120897" y="22050"/>
                    <a:pt x="134166" y="16885"/>
                    <a:pt x="147917" y="13447"/>
                  </a:cubicBezTo>
                  <a:cubicBezTo>
                    <a:pt x="170090" y="7904"/>
                    <a:pt x="192741" y="4482"/>
                    <a:pt x="215153" y="0"/>
                  </a:cubicBezTo>
                  <a:cubicBezTo>
                    <a:pt x="268941" y="4482"/>
                    <a:pt x="322898" y="7260"/>
                    <a:pt x="376517" y="13447"/>
                  </a:cubicBezTo>
                  <a:cubicBezTo>
                    <a:pt x="439489" y="20713"/>
                    <a:pt x="501605" y="35077"/>
                    <a:pt x="564776" y="40341"/>
                  </a:cubicBezTo>
                  <a:lnTo>
                    <a:pt x="726141" y="53788"/>
                  </a:lnTo>
                  <a:cubicBezTo>
                    <a:pt x="894291" y="95826"/>
                    <a:pt x="685231" y="42100"/>
                    <a:pt x="820270" y="80682"/>
                  </a:cubicBezTo>
                  <a:cubicBezTo>
                    <a:pt x="838040" y="85759"/>
                    <a:pt x="856288" y="89052"/>
                    <a:pt x="874058" y="94129"/>
                  </a:cubicBezTo>
                  <a:cubicBezTo>
                    <a:pt x="887687" y="98023"/>
                    <a:pt x="900246" y="106811"/>
                    <a:pt x="914400" y="107576"/>
                  </a:cubicBezTo>
                  <a:cubicBezTo>
                    <a:pt x="1066644" y="115805"/>
                    <a:pt x="1219200" y="116541"/>
                    <a:pt x="1371600" y="121023"/>
                  </a:cubicBezTo>
                  <a:cubicBezTo>
                    <a:pt x="1470212" y="116541"/>
                    <a:pt x="1568955" y="114368"/>
                    <a:pt x="1667435" y="107576"/>
                  </a:cubicBezTo>
                  <a:cubicBezTo>
                    <a:pt x="1699055" y="105395"/>
                    <a:pt x="1729869" y="94129"/>
                    <a:pt x="1761564" y="94129"/>
                  </a:cubicBezTo>
                  <a:cubicBezTo>
                    <a:pt x="1793259" y="94129"/>
                    <a:pt x="1824173" y="104258"/>
                    <a:pt x="1855694" y="107576"/>
                  </a:cubicBezTo>
                  <a:cubicBezTo>
                    <a:pt x="1909372" y="113226"/>
                    <a:pt x="1963270" y="116541"/>
                    <a:pt x="2017058" y="121023"/>
                  </a:cubicBezTo>
                  <a:cubicBezTo>
                    <a:pt x="2061981" y="135997"/>
                    <a:pt x="2060535" y="136661"/>
                    <a:pt x="2111188" y="147917"/>
                  </a:cubicBezTo>
                  <a:cubicBezTo>
                    <a:pt x="2208545" y="169552"/>
                    <a:pt x="2146679" y="150782"/>
                    <a:pt x="2218764" y="174812"/>
                  </a:cubicBezTo>
                  <a:cubicBezTo>
                    <a:pt x="2240653" y="171164"/>
                    <a:pt x="2311414" y="163680"/>
                    <a:pt x="2339788" y="147917"/>
                  </a:cubicBezTo>
                  <a:cubicBezTo>
                    <a:pt x="2368043" y="132220"/>
                    <a:pt x="2389806" y="104350"/>
                    <a:pt x="2420470" y="94129"/>
                  </a:cubicBezTo>
                  <a:cubicBezTo>
                    <a:pt x="2478344" y="74838"/>
                    <a:pt x="2447060" y="84120"/>
                    <a:pt x="2514600" y="67235"/>
                  </a:cubicBezTo>
                  <a:cubicBezTo>
                    <a:pt x="2697788" y="90133"/>
                    <a:pt x="2586038" y="80682"/>
                    <a:pt x="2850776" y="80682"/>
                  </a:cubicBezTo>
                  <a:lnTo>
                    <a:pt x="2864223" y="564776"/>
                  </a:lnTo>
                  <a:lnTo>
                    <a:pt x="13447" y="537882"/>
                  </a:lnTo>
                  <a:lnTo>
                    <a:pt x="0" y="6723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10820D99-F549-0242-856B-458AF4DC24A8}"/>
                </a:ext>
              </a:extLst>
            </p:cNvPr>
            <p:cNvSpPr/>
            <p:nvPr/>
          </p:nvSpPr>
          <p:spPr>
            <a:xfrm>
              <a:off x="609600" y="3235855"/>
              <a:ext cx="2837330" cy="726545"/>
            </a:xfrm>
            <a:custGeom>
              <a:avLst/>
              <a:gdLst>
                <a:gd name="connsiteX0" fmla="*/ 0 w 2837329"/>
                <a:gd name="connsiteY0" fmla="*/ 40745 h 726545"/>
                <a:gd name="connsiteX1" fmla="*/ 0 w 2837329"/>
                <a:gd name="connsiteY1" fmla="*/ 40745 h 726545"/>
                <a:gd name="connsiteX2" fmla="*/ 107576 w 2837329"/>
                <a:gd name="connsiteY2" fmla="*/ 404 h 726545"/>
                <a:gd name="connsiteX3" fmla="*/ 255494 w 2837329"/>
                <a:gd name="connsiteY3" fmla="*/ 27298 h 726545"/>
                <a:gd name="connsiteX4" fmla="*/ 295835 w 2837329"/>
                <a:gd name="connsiteY4" fmla="*/ 54192 h 726545"/>
                <a:gd name="connsiteX5" fmla="*/ 376517 w 2837329"/>
                <a:gd name="connsiteY5" fmla="*/ 81086 h 726545"/>
                <a:gd name="connsiteX6" fmla="*/ 416858 w 2837329"/>
                <a:gd name="connsiteY6" fmla="*/ 94534 h 726545"/>
                <a:gd name="connsiteX7" fmla="*/ 457200 w 2837329"/>
                <a:gd name="connsiteY7" fmla="*/ 107981 h 726545"/>
                <a:gd name="connsiteX8" fmla="*/ 497541 w 2837329"/>
                <a:gd name="connsiteY8" fmla="*/ 134875 h 726545"/>
                <a:gd name="connsiteX9" fmla="*/ 726141 w 2837329"/>
                <a:gd name="connsiteY9" fmla="*/ 134875 h 726545"/>
                <a:gd name="connsiteX10" fmla="*/ 954741 w 2837329"/>
                <a:gd name="connsiteY10" fmla="*/ 107981 h 726545"/>
                <a:gd name="connsiteX11" fmla="*/ 1156447 w 2837329"/>
                <a:gd name="connsiteY11" fmla="*/ 40745 h 726545"/>
                <a:gd name="connsiteX12" fmla="*/ 1196788 w 2837329"/>
                <a:gd name="connsiteY12" fmla="*/ 27298 h 726545"/>
                <a:gd name="connsiteX13" fmla="*/ 1237129 w 2837329"/>
                <a:gd name="connsiteY13" fmla="*/ 13851 h 726545"/>
                <a:gd name="connsiteX14" fmla="*/ 1452282 w 2837329"/>
                <a:gd name="connsiteY14" fmla="*/ 13851 h 726545"/>
                <a:gd name="connsiteX15" fmla="*/ 1653988 w 2837329"/>
                <a:gd name="connsiteY15" fmla="*/ 27298 h 726545"/>
                <a:gd name="connsiteX16" fmla="*/ 1775011 w 2837329"/>
                <a:gd name="connsiteY16" fmla="*/ 54192 h 726545"/>
                <a:gd name="connsiteX17" fmla="*/ 1855694 w 2837329"/>
                <a:gd name="connsiteY17" fmla="*/ 81086 h 726545"/>
                <a:gd name="connsiteX18" fmla="*/ 1936376 w 2837329"/>
                <a:gd name="connsiteY18" fmla="*/ 121428 h 726545"/>
                <a:gd name="connsiteX19" fmla="*/ 1976717 w 2837329"/>
                <a:gd name="connsiteY19" fmla="*/ 148322 h 726545"/>
                <a:gd name="connsiteX20" fmla="*/ 2057400 w 2837329"/>
                <a:gd name="connsiteY20" fmla="*/ 175216 h 726545"/>
                <a:gd name="connsiteX21" fmla="*/ 2097741 w 2837329"/>
                <a:gd name="connsiteY21" fmla="*/ 188663 h 726545"/>
                <a:gd name="connsiteX22" fmla="*/ 2138082 w 2837329"/>
                <a:gd name="connsiteY22" fmla="*/ 202110 h 726545"/>
                <a:gd name="connsiteX23" fmla="*/ 2286000 w 2837329"/>
                <a:gd name="connsiteY23" fmla="*/ 175216 h 726545"/>
                <a:gd name="connsiteX24" fmla="*/ 2366682 w 2837329"/>
                <a:gd name="connsiteY24" fmla="*/ 148322 h 726545"/>
                <a:gd name="connsiteX25" fmla="*/ 2460811 w 2837329"/>
                <a:gd name="connsiteY25" fmla="*/ 107981 h 726545"/>
                <a:gd name="connsiteX26" fmla="*/ 2541494 w 2837329"/>
                <a:gd name="connsiteY26" fmla="*/ 67639 h 726545"/>
                <a:gd name="connsiteX27" fmla="*/ 2622176 w 2837329"/>
                <a:gd name="connsiteY27" fmla="*/ 13851 h 726545"/>
                <a:gd name="connsiteX28" fmla="*/ 2743200 w 2837329"/>
                <a:gd name="connsiteY28" fmla="*/ 27298 h 726545"/>
                <a:gd name="connsiteX29" fmla="*/ 2837329 w 2837329"/>
                <a:gd name="connsiteY29" fmla="*/ 40745 h 726545"/>
                <a:gd name="connsiteX30" fmla="*/ 2837329 w 2837329"/>
                <a:gd name="connsiteY30" fmla="*/ 726545 h 726545"/>
                <a:gd name="connsiteX31" fmla="*/ 40341 w 2837329"/>
                <a:gd name="connsiteY31" fmla="*/ 726545 h 726545"/>
                <a:gd name="connsiteX32" fmla="*/ 0 w 2837329"/>
                <a:gd name="connsiteY32" fmla="*/ 40745 h 726545"/>
                <a:gd name="connsiteX0" fmla="*/ 1 w 2837330"/>
                <a:gd name="connsiteY0" fmla="*/ 40745 h 726545"/>
                <a:gd name="connsiteX1" fmla="*/ 1 w 2837330"/>
                <a:gd name="connsiteY1" fmla="*/ 40745 h 726545"/>
                <a:gd name="connsiteX2" fmla="*/ 107577 w 2837330"/>
                <a:gd name="connsiteY2" fmla="*/ 404 h 726545"/>
                <a:gd name="connsiteX3" fmla="*/ 255495 w 2837330"/>
                <a:gd name="connsiteY3" fmla="*/ 27298 h 726545"/>
                <a:gd name="connsiteX4" fmla="*/ 295836 w 2837330"/>
                <a:gd name="connsiteY4" fmla="*/ 54192 h 726545"/>
                <a:gd name="connsiteX5" fmla="*/ 376518 w 2837330"/>
                <a:gd name="connsiteY5" fmla="*/ 81086 h 726545"/>
                <a:gd name="connsiteX6" fmla="*/ 416859 w 2837330"/>
                <a:gd name="connsiteY6" fmla="*/ 94534 h 726545"/>
                <a:gd name="connsiteX7" fmla="*/ 457201 w 2837330"/>
                <a:gd name="connsiteY7" fmla="*/ 107981 h 726545"/>
                <a:gd name="connsiteX8" fmla="*/ 497542 w 2837330"/>
                <a:gd name="connsiteY8" fmla="*/ 134875 h 726545"/>
                <a:gd name="connsiteX9" fmla="*/ 726142 w 2837330"/>
                <a:gd name="connsiteY9" fmla="*/ 134875 h 726545"/>
                <a:gd name="connsiteX10" fmla="*/ 954742 w 2837330"/>
                <a:gd name="connsiteY10" fmla="*/ 107981 h 726545"/>
                <a:gd name="connsiteX11" fmla="*/ 1156448 w 2837330"/>
                <a:gd name="connsiteY11" fmla="*/ 40745 h 726545"/>
                <a:gd name="connsiteX12" fmla="*/ 1196789 w 2837330"/>
                <a:gd name="connsiteY12" fmla="*/ 27298 h 726545"/>
                <a:gd name="connsiteX13" fmla="*/ 1237130 w 2837330"/>
                <a:gd name="connsiteY13" fmla="*/ 13851 h 726545"/>
                <a:gd name="connsiteX14" fmla="*/ 1452283 w 2837330"/>
                <a:gd name="connsiteY14" fmla="*/ 13851 h 726545"/>
                <a:gd name="connsiteX15" fmla="*/ 1653989 w 2837330"/>
                <a:gd name="connsiteY15" fmla="*/ 27298 h 726545"/>
                <a:gd name="connsiteX16" fmla="*/ 1775012 w 2837330"/>
                <a:gd name="connsiteY16" fmla="*/ 54192 h 726545"/>
                <a:gd name="connsiteX17" fmla="*/ 1855695 w 2837330"/>
                <a:gd name="connsiteY17" fmla="*/ 81086 h 726545"/>
                <a:gd name="connsiteX18" fmla="*/ 1936377 w 2837330"/>
                <a:gd name="connsiteY18" fmla="*/ 121428 h 726545"/>
                <a:gd name="connsiteX19" fmla="*/ 1976718 w 2837330"/>
                <a:gd name="connsiteY19" fmla="*/ 148322 h 726545"/>
                <a:gd name="connsiteX20" fmla="*/ 2057401 w 2837330"/>
                <a:gd name="connsiteY20" fmla="*/ 175216 h 726545"/>
                <a:gd name="connsiteX21" fmla="*/ 2097742 w 2837330"/>
                <a:gd name="connsiteY21" fmla="*/ 188663 h 726545"/>
                <a:gd name="connsiteX22" fmla="*/ 2138083 w 2837330"/>
                <a:gd name="connsiteY22" fmla="*/ 202110 h 726545"/>
                <a:gd name="connsiteX23" fmla="*/ 2286001 w 2837330"/>
                <a:gd name="connsiteY23" fmla="*/ 175216 h 726545"/>
                <a:gd name="connsiteX24" fmla="*/ 2366683 w 2837330"/>
                <a:gd name="connsiteY24" fmla="*/ 148322 h 726545"/>
                <a:gd name="connsiteX25" fmla="*/ 2460812 w 2837330"/>
                <a:gd name="connsiteY25" fmla="*/ 107981 h 726545"/>
                <a:gd name="connsiteX26" fmla="*/ 2541495 w 2837330"/>
                <a:gd name="connsiteY26" fmla="*/ 67639 h 726545"/>
                <a:gd name="connsiteX27" fmla="*/ 2622177 w 2837330"/>
                <a:gd name="connsiteY27" fmla="*/ 13851 h 726545"/>
                <a:gd name="connsiteX28" fmla="*/ 2743201 w 2837330"/>
                <a:gd name="connsiteY28" fmla="*/ 27298 h 726545"/>
                <a:gd name="connsiteX29" fmla="*/ 2837330 w 2837330"/>
                <a:gd name="connsiteY29" fmla="*/ 40745 h 726545"/>
                <a:gd name="connsiteX30" fmla="*/ 2837330 w 2837330"/>
                <a:gd name="connsiteY30" fmla="*/ 726545 h 726545"/>
                <a:gd name="connsiteX31" fmla="*/ 0 w 2837330"/>
                <a:gd name="connsiteY31" fmla="*/ 726545 h 726545"/>
                <a:gd name="connsiteX32" fmla="*/ 1 w 2837330"/>
                <a:gd name="connsiteY32" fmla="*/ 40745 h 72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37330" h="726545">
                  <a:moveTo>
                    <a:pt x="1" y="40745"/>
                  </a:moveTo>
                  <a:lnTo>
                    <a:pt x="1" y="40745"/>
                  </a:lnTo>
                  <a:cubicBezTo>
                    <a:pt x="35860" y="27298"/>
                    <a:pt x="69576" y="5154"/>
                    <a:pt x="107577" y="404"/>
                  </a:cubicBezTo>
                  <a:cubicBezTo>
                    <a:pt x="129827" y="-2377"/>
                    <a:pt x="219855" y="9478"/>
                    <a:pt x="255495" y="27298"/>
                  </a:cubicBezTo>
                  <a:cubicBezTo>
                    <a:pt x="269950" y="34526"/>
                    <a:pt x="281068" y="47628"/>
                    <a:pt x="295836" y="54192"/>
                  </a:cubicBezTo>
                  <a:cubicBezTo>
                    <a:pt x="321741" y="65706"/>
                    <a:pt x="349624" y="72121"/>
                    <a:pt x="376518" y="81086"/>
                  </a:cubicBezTo>
                  <a:lnTo>
                    <a:pt x="416859" y="94534"/>
                  </a:lnTo>
                  <a:lnTo>
                    <a:pt x="457201" y="107981"/>
                  </a:lnTo>
                  <a:cubicBezTo>
                    <a:pt x="470648" y="116946"/>
                    <a:pt x="482410" y="129200"/>
                    <a:pt x="497542" y="134875"/>
                  </a:cubicBezTo>
                  <a:cubicBezTo>
                    <a:pt x="571302" y="162535"/>
                    <a:pt x="651581" y="141653"/>
                    <a:pt x="726142" y="134875"/>
                  </a:cubicBezTo>
                  <a:cubicBezTo>
                    <a:pt x="863097" y="122425"/>
                    <a:pt x="836460" y="124878"/>
                    <a:pt x="954742" y="107981"/>
                  </a:cubicBezTo>
                  <a:lnTo>
                    <a:pt x="1156448" y="40745"/>
                  </a:lnTo>
                  <a:lnTo>
                    <a:pt x="1196789" y="27298"/>
                  </a:lnTo>
                  <a:lnTo>
                    <a:pt x="1237130" y="13851"/>
                  </a:lnTo>
                  <a:cubicBezTo>
                    <a:pt x="1420931" y="44485"/>
                    <a:pt x="1193723" y="13851"/>
                    <a:pt x="1452283" y="13851"/>
                  </a:cubicBezTo>
                  <a:cubicBezTo>
                    <a:pt x="1519668" y="13851"/>
                    <a:pt x="1586754" y="22816"/>
                    <a:pt x="1653989" y="27298"/>
                  </a:cubicBezTo>
                  <a:cubicBezTo>
                    <a:pt x="1692377" y="34976"/>
                    <a:pt x="1737031" y="42798"/>
                    <a:pt x="1775012" y="54192"/>
                  </a:cubicBezTo>
                  <a:cubicBezTo>
                    <a:pt x="1802166" y="62338"/>
                    <a:pt x="1855695" y="81086"/>
                    <a:pt x="1855695" y="81086"/>
                  </a:cubicBezTo>
                  <a:cubicBezTo>
                    <a:pt x="1971298" y="158158"/>
                    <a:pt x="1825039" y="65759"/>
                    <a:pt x="1936377" y="121428"/>
                  </a:cubicBezTo>
                  <a:cubicBezTo>
                    <a:pt x="1950832" y="128656"/>
                    <a:pt x="1961950" y="141758"/>
                    <a:pt x="1976718" y="148322"/>
                  </a:cubicBezTo>
                  <a:cubicBezTo>
                    <a:pt x="2002624" y="159836"/>
                    <a:pt x="2030507" y="166251"/>
                    <a:pt x="2057401" y="175216"/>
                  </a:cubicBezTo>
                  <a:lnTo>
                    <a:pt x="2097742" y="188663"/>
                  </a:lnTo>
                  <a:lnTo>
                    <a:pt x="2138083" y="202110"/>
                  </a:lnTo>
                  <a:cubicBezTo>
                    <a:pt x="2164439" y="197717"/>
                    <a:pt x="2256469" y="183270"/>
                    <a:pt x="2286001" y="175216"/>
                  </a:cubicBezTo>
                  <a:cubicBezTo>
                    <a:pt x="2313351" y="167757"/>
                    <a:pt x="2341327" y="161000"/>
                    <a:pt x="2366683" y="148322"/>
                  </a:cubicBezTo>
                  <a:cubicBezTo>
                    <a:pt x="2433149" y="115089"/>
                    <a:pt x="2401454" y="127767"/>
                    <a:pt x="2460812" y="107981"/>
                  </a:cubicBezTo>
                  <a:cubicBezTo>
                    <a:pt x="2557437" y="11353"/>
                    <a:pt x="2392807" y="166763"/>
                    <a:pt x="2541495" y="67639"/>
                  </a:cubicBezTo>
                  <a:cubicBezTo>
                    <a:pt x="2652934" y="-6653"/>
                    <a:pt x="2467753" y="52457"/>
                    <a:pt x="2622177" y="13851"/>
                  </a:cubicBezTo>
                  <a:cubicBezTo>
                    <a:pt x="2662518" y="18333"/>
                    <a:pt x="2702967" y="21934"/>
                    <a:pt x="2743201" y="27298"/>
                  </a:cubicBezTo>
                  <a:cubicBezTo>
                    <a:pt x="2849581" y="41482"/>
                    <a:pt x="2793120" y="40745"/>
                    <a:pt x="2837330" y="40745"/>
                  </a:cubicBezTo>
                  <a:lnTo>
                    <a:pt x="2837330" y="726545"/>
                  </a:lnTo>
                  <a:lnTo>
                    <a:pt x="0" y="726545"/>
                  </a:lnTo>
                  <a:cubicBezTo>
                    <a:pt x="0" y="497945"/>
                    <a:pt x="1" y="269345"/>
                    <a:pt x="1" y="40745"/>
                  </a:cubicBezTo>
                  <a:close/>
                </a:path>
              </a:pathLst>
            </a:cu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881CF858-F086-DC44-B45F-A4AA83290F51}"/>
                </a:ext>
              </a:extLst>
            </p:cNvPr>
            <p:cNvSpPr/>
            <p:nvPr/>
          </p:nvSpPr>
          <p:spPr>
            <a:xfrm>
              <a:off x="609600" y="3733801"/>
              <a:ext cx="2850776" cy="820272"/>
            </a:xfrm>
            <a:custGeom>
              <a:avLst/>
              <a:gdLst>
                <a:gd name="connsiteX0" fmla="*/ 0 w 2850776"/>
                <a:gd name="connsiteY0" fmla="*/ 134470 h 1385047"/>
                <a:gd name="connsiteX1" fmla="*/ 0 w 2850776"/>
                <a:gd name="connsiteY1" fmla="*/ 134470 h 1385047"/>
                <a:gd name="connsiteX2" fmla="*/ 107576 w 2850776"/>
                <a:gd name="connsiteY2" fmla="*/ 80682 h 1385047"/>
                <a:gd name="connsiteX3" fmla="*/ 188258 w 2850776"/>
                <a:gd name="connsiteY3" fmla="*/ 53788 h 1385047"/>
                <a:gd name="connsiteX4" fmla="*/ 268941 w 2850776"/>
                <a:gd name="connsiteY4" fmla="*/ 0 h 1385047"/>
                <a:gd name="connsiteX5" fmla="*/ 389964 w 2850776"/>
                <a:gd name="connsiteY5" fmla="*/ 13447 h 1385047"/>
                <a:gd name="connsiteX6" fmla="*/ 484094 w 2850776"/>
                <a:gd name="connsiteY6" fmla="*/ 40341 h 1385047"/>
                <a:gd name="connsiteX7" fmla="*/ 537882 w 2850776"/>
                <a:gd name="connsiteY7" fmla="*/ 53788 h 1385047"/>
                <a:gd name="connsiteX8" fmla="*/ 618564 w 2850776"/>
                <a:gd name="connsiteY8" fmla="*/ 80682 h 1385047"/>
                <a:gd name="connsiteX9" fmla="*/ 658905 w 2850776"/>
                <a:gd name="connsiteY9" fmla="*/ 94129 h 1385047"/>
                <a:gd name="connsiteX10" fmla="*/ 726141 w 2850776"/>
                <a:gd name="connsiteY10" fmla="*/ 134470 h 1385047"/>
                <a:gd name="connsiteX11" fmla="*/ 766482 w 2850776"/>
                <a:gd name="connsiteY11" fmla="*/ 161364 h 1385047"/>
                <a:gd name="connsiteX12" fmla="*/ 806823 w 2850776"/>
                <a:gd name="connsiteY12" fmla="*/ 174812 h 1385047"/>
                <a:gd name="connsiteX13" fmla="*/ 927847 w 2850776"/>
                <a:gd name="connsiteY13" fmla="*/ 201706 h 1385047"/>
                <a:gd name="connsiteX14" fmla="*/ 1129552 w 2850776"/>
                <a:gd name="connsiteY14" fmla="*/ 188259 h 1385047"/>
                <a:gd name="connsiteX15" fmla="*/ 1210235 w 2850776"/>
                <a:gd name="connsiteY15" fmla="*/ 161364 h 1385047"/>
                <a:gd name="connsiteX16" fmla="*/ 1250576 w 2850776"/>
                <a:gd name="connsiteY16" fmla="*/ 147917 h 1385047"/>
                <a:gd name="connsiteX17" fmla="*/ 1331258 w 2850776"/>
                <a:gd name="connsiteY17" fmla="*/ 121023 h 1385047"/>
                <a:gd name="connsiteX18" fmla="*/ 1371600 w 2850776"/>
                <a:gd name="connsiteY18" fmla="*/ 107576 h 1385047"/>
                <a:gd name="connsiteX19" fmla="*/ 1465729 w 2850776"/>
                <a:gd name="connsiteY19" fmla="*/ 80682 h 1385047"/>
                <a:gd name="connsiteX20" fmla="*/ 1546411 w 2850776"/>
                <a:gd name="connsiteY20" fmla="*/ 107576 h 1385047"/>
                <a:gd name="connsiteX21" fmla="*/ 1586752 w 2850776"/>
                <a:gd name="connsiteY21" fmla="*/ 134470 h 1385047"/>
                <a:gd name="connsiteX22" fmla="*/ 1667435 w 2850776"/>
                <a:gd name="connsiteY22" fmla="*/ 161364 h 1385047"/>
                <a:gd name="connsiteX23" fmla="*/ 1761564 w 2850776"/>
                <a:gd name="connsiteY23" fmla="*/ 188259 h 1385047"/>
                <a:gd name="connsiteX24" fmla="*/ 2178423 w 2850776"/>
                <a:gd name="connsiteY24" fmla="*/ 161364 h 1385047"/>
                <a:gd name="connsiteX25" fmla="*/ 2312894 w 2850776"/>
                <a:gd name="connsiteY25" fmla="*/ 174812 h 1385047"/>
                <a:gd name="connsiteX26" fmla="*/ 2649070 w 2850776"/>
                <a:gd name="connsiteY26" fmla="*/ 174812 h 1385047"/>
                <a:gd name="connsiteX27" fmla="*/ 2850776 w 2850776"/>
                <a:gd name="connsiteY27" fmla="*/ 174812 h 1385047"/>
                <a:gd name="connsiteX28" fmla="*/ 2837329 w 2850776"/>
                <a:gd name="connsiteY28" fmla="*/ 1385047 h 1385047"/>
                <a:gd name="connsiteX29" fmla="*/ 13447 w 2850776"/>
                <a:gd name="connsiteY29" fmla="*/ 1385047 h 1385047"/>
                <a:gd name="connsiteX30" fmla="*/ 0 w 2850776"/>
                <a:gd name="connsiteY30" fmla="*/ 134470 h 138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0776" h="1385047">
                  <a:moveTo>
                    <a:pt x="0" y="134470"/>
                  </a:moveTo>
                  <a:lnTo>
                    <a:pt x="0" y="134470"/>
                  </a:lnTo>
                  <a:cubicBezTo>
                    <a:pt x="35859" y="116541"/>
                    <a:pt x="70726" y="96475"/>
                    <a:pt x="107576" y="80682"/>
                  </a:cubicBezTo>
                  <a:cubicBezTo>
                    <a:pt x="133633" y="69515"/>
                    <a:pt x="164670" y="69513"/>
                    <a:pt x="188258" y="53788"/>
                  </a:cubicBezTo>
                  <a:lnTo>
                    <a:pt x="268941" y="0"/>
                  </a:lnTo>
                  <a:cubicBezTo>
                    <a:pt x="309282" y="4482"/>
                    <a:pt x="349847" y="7275"/>
                    <a:pt x="389964" y="13447"/>
                  </a:cubicBezTo>
                  <a:cubicBezTo>
                    <a:pt x="435501" y="20453"/>
                    <a:pt x="443095" y="28627"/>
                    <a:pt x="484094" y="40341"/>
                  </a:cubicBezTo>
                  <a:cubicBezTo>
                    <a:pt x="501864" y="45418"/>
                    <a:pt x="520180" y="48477"/>
                    <a:pt x="537882" y="53788"/>
                  </a:cubicBezTo>
                  <a:cubicBezTo>
                    <a:pt x="565035" y="61934"/>
                    <a:pt x="591670" y="71717"/>
                    <a:pt x="618564" y="80682"/>
                  </a:cubicBezTo>
                  <a:lnTo>
                    <a:pt x="658905" y="94129"/>
                  </a:lnTo>
                  <a:cubicBezTo>
                    <a:pt x="711438" y="146660"/>
                    <a:pt x="656315" y="99557"/>
                    <a:pt x="726141" y="134470"/>
                  </a:cubicBezTo>
                  <a:cubicBezTo>
                    <a:pt x="740596" y="141698"/>
                    <a:pt x="752027" y="154136"/>
                    <a:pt x="766482" y="161364"/>
                  </a:cubicBezTo>
                  <a:cubicBezTo>
                    <a:pt x="779160" y="167703"/>
                    <a:pt x="793194" y="170918"/>
                    <a:pt x="806823" y="174812"/>
                  </a:cubicBezTo>
                  <a:cubicBezTo>
                    <a:pt x="851129" y="187471"/>
                    <a:pt x="881637" y="192464"/>
                    <a:pt x="927847" y="201706"/>
                  </a:cubicBezTo>
                  <a:cubicBezTo>
                    <a:pt x="995082" y="197224"/>
                    <a:pt x="1062845" y="197789"/>
                    <a:pt x="1129552" y="188259"/>
                  </a:cubicBezTo>
                  <a:cubicBezTo>
                    <a:pt x="1157616" y="184250"/>
                    <a:pt x="1183341" y="170329"/>
                    <a:pt x="1210235" y="161364"/>
                  </a:cubicBezTo>
                  <a:lnTo>
                    <a:pt x="1250576" y="147917"/>
                  </a:lnTo>
                  <a:lnTo>
                    <a:pt x="1331258" y="121023"/>
                  </a:lnTo>
                  <a:cubicBezTo>
                    <a:pt x="1344705" y="116541"/>
                    <a:pt x="1357849" y="111014"/>
                    <a:pt x="1371600" y="107576"/>
                  </a:cubicBezTo>
                  <a:cubicBezTo>
                    <a:pt x="1439139" y="90691"/>
                    <a:pt x="1407855" y="99973"/>
                    <a:pt x="1465729" y="80682"/>
                  </a:cubicBezTo>
                  <a:cubicBezTo>
                    <a:pt x="1492623" y="89647"/>
                    <a:pt x="1522823" y="91851"/>
                    <a:pt x="1546411" y="107576"/>
                  </a:cubicBezTo>
                  <a:cubicBezTo>
                    <a:pt x="1559858" y="116541"/>
                    <a:pt x="1571984" y="127906"/>
                    <a:pt x="1586752" y="134470"/>
                  </a:cubicBezTo>
                  <a:cubicBezTo>
                    <a:pt x="1612658" y="145984"/>
                    <a:pt x="1640541" y="152399"/>
                    <a:pt x="1667435" y="161364"/>
                  </a:cubicBezTo>
                  <a:cubicBezTo>
                    <a:pt x="1725322" y="180660"/>
                    <a:pt x="1694007" y="171370"/>
                    <a:pt x="1761564" y="188259"/>
                  </a:cubicBezTo>
                  <a:cubicBezTo>
                    <a:pt x="1924110" y="170199"/>
                    <a:pt x="1979662" y="161364"/>
                    <a:pt x="2178423" y="161364"/>
                  </a:cubicBezTo>
                  <a:cubicBezTo>
                    <a:pt x="2223470" y="161364"/>
                    <a:pt x="2268070" y="170329"/>
                    <a:pt x="2312894" y="174812"/>
                  </a:cubicBezTo>
                  <a:cubicBezTo>
                    <a:pt x="2488402" y="145559"/>
                    <a:pt x="2332869" y="165511"/>
                    <a:pt x="2649070" y="174812"/>
                  </a:cubicBezTo>
                  <a:cubicBezTo>
                    <a:pt x="2716276" y="176789"/>
                    <a:pt x="2783541" y="174812"/>
                    <a:pt x="2850776" y="174812"/>
                  </a:cubicBezTo>
                  <a:lnTo>
                    <a:pt x="2837329" y="1385047"/>
                  </a:lnTo>
                  <a:lnTo>
                    <a:pt x="13447" y="1385047"/>
                  </a:lnTo>
                  <a:lnTo>
                    <a:pt x="0" y="134470"/>
                  </a:ln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2E28339-9D98-AC4C-9E3F-76C03104A184}"/>
                </a:ext>
              </a:extLst>
            </p:cNvPr>
            <p:cNvSpPr txBox="1"/>
            <p:nvPr/>
          </p:nvSpPr>
          <p:spPr>
            <a:xfrm>
              <a:off x="853888" y="4038658"/>
              <a:ext cx="2362200" cy="369332"/>
            </a:xfrm>
            <a:prstGeom prst="rect">
              <a:avLst/>
            </a:prstGeom>
            <a:noFill/>
          </p:spPr>
          <p:txBody>
            <a:bodyPr wrap="square" rtlCol="0">
              <a:spAutoFit/>
            </a:bodyPr>
            <a:lstStyle/>
            <a:p>
              <a:r>
                <a:rPr lang="en-US" dirty="0"/>
                <a:t>Continuous permafrost</a:t>
              </a:r>
            </a:p>
          </p:txBody>
        </p:sp>
        <p:sp>
          <p:nvSpPr>
            <p:cNvPr id="11" name="TextBox 10">
              <a:extLst>
                <a:ext uri="{FF2B5EF4-FFF2-40B4-BE49-F238E27FC236}">
                  <a16:creationId xmlns:a16="http://schemas.microsoft.com/office/drawing/2014/main" id="{F5513F95-930A-FD40-AED2-BE3FC50B3AB7}"/>
                </a:ext>
              </a:extLst>
            </p:cNvPr>
            <p:cNvSpPr txBox="1"/>
            <p:nvPr/>
          </p:nvSpPr>
          <p:spPr>
            <a:xfrm>
              <a:off x="762000" y="2971800"/>
              <a:ext cx="1515035" cy="369332"/>
            </a:xfrm>
            <a:prstGeom prst="rect">
              <a:avLst/>
            </a:prstGeom>
            <a:noFill/>
          </p:spPr>
          <p:txBody>
            <a:bodyPr wrap="square" rtlCol="0">
              <a:spAutoFit/>
            </a:bodyPr>
            <a:lstStyle/>
            <a:p>
              <a:r>
                <a:rPr lang="en-US" dirty="0"/>
                <a:t>Winter heave</a:t>
              </a:r>
            </a:p>
          </p:txBody>
        </p:sp>
        <p:sp>
          <p:nvSpPr>
            <p:cNvPr id="12" name="TextBox 11">
              <a:extLst>
                <a:ext uri="{FF2B5EF4-FFF2-40B4-BE49-F238E27FC236}">
                  <a16:creationId xmlns:a16="http://schemas.microsoft.com/office/drawing/2014/main" id="{ED600C92-5DFE-5B4A-8C77-DD29F457BD75}"/>
                </a:ext>
              </a:extLst>
            </p:cNvPr>
            <p:cNvSpPr txBox="1"/>
            <p:nvPr/>
          </p:nvSpPr>
          <p:spPr>
            <a:xfrm>
              <a:off x="1165413" y="3446531"/>
              <a:ext cx="1349187" cy="369332"/>
            </a:xfrm>
            <a:prstGeom prst="rect">
              <a:avLst/>
            </a:prstGeom>
            <a:noFill/>
          </p:spPr>
          <p:txBody>
            <a:bodyPr wrap="square" rtlCol="0">
              <a:spAutoFit/>
            </a:bodyPr>
            <a:lstStyle/>
            <a:p>
              <a:r>
                <a:rPr lang="en-US" dirty="0"/>
                <a:t>Active layer</a:t>
              </a:r>
            </a:p>
          </p:txBody>
        </p:sp>
      </p:grpSp>
      <p:pic>
        <p:nvPicPr>
          <p:cNvPr id="14" name="Picture 13">
            <a:extLst>
              <a:ext uri="{FF2B5EF4-FFF2-40B4-BE49-F238E27FC236}">
                <a16:creationId xmlns:a16="http://schemas.microsoft.com/office/drawing/2014/main" id="{41DDE40A-9D48-BC46-BFFB-E0CDCDF03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210" y="3106047"/>
            <a:ext cx="7743990" cy="3251621"/>
          </a:xfrm>
          <a:prstGeom prst="rect">
            <a:avLst/>
          </a:prstGeom>
        </p:spPr>
      </p:pic>
      <p:sp>
        <p:nvSpPr>
          <p:cNvPr id="16" name="TextBox 15">
            <a:extLst>
              <a:ext uri="{FF2B5EF4-FFF2-40B4-BE49-F238E27FC236}">
                <a16:creationId xmlns:a16="http://schemas.microsoft.com/office/drawing/2014/main" id="{89BA024B-C3F0-5042-A9FC-DE821F077197}"/>
              </a:ext>
            </a:extLst>
          </p:cNvPr>
          <p:cNvSpPr txBox="1"/>
          <p:nvPr/>
        </p:nvSpPr>
        <p:spPr>
          <a:xfrm>
            <a:off x="334727" y="1469655"/>
            <a:ext cx="5229390" cy="1200329"/>
          </a:xfrm>
          <a:prstGeom prst="rect">
            <a:avLst/>
          </a:prstGeom>
          <a:noFill/>
        </p:spPr>
        <p:txBody>
          <a:bodyPr wrap="square" rtlCol="0">
            <a:spAutoFit/>
          </a:bodyPr>
          <a:lstStyle/>
          <a:p>
            <a:r>
              <a:rPr lang="en-US" dirty="0"/>
              <a:t>UAVSAR Repeat-pass Interferometry from June &amp; Sept 2017 indicate deformation in locations of the 2015 Yukon-</a:t>
            </a:r>
            <a:r>
              <a:rPr lang="en-US" dirty="0" err="1"/>
              <a:t>Kuskokwin</a:t>
            </a:r>
            <a:r>
              <a:rPr lang="en-US" dirty="0"/>
              <a:t> Delta fire (from Schaefer et al., 2018)</a:t>
            </a:r>
          </a:p>
        </p:txBody>
      </p:sp>
      <p:cxnSp>
        <p:nvCxnSpPr>
          <p:cNvPr id="18" name="Straight Arrow Connector 17">
            <a:extLst>
              <a:ext uri="{FF2B5EF4-FFF2-40B4-BE49-F238E27FC236}">
                <a16:creationId xmlns:a16="http://schemas.microsoft.com/office/drawing/2014/main" id="{B3616541-97A5-EC41-B883-805B3FDA59D2}"/>
              </a:ext>
            </a:extLst>
          </p:cNvPr>
          <p:cNvCxnSpPr/>
          <p:nvPr/>
        </p:nvCxnSpPr>
        <p:spPr>
          <a:xfrm>
            <a:off x="3203399" y="2447966"/>
            <a:ext cx="403413" cy="2047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D911FC8-CF07-C24D-8D63-073845CD9ABD}"/>
              </a:ext>
            </a:extLst>
          </p:cNvPr>
          <p:cNvCxnSpPr>
            <a:cxnSpLocks/>
          </p:cNvCxnSpPr>
          <p:nvPr/>
        </p:nvCxnSpPr>
        <p:spPr>
          <a:xfrm>
            <a:off x="3203399" y="2447966"/>
            <a:ext cx="1180359" cy="1954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ED53958-BAEF-9A4B-A5E7-7B23A1E596F2}"/>
              </a:ext>
            </a:extLst>
          </p:cNvPr>
          <p:cNvCxnSpPr>
            <a:cxnSpLocks/>
          </p:cNvCxnSpPr>
          <p:nvPr/>
        </p:nvCxnSpPr>
        <p:spPr>
          <a:xfrm>
            <a:off x="3203399" y="2447966"/>
            <a:ext cx="2179934" cy="1819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417365E-954D-7F47-BA35-11B69F2B776D}"/>
              </a:ext>
            </a:extLst>
          </p:cNvPr>
          <p:cNvCxnSpPr>
            <a:cxnSpLocks/>
          </p:cNvCxnSpPr>
          <p:nvPr/>
        </p:nvCxnSpPr>
        <p:spPr>
          <a:xfrm>
            <a:off x="7010400" y="5181600"/>
            <a:ext cx="66076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81C2DB8-F950-3046-94C7-13AA5623976B}"/>
              </a:ext>
            </a:extLst>
          </p:cNvPr>
          <p:cNvSpPr txBox="1"/>
          <p:nvPr/>
        </p:nvSpPr>
        <p:spPr>
          <a:xfrm>
            <a:off x="6972300" y="4795200"/>
            <a:ext cx="822512" cy="369332"/>
          </a:xfrm>
          <a:prstGeom prst="rect">
            <a:avLst/>
          </a:prstGeom>
          <a:noFill/>
        </p:spPr>
        <p:txBody>
          <a:bodyPr wrap="square" rtlCol="0">
            <a:spAutoFit/>
          </a:bodyPr>
          <a:lstStyle/>
          <a:p>
            <a:r>
              <a:rPr lang="en-US" dirty="0">
                <a:solidFill>
                  <a:schemeClr val="bg1"/>
                </a:solidFill>
              </a:rPr>
              <a:t>10 km</a:t>
            </a:r>
          </a:p>
        </p:txBody>
      </p:sp>
    </p:spTree>
    <p:extLst>
      <p:ext uri="{BB962C8B-B14F-4D97-AF65-F5344CB8AC3E}">
        <p14:creationId xmlns:p14="http://schemas.microsoft.com/office/powerpoint/2010/main" val="3477032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ALOS-2 FBD data</a:t>
            </a:r>
          </a:p>
        </p:txBody>
      </p:sp>
      <p:sp>
        <p:nvSpPr>
          <p:cNvPr id="4" name="Date Placeholder 3"/>
          <p:cNvSpPr>
            <a:spLocks noGrp="1"/>
          </p:cNvSpPr>
          <p:nvPr>
            <p:ph type="dt" sz="half" idx="10"/>
          </p:nvPr>
        </p:nvSpPr>
        <p:spPr/>
        <p:txBody>
          <a:bodyPr/>
          <a:lstStyle/>
          <a:p>
            <a:r>
              <a:rPr lang="en-US"/>
              <a:t>NISAR -- Ecosystems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28" y="992477"/>
            <a:ext cx="8983916" cy="5497969"/>
          </a:xfrm>
          <a:prstGeom prst="rect">
            <a:avLst/>
          </a:prstGeom>
        </p:spPr>
      </p:pic>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52251" y="992477"/>
            <a:ext cx="1886222" cy="2833348"/>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0047" y="992477"/>
            <a:ext cx="1888621" cy="2075329"/>
          </a:xfrm>
          <a:prstGeom prst="rect">
            <a:avLst/>
          </a:prstGeom>
        </p:spPr>
      </p:pic>
    </p:spTree>
    <p:extLst>
      <p:ext uri="{BB962C8B-B14F-4D97-AF65-F5344CB8AC3E}">
        <p14:creationId xmlns:p14="http://schemas.microsoft.com/office/powerpoint/2010/main" val="2218076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Displaying Dual-pol data</a:t>
            </a:r>
            <a:br>
              <a:rPr lang="en-US" dirty="0"/>
            </a:br>
            <a:r>
              <a:rPr lang="en-US" dirty="0">
                <a:solidFill>
                  <a:srgbClr val="FF0000"/>
                </a:solidFill>
              </a:rPr>
              <a:t>HH</a:t>
            </a:r>
            <a:r>
              <a:rPr lang="en-US" dirty="0"/>
              <a:t>, </a:t>
            </a:r>
            <a:r>
              <a:rPr lang="en-US" dirty="0">
                <a:solidFill>
                  <a:srgbClr val="0F9447"/>
                </a:solidFill>
              </a:rPr>
              <a:t>HV</a:t>
            </a:r>
            <a:r>
              <a:rPr lang="en-US" dirty="0"/>
              <a:t>, </a:t>
            </a:r>
            <a:r>
              <a:rPr lang="en-US" dirty="0">
                <a:solidFill>
                  <a:srgbClr val="0070C0"/>
                </a:solidFill>
              </a:rPr>
              <a:t>HH/HV</a:t>
            </a:r>
          </a:p>
        </p:txBody>
      </p:sp>
      <p:sp>
        <p:nvSpPr>
          <p:cNvPr id="3" name="Content Placeholder 2"/>
          <p:cNvSpPr>
            <a:spLocks noGrp="1"/>
          </p:cNvSpPr>
          <p:nvPr>
            <p:ph idx="1"/>
          </p:nvPr>
        </p:nvSpPr>
        <p:spPr>
          <a:xfrm>
            <a:off x="228600" y="1189705"/>
            <a:ext cx="8686800" cy="1020096"/>
          </a:xfrm>
        </p:spPr>
        <p:txBody>
          <a:bodyPr/>
          <a:lstStyle/>
          <a:p>
            <a:r>
              <a:rPr lang="en-US" dirty="0"/>
              <a:t>Vegetation is green (HV </a:t>
            </a:r>
            <a:r>
              <a:rPr lang="mr-IN" dirty="0"/>
              <a:t>–</a:t>
            </a:r>
            <a:r>
              <a:rPr lang="en-US" dirty="0"/>
              <a:t> Volume scattering)</a:t>
            </a:r>
          </a:p>
          <a:p>
            <a:r>
              <a:rPr lang="en-US" dirty="0"/>
              <a:t>Water is blue (HH/HV </a:t>
            </a:r>
            <a:r>
              <a:rPr lang="mr-IN" dirty="0"/>
              <a:t>–</a:t>
            </a:r>
            <a:r>
              <a:rPr lang="en-US" dirty="0"/>
              <a:t> smooth surfaces are very bright)</a:t>
            </a:r>
          </a:p>
        </p:txBody>
      </p:sp>
      <p:pic>
        <p:nvPicPr>
          <p:cNvPr id="5" name="Picture 4"/>
          <p:cNvPicPr>
            <a:picLocks noChangeAspect="1"/>
          </p:cNvPicPr>
          <p:nvPr/>
        </p:nvPicPr>
        <p:blipFill>
          <a:blip r:embed="rId2"/>
          <a:stretch>
            <a:fillRect/>
          </a:stretch>
        </p:blipFill>
        <p:spPr>
          <a:xfrm>
            <a:off x="990600" y="2176510"/>
            <a:ext cx="6587690" cy="4148090"/>
          </a:xfrm>
          <a:prstGeom prst="rect">
            <a:avLst/>
          </a:prstGeom>
        </p:spPr>
      </p:pic>
    </p:spTree>
    <p:extLst>
      <p:ext uri="{BB962C8B-B14F-4D97-AF65-F5344CB8AC3E}">
        <p14:creationId xmlns:p14="http://schemas.microsoft.com/office/powerpoint/2010/main" val="1487668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L-band Time Series</a:t>
            </a:r>
          </a:p>
        </p:txBody>
      </p:sp>
      <p:sp>
        <p:nvSpPr>
          <p:cNvPr id="3" name="Content Placeholder 2"/>
          <p:cNvSpPr>
            <a:spLocks noGrp="1"/>
          </p:cNvSpPr>
          <p:nvPr>
            <p:ph idx="1"/>
          </p:nvPr>
        </p:nvSpPr>
        <p:spPr>
          <a:xfrm>
            <a:off x="228194" y="1037408"/>
            <a:ext cx="8686800" cy="639096"/>
          </a:xfrm>
        </p:spPr>
        <p:txBody>
          <a:bodyPr/>
          <a:lstStyle/>
          <a:p>
            <a:r>
              <a:rPr lang="en-US" dirty="0"/>
              <a:t>Sensors such as Sentinel-1 and NISAR are creating unprecedented, dependable time series of SAR data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905000"/>
            <a:ext cx="2911170" cy="22490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6263" y="1904999"/>
            <a:ext cx="2888025" cy="224908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005" y="1934286"/>
            <a:ext cx="2903595" cy="221979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230280"/>
            <a:ext cx="2911170" cy="227628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1419" y="4230278"/>
            <a:ext cx="2900350" cy="2276289"/>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1279" t="2852" r="8437" b="5110"/>
          <a:stretch/>
        </p:blipFill>
        <p:spPr>
          <a:xfrm>
            <a:off x="6088004" y="4495800"/>
            <a:ext cx="2903595" cy="2010767"/>
          </a:xfrm>
          <a:prstGeom prst="rect">
            <a:avLst/>
          </a:prstGeom>
        </p:spPr>
      </p:pic>
      <p:sp>
        <p:nvSpPr>
          <p:cNvPr id="4" name="TextBox 3">
            <a:extLst>
              <a:ext uri="{FF2B5EF4-FFF2-40B4-BE49-F238E27FC236}">
                <a16:creationId xmlns:a16="http://schemas.microsoft.com/office/drawing/2014/main" id="{440D9DDC-D7D8-BA40-843C-B05F7D277081}"/>
              </a:ext>
            </a:extLst>
          </p:cNvPr>
          <p:cNvSpPr txBox="1"/>
          <p:nvPr/>
        </p:nvSpPr>
        <p:spPr>
          <a:xfrm>
            <a:off x="76200" y="3776246"/>
            <a:ext cx="1456765" cy="338554"/>
          </a:xfrm>
          <a:prstGeom prst="rect">
            <a:avLst/>
          </a:prstGeom>
          <a:solidFill>
            <a:schemeClr val="tx1">
              <a:alpha val="49000"/>
            </a:schemeClr>
          </a:solidFill>
        </p:spPr>
        <p:txBody>
          <a:bodyPr wrap="square" rtlCol="0">
            <a:spAutoFit/>
          </a:bodyPr>
          <a:lstStyle/>
          <a:p>
            <a:pPr algn="ctr"/>
            <a:r>
              <a:rPr lang="en-US" sz="1600" dirty="0">
                <a:solidFill>
                  <a:schemeClr val="bg1"/>
                </a:solidFill>
              </a:rPr>
              <a:t>September</a:t>
            </a:r>
          </a:p>
        </p:txBody>
      </p:sp>
      <p:sp>
        <p:nvSpPr>
          <p:cNvPr id="11" name="TextBox 10">
            <a:extLst>
              <a:ext uri="{FF2B5EF4-FFF2-40B4-BE49-F238E27FC236}">
                <a16:creationId xmlns:a16="http://schemas.microsoft.com/office/drawing/2014/main" id="{9842404C-13A8-EF4A-BC10-699295A078BE}"/>
              </a:ext>
            </a:extLst>
          </p:cNvPr>
          <p:cNvSpPr txBox="1"/>
          <p:nvPr/>
        </p:nvSpPr>
        <p:spPr>
          <a:xfrm>
            <a:off x="3121419" y="3815526"/>
            <a:ext cx="1456765" cy="338554"/>
          </a:xfrm>
          <a:prstGeom prst="rect">
            <a:avLst/>
          </a:prstGeom>
          <a:solidFill>
            <a:schemeClr val="tx1">
              <a:alpha val="49000"/>
            </a:schemeClr>
          </a:solidFill>
        </p:spPr>
        <p:txBody>
          <a:bodyPr wrap="square" rtlCol="0">
            <a:spAutoFit/>
          </a:bodyPr>
          <a:lstStyle/>
          <a:p>
            <a:pPr algn="ctr"/>
            <a:r>
              <a:rPr lang="en-US" sz="1600" dirty="0">
                <a:solidFill>
                  <a:schemeClr val="bg1"/>
                </a:solidFill>
              </a:rPr>
              <a:t>November</a:t>
            </a:r>
          </a:p>
        </p:txBody>
      </p:sp>
      <p:sp>
        <p:nvSpPr>
          <p:cNvPr id="12" name="TextBox 11">
            <a:extLst>
              <a:ext uri="{FF2B5EF4-FFF2-40B4-BE49-F238E27FC236}">
                <a16:creationId xmlns:a16="http://schemas.microsoft.com/office/drawing/2014/main" id="{0E8F782E-58A9-BE46-A837-0269120E0234}"/>
              </a:ext>
            </a:extLst>
          </p:cNvPr>
          <p:cNvSpPr txBox="1"/>
          <p:nvPr/>
        </p:nvSpPr>
        <p:spPr>
          <a:xfrm>
            <a:off x="6088004" y="3815526"/>
            <a:ext cx="1456765" cy="338554"/>
          </a:xfrm>
          <a:prstGeom prst="rect">
            <a:avLst/>
          </a:prstGeom>
          <a:solidFill>
            <a:schemeClr val="tx1">
              <a:alpha val="49000"/>
            </a:schemeClr>
          </a:solidFill>
        </p:spPr>
        <p:txBody>
          <a:bodyPr wrap="square" rtlCol="0">
            <a:spAutoFit/>
          </a:bodyPr>
          <a:lstStyle/>
          <a:p>
            <a:pPr algn="ctr"/>
            <a:r>
              <a:rPr lang="en-US" sz="1600" dirty="0">
                <a:solidFill>
                  <a:schemeClr val="bg1"/>
                </a:solidFill>
              </a:rPr>
              <a:t>February</a:t>
            </a:r>
          </a:p>
        </p:txBody>
      </p:sp>
      <p:sp>
        <p:nvSpPr>
          <p:cNvPr id="13" name="TextBox 12">
            <a:extLst>
              <a:ext uri="{FF2B5EF4-FFF2-40B4-BE49-F238E27FC236}">
                <a16:creationId xmlns:a16="http://schemas.microsoft.com/office/drawing/2014/main" id="{E7638B8C-2853-9B43-94A9-F3AAFE5010E3}"/>
              </a:ext>
            </a:extLst>
          </p:cNvPr>
          <p:cNvSpPr txBox="1"/>
          <p:nvPr/>
        </p:nvSpPr>
        <p:spPr>
          <a:xfrm>
            <a:off x="101914" y="6168013"/>
            <a:ext cx="1456765" cy="338554"/>
          </a:xfrm>
          <a:prstGeom prst="rect">
            <a:avLst/>
          </a:prstGeom>
          <a:solidFill>
            <a:schemeClr val="tx1">
              <a:alpha val="49000"/>
            </a:schemeClr>
          </a:solidFill>
        </p:spPr>
        <p:txBody>
          <a:bodyPr wrap="square" rtlCol="0">
            <a:spAutoFit/>
          </a:bodyPr>
          <a:lstStyle/>
          <a:p>
            <a:pPr algn="ctr"/>
            <a:r>
              <a:rPr lang="en-US" sz="1600" dirty="0">
                <a:solidFill>
                  <a:schemeClr val="bg1"/>
                </a:solidFill>
              </a:rPr>
              <a:t>July</a:t>
            </a:r>
          </a:p>
        </p:txBody>
      </p:sp>
      <p:sp>
        <p:nvSpPr>
          <p:cNvPr id="15" name="TextBox 14">
            <a:extLst>
              <a:ext uri="{FF2B5EF4-FFF2-40B4-BE49-F238E27FC236}">
                <a16:creationId xmlns:a16="http://schemas.microsoft.com/office/drawing/2014/main" id="{3DF44579-9AB9-434F-9287-F45D852A2C0C}"/>
              </a:ext>
            </a:extLst>
          </p:cNvPr>
          <p:cNvSpPr txBox="1"/>
          <p:nvPr/>
        </p:nvSpPr>
        <p:spPr>
          <a:xfrm>
            <a:off x="3143831" y="6168013"/>
            <a:ext cx="1456765" cy="338554"/>
          </a:xfrm>
          <a:prstGeom prst="rect">
            <a:avLst/>
          </a:prstGeom>
          <a:solidFill>
            <a:schemeClr val="tx1">
              <a:alpha val="49000"/>
            </a:schemeClr>
          </a:solidFill>
        </p:spPr>
        <p:txBody>
          <a:bodyPr wrap="square" rtlCol="0">
            <a:spAutoFit/>
          </a:bodyPr>
          <a:lstStyle/>
          <a:p>
            <a:pPr algn="ctr"/>
            <a:r>
              <a:rPr lang="en-US" sz="1600" dirty="0">
                <a:solidFill>
                  <a:schemeClr val="bg1"/>
                </a:solidFill>
              </a:rPr>
              <a:t>February</a:t>
            </a:r>
          </a:p>
        </p:txBody>
      </p:sp>
    </p:spTree>
    <p:extLst>
      <p:ext uri="{BB962C8B-B14F-4D97-AF65-F5344CB8AC3E}">
        <p14:creationId xmlns:p14="http://schemas.microsoft.com/office/powerpoint/2010/main" val="2350261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0E67-BFDB-004D-9C22-57089DA6691A}"/>
              </a:ext>
            </a:extLst>
          </p:cNvPr>
          <p:cNvSpPr>
            <a:spLocks noGrp="1"/>
          </p:cNvSpPr>
          <p:nvPr>
            <p:ph type="title"/>
          </p:nvPr>
        </p:nvSpPr>
        <p:spPr/>
        <p:txBody>
          <a:bodyPr/>
          <a:lstStyle/>
          <a:p>
            <a:r>
              <a:rPr lang="en-US" dirty="0"/>
              <a:t>NISAR  &amp; </a:t>
            </a:r>
            <a:r>
              <a:rPr lang="en-US" dirty="0" err="1"/>
              <a:t>ABoVE</a:t>
            </a:r>
            <a:endParaRPr lang="en-US" dirty="0"/>
          </a:p>
        </p:txBody>
      </p:sp>
      <p:sp>
        <p:nvSpPr>
          <p:cNvPr id="3" name="Content Placeholder 2">
            <a:extLst>
              <a:ext uri="{FF2B5EF4-FFF2-40B4-BE49-F238E27FC236}">
                <a16:creationId xmlns:a16="http://schemas.microsoft.com/office/drawing/2014/main" id="{BE7BA47C-39CE-5C45-BA17-739142EFB3AB}"/>
              </a:ext>
            </a:extLst>
          </p:cNvPr>
          <p:cNvSpPr>
            <a:spLocks noGrp="1"/>
          </p:cNvSpPr>
          <p:nvPr>
            <p:ph idx="1"/>
          </p:nvPr>
        </p:nvSpPr>
        <p:spPr>
          <a:xfrm>
            <a:off x="182655" y="1069355"/>
            <a:ext cx="8686800" cy="486696"/>
          </a:xfrm>
        </p:spPr>
        <p:txBody>
          <a:bodyPr/>
          <a:lstStyle/>
          <a:p>
            <a:r>
              <a:rPr lang="en-US" dirty="0"/>
              <a:t>The NISAR Mission and the </a:t>
            </a:r>
            <a:r>
              <a:rPr lang="en-US" dirty="0" err="1"/>
              <a:t>ABoVE</a:t>
            </a:r>
            <a:r>
              <a:rPr lang="en-US" dirty="0"/>
              <a:t> domain are tightly linked</a:t>
            </a:r>
          </a:p>
        </p:txBody>
      </p:sp>
      <p:sp>
        <p:nvSpPr>
          <p:cNvPr id="4" name="Date Placeholder 3">
            <a:extLst>
              <a:ext uri="{FF2B5EF4-FFF2-40B4-BE49-F238E27FC236}">
                <a16:creationId xmlns:a16="http://schemas.microsoft.com/office/drawing/2014/main" id="{4EE8F337-602E-164F-8DF7-F965315472BB}"/>
              </a:ext>
            </a:extLst>
          </p:cNvPr>
          <p:cNvSpPr>
            <a:spLocks noGrp="1"/>
          </p:cNvSpPr>
          <p:nvPr>
            <p:ph type="dt" sz="half" idx="10"/>
          </p:nvPr>
        </p:nvSpPr>
        <p:spPr/>
        <p:txBody>
          <a:bodyPr/>
          <a:lstStyle/>
          <a:p>
            <a:r>
              <a:rPr lang="en-US"/>
              <a:t>Siqueira </a:t>
            </a:r>
            <a:r>
              <a:rPr lang="mr-IN"/>
              <a:t>–</a:t>
            </a:r>
            <a:r>
              <a:rPr lang="en-US"/>
              <a:t> NISAR Ecosystems Lead</a:t>
            </a:r>
            <a:endParaRPr lang="en-US" dirty="0"/>
          </a:p>
        </p:txBody>
      </p:sp>
      <p:grpSp>
        <p:nvGrpSpPr>
          <p:cNvPr id="15" name="Group 14">
            <a:extLst>
              <a:ext uri="{FF2B5EF4-FFF2-40B4-BE49-F238E27FC236}">
                <a16:creationId xmlns:a16="http://schemas.microsoft.com/office/drawing/2014/main" id="{6AB418D2-99BD-BF49-A509-F4C09455960A}"/>
              </a:ext>
            </a:extLst>
          </p:cNvPr>
          <p:cNvGrpSpPr/>
          <p:nvPr/>
        </p:nvGrpSpPr>
        <p:grpSpPr>
          <a:xfrm>
            <a:off x="79797" y="1758248"/>
            <a:ext cx="2318263" cy="4718752"/>
            <a:chOff x="79797" y="1758248"/>
            <a:chExt cx="2318263" cy="4718752"/>
          </a:xfrm>
        </p:grpSpPr>
        <p:pic>
          <p:nvPicPr>
            <p:cNvPr id="6" name="Picture 5">
              <a:extLst>
                <a:ext uri="{FF2B5EF4-FFF2-40B4-BE49-F238E27FC236}">
                  <a16:creationId xmlns:a16="http://schemas.microsoft.com/office/drawing/2014/main" id="{B652C880-6D01-5F4B-9B73-F7860BC7E1E2}"/>
                </a:ext>
              </a:extLst>
            </p:cNvPr>
            <p:cNvPicPr>
              <a:picLocks noChangeAspect="1"/>
            </p:cNvPicPr>
            <p:nvPr/>
          </p:nvPicPr>
          <p:blipFill rotWithShape="1">
            <a:blip r:embed="rId3">
              <a:extLst>
                <a:ext uri="{28A0092B-C50C-407E-A947-70E740481C1C}">
                  <a14:useLocalDpi xmlns:a14="http://schemas.microsoft.com/office/drawing/2010/main" val="0"/>
                </a:ext>
              </a:extLst>
            </a:blip>
            <a:srcRect r="20854"/>
            <a:stretch/>
          </p:blipFill>
          <p:spPr>
            <a:xfrm>
              <a:off x="182655" y="2148109"/>
              <a:ext cx="2179546" cy="4328891"/>
            </a:xfrm>
            <a:prstGeom prst="rect">
              <a:avLst/>
            </a:prstGeom>
          </p:spPr>
        </p:pic>
        <p:sp>
          <p:nvSpPr>
            <p:cNvPr id="7" name="TextBox 6">
              <a:extLst>
                <a:ext uri="{FF2B5EF4-FFF2-40B4-BE49-F238E27FC236}">
                  <a16:creationId xmlns:a16="http://schemas.microsoft.com/office/drawing/2014/main" id="{C6E6D3A2-B331-B248-BAA6-2DFBFB52EA92}"/>
                </a:ext>
              </a:extLst>
            </p:cNvPr>
            <p:cNvSpPr txBox="1"/>
            <p:nvPr/>
          </p:nvSpPr>
          <p:spPr>
            <a:xfrm>
              <a:off x="79797" y="1758248"/>
              <a:ext cx="2318263" cy="369332"/>
            </a:xfrm>
            <a:prstGeom prst="rect">
              <a:avLst/>
            </a:prstGeom>
            <a:noFill/>
          </p:spPr>
          <p:txBody>
            <a:bodyPr wrap="none" rtlCol="0">
              <a:spAutoFit/>
            </a:bodyPr>
            <a:lstStyle/>
            <a:p>
              <a:r>
                <a:rPr lang="en-US" dirty="0"/>
                <a:t>0 &lt; biomass &lt; 100 t/ha</a:t>
              </a:r>
            </a:p>
          </p:txBody>
        </p:sp>
      </p:grpSp>
      <p:grpSp>
        <p:nvGrpSpPr>
          <p:cNvPr id="16" name="Group 15">
            <a:extLst>
              <a:ext uri="{FF2B5EF4-FFF2-40B4-BE49-F238E27FC236}">
                <a16:creationId xmlns:a16="http://schemas.microsoft.com/office/drawing/2014/main" id="{2851B6C5-B4AC-7045-99F1-8659493BBD73}"/>
              </a:ext>
            </a:extLst>
          </p:cNvPr>
          <p:cNvGrpSpPr/>
          <p:nvPr/>
        </p:nvGrpSpPr>
        <p:grpSpPr>
          <a:xfrm>
            <a:off x="2514601" y="1589089"/>
            <a:ext cx="2039451" cy="4887910"/>
            <a:chOff x="2514601" y="1589089"/>
            <a:chExt cx="2039451" cy="4887910"/>
          </a:xfrm>
        </p:grpSpPr>
        <p:pic>
          <p:nvPicPr>
            <p:cNvPr id="8" name="Picture 7">
              <a:extLst>
                <a:ext uri="{FF2B5EF4-FFF2-40B4-BE49-F238E27FC236}">
                  <a16:creationId xmlns:a16="http://schemas.microsoft.com/office/drawing/2014/main" id="{598F299E-100B-264F-B79E-A2207E05B2A0}"/>
                </a:ext>
              </a:extLst>
            </p:cNvPr>
            <p:cNvPicPr>
              <a:picLocks noChangeAspect="1"/>
            </p:cNvPicPr>
            <p:nvPr/>
          </p:nvPicPr>
          <p:blipFill rotWithShape="1">
            <a:blip r:embed="rId4"/>
            <a:srcRect l="21276"/>
            <a:stretch/>
          </p:blipFill>
          <p:spPr>
            <a:xfrm>
              <a:off x="2514601" y="2148108"/>
              <a:ext cx="2039451" cy="4328891"/>
            </a:xfrm>
            <a:prstGeom prst="rect">
              <a:avLst/>
            </a:prstGeom>
          </p:spPr>
        </p:pic>
        <p:sp>
          <p:nvSpPr>
            <p:cNvPr id="9" name="TextBox 8">
              <a:extLst>
                <a:ext uri="{FF2B5EF4-FFF2-40B4-BE49-F238E27FC236}">
                  <a16:creationId xmlns:a16="http://schemas.microsoft.com/office/drawing/2014/main" id="{54A4416D-D8E9-8545-A8DF-6863E1C9104E}"/>
                </a:ext>
              </a:extLst>
            </p:cNvPr>
            <p:cNvSpPr txBox="1"/>
            <p:nvPr/>
          </p:nvSpPr>
          <p:spPr>
            <a:xfrm>
              <a:off x="2514601" y="1589089"/>
              <a:ext cx="2021521" cy="646331"/>
            </a:xfrm>
            <a:prstGeom prst="rect">
              <a:avLst/>
            </a:prstGeom>
            <a:noFill/>
          </p:spPr>
          <p:txBody>
            <a:bodyPr wrap="square" rtlCol="0">
              <a:spAutoFit/>
            </a:bodyPr>
            <a:lstStyle/>
            <a:p>
              <a:pPr algn="ctr"/>
              <a:r>
                <a:rPr lang="en-US" dirty="0"/>
                <a:t>strong inundation dynamics</a:t>
              </a:r>
            </a:p>
          </p:txBody>
        </p:sp>
      </p:grpSp>
      <p:grpSp>
        <p:nvGrpSpPr>
          <p:cNvPr id="17" name="Group 16">
            <a:extLst>
              <a:ext uri="{FF2B5EF4-FFF2-40B4-BE49-F238E27FC236}">
                <a16:creationId xmlns:a16="http://schemas.microsoft.com/office/drawing/2014/main" id="{DC0E97E2-EC18-5941-A4A0-254A02B03E16}"/>
              </a:ext>
            </a:extLst>
          </p:cNvPr>
          <p:cNvGrpSpPr/>
          <p:nvPr/>
        </p:nvGrpSpPr>
        <p:grpSpPr>
          <a:xfrm>
            <a:off x="4592717" y="1758248"/>
            <a:ext cx="2052897" cy="4729014"/>
            <a:chOff x="4592717" y="1758248"/>
            <a:chExt cx="2052897" cy="4729014"/>
          </a:xfrm>
        </p:grpSpPr>
        <p:pic>
          <p:nvPicPr>
            <p:cNvPr id="11" name="Picture 10">
              <a:extLst>
                <a:ext uri="{FF2B5EF4-FFF2-40B4-BE49-F238E27FC236}">
                  <a16:creationId xmlns:a16="http://schemas.microsoft.com/office/drawing/2014/main" id="{C1631346-D275-064A-BB8C-FF83F96765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6452" y="2137843"/>
              <a:ext cx="1939162" cy="4349419"/>
            </a:xfrm>
            <a:prstGeom prst="rect">
              <a:avLst/>
            </a:prstGeom>
          </p:spPr>
        </p:pic>
        <p:sp>
          <p:nvSpPr>
            <p:cNvPr id="12" name="TextBox 11">
              <a:extLst>
                <a:ext uri="{FF2B5EF4-FFF2-40B4-BE49-F238E27FC236}">
                  <a16:creationId xmlns:a16="http://schemas.microsoft.com/office/drawing/2014/main" id="{614C201C-D369-7643-BE43-E956906DE990}"/>
                </a:ext>
              </a:extLst>
            </p:cNvPr>
            <p:cNvSpPr txBox="1"/>
            <p:nvPr/>
          </p:nvSpPr>
          <p:spPr>
            <a:xfrm>
              <a:off x="4592717" y="1758248"/>
              <a:ext cx="2021521" cy="369332"/>
            </a:xfrm>
            <a:prstGeom prst="rect">
              <a:avLst/>
            </a:prstGeom>
            <a:noFill/>
          </p:spPr>
          <p:txBody>
            <a:bodyPr wrap="square" rtlCol="0">
              <a:spAutoFit/>
            </a:bodyPr>
            <a:lstStyle/>
            <a:p>
              <a:pPr algn="ctr"/>
              <a:r>
                <a:rPr lang="en-US" dirty="0"/>
                <a:t>disturbance</a:t>
              </a:r>
            </a:p>
          </p:txBody>
        </p:sp>
      </p:grpSp>
      <p:grpSp>
        <p:nvGrpSpPr>
          <p:cNvPr id="18" name="Group 17">
            <a:extLst>
              <a:ext uri="{FF2B5EF4-FFF2-40B4-BE49-F238E27FC236}">
                <a16:creationId xmlns:a16="http://schemas.microsoft.com/office/drawing/2014/main" id="{B83D7D4F-7C45-094B-AAAA-5059A6C1EBC4}"/>
              </a:ext>
            </a:extLst>
          </p:cNvPr>
          <p:cNvGrpSpPr/>
          <p:nvPr/>
        </p:nvGrpSpPr>
        <p:grpSpPr>
          <a:xfrm>
            <a:off x="6798014" y="1515089"/>
            <a:ext cx="2099457" cy="4961910"/>
            <a:chOff x="6798014" y="1515089"/>
            <a:chExt cx="2099457" cy="4961910"/>
          </a:xfrm>
        </p:grpSpPr>
        <p:pic>
          <p:nvPicPr>
            <p:cNvPr id="13" name="Picture 12">
              <a:extLst>
                <a:ext uri="{FF2B5EF4-FFF2-40B4-BE49-F238E27FC236}">
                  <a16:creationId xmlns:a16="http://schemas.microsoft.com/office/drawing/2014/main" id="{6F4C4811-D911-1F4F-A189-D8E5CE5FEA6C}"/>
                </a:ext>
              </a:extLst>
            </p:cNvPr>
            <p:cNvPicPr>
              <a:picLocks noChangeAspect="1"/>
            </p:cNvPicPr>
            <p:nvPr/>
          </p:nvPicPr>
          <p:blipFill rotWithShape="1">
            <a:blip r:embed="rId6"/>
            <a:srcRect r="13468"/>
            <a:stretch/>
          </p:blipFill>
          <p:spPr>
            <a:xfrm>
              <a:off x="6798014" y="2127580"/>
              <a:ext cx="2099457" cy="4349419"/>
            </a:xfrm>
            <a:prstGeom prst="rect">
              <a:avLst/>
            </a:prstGeom>
          </p:spPr>
        </p:pic>
        <p:sp>
          <p:nvSpPr>
            <p:cNvPr id="14" name="TextBox 13">
              <a:extLst>
                <a:ext uri="{FF2B5EF4-FFF2-40B4-BE49-F238E27FC236}">
                  <a16:creationId xmlns:a16="http://schemas.microsoft.com/office/drawing/2014/main" id="{AAABF4FE-A106-3546-B424-A73E76C74528}"/>
                </a:ext>
              </a:extLst>
            </p:cNvPr>
            <p:cNvSpPr txBox="1"/>
            <p:nvPr/>
          </p:nvSpPr>
          <p:spPr>
            <a:xfrm>
              <a:off x="6815944" y="1515089"/>
              <a:ext cx="2021521" cy="646331"/>
            </a:xfrm>
            <a:prstGeom prst="rect">
              <a:avLst/>
            </a:prstGeom>
            <a:noFill/>
          </p:spPr>
          <p:txBody>
            <a:bodyPr wrap="square" rtlCol="0">
              <a:spAutoFit/>
            </a:bodyPr>
            <a:lstStyle/>
            <a:p>
              <a:pPr algn="ctr"/>
              <a:r>
                <a:rPr lang="en-US" dirty="0"/>
                <a:t>permafrost monitoring</a:t>
              </a:r>
            </a:p>
          </p:txBody>
        </p:sp>
      </p:grpSp>
    </p:spTree>
    <p:extLst>
      <p:ext uri="{BB962C8B-B14F-4D97-AF65-F5344CB8AC3E}">
        <p14:creationId xmlns:p14="http://schemas.microsoft.com/office/powerpoint/2010/main" val="36892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Series Analysis</a:t>
            </a:r>
            <a:br>
              <a:rPr lang="en-US" dirty="0"/>
            </a:br>
            <a:r>
              <a:rPr lang="en-US" dirty="0"/>
              <a:t>ALOS-2 Observations in Maine</a:t>
            </a:r>
          </a:p>
        </p:txBody>
      </p:sp>
      <p:cxnSp>
        <p:nvCxnSpPr>
          <p:cNvPr id="7" name="Straight Connector 6"/>
          <p:cNvCxnSpPr/>
          <p:nvPr/>
        </p:nvCxnSpPr>
        <p:spPr>
          <a:xfrm flipV="1">
            <a:off x="367553" y="1891553"/>
            <a:ext cx="825649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93694" y="1788458"/>
            <a:ext cx="0" cy="2061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107764" y="1788458"/>
            <a:ext cx="0" cy="2061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121834" y="1788457"/>
            <a:ext cx="0" cy="2061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135905" y="1788457"/>
            <a:ext cx="0" cy="20618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47164" y="2060839"/>
            <a:ext cx="493059" cy="261610"/>
          </a:xfrm>
          <a:prstGeom prst="rect">
            <a:avLst/>
          </a:prstGeom>
          <a:noFill/>
        </p:spPr>
        <p:txBody>
          <a:bodyPr wrap="square" rtlCol="0">
            <a:spAutoFit/>
          </a:bodyPr>
          <a:lstStyle/>
          <a:p>
            <a:r>
              <a:rPr lang="en-US" sz="1100"/>
              <a:t>2014</a:t>
            </a:r>
          </a:p>
        </p:txBody>
      </p:sp>
      <p:sp>
        <p:nvSpPr>
          <p:cNvPr id="16" name="TextBox 15"/>
          <p:cNvSpPr txBox="1"/>
          <p:nvPr/>
        </p:nvSpPr>
        <p:spPr>
          <a:xfrm>
            <a:off x="2861234" y="2060839"/>
            <a:ext cx="493059" cy="261610"/>
          </a:xfrm>
          <a:prstGeom prst="rect">
            <a:avLst/>
          </a:prstGeom>
          <a:noFill/>
        </p:spPr>
        <p:txBody>
          <a:bodyPr wrap="square" rtlCol="0">
            <a:spAutoFit/>
          </a:bodyPr>
          <a:lstStyle/>
          <a:p>
            <a:r>
              <a:rPr lang="en-US" sz="1100" dirty="0"/>
              <a:t>2015</a:t>
            </a:r>
          </a:p>
        </p:txBody>
      </p:sp>
      <p:sp>
        <p:nvSpPr>
          <p:cNvPr id="17" name="TextBox 16"/>
          <p:cNvSpPr txBox="1"/>
          <p:nvPr/>
        </p:nvSpPr>
        <p:spPr>
          <a:xfrm>
            <a:off x="4875304" y="2060839"/>
            <a:ext cx="493059" cy="261610"/>
          </a:xfrm>
          <a:prstGeom prst="rect">
            <a:avLst/>
          </a:prstGeom>
          <a:noFill/>
        </p:spPr>
        <p:txBody>
          <a:bodyPr wrap="square" rtlCol="0">
            <a:spAutoFit/>
          </a:bodyPr>
          <a:lstStyle/>
          <a:p>
            <a:r>
              <a:rPr lang="en-US" sz="1100" dirty="0"/>
              <a:t>2016</a:t>
            </a:r>
          </a:p>
        </p:txBody>
      </p:sp>
      <p:sp>
        <p:nvSpPr>
          <p:cNvPr id="18" name="TextBox 17"/>
          <p:cNvSpPr txBox="1"/>
          <p:nvPr/>
        </p:nvSpPr>
        <p:spPr>
          <a:xfrm>
            <a:off x="6889374" y="2060839"/>
            <a:ext cx="493059" cy="261610"/>
          </a:xfrm>
          <a:prstGeom prst="rect">
            <a:avLst/>
          </a:prstGeom>
          <a:noFill/>
        </p:spPr>
        <p:txBody>
          <a:bodyPr wrap="square" rtlCol="0">
            <a:spAutoFit/>
          </a:bodyPr>
          <a:lstStyle/>
          <a:p>
            <a:r>
              <a:rPr lang="en-US" sz="1100" dirty="0"/>
              <a:t>2017</a:t>
            </a:r>
          </a:p>
        </p:txBody>
      </p:sp>
      <p:cxnSp>
        <p:nvCxnSpPr>
          <p:cNvPr id="19" name="Straight Connector 18"/>
          <p:cNvCxnSpPr/>
          <p:nvPr/>
        </p:nvCxnSpPr>
        <p:spPr>
          <a:xfrm flipV="1">
            <a:off x="2100730" y="1788458"/>
            <a:ext cx="0" cy="206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597212" y="1788458"/>
            <a:ext cx="0" cy="206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604248" y="1788458"/>
            <a:ext cx="0" cy="206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135718" y="1788457"/>
            <a:ext cx="0" cy="206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632200" y="1788457"/>
            <a:ext cx="0" cy="206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639236" y="1788457"/>
            <a:ext cx="0" cy="206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125883" y="1788457"/>
            <a:ext cx="0" cy="206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622365" y="1788457"/>
            <a:ext cx="0" cy="206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629401" y="1788457"/>
            <a:ext cx="0" cy="206189"/>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5800160" y="1229723"/>
            <a:ext cx="89647" cy="89647"/>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141694" y="1229724"/>
            <a:ext cx="89647" cy="89647"/>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418540" y="1229725"/>
            <a:ext cx="89647" cy="89647"/>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799727" y="1570101"/>
            <a:ext cx="89647" cy="89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689411" y="1565166"/>
            <a:ext cx="89647" cy="89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V="1">
            <a:off x="8120529" y="1788457"/>
            <a:ext cx="0" cy="206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617011" y="1788457"/>
            <a:ext cx="0" cy="206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624047" y="1788457"/>
            <a:ext cx="0" cy="206189"/>
          </a:xfrm>
          <a:prstGeom prst="line">
            <a:avLst/>
          </a:prstGeom>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7292786" y="1570100"/>
            <a:ext cx="89647" cy="89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629401" y="1570101"/>
            <a:ext cx="89647" cy="89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154271" y="1570102"/>
            <a:ext cx="89647" cy="89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276166" y="1570103"/>
            <a:ext cx="89647" cy="89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719481" y="1570102"/>
            <a:ext cx="89647" cy="89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639236" y="1560683"/>
            <a:ext cx="89647" cy="89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264646" y="1565166"/>
            <a:ext cx="89647" cy="89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861234" y="1565166"/>
            <a:ext cx="89647" cy="89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394363" y="1416060"/>
            <a:ext cx="89647" cy="896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243918" y="1415743"/>
            <a:ext cx="89647" cy="896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665691" y="1420089"/>
            <a:ext cx="89647" cy="896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495352" y="1411351"/>
            <a:ext cx="89647" cy="896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506694" y="1415744"/>
            <a:ext cx="89647" cy="896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417047" y="1415743"/>
            <a:ext cx="89647" cy="896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53" y="2598946"/>
            <a:ext cx="3716782" cy="3747247"/>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293" t="40701" r="9872" b="5615"/>
          <a:stretch/>
        </p:blipFill>
        <p:spPr>
          <a:xfrm>
            <a:off x="4495328" y="2631748"/>
            <a:ext cx="3497179" cy="3681642"/>
          </a:xfrm>
          <a:prstGeom prst="rect">
            <a:avLst/>
          </a:prstGeom>
        </p:spPr>
      </p:pic>
      <p:sp>
        <p:nvSpPr>
          <p:cNvPr id="53" name="Date Placeholder 1"/>
          <p:cNvSpPr>
            <a:spLocks noGrp="1"/>
          </p:cNvSpPr>
          <p:nvPr>
            <p:ph type="dt" sz="half" idx="10"/>
          </p:nvPr>
        </p:nvSpPr>
        <p:spPr>
          <a:xfrm>
            <a:off x="16102" y="6605613"/>
            <a:ext cx="2650897" cy="176187"/>
          </a:xfrm>
          <a:prstGeom prst="rect">
            <a:avLst/>
          </a:prstGeom>
        </p:spPr>
        <p:txBody>
          <a:bodyPr lIns="91436" tIns="45716" rIns="91436" bIns="45716"/>
          <a:lstStyle>
            <a:lvl1pPr>
              <a:defRPr sz="1200">
                <a:solidFill>
                  <a:schemeClr val="bg1"/>
                </a:solidFill>
              </a:defRPr>
            </a:lvl1pPr>
          </a:lstStyle>
          <a:p>
            <a:r>
              <a:rPr lang="en-US" dirty="0"/>
              <a:t>Siqueira </a:t>
            </a:r>
            <a:r>
              <a:rPr lang="mr-IN" dirty="0"/>
              <a:t>–</a:t>
            </a:r>
            <a:r>
              <a:rPr lang="en-US" dirty="0"/>
              <a:t> NISAR Ecosystems Lead</a:t>
            </a:r>
          </a:p>
        </p:txBody>
      </p:sp>
    </p:spTree>
    <p:extLst>
      <p:ext uri="{BB962C8B-B14F-4D97-AF65-F5344CB8AC3E}">
        <p14:creationId xmlns:p14="http://schemas.microsoft.com/office/powerpoint/2010/main" val="664237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189702"/>
            <a:ext cx="8686800" cy="701851"/>
          </a:xfrm>
        </p:spPr>
        <p:txBody>
          <a:bodyPr/>
          <a:lstStyle/>
          <a:p>
            <a:r>
              <a:rPr lang="en-US"/>
              <a:t>Compare HH and HV RCS </a:t>
            </a:r>
            <a:r>
              <a:rPr lang="en-US" dirty="0"/>
              <a:t>for different </a:t>
            </a:r>
            <a:r>
              <a:rPr lang="en-US" dirty="0" err="1"/>
              <a:t>landcovers</a:t>
            </a:r>
            <a:endParaRPr lang="en-US" dirty="0"/>
          </a:p>
        </p:txBody>
      </p:sp>
      <p:sp>
        <p:nvSpPr>
          <p:cNvPr id="6" name="Date Placeholder 1"/>
          <p:cNvSpPr>
            <a:spLocks noGrp="1"/>
          </p:cNvSpPr>
          <p:nvPr>
            <p:ph type="dt" sz="half" idx="10"/>
          </p:nvPr>
        </p:nvSpPr>
        <p:spPr>
          <a:xfrm>
            <a:off x="16102" y="6605613"/>
            <a:ext cx="2650897" cy="176187"/>
          </a:xfrm>
          <a:prstGeom prst="rect">
            <a:avLst/>
          </a:prstGeom>
        </p:spPr>
        <p:txBody>
          <a:bodyPr lIns="91436" tIns="45716" rIns="91436" bIns="45716"/>
          <a:lstStyle>
            <a:lvl1pPr>
              <a:defRPr sz="1200">
                <a:solidFill>
                  <a:schemeClr val="bg1"/>
                </a:solidFill>
              </a:defRPr>
            </a:lvl1pPr>
          </a:lstStyle>
          <a:p>
            <a:r>
              <a:rPr lang="en-US" dirty="0"/>
              <a:t>Siqueira </a:t>
            </a:r>
            <a:r>
              <a:rPr lang="mr-IN" dirty="0"/>
              <a:t>–</a:t>
            </a:r>
            <a:r>
              <a:rPr lang="en-US" dirty="0"/>
              <a:t> NISAR Ecosystems Lead</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09" y="1577583"/>
            <a:ext cx="6578600" cy="4786257"/>
          </a:xfrm>
          <a:prstGeom prst="rect">
            <a:avLst/>
          </a:prstGeom>
        </p:spPr>
      </p:pic>
    </p:spTree>
    <p:extLst>
      <p:ext uri="{BB962C8B-B14F-4D97-AF65-F5344CB8AC3E}">
        <p14:creationId xmlns:p14="http://schemas.microsoft.com/office/powerpoint/2010/main" val="4145261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189702"/>
            <a:ext cx="8686800" cy="701851"/>
          </a:xfrm>
        </p:spPr>
        <p:txBody>
          <a:bodyPr/>
          <a:lstStyle/>
          <a:p>
            <a:r>
              <a:rPr lang="en-US"/>
              <a:t>Compare HH and HV RCS </a:t>
            </a:r>
            <a:r>
              <a:rPr lang="en-US" dirty="0"/>
              <a:t>for different </a:t>
            </a:r>
            <a:r>
              <a:rPr lang="en-US" dirty="0" err="1"/>
              <a:t>landcovers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40626"/>
            <a:ext cx="6608218" cy="4860173"/>
          </a:xfrm>
          <a:prstGeom prst="rect">
            <a:avLst/>
          </a:prstGeom>
        </p:spPr>
      </p:pic>
      <p:sp>
        <p:nvSpPr>
          <p:cNvPr id="6" name="Date Placeholder 1"/>
          <p:cNvSpPr>
            <a:spLocks noGrp="1"/>
          </p:cNvSpPr>
          <p:nvPr>
            <p:ph type="dt" sz="half" idx="10"/>
          </p:nvPr>
        </p:nvSpPr>
        <p:spPr>
          <a:xfrm>
            <a:off x="16102" y="6605613"/>
            <a:ext cx="2650897" cy="176187"/>
          </a:xfrm>
          <a:prstGeom prst="rect">
            <a:avLst/>
          </a:prstGeom>
        </p:spPr>
        <p:txBody>
          <a:bodyPr lIns="91436" tIns="45716" rIns="91436" bIns="45716"/>
          <a:lstStyle>
            <a:lvl1pPr>
              <a:defRPr sz="1200">
                <a:solidFill>
                  <a:schemeClr val="bg1"/>
                </a:solidFill>
              </a:defRPr>
            </a:lvl1pPr>
          </a:lstStyle>
          <a:p>
            <a:r>
              <a:rPr lang="en-US" dirty="0"/>
              <a:t>Siqueira </a:t>
            </a:r>
            <a:r>
              <a:rPr lang="mr-IN" dirty="0"/>
              <a:t>–</a:t>
            </a:r>
            <a:r>
              <a:rPr lang="en-US" dirty="0"/>
              <a:t> NISAR Ecosystems Lead</a:t>
            </a:r>
          </a:p>
        </p:txBody>
      </p:sp>
    </p:spTree>
    <p:extLst>
      <p:ext uri="{BB962C8B-B14F-4D97-AF65-F5344CB8AC3E}">
        <p14:creationId xmlns:p14="http://schemas.microsoft.com/office/powerpoint/2010/main" val="713759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186D1-E375-304F-83F7-93B5DDD23770}"/>
              </a:ext>
            </a:extLst>
          </p:cNvPr>
          <p:cNvSpPr>
            <a:spLocks noGrp="1"/>
          </p:cNvSpPr>
          <p:nvPr>
            <p:ph type="title"/>
          </p:nvPr>
        </p:nvSpPr>
        <p:spPr/>
        <p:txBody>
          <a:bodyPr/>
          <a:lstStyle/>
          <a:p>
            <a:r>
              <a:rPr lang="en-US" dirty="0"/>
              <a:t>NISAR Current Events</a:t>
            </a:r>
          </a:p>
        </p:txBody>
      </p:sp>
      <p:sp>
        <p:nvSpPr>
          <p:cNvPr id="3" name="Text Placeholder 2">
            <a:extLst>
              <a:ext uri="{FF2B5EF4-FFF2-40B4-BE49-F238E27FC236}">
                <a16:creationId xmlns:a16="http://schemas.microsoft.com/office/drawing/2014/main" id="{6A88E1BD-8E4D-5349-BFDC-477E5821D5C3}"/>
              </a:ext>
            </a:extLst>
          </p:cNvPr>
          <p:cNvSpPr>
            <a:spLocks noGrp="1"/>
          </p:cNvSpPr>
          <p:nvPr>
            <p:ph type="body" idx="1"/>
          </p:nvPr>
        </p:nvSpPr>
        <p:spPr/>
        <p:txBody>
          <a:bodyPr/>
          <a:lstStyle/>
          <a:p>
            <a:r>
              <a:rPr lang="en-US" dirty="0"/>
              <a:t>Community Building</a:t>
            </a:r>
          </a:p>
          <a:p>
            <a:r>
              <a:rPr lang="en-US" dirty="0"/>
              <a:t>Educational Documents</a:t>
            </a:r>
          </a:p>
          <a:p>
            <a:r>
              <a:rPr lang="en-US" dirty="0"/>
              <a:t>Cal/Val</a:t>
            </a:r>
          </a:p>
          <a:p>
            <a:r>
              <a:rPr lang="en-US" dirty="0"/>
              <a:t>UAVSAR AM/PM Campaign</a:t>
            </a:r>
          </a:p>
        </p:txBody>
      </p:sp>
      <p:sp>
        <p:nvSpPr>
          <p:cNvPr id="4" name="Date Placeholder 3">
            <a:extLst>
              <a:ext uri="{FF2B5EF4-FFF2-40B4-BE49-F238E27FC236}">
                <a16:creationId xmlns:a16="http://schemas.microsoft.com/office/drawing/2014/main" id="{AFC9F216-DF22-EE48-B7BB-3D978D432549}"/>
              </a:ext>
            </a:extLst>
          </p:cNvPr>
          <p:cNvSpPr>
            <a:spLocks noGrp="1"/>
          </p:cNvSpPr>
          <p:nvPr>
            <p:ph type="dt" sz="half" idx="10"/>
          </p:nvPr>
        </p:nvSpPr>
        <p:spPr/>
        <p:txBody>
          <a:bodyPr/>
          <a:lstStyle/>
          <a:p>
            <a:r>
              <a:rPr lang="en-US"/>
              <a:t>Siqueira </a:t>
            </a:r>
            <a:r>
              <a:rPr lang="mr-IN"/>
              <a:t>–</a:t>
            </a:r>
            <a:r>
              <a:rPr lang="en-US"/>
              <a:t> NISAR Ecosystems Lead</a:t>
            </a:r>
            <a:endParaRPr lang="en-US" dirty="0"/>
          </a:p>
        </p:txBody>
      </p:sp>
    </p:spTree>
    <p:extLst>
      <p:ext uri="{BB962C8B-B14F-4D97-AF65-F5344CB8AC3E}">
        <p14:creationId xmlns:p14="http://schemas.microsoft.com/office/powerpoint/2010/main" val="3570649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94E5B-FD9A-B54F-AAFC-6E1868E299DF}"/>
              </a:ext>
            </a:extLst>
          </p:cNvPr>
          <p:cNvSpPr>
            <a:spLocks noGrp="1"/>
          </p:cNvSpPr>
          <p:nvPr>
            <p:ph type="title"/>
          </p:nvPr>
        </p:nvSpPr>
        <p:spPr/>
        <p:txBody>
          <a:bodyPr/>
          <a:lstStyle/>
          <a:p>
            <a:r>
              <a:rPr lang="en-US" dirty="0"/>
              <a:t>Ecosystems Community</a:t>
            </a:r>
          </a:p>
        </p:txBody>
      </p:sp>
      <p:sp>
        <p:nvSpPr>
          <p:cNvPr id="3" name="Content Placeholder 2">
            <a:extLst>
              <a:ext uri="{FF2B5EF4-FFF2-40B4-BE49-F238E27FC236}">
                <a16:creationId xmlns:a16="http://schemas.microsoft.com/office/drawing/2014/main" id="{E5ACAAC8-2EE8-E845-BA5F-ED752D49839A}"/>
              </a:ext>
            </a:extLst>
          </p:cNvPr>
          <p:cNvSpPr>
            <a:spLocks noGrp="1"/>
          </p:cNvSpPr>
          <p:nvPr>
            <p:ph idx="1"/>
          </p:nvPr>
        </p:nvSpPr>
        <p:spPr/>
        <p:txBody>
          <a:bodyPr/>
          <a:lstStyle/>
          <a:p>
            <a:r>
              <a:rPr lang="en-US" dirty="0"/>
              <a:t>SERVIR (</a:t>
            </a:r>
            <a:r>
              <a:rPr lang="en-US" dirty="0">
                <a:hlinkClick r:id="rId2"/>
              </a:rPr>
              <a:t>https://www.servirglobal.net</a:t>
            </a:r>
            <a:r>
              <a:rPr lang="en-US" dirty="0"/>
              <a:t>)</a:t>
            </a:r>
          </a:p>
          <a:p>
            <a:r>
              <a:rPr lang="en-US" dirty="0"/>
              <a:t>Forest-PLUS &amp; Forest-PLUS2</a:t>
            </a:r>
          </a:p>
        </p:txBody>
      </p:sp>
      <p:sp>
        <p:nvSpPr>
          <p:cNvPr id="4" name="Date Placeholder 3">
            <a:extLst>
              <a:ext uri="{FF2B5EF4-FFF2-40B4-BE49-F238E27FC236}">
                <a16:creationId xmlns:a16="http://schemas.microsoft.com/office/drawing/2014/main" id="{5E141828-8AEE-254D-AFAC-827E73B6A7DD}"/>
              </a:ext>
            </a:extLst>
          </p:cNvPr>
          <p:cNvSpPr>
            <a:spLocks noGrp="1"/>
          </p:cNvSpPr>
          <p:nvPr>
            <p:ph type="dt" sz="half" idx="10"/>
          </p:nvPr>
        </p:nvSpPr>
        <p:spPr/>
        <p:txBody>
          <a:bodyPr/>
          <a:lstStyle/>
          <a:p>
            <a:r>
              <a:rPr lang="en-US"/>
              <a:t>Siqueira </a:t>
            </a:r>
            <a:r>
              <a:rPr lang="mr-IN"/>
              <a:t>–</a:t>
            </a:r>
            <a:r>
              <a:rPr lang="en-US"/>
              <a:t> NISAR Ecosystems Lead</a:t>
            </a:r>
            <a:endParaRPr lang="en-US" dirty="0"/>
          </a:p>
        </p:txBody>
      </p:sp>
      <p:pic>
        <p:nvPicPr>
          <p:cNvPr id="8" name="Picture 4" descr="https://lh6.googleusercontent.com/gZwCgCHNwsyG9H-TQQazAM2h2-iiYizXgSO98yvGpBYXTc9AKD9XBZTodyRKKYKRUs6utrrUDAAFvzkC8r8od2HsO1y6of3wVn1QhDNdftHEYIVtEJmH8DzMLd1nY7p7kQfSGTBL">
            <a:extLst>
              <a:ext uri="{FF2B5EF4-FFF2-40B4-BE49-F238E27FC236}">
                <a16:creationId xmlns:a16="http://schemas.microsoft.com/office/drawing/2014/main" id="{33A56185-D3D7-2649-B523-D3FB99326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129979"/>
            <a:ext cx="2585681" cy="1660055"/>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2" descr="Scoping_Feb17.png">
            <a:extLst>
              <a:ext uri="{FF2B5EF4-FFF2-40B4-BE49-F238E27FC236}">
                <a16:creationId xmlns:a16="http://schemas.microsoft.com/office/drawing/2014/main" id="{8AE6D330-9F70-3840-8820-2E3BB404A53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7CEA02AC-BD76-A244-8091-13FBA6E9706A}"/>
              </a:ext>
            </a:extLst>
          </p:cNvPr>
          <p:cNvPicPr>
            <a:picLocks noChangeAspect="1"/>
          </p:cNvPicPr>
          <p:nvPr/>
        </p:nvPicPr>
        <p:blipFill rotWithShape="1">
          <a:blip r:embed="rId4">
            <a:extLst>
              <a:ext uri="{28A0092B-C50C-407E-A947-70E740481C1C}">
                <a14:useLocalDpi xmlns:a14="http://schemas.microsoft.com/office/drawing/2010/main" val="0"/>
              </a:ext>
            </a:extLst>
          </a:blip>
          <a:srcRect l="13438"/>
          <a:stretch/>
        </p:blipFill>
        <p:spPr>
          <a:xfrm>
            <a:off x="162936" y="3074063"/>
            <a:ext cx="4594905" cy="2668478"/>
          </a:xfrm>
          <a:prstGeom prst="rect">
            <a:avLst/>
          </a:prstGeom>
        </p:spPr>
      </p:pic>
      <p:pic>
        <p:nvPicPr>
          <p:cNvPr id="13" name="Picture 12" descr="Macintosh HD:Users:siqueira:Library:Containers:com.yellowmug.SnapNDrag:Data:Library:Application Support:com.yellowmug.SnapNDrag:ac1676a26:screenshot_155.png">
            <a:extLst>
              <a:ext uri="{FF2B5EF4-FFF2-40B4-BE49-F238E27FC236}">
                <a16:creationId xmlns:a16="http://schemas.microsoft.com/office/drawing/2014/main" id="{8586E96A-7D1F-C74E-86B5-2ABA8ADFB668}"/>
              </a:ext>
            </a:extLst>
          </p:cNvPr>
          <p:cNvPicPr>
            <a:picLocks noChangeAspect="1"/>
          </p:cNvPicPr>
          <p:nvPr/>
        </p:nvPicPr>
        <p:blipFill rotWithShape="1">
          <a:blip r:embed="rId5">
            <a:extLst>
              <a:ext uri="{28A0092B-C50C-407E-A947-70E740481C1C}">
                <a14:useLocalDpi xmlns:a14="http://schemas.microsoft.com/office/drawing/2010/main" val="0"/>
              </a:ext>
            </a:extLst>
          </a:blip>
          <a:srcRect r="15986" b="2195"/>
          <a:stretch/>
        </p:blipFill>
        <p:spPr bwMode="auto">
          <a:xfrm>
            <a:off x="4800600" y="3849980"/>
            <a:ext cx="2618265" cy="2627022"/>
          </a:xfrm>
          <a:prstGeom prst="rect">
            <a:avLst/>
          </a:prstGeom>
          <a:noFill/>
          <a:ln>
            <a:noFill/>
          </a:ln>
        </p:spPr>
      </p:pic>
      <p:pic>
        <p:nvPicPr>
          <p:cNvPr id="5" name="Picture 8" descr="https://lh4.googleusercontent.com/iub4C_uXDPD8keQIzpFaZpz3nCz_HYFBMM46FalcXsFPu4agHp9Kk_JhrvIG-KrcpRD2FwvQBA3YnIOv29N6sXhM4WGAOh3IT26yL5PVmHf84LyOcaOcD8HRlmZTEv25nI1hg4CT">
            <a:extLst>
              <a:ext uri="{FF2B5EF4-FFF2-40B4-BE49-F238E27FC236}">
                <a16:creationId xmlns:a16="http://schemas.microsoft.com/office/drawing/2014/main" id="{420377F2-FA85-3A46-987B-90C0B93157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1726"/>
          <a:stretch/>
        </p:blipFill>
        <p:spPr bwMode="auto">
          <a:xfrm>
            <a:off x="2999265" y="5307272"/>
            <a:ext cx="1572735" cy="333050"/>
          </a:xfrm>
          <a:prstGeom prst="rect">
            <a:avLst/>
          </a:prstGeom>
          <a:solidFill>
            <a:schemeClr val="bg1"/>
          </a:solidFill>
        </p:spPr>
      </p:pic>
      <p:pic>
        <p:nvPicPr>
          <p:cNvPr id="14" name="Picture 13">
            <a:extLst>
              <a:ext uri="{FF2B5EF4-FFF2-40B4-BE49-F238E27FC236}">
                <a16:creationId xmlns:a16="http://schemas.microsoft.com/office/drawing/2014/main" id="{9138D8C6-5FE1-B543-8A53-A82A057FA736}"/>
              </a:ext>
            </a:extLst>
          </p:cNvPr>
          <p:cNvPicPr>
            <a:picLocks noChangeAspect="1"/>
          </p:cNvPicPr>
          <p:nvPr/>
        </p:nvPicPr>
        <p:blipFill rotWithShape="1">
          <a:blip r:embed="rId7">
            <a:extLst>
              <a:ext uri="{28A0092B-C50C-407E-A947-70E740481C1C}">
                <a14:useLocalDpi xmlns:a14="http://schemas.microsoft.com/office/drawing/2010/main" val="0"/>
              </a:ext>
            </a:extLst>
          </a:blip>
          <a:srcRect l="10712" t="274" r="50275" b="-274"/>
          <a:stretch/>
        </p:blipFill>
        <p:spPr>
          <a:xfrm>
            <a:off x="7504382" y="1120371"/>
            <a:ext cx="1563418" cy="5358645"/>
          </a:xfrm>
          <a:prstGeom prst="rect">
            <a:avLst/>
          </a:prstGeom>
        </p:spPr>
      </p:pic>
      <p:pic>
        <p:nvPicPr>
          <p:cNvPr id="16" name="Picture 15">
            <a:extLst>
              <a:ext uri="{FF2B5EF4-FFF2-40B4-BE49-F238E27FC236}">
                <a16:creationId xmlns:a16="http://schemas.microsoft.com/office/drawing/2014/main" id="{0900426E-8A3C-7C4E-B3AB-4CAF7EA718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 y="2104890"/>
            <a:ext cx="3371850" cy="577164"/>
          </a:xfrm>
          <a:prstGeom prst="rect">
            <a:avLst/>
          </a:prstGeom>
        </p:spPr>
      </p:pic>
    </p:spTree>
    <p:extLst>
      <p:ext uri="{BB962C8B-B14F-4D97-AF65-F5344CB8AC3E}">
        <p14:creationId xmlns:p14="http://schemas.microsoft.com/office/powerpoint/2010/main" val="1839830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F63B1-A118-B94B-AB2E-5072D4D49AE4}"/>
              </a:ext>
            </a:extLst>
          </p:cNvPr>
          <p:cNvSpPr>
            <a:spLocks noGrp="1"/>
          </p:cNvSpPr>
          <p:nvPr>
            <p:ph type="title"/>
          </p:nvPr>
        </p:nvSpPr>
        <p:spPr/>
        <p:txBody>
          <a:bodyPr/>
          <a:lstStyle/>
          <a:p>
            <a:r>
              <a:rPr lang="en-US" dirty="0"/>
              <a:t>NISAR Science Handbook</a:t>
            </a:r>
          </a:p>
        </p:txBody>
      </p:sp>
      <p:sp>
        <p:nvSpPr>
          <p:cNvPr id="3" name="Content Placeholder 2">
            <a:extLst>
              <a:ext uri="{FF2B5EF4-FFF2-40B4-BE49-F238E27FC236}">
                <a16:creationId xmlns:a16="http://schemas.microsoft.com/office/drawing/2014/main" id="{19FC94CC-0DEF-F247-94E5-EA90A78DFDDD}"/>
              </a:ext>
            </a:extLst>
          </p:cNvPr>
          <p:cNvSpPr>
            <a:spLocks noGrp="1"/>
          </p:cNvSpPr>
          <p:nvPr>
            <p:ph idx="1"/>
          </p:nvPr>
        </p:nvSpPr>
        <p:spPr>
          <a:xfrm>
            <a:off x="228600" y="1083275"/>
            <a:ext cx="8686800" cy="1172495"/>
          </a:xfrm>
        </p:spPr>
        <p:txBody>
          <a:bodyPr/>
          <a:lstStyle/>
          <a:p>
            <a:r>
              <a:rPr lang="en-US" dirty="0"/>
              <a:t>NISAR 264 page science handbook</a:t>
            </a:r>
          </a:p>
          <a:p>
            <a:pPr lvl="1"/>
            <a:r>
              <a:rPr lang="en-US" dirty="0"/>
              <a:t>Available as a pdf (</a:t>
            </a:r>
            <a:r>
              <a:rPr lang="en-US" sz="1400" dirty="0" err="1"/>
              <a:t>nisar.jpl.nasa.gov</a:t>
            </a:r>
            <a:r>
              <a:rPr lang="en-US" sz="1400" dirty="0"/>
              <a:t>/</a:t>
            </a:r>
            <a:r>
              <a:rPr lang="en-US" sz="1400" dirty="0" err="1"/>
              <a:t>getengaged</a:t>
            </a:r>
            <a:r>
              <a:rPr lang="en-US" sz="1400" dirty="0"/>
              <a:t>/resources/</a:t>
            </a:r>
            <a:r>
              <a:rPr lang="en-US" dirty="0"/>
              <a:t>) and hard copy</a:t>
            </a:r>
          </a:p>
          <a:p>
            <a:pPr lvl="1"/>
            <a:r>
              <a:rPr lang="en-US" dirty="0"/>
              <a:t>Describes instrument, observations, and theoretical basis for the mission components</a:t>
            </a:r>
          </a:p>
          <a:p>
            <a:endParaRPr lang="en-US" dirty="0"/>
          </a:p>
        </p:txBody>
      </p:sp>
      <p:sp>
        <p:nvSpPr>
          <p:cNvPr id="4" name="Date Placeholder 3">
            <a:extLst>
              <a:ext uri="{FF2B5EF4-FFF2-40B4-BE49-F238E27FC236}">
                <a16:creationId xmlns:a16="http://schemas.microsoft.com/office/drawing/2014/main" id="{8A102782-3179-EE4B-8A64-6E1C9A9CBF65}"/>
              </a:ext>
            </a:extLst>
          </p:cNvPr>
          <p:cNvSpPr>
            <a:spLocks noGrp="1"/>
          </p:cNvSpPr>
          <p:nvPr>
            <p:ph type="dt" sz="half" idx="10"/>
          </p:nvPr>
        </p:nvSpPr>
        <p:spPr/>
        <p:txBody>
          <a:bodyPr/>
          <a:lstStyle/>
          <a:p>
            <a:r>
              <a:rPr lang="en-US"/>
              <a:t>Siqueira </a:t>
            </a:r>
            <a:r>
              <a:rPr lang="mr-IN"/>
              <a:t>–</a:t>
            </a:r>
            <a:r>
              <a:rPr lang="en-US"/>
              <a:t> NISAR Ecosystems Lead</a:t>
            </a:r>
            <a:endParaRPr lang="en-US" dirty="0"/>
          </a:p>
        </p:txBody>
      </p:sp>
      <p:pic>
        <p:nvPicPr>
          <p:cNvPr id="8" name="Picture 7">
            <a:extLst>
              <a:ext uri="{FF2B5EF4-FFF2-40B4-BE49-F238E27FC236}">
                <a16:creationId xmlns:a16="http://schemas.microsoft.com/office/drawing/2014/main" id="{C21C60BA-7BFD-6A4E-8DD1-AC793196D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117" y="2606475"/>
            <a:ext cx="4401283" cy="3648432"/>
          </a:xfrm>
          <a:prstGeom prst="rect">
            <a:avLst/>
          </a:prstGeom>
        </p:spPr>
      </p:pic>
      <p:pic>
        <p:nvPicPr>
          <p:cNvPr id="6" name="Picture 5">
            <a:extLst>
              <a:ext uri="{FF2B5EF4-FFF2-40B4-BE49-F238E27FC236}">
                <a16:creationId xmlns:a16="http://schemas.microsoft.com/office/drawing/2014/main" id="{F47FF184-EA2E-8A4C-9F9F-40DE80DD61FA}"/>
              </a:ext>
            </a:extLst>
          </p:cNvPr>
          <p:cNvPicPr>
            <a:picLocks noChangeAspect="1"/>
          </p:cNvPicPr>
          <p:nvPr/>
        </p:nvPicPr>
        <p:blipFill>
          <a:blip r:embed="rId3"/>
          <a:stretch>
            <a:fillRect/>
          </a:stretch>
        </p:blipFill>
        <p:spPr>
          <a:xfrm>
            <a:off x="457200" y="2500846"/>
            <a:ext cx="3352800" cy="4010943"/>
          </a:xfrm>
          <a:prstGeom prst="rect">
            <a:avLst/>
          </a:prstGeom>
          <a:ln>
            <a:solidFill>
              <a:schemeClr val="tx1"/>
            </a:solidFill>
          </a:ln>
        </p:spPr>
      </p:pic>
    </p:spTree>
    <p:extLst>
      <p:ext uri="{BB962C8B-B14F-4D97-AF65-F5344CB8AC3E}">
        <p14:creationId xmlns:p14="http://schemas.microsoft.com/office/powerpoint/2010/main" val="395660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EC531-236E-DF44-B113-0E3E573F5593}"/>
              </a:ext>
            </a:extLst>
          </p:cNvPr>
          <p:cNvSpPr>
            <a:spLocks noGrp="1"/>
          </p:cNvSpPr>
          <p:nvPr>
            <p:ph type="title"/>
          </p:nvPr>
        </p:nvSpPr>
        <p:spPr>
          <a:xfrm>
            <a:off x="2133600" y="0"/>
            <a:ext cx="6737350" cy="914400"/>
          </a:xfrm>
          <a:solidFill>
            <a:schemeClr val="bg1"/>
          </a:solidFill>
        </p:spPr>
        <p:txBody>
          <a:bodyPr/>
          <a:lstStyle/>
          <a:p>
            <a:pPr algn="r"/>
            <a:r>
              <a:rPr lang="en-US" sz="2800" dirty="0"/>
              <a:t>The SAR Handbook</a:t>
            </a:r>
            <a:br>
              <a:rPr lang="en-US" sz="2800" dirty="0"/>
            </a:br>
            <a:r>
              <a:rPr lang="en-US" sz="2800" dirty="0"/>
              <a:t>Forest Monitoring &amp; Biomass Estimation</a:t>
            </a:r>
          </a:p>
        </p:txBody>
      </p:sp>
      <p:sp>
        <p:nvSpPr>
          <p:cNvPr id="3" name="Slide Number Placeholder 2">
            <a:extLst>
              <a:ext uri="{FF2B5EF4-FFF2-40B4-BE49-F238E27FC236}">
                <a16:creationId xmlns:a16="http://schemas.microsoft.com/office/drawing/2014/main" id="{E3C6BC98-90E0-1E4D-8C64-A3922068E9FC}"/>
              </a:ext>
            </a:extLst>
          </p:cNvPr>
          <p:cNvSpPr>
            <a:spLocks noGrp="1"/>
          </p:cNvSpPr>
          <p:nvPr>
            <p:ph type="sldNum" idx="12"/>
          </p:nvPr>
        </p:nvSpPr>
        <p:spPr/>
        <p:txBody>
          <a:bodyPr/>
          <a:lstStyle/>
          <a:p>
            <a:fld id="{00000000-1234-1234-1234-123412341234}" type="slidenum">
              <a:rPr lang="en-US" smtClean="0"/>
              <a:pPr/>
              <a:t>25</a:t>
            </a:fld>
            <a:endParaRPr lang="en-US"/>
          </a:p>
        </p:txBody>
      </p:sp>
      <p:sp>
        <p:nvSpPr>
          <p:cNvPr id="4" name="Text Placeholder 3">
            <a:extLst>
              <a:ext uri="{FF2B5EF4-FFF2-40B4-BE49-F238E27FC236}">
                <a16:creationId xmlns:a16="http://schemas.microsoft.com/office/drawing/2014/main" id="{01DD7918-2A6B-D340-8FCA-5564889EFD87}"/>
              </a:ext>
            </a:extLst>
          </p:cNvPr>
          <p:cNvSpPr>
            <a:spLocks noGrp="1"/>
          </p:cNvSpPr>
          <p:nvPr>
            <p:ph type="body" idx="1"/>
          </p:nvPr>
        </p:nvSpPr>
        <p:spPr>
          <a:xfrm>
            <a:off x="4361316" y="1092199"/>
            <a:ext cx="4630283" cy="5264151"/>
          </a:xfrm>
        </p:spPr>
        <p:txBody>
          <a:bodyPr/>
          <a:lstStyle/>
          <a:p>
            <a:r>
              <a:rPr lang="en-US" dirty="0"/>
              <a:t>7 Technical chapters with examples</a:t>
            </a:r>
          </a:p>
          <a:p>
            <a:pPr lvl="1"/>
            <a:r>
              <a:rPr lang="en-US" dirty="0"/>
              <a:t>Basic principles and data access</a:t>
            </a:r>
          </a:p>
          <a:p>
            <a:pPr lvl="1"/>
            <a:r>
              <a:rPr lang="en-US" dirty="0"/>
              <a:t>Forest Disturbance Monitoring</a:t>
            </a:r>
          </a:p>
          <a:p>
            <a:pPr lvl="1"/>
            <a:r>
              <a:rPr lang="en-US" dirty="0"/>
              <a:t>Forest Stand Height Estimation</a:t>
            </a:r>
          </a:p>
          <a:p>
            <a:pPr lvl="1"/>
            <a:r>
              <a:rPr lang="en-US" dirty="0"/>
              <a:t>Biomass Mapping</a:t>
            </a:r>
          </a:p>
          <a:p>
            <a:pPr lvl="1"/>
            <a:r>
              <a:rPr lang="en-US" dirty="0"/>
              <a:t>Remote Sensing of Mangroves</a:t>
            </a:r>
          </a:p>
          <a:p>
            <a:pPr lvl="1"/>
            <a:r>
              <a:rPr lang="en-US" dirty="0"/>
              <a:t>Sampling Designs for SAR-driven surveys</a:t>
            </a:r>
          </a:p>
          <a:p>
            <a:pPr lvl="1"/>
            <a:endParaRPr lang="en-US" dirty="0"/>
          </a:p>
          <a:p>
            <a:r>
              <a:rPr lang="en-US" dirty="0"/>
              <a:t>Peer reviewed</a:t>
            </a:r>
          </a:p>
          <a:p>
            <a:r>
              <a:rPr lang="en-US" dirty="0"/>
              <a:t>Deployed at SERVIR centers distributed worldwide</a:t>
            </a:r>
          </a:p>
          <a:p>
            <a:pPr lvl="1"/>
            <a:endParaRPr lang="en-US" dirty="0"/>
          </a:p>
        </p:txBody>
      </p:sp>
      <p:pic>
        <p:nvPicPr>
          <p:cNvPr id="5" name="Picture 4">
            <a:extLst>
              <a:ext uri="{FF2B5EF4-FFF2-40B4-BE49-F238E27FC236}">
                <a16:creationId xmlns:a16="http://schemas.microsoft.com/office/drawing/2014/main" id="{62C0A42E-5D42-6244-BD84-DC3B15C55603}"/>
              </a:ext>
            </a:extLst>
          </p:cNvPr>
          <p:cNvPicPr>
            <a:picLocks noChangeAspect="1"/>
          </p:cNvPicPr>
          <p:nvPr/>
        </p:nvPicPr>
        <p:blipFill>
          <a:blip r:embed="rId2"/>
          <a:stretch>
            <a:fillRect/>
          </a:stretch>
        </p:blipFill>
        <p:spPr>
          <a:xfrm>
            <a:off x="38100" y="1066800"/>
            <a:ext cx="4310517" cy="5446713"/>
          </a:xfrm>
          <a:prstGeom prst="rect">
            <a:avLst/>
          </a:prstGeom>
        </p:spPr>
      </p:pic>
    </p:spTree>
    <p:extLst>
      <p:ext uri="{BB962C8B-B14F-4D97-AF65-F5344CB8AC3E}">
        <p14:creationId xmlns:p14="http://schemas.microsoft.com/office/powerpoint/2010/main" val="412177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18"/>
          <p:cNvSpPr txBox="1">
            <a:spLocks noGrp="1"/>
          </p:cNvSpPr>
          <p:nvPr>
            <p:ph type="title"/>
          </p:nvPr>
        </p:nvSpPr>
        <p:spPr>
          <a:xfrm>
            <a:off x="1543213" y="306232"/>
            <a:ext cx="7456216" cy="785232"/>
          </a:xfrm>
          <a:prstGeom prst="rect">
            <a:avLst/>
          </a:prstGeom>
          <a:noFill/>
          <a:ln>
            <a:noFill/>
          </a:ln>
        </p:spPr>
        <p:txBody>
          <a:bodyPr spcFirstLastPara="1" vert="horz" wrap="square" lIns="68569" tIns="34275" rIns="68569" bIns="34275" rtlCol="0" anchor="ctr" anchorCtr="0">
            <a:noAutofit/>
          </a:bodyPr>
          <a:lstStyle/>
          <a:p>
            <a:pPr lvl="0">
              <a:buClr>
                <a:schemeClr val="dk1"/>
              </a:buClr>
              <a:buSzPts val="1100"/>
            </a:pPr>
            <a:r>
              <a:rPr lang="en-US" sz="2400" dirty="0"/>
              <a:t>SAR Handbook Materials Have Had Global </a:t>
            </a:r>
            <a:r>
              <a:rPr lang="en-US" sz="2400" dirty="0">
                <a:solidFill>
                  <a:srgbClr val="1F3864"/>
                </a:solidFill>
              </a:rPr>
              <a:t>Reach</a:t>
            </a:r>
            <a:endParaRPr sz="2400" dirty="0">
              <a:solidFill>
                <a:srgbClr val="1F3864"/>
              </a:solidFill>
            </a:endParaRPr>
          </a:p>
        </p:txBody>
      </p:sp>
      <p:graphicFrame>
        <p:nvGraphicFramePr>
          <p:cNvPr id="115" name="Google Shape;115;p18"/>
          <p:cNvGraphicFramePr/>
          <p:nvPr>
            <p:extLst>
              <p:ext uri="{D42A27DB-BD31-4B8C-83A1-F6EECF244321}">
                <p14:modId xmlns:p14="http://schemas.microsoft.com/office/powerpoint/2010/main" val="2518875969"/>
              </p:ext>
            </p:extLst>
          </p:nvPr>
        </p:nvGraphicFramePr>
        <p:xfrm>
          <a:off x="184713" y="2577819"/>
          <a:ext cx="1528352" cy="1097296"/>
        </p:xfrm>
        <a:graphic>
          <a:graphicData uri="http://schemas.openxmlformats.org/drawingml/2006/table">
            <a:tbl>
              <a:tblPr firstRow="1" bandRow="1">
                <a:noFill/>
              </a:tblPr>
              <a:tblGrid>
                <a:gridCol w="890177">
                  <a:extLst>
                    <a:ext uri="{9D8B030D-6E8A-4147-A177-3AD203B41FA5}">
                      <a16:colId xmlns:a16="http://schemas.microsoft.com/office/drawing/2014/main" val="20000"/>
                    </a:ext>
                  </a:extLst>
                </a:gridCol>
                <a:gridCol w="638175">
                  <a:extLst>
                    <a:ext uri="{9D8B030D-6E8A-4147-A177-3AD203B41FA5}">
                      <a16:colId xmlns:a16="http://schemas.microsoft.com/office/drawing/2014/main" val="3122477029"/>
                    </a:ext>
                  </a:extLst>
                </a:gridCol>
              </a:tblGrid>
              <a:tr h="342908">
                <a:tc gridSpan="2">
                  <a:txBody>
                    <a:bodyPr/>
                    <a:lstStyle/>
                    <a:p>
                      <a:pPr marL="0" marR="0" lvl="0" indent="0" algn="l" rtl="0">
                        <a:spcBef>
                          <a:spcPts val="0"/>
                        </a:spcBef>
                        <a:spcAft>
                          <a:spcPts val="0"/>
                        </a:spcAft>
                        <a:buNone/>
                      </a:pPr>
                      <a:r>
                        <a:rPr lang="en-US" sz="900" b="1" i="0" u="none" strike="noStrike" cap="none" dirty="0">
                          <a:latin typeface="Arial Narrow"/>
                          <a:ea typeface="Arial Narrow"/>
                          <a:cs typeface="Arial Narrow"/>
                          <a:sym typeface="Arial Narrow"/>
                        </a:rPr>
                        <a:t>Top countries by Handbook materials accessed:</a:t>
                      </a:r>
                      <a:endParaRPr sz="1400" dirty="0"/>
                    </a:p>
                  </a:txBody>
                  <a:tcPr marL="68588" marR="68588" marT="34294" marB="34294"/>
                </a:tc>
                <a:tc hMerge="1">
                  <a:txBody>
                    <a:bodyPr/>
                    <a:lstStyle/>
                    <a:p>
                      <a:endParaRPr lang="en-US"/>
                    </a:p>
                  </a:txBody>
                  <a:tcPr/>
                </a:tc>
                <a:extLst>
                  <a:ext uri="{0D108BD9-81ED-4DB2-BD59-A6C34878D82A}">
                    <a16:rowId xmlns:a16="http://schemas.microsoft.com/office/drawing/2014/main" val="10000"/>
                  </a:ext>
                </a:extLst>
              </a:tr>
              <a:tr h="754388">
                <a:tc>
                  <a:txBody>
                    <a:bodyPr/>
                    <a:lstStyle/>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U.S.A.</a:t>
                      </a:r>
                    </a:p>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Germany</a:t>
                      </a:r>
                    </a:p>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China</a:t>
                      </a:r>
                      <a:endParaRPr sz="900" b="0" i="0" dirty="0">
                        <a:latin typeface="Arial Narrow" panose="020B0604020202020204" pitchFamily="34" charset="0"/>
                        <a:cs typeface="Arial Narrow" panose="020B0604020202020204" pitchFamily="34" charset="0"/>
                      </a:endParaRPr>
                    </a:p>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Spain</a:t>
                      </a:r>
                      <a:endParaRPr sz="900" b="0" i="0" dirty="0">
                        <a:latin typeface="Arial Narrow" panose="020B0604020202020204" pitchFamily="34" charset="0"/>
                        <a:cs typeface="Arial Narrow" panose="020B0604020202020204" pitchFamily="34" charset="0"/>
                      </a:endParaRPr>
                    </a:p>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France </a:t>
                      </a:r>
                      <a:endParaRPr sz="900" b="0" i="0" dirty="0">
                        <a:latin typeface="Arial Narrow" panose="020B0604020202020204" pitchFamily="34" charset="0"/>
                        <a:cs typeface="Arial Narrow" panose="020B0604020202020204" pitchFamily="34" charset="0"/>
                      </a:endParaRPr>
                    </a:p>
                  </a:txBody>
                  <a:tcPr marL="68588" marR="68588" marT="34294" marB="34294">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200"/>
                        <a:buFont typeface="Arial Narrow"/>
                        <a:buNone/>
                        <a:tabLst/>
                        <a:defRPr/>
                      </a:pPr>
                      <a:r>
                        <a:rPr lang="en-US" sz="900" b="0" i="0" dirty="0">
                          <a:latin typeface="Arial Narrow" panose="020B0604020202020204" pitchFamily="34" charset="0"/>
                          <a:ea typeface="Arial Narrow"/>
                          <a:cs typeface="Arial Narrow" panose="020B0604020202020204" pitchFamily="34" charset="0"/>
                          <a:sym typeface="Arial Narrow"/>
                        </a:rPr>
                        <a:t>14,280</a:t>
                      </a:r>
                      <a:endParaRPr lang="en-US" sz="900" b="0" i="0" dirty="0">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
                          <a:schemeClr val="dk1"/>
                        </a:buClr>
                        <a:buSzPts val="1200"/>
                        <a:buFont typeface="Arial Narrow"/>
                        <a:buNone/>
                        <a:tabLst/>
                        <a:defRPr/>
                      </a:pPr>
                      <a:r>
                        <a:rPr lang="en-US" sz="900" b="0" i="0" dirty="0">
                          <a:latin typeface="Arial Narrow" panose="020B0604020202020204" pitchFamily="34" charset="0"/>
                          <a:ea typeface="Arial Narrow"/>
                          <a:cs typeface="Arial Narrow" panose="020B0604020202020204" pitchFamily="34" charset="0"/>
                          <a:sym typeface="Arial Narrow"/>
                        </a:rPr>
                        <a:t>9,615</a:t>
                      </a:r>
                      <a:endParaRPr lang="en-US" sz="900" b="0" i="0" dirty="0">
                        <a:latin typeface="Arial Narrow" panose="020B0604020202020204" pitchFamily="34" charset="0"/>
                        <a:cs typeface="Arial Narrow" panose="020B0604020202020204" pitchFamily="34" charset="0"/>
                      </a:endParaRP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ea typeface="Arial Narrow"/>
                          <a:cs typeface="Arial Narrow" panose="020B0604020202020204" pitchFamily="34" charset="0"/>
                          <a:sym typeface="Arial Narrow"/>
                        </a:rPr>
                        <a:t>8,543</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ea typeface="Arial Narrow"/>
                          <a:cs typeface="Arial Narrow" panose="020B0604020202020204" pitchFamily="34" charset="0"/>
                          <a:sym typeface="Arial Narrow"/>
                        </a:rPr>
                        <a:t>6,142</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ea typeface="Arial Narrow"/>
                          <a:cs typeface="Arial Narrow" panose="020B0604020202020204" pitchFamily="34" charset="0"/>
                          <a:sym typeface="Arial Narrow"/>
                        </a:rPr>
                        <a:t>5,175</a:t>
                      </a:r>
                      <a:endParaRPr sz="900" b="0" i="0" dirty="0">
                        <a:latin typeface="Arial Narrow" panose="020B0604020202020204" pitchFamily="34" charset="0"/>
                        <a:cs typeface="Arial Narrow" panose="020B0604020202020204" pitchFamily="34" charset="0"/>
                      </a:endParaRPr>
                    </a:p>
                  </a:txBody>
                  <a:tcPr marL="68588" marR="68588" marT="34294" marB="34294">
                    <a:solidFill>
                      <a:schemeClr val="accent1">
                        <a:lumMod val="20000"/>
                        <a:lumOff val="80000"/>
                      </a:schemeClr>
                    </a:solidFill>
                  </a:tcPr>
                </a:tc>
                <a:extLst>
                  <a:ext uri="{0D108BD9-81ED-4DB2-BD59-A6C34878D82A}">
                    <a16:rowId xmlns:a16="http://schemas.microsoft.com/office/drawing/2014/main" val="10001"/>
                  </a:ext>
                </a:extLst>
              </a:tr>
            </a:tbl>
          </a:graphicData>
        </a:graphic>
      </p:graphicFrame>
      <p:pic>
        <p:nvPicPr>
          <p:cNvPr id="12" name="Picture 11">
            <a:extLst>
              <a:ext uri="{FF2B5EF4-FFF2-40B4-BE49-F238E27FC236}">
                <a16:creationId xmlns:a16="http://schemas.microsoft.com/office/drawing/2014/main" id="{379C558B-56B1-A341-89D8-09B613FA33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53908" y="7552494"/>
            <a:ext cx="1056855" cy="1267763"/>
          </a:xfrm>
          <a:prstGeom prst="rect">
            <a:avLst/>
          </a:prstGeom>
        </p:spPr>
      </p:pic>
      <p:graphicFrame>
        <p:nvGraphicFramePr>
          <p:cNvPr id="15" name="Google Shape;115;p18">
            <a:extLst>
              <a:ext uri="{FF2B5EF4-FFF2-40B4-BE49-F238E27FC236}">
                <a16:creationId xmlns:a16="http://schemas.microsoft.com/office/drawing/2014/main" id="{8EE89EE7-8939-7945-96D3-26D1BF107A57}"/>
              </a:ext>
            </a:extLst>
          </p:cNvPr>
          <p:cNvGraphicFramePr/>
          <p:nvPr>
            <p:extLst>
              <p:ext uri="{D42A27DB-BD31-4B8C-83A1-F6EECF244321}">
                <p14:modId xmlns:p14="http://schemas.microsoft.com/office/powerpoint/2010/main" val="2202885162"/>
              </p:ext>
            </p:extLst>
          </p:nvPr>
        </p:nvGraphicFramePr>
        <p:xfrm>
          <a:off x="184713" y="3859781"/>
          <a:ext cx="2490378" cy="2088530"/>
        </p:xfrm>
        <a:graphic>
          <a:graphicData uri="http://schemas.openxmlformats.org/drawingml/2006/table">
            <a:tbl>
              <a:tblPr firstRow="1" bandRow="1">
                <a:noFill/>
              </a:tblPr>
              <a:tblGrid>
                <a:gridCol w="830126">
                  <a:extLst>
                    <a:ext uri="{9D8B030D-6E8A-4147-A177-3AD203B41FA5}">
                      <a16:colId xmlns:a16="http://schemas.microsoft.com/office/drawing/2014/main" val="20001"/>
                    </a:ext>
                  </a:extLst>
                </a:gridCol>
                <a:gridCol w="830126">
                  <a:extLst>
                    <a:ext uri="{9D8B030D-6E8A-4147-A177-3AD203B41FA5}">
                      <a16:colId xmlns:a16="http://schemas.microsoft.com/office/drawing/2014/main" val="2520742743"/>
                    </a:ext>
                  </a:extLst>
                </a:gridCol>
                <a:gridCol w="830126">
                  <a:extLst>
                    <a:ext uri="{9D8B030D-6E8A-4147-A177-3AD203B41FA5}">
                      <a16:colId xmlns:a16="http://schemas.microsoft.com/office/drawing/2014/main" val="1763943669"/>
                    </a:ext>
                  </a:extLst>
                </a:gridCol>
              </a:tblGrid>
              <a:tr h="305434">
                <a:tc gridSpan="3">
                  <a:txBody>
                    <a:bodyPr/>
                    <a:lstStyle/>
                    <a:p>
                      <a:pPr marL="0" marR="0" lvl="0" indent="0" algn="l" rtl="0">
                        <a:spcBef>
                          <a:spcPts val="0"/>
                        </a:spcBef>
                        <a:spcAft>
                          <a:spcPts val="0"/>
                        </a:spcAft>
                        <a:buNone/>
                      </a:pPr>
                      <a:r>
                        <a:rPr lang="en-US" sz="900" b="1" i="0" u="none" strike="noStrike" cap="none" dirty="0">
                          <a:latin typeface="Arial Narrow"/>
                          <a:ea typeface="Arial Narrow"/>
                          <a:cs typeface="Arial Narrow"/>
                          <a:sym typeface="Arial Narrow"/>
                        </a:rPr>
                        <a:t>Top countries currently covered by SERVIR:</a:t>
                      </a:r>
                      <a:endParaRPr lang="en-US" sz="900" b="1" i="0" dirty="0">
                        <a:latin typeface="Arial Narrow"/>
                        <a:ea typeface="Arial Narrow"/>
                        <a:cs typeface="Arial Narrow"/>
                        <a:sym typeface="Arial Narrow"/>
                      </a:endParaRPr>
                    </a:p>
                  </a:txBody>
                  <a:tcPr marL="68588" marR="68588" marT="34294" marB="34294"/>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5748">
                <a:tc>
                  <a:txBody>
                    <a:bodyPr/>
                    <a:lstStyle/>
                    <a:p>
                      <a:pPr marL="0" marR="0" lvl="0" indent="0" algn="ctr" rtl="0">
                        <a:spcBef>
                          <a:spcPts val="0"/>
                        </a:spcBef>
                        <a:spcAft>
                          <a:spcPts val="0"/>
                        </a:spcAft>
                        <a:buNone/>
                      </a:pPr>
                      <a:r>
                        <a:rPr lang="en-US" sz="900" b="0" i="1" dirty="0">
                          <a:latin typeface="Arial Narrow" panose="020B0604020202020204" pitchFamily="34" charset="0"/>
                          <a:cs typeface="Arial Narrow" panose="020B0604020202020204" pitchFamily="34" charset="0"/>
                        </a:rPr>
                        <a:t>Country</a:t>
                      </a:r>
                      <a:endParaRPr sz="900" b="0" i="1" dirty="0">
                        <a:latin typeface="Arial Narrow" panose="020B0604020202020204" pitchFamily="34" charset="0"/>
                        <a:cs typeface="Arial Narrow" panose="020B0604020202020204" pitchFamily="34" charset="0"/>
                      </a:endParaRPr>
                    </a:p>
                  </a:txBody>
                  <a:tcPr marL="68588" marR="68588" marT="34294" marB="34294"/>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0" i="1" dirty="0">
                          <a:latin typeface="Arial Narrow" panose="020B0604020202020204" pitchFamily="34" charset="0"/>
                          <a:cs typeface="Arial Narrow" panose="020B0604020202020204" pitchFamily="34" charset="0"/>
                        </a:rPr>
                        <a:t>SERVIR Region</a:t>
                      </a:r>
                    </a:p>
                  </a:txBody>
                  <a:tcPr marL="68588" marR="68588" marT="34294" marB="34294"/>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0" i="1" dirty="0">
                          <a:latin typeface="Arial Narrow" panose="020B0604020202020204" pitchFamily="34" charset="0"/>
                          <a:cs typeface="Arial Narrow" panose="020B0604020202020204" pitchFamily="34" charset="0"/>
                        </a:rPr>
                        <a:t>Access</a:t>
                      </a:r>
                    </a:p>
                  </a:txBody>
                  <a:tcPr marL="68588" marR="68588" marT="34294" marB="34294"/>
                </a:tc>
                <a:extLst>
                  <a:ext uri="{0D108BD9-81ED-4DB2-BD59-A6C34878D82A}">
                    <a16:rowId xmlns:a16="http://schemas.microsoft.com/office/drawing/2014/main" val="4042466361"/>
                  </a:ext>
                </a:extLst>
              </a:tr>
              <a:tr h="1440188">
                <a:tc>
                  <a:txBody>
                    <a:bodyPr/>
                    <a:lstStyle/>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Brazil </a:t>
                      </a:r>
                    </a:p>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Kenya</a:t>
                      </a:r>
                      <a:endParaRPr sz="1400" b="0" i="0" dirty="0">
                        <a:latin typeface="Arial Narrow" panose="020B0604020202020204" pitchFamily="34" charset="0"/>
                        <a:cs typeface="Arial Narrow" panose="020B0604020202020204" pitchFamily="34" charset="0"/>
                      </a:endParaRPr>
                    </a:p>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Colombia</a:t>
                      </a:r>
                    </a:p>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Vietnam</a:t>
                      </a:r>
                      <a:endParaRPr sz="1400" b="0" i="0" dirty="0">
                        <a:latin typeface="Arial Narrow" panose="020B0604020202020204" pitchFamily="34" charset="0"/>
                        <a:cs typeface="Arial Narrow" panose="020B0604020202020204" pitchFamily="34" charset="0"/>
                      </a:endParaRPr>
                    </a:p>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Peru</a:t>
                      </a:r>
                    </a:p>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Nepal</a:t>
                      </a:r>
                      <a:endParaRPr sz="1400" b="0" i="0" dirty="0">
                        <a:latin typeface="Arial Narrow" panose="020B0604020202020204" pitchFamily="34" charset="0"/>
                        <a:cs typeface="Arial Narrow" panose="020B0604020202020204" pitchFamily="34" charset="0"/>
                      </a:endParaRPr>
                    </a:p>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Bangladesh</a:t>
                      </a:r>
                    </a:p>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Myanmar</a:t>
                      </a:r>
                    </a:p>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Pakistan</a:t>
                      </a:r>
                    </a:p>
                    <a:p>
                      <a:pPr marL="228600" marR="0" lvl="0" indent="-228600" algn="l" rtl="0">
                        <a:spcBef>
                          <a:spcPts val="0"/>
                        </a:spcBef>
                        <a:spcAft>
                          <a:spcPts val="0"/>
                        </a:spcAft>
                        <a:buClr>
                          <a:schemeClr val="dk1"/>
                        </a:buClr>
                        <a:buSzPts val="1200"/>
                        <a:buFont typeface="Arial Narrow"/>
                        <a:buAutoNum type="arabicPeriod"/>
                      </a:pPr>
                      <a:r>
                        <a:rPr lang="en-US" sz="900" b="0" i="0" dirty="0">
                          <a:latin typeface="Arial Narrow" panose="020B0604020202020204" pitchFamily="34" charset="0"/>
                          <a:ea typeface="Arial Narrow"/>
                          <a:cs typeface="Arial Narrow" panose="020B0604020202020204" pitchFamily="34" charset="0"/>
                          <a:sym typeface="Arial Narrow"/>
                        </a:rPr>
                        <a:t>Ecuador</a:t>
                      </a:r>
                      <a:endParaRPr sz="1400" b="0" i="0" dirty="0">
                        <a:latin typeface="Arial Narrow" panose="020B0604020202020204" pitchFamily="34" charset="0"/>
                        <a:cs typeface="Arial Narrow" panose="020B0604020202020204" pitchFamily="34" charset="0"/>
                      </a:endParaRPr>
                    </a:p>
                  </a:txBody>
                  <a:tcPr marL="68588" marR="68588" marT="34294" marB="34294"/>
                </a:tc>
                <a:tc>
                  <a:txBody>
                    <a:bodyPr/>
                    <a:lstStyle/>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Amazonia</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E&amp;S Africa</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Amazonia</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Mekong</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Amazonia</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HKH</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HKH</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HKH/Mekong</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HKH</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Amazonia</a:t>
                      </a:r>
                      <a:endParaRPr sz="900" b="0" i="0" dirty="0">
                        <a:latin typeface="Arial Narrow" panose="020B0604020202020204" pitchFamily="34" charset="0"/>
                        <a:cs typeface="Arial Narrow" panose="020B0604020202020204" pitchFamily="34" charset="0"/>
                      </a:endParaRPr>
                    </a:p>
                  </a:txBody>
                  <a:tcPr marL="68588" marR="68588" marT="34294" marB="34294"/>
                </a:tc>
                <a:tc>
                  <a:txBody>
                    <a:bodyPr/>
                    <a:lstStyle/>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3,903</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3,586</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2,448</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2,273</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1,674</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1,668</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1,426</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1,262</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1,137</a:t>
                      </a:r>
                    </a:p>
                    <a:p>
                      <a:pPr marL="0" marR="0" lvl="0" indent="0" algn="ctr" rtl="0">
                        <a:spcBef>
                          <a:spcPts val="0"/>
                        </a:spcBef>
                        <a:spcAft>
                          <a:spcPts val="0"/>
                        </a:spcAft>
                        <a:buClr>
                          <a:schemeClr val="dk1"/>
                        </a:buClr>
                        <a:buSzPts val="1200"/>
                        <a:buFont typeface="Arial Narrow"/>
                        <a:buNone/>
                      </a:pPr>
                      <a:r>
                        <a:rPr lang="en-US" sz="900" b="0" i="0" dirty="0">
                          <a:latin typeface="Arial Narrow" panose="020B0604020202020204" pitchFamily="34" charset="0"/>
                          <a:cs typeface="Arial Narrow" panose="020B0604020202020204" pitchFamily="34" charset="0"/>
                        </a:rPr>
                        <a:t>1,047</a:t>
                      </a:r>
                      <a:endParaRPr sz="900" b="0" i="0" dirty="0">
                        <a:latin typeface="Arial Narrow" panose="020B0604020202020204" pitchFamily="34" charset="0"/>
                        <a:cs typeface="Arial Narrow" panose="020B0604020202020204" pitchFamily="34" charset="0"/>
                      </a:endParaRPr>
                    </a:p>
                  </a:txBody>
                  <a:tcPr marL="68588" marR="68588" marT="34294" marB="34294"/>
                </a:tc>
                <a:extLst>
                  <a:ext uri="{0D108BD9-81ED-4DB2-BD59-A6C34878D82A}">
                    <a16:rowId xmlns:a16="http://schemas.microsoft.com/office/drawing/2014/main" val="10001"/>
                  </a:ext>
                </a:extLst>
              </a:tr>
            </a:tbl>
          </a:graphicData>
        </a:graphic>
      </p:graphicFrame>
      <p:sp>
        <p:nvSpPr>
          <p:cNvPr id="11" name="Google Shape;97;p17">
            <a:extLst>
              <a:ext uri="{FF2B5EF4-FFF2-40B4-BE49-F238E27FC236}">
                <a16:creationId xmlns:a16="http://schemas.microsoft.com/office/drawing/2014/main" id="{DBBB3313-0377-3540-9B51-E507E319AFAA}"/>
              </a:ext>
            </a:extLst>
          </p:cNvPr>
          <p:cNvSpPr txBox="1"/>
          <p:nvPr/>
        </p:nvSpPr>
        <p:spPr>
          <a:xfrm>
            <a:off x="3185703" y="5123805"/>
            <a:ext cx="5940617" cy="1180529"/>
          </a:xfrm>
          <a:prstGeom prst="rect">
            <a:avLst/>
          </a:prstGeom>
          <a:noFill/>
          <a:ln>
            <a:noFill/>
          </a:ln>
        </p:spPr>
        <p:txBody>
          <a:bodyPr spcFirstLastPara="1" wrap="square" lIns="68569" tIns="34275" rIns="68569" bIns="34275" anchor="t" anchorCtr="0">
            <a:noAutofit/>
          </a:bodyPr>
          <a:lstStyle/>
          <a:p>
            <a:pPr>
              <a:spcBef>
                <a:spcPts val="750"/>
              </a:spcBef>
              <a:buClr>
                <a:srgbClr val="0061AA"/>
              </a:buClr>
              <a:buSzPts val="1800"/>
            </a:pPr>
            <a:r>
              <a:rPr lang="en-US" sz="1350" dirty="0">
                <a:solidFill>
                  <a:schemeClr val="accent1"/>
                </a:solidFill>
                <a:latin typeface="Arial Narrow"/>
                <a:ea typeface="Arial Narrow"/>
                <a:cs typeface="Arial Narrow"/>
                <a:sym typeface="Arial Narrow"/>
              </a:rPr>
              <a:t>Between April 10 – May 5, 2019</a:t>
            </a:r>
            <a:endParaRPr lang="en-US" sz="1350" b="1" dirty="0">
              <a:solidFill>
                <a:schemeClr val="accent1"/>
              </a:solidFill>
              <a:latin typeface="Arial Narrow"/>
              <a:ea typeface="Arial Narrow"/>
              <a:cs typeface="Arial Narrow"/>
              <a:sym typeface="Arial Narrow"/>
            </a:endParaRPr>
          </a:p>
          <a:p>
            <a:pPr marL="171450" indent="-171450">
              <a:spcBef>
                <a:spcPts val="750"/>
              </a:spcBef>
              <a:buClr>
                <a:srgbClr val="0061AA"/>
              </a:buClr>
              <a:buSzPts val="1800"/>
              <a:buFont typeface="Arial"/>
              <a:buChar char="•"/>
            </a:pPr>
            <a:r>
              <a:rPr lang="en-US" sz="1350" b="1" dirty="0">
                <a:solidFill>
                  <a:srgbClr val="0432FF"/>
                </a:solidFill>
                <a:latin typeface="Arial Narrow"/>
                <a:ea typeface="Arial Narrow"/>
                <a:cs typeface="Arial Narrow"/>
                <a:sym typeface="Arial Narrow"/>
              </a:rPr>
              <a:t>The full Handbook </a:t>
            </a:r>
            <a:r>
              <a:rPr lang="en-US" sz="1350" dirty="0">
                <a:solidFill>
                  <a:srgbClr val="0432FF"/>
                </a:solidFill>
                <a:latin typeface="Arial Narrow"/>
                <a:ea typeface="Arial Narrow"/>
                <a:cs typeface="Arial Narrow"/>
                <a:sym typeface="Arial Narrow"/>
              </a:rPr>
              <a:t>has been accessed more than </a:t>
            </a:r>
            <a:r>
              <a:rPr lang="en-US" sz="1350" b="1" dirty="0">
                <a:solidFill>
                  <a:srgbClr val="0432FF"/>
                </a:solidFill>
                <a:latin typeface="Arial Narrow"/>
                <a:ea typeface="Arial Narrow"/>
                <a:cs typeface="Arial Narrow"/>
                <a:sym typeface="Arial Narrow"/>
              </a:rPr>
              <a:t>103,000 </a:t>
            </a:r>
            <a:r>
              <a:rPr lang="en-US" sz="1350" dirty="0">
                <a:solidFill>
                  <a:srgbClr val="0432FF"/>
                </a:solidFill>
                <a:latin typeface="Arial Narrow"/>
                <a:ea typeface="Arial Narrow"/>
                <a:cs typeface="Arial Narrow"/>
                <a:sym typeface="Arial Narrow"/>
              </a:rPr>
              <a:t>times</a:t>
            </a:r>
            <a:endParaRPr sz="1350" dirty="0">
              <a:solidFill>
                <a:srgbClr val="0432FF"/>
              </a:solidFill>
            </a:endParaRPr>
          </a:p>
          <a:p>
            <a:pPr marL="171450" indent="-171450">
              <a:spcBef>
                <a:spcPts val="375"/>
              </a:spcBef>
              <a:buClr>
                <a:srgbClr val="0061AA"/>
              </a:buClr>
              <a:buSzPts val="1800"/>
              <a:buFont typeface="Arial"/>
              <a:buChar char="•"/>
            </a:pPr>
            <a:r>
              <a:rPr lang="en-US" sz="1350" dirty="0">
                <a:solidFill>
                  <a:schemeClr val="accent1"/>
                </a:solidFill>
                <a:latin typeface="Arial Narrow"/>
                <a:ea typeface="Arial Narrow"/>
                <a:cs typeface="Arial Narrow"/>
                <a:sym typeface="Arial Narrow"/>
              </a:rPr>
              <a:t>Full Handbook and additional materials have been accessed more than </a:t>
            </a:r>
            <a:r>
              <a:rPr lang="en-US" sz="1350" b="1" dirty="0">
                <a:solidFill>
                  <a:schemeClr val="accent1"/>
                </a:solidFill>
                <a:latin typeface="Arial Narrow"/>
                <a:ea typeface="Arial Narrow"/>
                <a:cs typeface="Arial Narrow"/>
                <a:sym typeface="Arial Narrow"/>
              </a:rPr>
              <a:t>136,000 </a:t>
            </a:r>
            <a:r>
              <a:rPr lang="en-US" sz="1350" dirty="0">
                <a:solidFill>
                  <a:schemeClr val="accent1"/>
                </a:solidFill>
                <a:latin typeface="Arial Narrow"/>
                <a:ea typeface="Arial Narrow"/>
                <a:cs typeface="Arial Narrow"/>
                <a:sym typeface="Arial Narrow"/>
              </a:rPr>
              <a:t>times</a:t>
            </a:r>
          </a:p>
          <a:p>
            <a:pPr marL="171450" indent="-171450">
              <a:spcBef>
                <a:spcPts val="375"/>
              </a:spcBef>
              <a:buClr>
                <a:srgbClr val="0061AA"/>
              </a:buClr>
              <a:buSzPts val="1800"/>
              <a:buFont typeface="Arial"/>
              <a:buChar char="•"/>
            </a:pPr>
            <a:r>
              <a:rPr lang="en-US" sz="1350" b="1" dirty="0">
                <a:solidFill>
                  <a:schemeClr val="accent1"/>
                </a:solidFill>
                <a:latin typeface="Arial Narrow"/>
                <a:ea typeface="Arial Narrow"/>
                <a:cs typeface="Arial Narrow"/>
                <a:sym typeface="Arial Narrow"/>
              </a:rPr>
              <a:t>149</a:t>
            </a:r>
            <a:r>
              <a:rPr lang="en-US" sz="1350" dirty="0">
                <a:solidFill>
                  <a:schemeClr val="accent1"/>
                </a:solidFill>
                <a:latin typeface="Arial Narrow"/>
                <a:ea typeface="Arial Narrow"/>
                <a:cs typeface="Arial Narrow"/>
                <a:sym typeface="Arial Narrow"/>
              </a:rPr>
              <a:t> countries have accessed SAR Handbook and complementary materials</a:t>
            </a:r>
            <a:endParaRPr sz="1350" dirty="0"/>
          </a:p>
          <a:p>
            <a:pPr marL="171450" indent="-85725">
              <a:spcBef>
                <a:spcPts val="375"/>
              </a:spcBef>
              <a:buClr>
                <a:srgbClr val="0061AA"/>
              </a:buClr>
              <a:buSzPts val="1800"/>
            </a:pPr>
            <a:endParaRPr sz="1350" dirty="0">
              <a:solidFill>
                <a:srgbClr val="203864"/>
              </a:solidFill>
              <a:latin typeface="Arial Narrow"/>
              <a:ea typeface="Arial Narrow"/>
              <a:cs typeface="Arial Narrow"/>
              <a:sym typeface="Arial Narrow"/>
            </a:endParaRPr>
          </a:p>
          <a:p>
            <a:pPr marL="171450" indent="-114300">
              <a:spcBef>
                <a:spcPts val="375"/>
              </a:spcBef>
              <a:buClr>
                <a:srgbClr val="0061AA"/>
              </a:buClr>
              <a:buSzPts val="1200"/>
            </a:pPr>
            <a:endParaRPr sz="900" dirty="0">
              <a:solidFill>
                <a:srgbClr val="203864"/>
              </a:solidFill>
              <a:latin typeface="Arial Narrow"/>
              <a:ea typeface="Arial Narrow"/>
              <a:cs typeface="Arial Narrow"/>
              <a:sym typeface="Arial Narrow"/>
            </a:endParaRPr>
          </a:p>
        </p:txBody>
      </p:sp>
      <p:sp>
        <p:nvSpPr>
          <p:cNvPr id="6" name="TextBox 5">
            <a:extLst>
              <a:ext uri="{FF2B5EF4-FFF2-40B4-BE49-F238E27FC236}">
                <a16:creationId xmlns:a16="http://schemas.microsoft.com/office/drawing/2014/main" id="{644129EE-F0DF-9242-A4AF-BF0654D5CD99}"/>
              </a:ext>
            </a:extLst>
          </p:cNvPr>
          <p:cNvSpPr txBox="1"/>
          <p:nvPr/>
        </p:nvSpPr>
        <p:spPr>
          <a:xfrm>
            <a:off x="10529888" y="-585788"/>
            <a:ext cx="184731" cy="300082"/>
          </a:xfrm>
          <a:prstGeom prst="rect">
            <a:avLst/>
          </a:prstGeom>
          <a:noFill/>
        </p:spPr>
        <p:txBody>
          <a:bodyPr wrap="none" rtlCol="0">
            <a:spAutoFit/>
          </a:bodyPr>
          <a:lstStyle/>
          <a:p>
            <a:endParaRPr lang="en-US" sz="1350"/>
          </a:p>
        </p:txBody>
      </p:sp>
      <p:pic>
        <p:nvPicPr>
          <p:cNvPr id="4" name="Picture 3">
            <a:extLst>
              <a:ext uri="{FF2B5EF4-FFF2-40B4-BE49-F238E27FC236}">
                <a16:creationId xmlns:a16="http://schemas.microsoft.com/office/drawing/2014/main" id="{3F852E9E-B30F-CB4F-AA0B-51B94B2E8AB4}"/>
              </a:ext>
            </a:extLst>
          </p:cNvPr>
          <p:cNvPicPr>
            <a:picLocks noChangeAspect="1"/>
          </p:cNvPicPr>
          <p:nvPr/>
        </p:nvPicPr>
        <p:blipFill rotWithShape="1">
          <a:blip r:embed="rId4"/>
          <a:srcRect t="20741" b="13889"/>
          <a:stretch/>
        </p:blipFill>
        <p:spPr>
          <a:xfrm>
            <a:off x="666750" y="990600"/>
            <a:ext cx="8705850" cy="4023992"/>
          </a:xfrm>
          <a:prstGeom prst="rect">
            <a:avLst/>
          </a:prstGeom>
        </p:spPr>
      </p:pic>
      <p:sp>
        <p:nvSpPr>
          <p:cNvPr id="5" name="TextBox 4">
            <a:extLst>
              <a:ext uri="{FF2B5EF4-FFF2-40B4-BE49-F238E27FC236}">
                <a16:creationId xmlns:a16="http://schemas.microsoft.com/office/drawing/2014/main" id="{6E03BD08-4469-B24B-B862-2C01B284F7CC}"/>
              </a:ext>
            </a:extLst>
          </p:cNvPr>
          <p:cNvSpPr txBox="1"/>
          <p:nvPr/>
        </p:nvSpPr>
        <p:spPr>
          <a:xfrm>
            <a:off x="2790825" y="2543389"/>
            <a:ext cx="1304925" cy="230832"/>
          </a:xfrm>
          <a:prstGeom prst="rect">
            <a:avLst/>
          </a:prstGeom>
          <a:noFill/>
        </p:spPr>
        <p:txBody>
          <a:bodyPr wrap="square" rtlCol="0">
            <a:spAutoFit/>
          </a:bodyPr>
          <a:lstStyle/>
          <a:p>
            <a:pPr algn="ctr"/>
            <a:r>
              <a:rPr lang="en-US" sz="900" dirty="0"/>
              <a:t>SERVIR Amazonia</a:t>
            </a:r>
          </a:p>
        </p:txBody>
      </p:sp>
      <p:cxnSp>
        <p:nvCxnSpPr>
          <p:cNvPr id="16" name="Straight Connector 15">
            <a:extLst>
              <a:ext uri="{FF2B5EF4-FFF2-40B4-BE49-F238E27FC236}">
                <a16:creationId xmlns:a16="http://schemas.microsoft.com/office/drawing/2014/main" id="{11BCCDC2-82E1-0841-B94B-088FF60022F5}"/>
              </a:ext>
            </a:extLst>
          </p:cNvPr>
          <p:cNvCxnSpPr>
            <a:cxnSpLocks/>
          </p:cNvCxnSpPr>
          <p:nvPr/>
        </p:nvCxnSpPr>
        <p:spPr>
          <a:xfrm flipV="1">
            <a:off x="3357563" y="2751140"/>
            <a:ext cx="0" cy="39652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60C4EE-FAF5-764F-AE3D-3D3072DD2E66}"/>
              </a:ext>
            </a:extLst>
          </p:cNvPr>
          <p:cNvCxnSpPr>
            <a:cxnSpLocks/>
          </p:cNvCxnSpPr>
          <p:nvPr/>
        </p:nvCxnSpPr>
        <p:spPr>
          <a:xfrm flipV="1">
            <a:off x="4575521" y="3278591"/>
            <a:ext cx="0" cy="39652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9578CF5-3DFD-B048-A984-AFDE9D3BEDF3}"/>
              </a:ext>
            </a:extLst>
          </p:cNvPr>
          <p:cNvSpPr txBox="1"/>
          <p:nvPr/>
        </p:nvSpPr>
        <p:spPr>
          <a:xfrm>
            <a:off x="4195555" y="3675115"/>
            <a:ext cx="821555" cy="369332"/>
          </a:xfrm>
          <a:prstGeom prst="rect">
            <a:avLst/>
          </a:prstGeom>
          <a:noFill/>
        </p:spPr>
        <p:txBody>
          <a:bodyPr wrap="square" rtlCol="0">
            <a:spAutoFit/>
          </a:bodyPr>
          <a:lstStyle/>
          <a:p>
            <a:r>
              <a:rPr lang="en-US" sz="900" dirty="0"/>
              <a:t>SERVIR </a:t>
            </a:r>
          </a:p>
          <a:p>
            <a:r>
              <a:rPr lang="en-US" sz="900" dirty="0"/>
              <a:t>West Africa</a:t>
            </a:r>
          </a:p>
        </p:txBody>
      </p:sp>
      <p:cxnSp>
        <p:nvCxnSpPr>
          <p:cNvPr id="26" name="Straight Connector 25">
            <a:extLst>
              <a:ext uri="{FF2B5EF4-FFF2-40B4-BE49-F238E27FC236}">
                <a16:creationId xmlns:a16="http://schemas.microsoft.com/office/drawing/2014/main" id="{96F41CFA-8595-394D-ACDD-03CA48A63D58}"/>
              </a:ext>
            </a:extLst>
          </p:cNvPr>
          <p:cNvCxnSpPr>
            <a:cxnSpLocks/>
          </p:cNvCxnSpPr>
          <p:nvPr/>
        </p:nvCxnSpPr>
        <p:spPr>
          <a:xfrm flipH="1" flipV="1">
            <a:off x="5624145" y="4026107"/>
            <a:ext cx="404813" cy="19826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7DB188E-8650-C04D-B976-281371C28D8D}"/>
              </a:ext>
            </a:extLst>
          </p:cNvPr>
          <p:cNvSpPr txBox="1"/>
          <p:nvPr/>
        </p:nvSpPr>
        <p:spPr>
          <a:xfrm>
            <a:off x="6037414" y="4023218"/>
            <a:ext cx="1304925" cy="507831"/>
          </a:xfrm>
          <a:prstGeom prst="rect">
            <a:avLst/>
          </a:prstGeom>
          <a:noFill/>
        </p:spPr>
        <p:txBody>
          <a:bodyPr wrap="square" rtlCol="0">
            <a:spAutoFit/>
          </a:bodyPr>
          <a:lstStyle/>
          <a:p>
            <a:r>
              <a:rPr lang="en-US" sz="900" dirty="0"/>
              <a:t>SERVIR </a:t>
            </a:r>
          </a:p>
          <a:p>
            <a:r>
              <a:rPr lang="en-US" sz="900" dirty="0"/>
              <a:t>Eastern and Southern Africa</a:t>
            </a:r>
          </a:p>
        </p:txBody>
      </p:sp>
      <p:cxnSp>
        <p:nvCxnSpPr>
          <p:cNvPr id="32" name="Straight Connector 31">
            <a:extLst>
              <a:ext uri="{FF2B5EF4-FFF2-40B4-BE49-F238E27FC236}">
                <a16:creationId xmlns:a16="http://schemas.microsoft.com/office/drawing/2014/main" id="{718E3E82-5676-7F4B-9A09-339479CD0000}"/>
              </a:ext>
            </a:extLst>
          </p:cNvPr>
          <p:cNvCxnSpPr>
            <a:cxnSpLocks/>
          </p:cNvCxnSpPr>
          <p:nvPr/>
        </p:nvCxnSpPr>
        <p:spPr>
          <a:xfrm flipV="1">
            <a:off x="6253991" y="2745836"/>
            <a:ext cx="0" cy="56607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121E314-1FC4-A847-AED5-045C83DE7AD5}"/>
              </a:ext>
            </a:extLst>
          </p:cNvPr>
          <p:cNvSpPr txBox="1"/>
          <p:nvPr/>
        </p:nvSpPr>
        <p:spPr>
          <a:xfrm>
            <a:off x="6053581" y="3318129"/>
            <a:ext cx="1272590" cy="369332"/>
          </a:xfrm>
          <a:prstGeom prst="rect">
            <a:avLst/>
          </a:prstGeom>
          <a:noFill/>
        </p:spPr>
        <p:txBody>
          <a:bodyPr wrap="square" rtlCol="0">
            <a:spAutoFit/>
          </a:bodyPr>
          <a:lstStyle/>
          <a:p>
            <a:r>
              <a:rPr lang="en-US" sz="900" dirty="0"/>
              <a:t>SERVIR </a:t>
            </a:r>
          </a:p>
          <a:p>
            <a:r>
              <a:rPr lang="en-US" sz="900" dirty="0"/>
              <a:t>Hindu Kush Himalaya</a:t>
            </a:r>
          </a:p>
        </p:txBody>
      </p:sp>
      <p:cxnSp>
        <p:nvCxnSpPr>
          <p:cNvPr id="38" name="Straight Connector 37">
            <a:extLst>
              <a:ext uri="{FF2B5EF4-FFF2-40B4-BE49-F238E27FC236}">
                <a16:creationId xmlns:a16="http://schemas.microsoft.com/office/drawing/2014/main" id="{6EFB1A94-A97B-8843-93FD-84F8FD1C37E9}"/>
              </a:ext>
            </a:extLst>
          </p:cNvPr>
          <p:cNvCxnSpPr>
            <a:cxnSpLocks/>
          </p:cNvCxnSpPr>
          <p:nvPr/>
        </p:nvCxnSpPr>
        <p:spPr>
          <a:xfrm flipH="1">
            <a:off x="7481702" y="3048532"/>
            <a:ext cx="413616" cy="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222E16C-81BA-4547-B0C9-AAABD5D5A8B1}"/>
              </a:ext>
            </a:extLst>
          </p:cNvPr>
          <p:cNvSpPr txBox="1"/>
          <p:nvPr/>
        </p:nvSpPr>
        <p:spPr>
          <a:xfrm>
            <a:off x="7754489" y="2939914"/>
            <a:ext cx="1304925" cy="230832"/>
          </a:xfrm>
          <a:prstGeom prst="rect">
            <a:avLst/>
          </a:prstGeom>
          <a:noFill/>
        </p:spPr>
        <p:txBody>
          <a:bodyPr wrap="square" rtlCol="0">
            <a:spAutoFit/>
          </a:bodyPr>
          <a:lstStyle/>
          <a:p>
            <a:pPr algn="ctr"/>
            <a:r>
              <a:rPr lang="en-US" sz="900" dirty="0"/>
              <a:t>SERVIR Mekong</a:t>
            </a:r>
          </a:p>
        </p:txBody>
      </p:sp>
      <p:pic>
        <p:nvPicPr>
          <p:cNvPr id="41" name="Picture 40">
            <a:extLst>
              <a:ext uri="{FF2B5EF4-FFF2-40B4-BE49-F238E27FC236}">
                <a16:creationId xmlns:a16="http://schemas.microsoft.com/office/drawing/2014/main" id="{7AA21241-42C4-0E47-874A-A3974E4DD35A}"/>
              </a:ext>
            </a:extLst>
          </p:cNvPr>
          <p:cNvPicPr>
            <a:picLocks noChangeAspect="1"/>
          </p:cNvPicPr>
          <p:nvPr/>
        </p:nvPicPr>
        <p:blipFill rotWithShape="1">
          <a:blip r:embed="rId5"/>
          <a:srcRect l="15412" t="22238" r="63363" b="49058"/>
          <a:stretch/>
        </p:blipFill>
        <p:spPr>
          <a:xfrm>
            <a:off x="8077924" y="1601428"/>
            <a:ext cx="1037501" cy="992671"/>
          </a:xfrm>
          <a:prstGeom prst="rect">
            <a:avLst/>
          </a:prstGeom>
        </p:spPr>
      </p:pic>
    </p:spTree>
    <p:extLst>
      <p:ext uri="{BB962C8B-B14F-4D97-AF65-F5344CB8AC3E}">
        <p14:creationId xmlns:p14="http://schemas.microsoft.com/office/powerpoint/2010/main" val="78955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6A1D-F134-7D45-8DE6-A11CFD80BAB6}"/>
              </a:ext>
            </a:extLst>
          </p:cNvPr>
          <p:cNvSpPr>
            <a:spLocks noGrp="1"/>
          </p:cNvSpPr>
          <p:nvPr>
            <p:ph type="title"/>
          </p:nvPr>
        </p:nvSpPr>
        <p:spPr>
          <a:xfrm>
            <a:off x="2438400" y="228600"/>
            <a:ext cx="6400800" cy="611314"/>
          </a:xfrm>
        </p:spPr>
        <p:txBody>
          <a:bodyPr/>
          <a:lstStyle/>
          <a:p>
            <a:r>
              <a:rPr lang="en-US" dirty="0"/>
              <a:t>Nominal Ecosystem Cal/Val sites</a:t>
            </a:r>
          </a:p>
        </p:txBody>
      </p:sp>
      <p:pic>
        <p:nvPicPr>
          <p:cNvPr id="8" name="Picture 7">
            <a:extLst>
              <a:ext uri="{FF2B5EF4-FFF2-40B4-BE49-F238E27FC236}">
                <a16:creationId xmlns:a16="http://schemas.microsoft.com/office/drawing/2014/main" id="{0AC4BC44-612F-F848-A2C6-C0AB073FD845}"/>
              </a:ext>
            </a:extLst>
          </p:cNvPr>
          <p:cNvPicPr>
            <a:picLocks noChangeAspect="1"/>
          </p:cNvPicPr>
          <p:nvPr/>
        </p:nvPicPr>
        <p:blipFill>
          <a:blip r:embed="rId2"/>
          <a:stretch>
            <a:fillRect/>
          </a:stretch>
        </p:blipFill>
        <p:spPr>
          <a:xfrm>
            <a:off x="170696" y="1447800"/>
            <a:ext cx="8704363" cy="4343697"/>
          </a:xfrm>
          <a:prstGeom prst="rect">
            <a:avLst/>
          </a:prstGeom>
        </p:spPr>
      </p:pic>
      <p:sp>
        <p:nvSpPr>
          <p:cNvPr id="10" name="Rectangle 9">
            <a:extLst>
              <a:ext uri="{FF2B5EF4-FFF2-40B4-BE49-F238E27FC236}">
                <a16:creationId xmlns:a16="http://schemas.microsoft.com/office/drawing/2014/main" id="{6DA66505-EB3F-0F4F-A590-F044F03B4AC6}"/>
              </a:ext>
            </a:extLst>
          </p:cNvPr>
          <p:cNvSpPr/>
          <p:nvPr/>
        </p:nvSpPr>
        <p:spPr>
          <a:xfrm>
            <a:off x="4343400" y="6248400"/>
            <a:ext cx="4364182" cy="230832"/>
          </a:xfrm>
          <a:prstGeom prst="rect">
            <a:avLst/>
          </a:prstGeom>
        </p:spPr>
        <p:txBody>
          <a:bodyPr wrap="square">
            <a:spAutoFit/>
          </a:bodyPr>
          <a:lstStyle/>
          <a:p>
            <a:r>
              <a:rPr lang="en-US" sz="900" dirty="0"/>
              <a:t>https://</a:t>
            </a:r>
            <a:r>
              <a:rPr lang="en-US" sz="900" dirty="0" err="1"/>
              <a:t>nisar.jpl.nasa.gov</a:t>
            </a:r>
            <a:r>
              <a:rPr lang="en-US" sz="900" dirty="0"/>
              <a:t>/files/</a:t>
            </a:r>
            <a:r>
              <a:rPr lang="en-US" sz="900" dirty="0" err="1"/>
              <a:t>nisar</a:t>
            </a:r>
            <a:r>
              <a:rPr lang="en-US" sz="900" dirty="0"/>
              <a:t>/</a:t>
            </a:r>
            <a:r>
              <a:rPr lang="en-US" sz="900" dirty="0" err="1"/>
              <a:t>NISAR_Science_Users_Handbook.pdf</a:t>
            </a:r>
            <a:endParaRPr lang="en-US" sz="900" dirty="0"/>
          </a:p>
        </p:txBody>
      </p:sp>
    </p:spTree>
    <p:extLst>
      <p:ext uri="{BB962C8B-B14F-4D97-AF65-F5344CB8AC3E}">
        <p14:creationId xmlns:p14="http://schemas.microsoft.com/office/powerpoint/2010/main" val="1545014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1F133-48D0-7141-A661-28ACEF7F6595}"/>
              </a:ext>
            </a:extLst>
          </p:cNvPr>
          <p:cNvSpPr>
            <a:spLocks noGrp="1"/>
          </p:cNvSpPr>
          <p:nvPr>
            <p:ph type="title"/>
          </p:nvPr>
        </p:nvSpPr>
        <p:spPr/>
        <p:txBody>
          <a:bodyPr/>
          <a:lstStyle/>
          <a:p>
            <a:r>
              <a:rPr lang="en-US" dirty="0"/>
              <a:t>NISAR Ecosystems </a:t>
            </a:r>
            <a:br>
              <a:rPr lang="en-US" dirty="0"/>
            </a:br>
            <a:r>
              <a:rPr lang="en-US" dirty="0"/>
              <a:t>UAVSAR AM/PM Campaign</a:t>
            </a:r>
          </a:p>
        </p:txBody>
      </p:sp>
      <p:sp>
        <p:nvSpPr>
          <p:cNvPr id="3" name="Content Placeholder 2">
            <a:extLst>
              <a:ext uri="{FF2B5EF4-FFF2-40B4-BE49-F238E27FC236}">
                <a16:creationId xmlns:a16="http://schemas.microsoft.com/office/drawing/2014/main" id="{243FB748-311B-7243-8BC1-7CD833C47FED}"/>
              </a:ext>
            </a:extLst>
          </p:cNvPr>
          <p:cNvSpPr>
            <a:spLocks noGrp="1"/>
          </p:cNvSpPr>
          <p:nvPr>
            <p:ph idx="1"/>
          </p:nvPr>
        </p:nvSpPr>
        <p:spPr>
          <a:xfrm>
            <a:off x="157325" y="1131898"/>
            <a:ext cx="8839200" cy="1629696"/>
          </a:xfrm>
        </p:spPr>
        <p:txBody>
          <a:bodyPr/>
          <a:lstStyle/>
          <a:p>
            <a:r>
              <a:rPr lang="en-US" dirty="0"/>
              <a:t>Ecosystems are driven by a strong hydrologic cycle</a:t>
            </a:r>
          </a:p>
          <a:p>
            <a:r>
              <a:rPr lang="en-US" dirty="0"/>
              <a:t>There is a lack of dense time-series L-band data over Ecosystems sites</a:t>
            </a:r>
          </a:p>
          <a:p>
            <a:r>
              <a:rPr lang="en-US" dirty="0"/>
              <a:t>NISAR will be flying a concerted UAVSAR observing campaign to collect data </a:t>
            </a:r>
            <a:r>
              <a:rPr lang="en-US" dirty="0">
                <a:solidFill>
                  <a:srgbClr val="0432FF"/>
                </a:solidFill>
              </a:rPr>
              <a:t>two times </a:t>
            </a:r>
            <a:r>
              <a:rPr lang="en-US" dirty="0"/>
              <a:t>every 12-days over a 6 month period in the northeastern US.</a:t>
            </a:r>
          </a:p>
        </p:txBody>
      </p:sp>
      <p:sp>
        <p:nvSpPr>
          <p:cNvPr id="4" name="Date Placeholder 3">
            <a:extLst>
              <a:ext uri="{FF2B5EF4-FFF2-40B4-BE49-F238E27FC236}">
                <a16:creationId xmlns:a16="http://schemas.microsoft.com/office/drawing/2014/main" id="{F6DE5CDA-3746-A245-8D61-2A6E94493062}"/>
              </a:ext>
            </a:extLst>
          </p:cNvPr>
          <p:cNvSpPr>
            <a:spLocks noGrp="1"/>
          </p:cNvSpPr>
          <p:nvPr>
            <p:ph type="dt" sz="half" idx="10"/>
          </p:nvPr>
        </p:nvSpPr>
        <p:spPr/>
        <p:txBody>
          <a:bodyPr/>
          <a:lstStyle/>
          <a:p>
            <a:r>
              <a:rPr lang="en-US"/>
              <a:t>Siqueira </a:t>
            </a:r>
            <a:r>
              <a:rPr lang="mr-IN"/>
              <a:t>–</a:t>
            </a:r>
            <a:r>
              <a:rPr lang="en-US"/>
              <a:t> NISAR Ecosystems Lead</a:t>
            </a:r>
            <a:endParaRPr lang="en-US" dirty="0"/>
          </a:p>
        </p:txBody>
      </p:sp>
      <p:sp>
        <p:nvSpPr>
          <p:cNvPr id="5" name="TextBox 4">
            <a:extLst>
              <a:ext uri="{FF2B5EF4-FFF2-40B4-BE49-F238E27FC236}">
                <a16:creationId xmlns:a16="http://schemas.microsoft.com/office/drawing/2014/main" id="{C95EC99A-C22B-D446-9F01-00B35EE9580E}"/>
              </a:ext>
            </a:extLst>
          </p:cNvPr>
          <p:cNvSpPr txBox="1"/>
          <p:nvPr/>
        </p:nvSpPr>
        <p:spPr>
          <a:xfrm>
            <a:off x="957425" y="2761596"/>
            <a:ext cx="2590800" cy="307777"/>
          </a:xfrm>
          <a:prstGeom prst="rect">
            <a:avLst/>
          </a:prstGeom>
          <a:noFill/>
        </p:spPr>
        <p:txBody>
          <a:bodyPr wrap="square" rtlCol="0">
            <a:spAutoFit/>
          </a:bodyPr>
          <a:lstStyle/>
          <a:p>
            <a:pPr algn="ctr"/>
            <a:r>
              <a:rPr lang="en-US" sz="1400" dirty="0"/>
              <a:t>AM Loop (clockwise)</a:t>
            </a:r>
          </a:p>
        </p:txBody>
      </p:sp>
      <p:pic>
        <p:nvPicPr>
          <p:cNvPr id="10" name="Picture 9">
            <a:extLst>
              <a:ext uri="{FF2B5EF4-FFF2-40B4-BE49-F238E27FC236}">
                <a16:creationId xmlns:a16="http://schemas.microsoft.com/office/drawing/2014/main" id="{A589E426-FF81-D34F-B83D-3C18997F8919}"/>
              </a:ext>
            </a:extLst>
          </p:cNvPr>
          <p:cNvPicPr>
            <a:picLocks noChangeAspect="1"/>
          </p:cNvPicPr>
          <p:nvPr/>
        </p:nvPicPr>
        <p:blipFill rotWithShape="1">
          <a:blip r:embed="rId3"/>
          <a:srcRect l="20034" t="5688" r="20957" b="8013"/>
          <a:stretch/>
        </p:blipFill>
        <p:spPr>
          <a:xfrm>
            <a:off x="146321" y="3030737"/>
            <a:ext cx="4258730" cy="3522463"/>
          </a:xfrm>
          <a:prstGeom prst="rect">
            <a:avLst/>
          </a:prstGeom>
        </p:spPr>
      </p:pic>
      <p:pic>
        <p:nvPicPr>
          <p:cNvPr id="11" name="Picture 10">
            <a:extLst>
              <a:ext uri="{FF2B5EF4-FFF2-40B4-BE49-F238E27FC236}">
                <a16:creationId xmlns:a16="http://schemas.microsoft.com/office/drawing/2014/main" id="{034F7E91-A654-A449-B54E-78B4FC560CE7}"/>
              </a:ext>
            </a:extLst>
          </p:cNvPr>
          <p:cNvPicPr>
            <a:picLocks noChangeAspect="1"/>
          </p:cNvPicPr>
          <p:nvPr/>
        </p:nvPicPr>
        <p:blipFill rotWithShape="1">
          <a:blip r:embed="rId4"/>
          <a:srcRect l="18318" t="8022" r="16743" b="8220"/>
          <a:stretch/>
        </p:blipFill>
        <p:spPr>
          <a:xfrm>
            <a:off x="4191000" y="3069373"/>
            <a:ext cx="4775892" cy="3483828"/>
          </a:xfrm>
          <a:prstGeom prst="rect">
            <a:avLst/>
          </a:prstGeom>
        </p:spPr>
      </p:pic>
      <p:sp>
        <p:nvSpPr>
          <p:cNvPr id="12" name="TextBox 11">
            <a:extLst>
              <a:ext uri="{FF2B5EF4-FFF2-40B4-BE49-F238E27FC236}">
                <a16:creationId xmlns:a16="http://schemas.microsoft.com/office/drawing/2014/main" id="{461BEEF6-9D89-5447-8F19-C73F8F778CAD}"/>
              </a:ext>
            </a:extLst>
          </p:cNvPr>
          <p:cNvSpPr txBox="1"/>
          <p:nvPr/>
        </p:nvSpPr>
        <p:spPr>
          <a:xfrm>
            <a:off x="5283546" y="2761595"/>
            <a:ext cx="2590800" cy="307777"/>
          </a:xfrm>
          <a:prstGeom prst="rect">
            <a:avLst/>
          </a:prstGeom>
          <a:noFill/>
        </p:spPr>
        <p:txBody>
          <a:bodyPr wrap="square" rtlCol="0">
            <a:spAutoFit/>
          </a:bodyPr>
          <a:lstStyle/>
          <a:p>
            <a:pPr algn="ctr"/>
            <a:r>
              <a:rPr lang="en-US" sz="1400" dirty="0"/>
              <a:t>PM Loop (counter-clockwise)</a:t>
            </a:r>
          </a:p>
        </p:txBody>
      </p:sp>
    </p:spTree>
    <p:extLst>
      <p:ext uri="{BB962C8B-B14F-4D97-AF65-F5344CB8AC3E}">
        <p14:creationId xmlns:p14="http://schemas.microsoft.com/office/powerpoint/2010/main" val="2847646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8AE9B-4AF5-FF45-A75F-E95BF300C0C5}"/>
              </a:ext>
            </a:extLst>
          </p:cNvPr>
          <p:cNvSpPr>
            <a:spLocks noGrp="1"/>
          </p:cNvSpPr>
          <p:nvPr>
            <p:ph type="title"/>
          </p:nvPr>
        </p:nvSpPr>
        <p:spPr/>
        <p:txBody>
          <a:bodyPr/>
          <a:lstStyle/>
          <a:p>
            <a:r>
              <a:rPr lang="en-US" dirty="0"/>
              <a:t>The combined effect of remote sensing and </a:t>
            </a:r>
            <a:r>
              <a:rPr lang="en-US" dirty="0" err="1"/>
              <a:t>ABoVE</a:t>
            </a:r>
            <a:endParaRPr lang="en-US" dirty="0"/>
          </a:p>
        </p:txBody>
      </p:sp>
      <p:sp>
        <p:nvSpPr>
          <p:cNvPr id="4" name="Date Placeholder 3">
            <a:extLst>
              <a:ext uri="{FF2B5EF4-FFF2-40B4-BE49-F238E27FC236}">
                <a16:creationId xmlns:a16="http://schemas.microsoft.com/office/drawing/2014/main" id="{A17158A7-005B-9141-B1DD-C1DD11CED589}"/>
              </a:ext>
            </a:extLst>
          </p:cNvPr>
          <p:cNvSpPr>
            <a:spLocks noGrp="1"/>
          </p:cNvSpPr>
          <p:nvPr>
            <p:ph type="dt" sz="half" idx="10"/>
          </p:nvPr>
        </p:nvSpPr>
        <p:spPr/>
        <p:txBody>
          <a:bodyPr/>
          <a:lstStyle/>
          <a:p>
            <a:r>
              <a:rPr lang="en-US"/>
              <a:t>Siqueira </a:t>
            </a:r>
            <a:r>
              <a:rPr lang="mr-IN"/>
              <a:t>–</a:t>
            </a:r>
            <a:r>
              <a:rPr lang="en-US"/>
              <a:t> NISAR Ecosystems Lead</a:t>
            </a:r>
            <a:endParaRPr lang="en-US" dirty="0"/>
          </a:p>
        </p:txBody>
      </p:sp>
      <p:sp>
        <p:nvSpPr>
          <p:cNvPr id="10" name="Content Placeholder 9">
            <a:extLst>
              <a:ext uri="{FF2B5EF4-FFF2-40B4-BE49-F238E27FC236}">
                <a16:creationId xmlns:a16="http://schemas.microsoft.com/office/drawing/2014/main" id="{4C3FAA2A-9BAE-854D-922C-7603341D62AA}"/>
              </a:ext>
            </a:extLst>
          </p:cNvPr>
          <p:cNvSpPr>
            <a:spLocks noGrp="1"/>
          </p:cNvSpPr>
          <p:nvPr>
            <p:ph idx="1"/>
          </p:nvPr>
        </p:nvSpPr>
        <p:spPr>
          <a:xfrm>
            <a:off x="238450" y="1075266"/>
            <a:ext cx="8676950" cy="1363134"/>
          </a:xfrm>
        </p:spPr>
        <p:txBody>
          <a:bodyPr/>
          <a:lstStyle/>
          <a:p>
            <a:r>
              <a:rPr lang="en-US" sz="1800" dirty="0"/>
              <a:t>Different land-use histories (i.e. burn history and severity) and soil type governs the forest cover</a:t>
            </a:r>
          </a:p>
          <a:p>
            <a:r>
              <a:rPr lang="en-US" sz="1800" dirty="0"/>
              <a:t>Permafrost depth, soil moisture and biomass provide a means for understanding how the past effects the current state, and how things will change in the future</a:t>
            </a:r>
          </a:p>
        </p:txBody>
      </p:sp>
      <p:grpSp>
        <p:nvGrpSpPr>
          <p:cNvPr id="20" name="Group 19">
            <a:extLst>
              <a:ext uri="{FF2B5EF4-FFF2-40B4-BE49-F238E27FC236}">
                <a16:creationId xmlns:a16="http://schemas.microsoft.com/office/drawing/2014/main" id="{267FF862-066D-B443-A988-66DFAC8EC7DA}"/>
              </a:ext>
            </a:extLst>
          </p:cNvPr>
          <p:cNvGrpSpPr/>
          <p:nvPr/>
        </p:nvGrpSpPr>
        <p:grpSpPr>
          <a:xfrm>
            <a:off x="6380634" y="2333745"/>
            <a:ext cx="2789870" cy="4524255"/>
            <a:chOff x="4972051" y="2330369"/>
            <a:chExt cx="2789870" cy="4524255"/>
          </a:xfrm>
        </p:grpSpPr>
        <p:pic>
          <p:nvPicPr>
            <p:cNvPr id="8" name="Picture 7">
              <a:extLst>
                <a:ext uri="{FF2B5EF4-FFF2-40B4-BE49-F238E27FC236}">
                  <a16:creationId xmlns:a16="http://schemas.microsoft.com/office/drawing/2014/main" id="{71CA36E2-67B9-164F-83FD-A8846A092F93}"/>
                </a:ext>
              </a:extLst>
            </p:cNvPr>
            <p:cNvPicPr>
              <a:picLocks noChangeAspect="1"/>
            </p:cNvPicPr>
            <p:nvPr/>
          </p:nvPicPr>
          <p:blipFill rotWithShape="1">
            <a:blip r:embed="rId2">
              <a:extLst>
                <a:ext uri="{28A0092B-C50C-407E-A947-70E740481C1C}">
                  <a14:useLocalDpi xmlns:a14="http://schemas.microsoft.com/office/drawing/2010/main" val="0"/>
                </a:ext>
              </a:extLst>
            </a:blip>
            <a:srcRect r="17780"/>
            <a:stretch/>
          </p:blipFill>
          <p:spPr>
            <a:xfrm>
              <a:off x="4972051" y="2330369"/>
              <a:ext cx="2789870" cy="4524255"/>
            </a:xfrm>
            <a:prstGeom prst="rect">
              <a:avLst/>
            </a:prstGeom>
          </p:spPr>
        </p:pic>
        <p:sp>
          <p:nvSpPr>
            <p:cNvPr id="17" name="TextBox 16">
              <a:extLst>
                <a:ext uri="{FF2B5EF4-FFF2-40B4-BE49-F238E27FC236}">
                  <a16:creationId xmlns:a16="http://schemas.microsoft.com/office/drawing/2014/main" id="{BF7F278A-6AB2-6048-8AF5-7A1EFE559FB3}"/>
                </a:ext>
              </a:extLst>
            </p:cNvPr>
            <p:cNvSpPr txBox="1"/>
            <p:nvPr/>
          </p:nvSpPr>
          <p:spPr>
            <a:xfrm>
              <a:off x="5181600" y="6324374"/>
              <a:ext cx="609600" cy="369332"/>
            </a:xfrm>
            <a:prstGeom prst="rect">
              <a:avLst/>
            </a:prstGeom>
            <a:solidFill>
              <a:schemeClr val="bg1">
                <a:alpha val="72000"/>
              </a:schemeClr>
            </a:solidFill>
          </p:spPr>
          <p:txBody>
            <a:bodyPr wrap="square" rtlCol="0">
              <a:spAutoFit/>
            </a:bodyPr>
            <a:lstStyle/>
            <a:p>
              <a:pPr algn="ctr"/>
              <a:r>
                <a:rPr lang="en-US" dirty="0"/>
                <a:t>F8</a:t>
              </a:r>
            </a:p>
          </p:txBody>
        </p:sp>
      </p:grpSp>
      <p:grpSp>
        <p:nvGrpSpPr>
          <p:cNvPr id="19" name="Group 18">
            <a:extLst>
              <a:ext uri="{FF2B5EF4-FFF2-40B4-BE49-F238E27FC236}">
                <a16:creationId xmlns:a16="http://schemas.microsoft.com/office/drawing/2014/main" id="{870E4514-78C4-304F-B084-EFB646F3A58A}"/>
              </a:ext>
            </a:extLst>
          </p:cNvPr>
          <p:cNvGrpSpPr/>
          <p:nvPr/>
        </p:nvGrpSpPr>
        <p:grpSpPr>
          <a:xfrm>
            <a:off x="3257549" y="2343685"/>
            <a:ext cx="2990851" cy="4524254"/>
            <a:chOff x="915491" y="2330370"/>
            <a:chExt cx="2990851" cy="4524254"/>
          </a:xfrm>
        </p:grpSpPr>
        <p:pic>
          <p:nvPicPr>
            <p:cNvPr id="16" name="Picture 15">
              <a:extLst>
                <a:ext uri="{FF2B5EF4-FFF2-40B4-BE49-F238E27FC236}">
                  <a16:creationId xmlns:a16="http://schemas.microsoft.com/office/drawing/2014/main" id="{EF465532-F0D5-904D-9CA3-2C7804899F90}"/>
                </a:ext>
              </a:extLst>
            </p:cNvPr>
            <p:cNvPicPr>
              <a:picLocks noChangeAspect="1"/>
            </p:cNvPicPr>
            <p:nvPr/>
          </p:nvPicPr>
          <p:blipFill rotWithShape="1">
            <a:blip r:embed="rId3">
              <a:extLst>
                <a:ext uri="{28A0092B-C50C-407E-A947-70E740481C1C}">
                  <a14:useLocalDpi xmlns:a14="http://schemas.microsoft.com/office/drawing/2010/main" val="0"/>
                </a:ext>
              </a:extLst>
            </a:blip>
            <a:srcRect l="11857"/>
            <a:stretch/>
          </p:blipFill>
          <p:spPr>
            <a:xfrm>
              <a:off x="915491" y="2330370"/>
              <a:ext cx="2990851" cy="4524254"/>
            </a:xfrm>
            <a:prstGeom prst="rect">
              <a:avLst/>
            </a:prstGeom>
          </p:spPr>
        </p:pic>
        <p:sp>
          <p:nvSpPr>
            <p:cNvPr id="18" name="TextBox 17">
              <a:extLst>
                <a:ext uri="{FF2B5EF4-FFF2-40B4-BE49-F238E27FC236}">
                  <a16:creationId xmlns:a16="http://schemas.microsoft.com/office/drawing/2014/main" id="{56DD9090-CDB0-1E46-8B35-DE247898B765}"/>
                </a:ext>
              </a:extLst>
            </p:cNvPr>
            <p:cNvSpPr txBox="1"/>
            <p:nvPr/>
          </p:nvSpPr>
          <p:spPr>
            <a:xfrm>
              <a:off x="3168097" y="6324374"/>
              <a:ext cx="609600" cy="369332"/>
            </a:xfrm>
            <a:prstGeom prst="rect">
              <a:avLst/>
            </a:prstGeom>
            <a:solidFill>
              <a:schemeClr val="bg1">
                <a:alpha val="72000"/>
              </a:schemeClr>
            </a:solidFill>
          </p:spPr>
          <p:txBody>
            <a:bodyPr wrap="square" rtlCol="0">
              <a:spAutoFit/>
            </a:bodyPr>
            <a:lstStyle/>
            <a:p>
              <a:pPr algn="ctr"/>
              <a:r>
                <a:rPr lang="en-US" dirty="0"/>
                <a:t>F7</a:t>
              </a:r>
            </a:p>
          </p:txBody>
        </p:sp>
      </p:grpSp>
      <p:pic>
        <p:nvPicPr>
          <p:cNvPr id="22" name="Picture 21">
            <a:extLst>
              <a:ext uri="{FF2B5EF4-FFF2-40B4-BE49-F238E27FC236}">
                <a16:creationId xmlns:a16="http://schemas.microsoft.com/office/drawing/2014/main" id="{7DDF3F27-22B3-F645-AB43-C5F6487AAF94}"/>
              </a:ext>
            </a:extLst>
          </p:cNvPr>
          <p:cNvPicPr>
            <a:picLocks noChangeAspect="1"/>
          </p:cNvPicPr>
          <p:nvPr/>
        </p:nvPicPr>
        <p:blipFill rotWithShape="1">
          <a:blip r:embed="rId4">
            <a:extLst>
              <a:ext uri="{28A0092B-C50C-407E-A947-70E740481C1C}">
                <a14:useLocalDpi xmlns:a14="http://schemas.microsoft.com/office/drawing/2010/main" val="0"/>
              </a:ext>
            </a:extLst>
          </a:blip>
          <a:srcRect l="9739"/>
          <a:stretch/>
        </p:blipFill>
        <p:spPr>
          <a:xfrm>
            <a:off x="-14758" y="2333742"/>
            <a:ext cx="3062758" cy="4524258"/>
          </a:xfrm>
          <a:prstGeom prst="rect">
            <a:avLst/>
          </a:prstGeom>
        </p:spPr>
      </p:pic>
      <p:sp>
        <p:nvSpPr>
          <p:cNvPr id="23" name="TextBox 22">
            <a:extLst>
              <a:ext uri="{FF2B5EF4-FFF2-40B4-BE49-F238E27FC236}">
                <a16:creationId xmlns:a16="http://schemas.microsoft.com/office/drawing/2014/main" id="{63CA1584-57EF-DA42-898E-1DF779ECA1EE}"/>
              </a:ext>
            </a:extLst>
          </p:cNvPr>
          <p:cNvSpPr txBox="1"/>
          <p:nvPr/>
        </p:nvSpPr>
        <p:spPr>
          <a:xfrm>
            <a:off x="2324101" y="6344747"/>
            <a:ext cx="609600" cy="369332"/>
          </a:xfrm>
          <a:prstGeom prst="rect">
            <a:avLst/>
          </a:prstGeom>
          <a:solidFill>
            <a:schemeClr val="bg1">
              <a:alpha val="72000"/>
            </a:schemeClr>
          </a:solidFill>
        </p:spPr>
        <p:txBody>
          <a:bodyPr wrap="square" rtlCol="0">
            <a:spAutoFit/>
          </a:bodyPr>
          <a:lstStyle/>
          <a:p>
            <a:pPr algn="ctr"/>
            <a:r>
              <a:rPr lang="en-US" dirty="0"/>
              <a:t>P1</a:t>
            </a:r>
          </a:p>
        </p:txBody>
      </p:sp>
    </p:spTree>
    <p:extLst>
      <p:ext uri="{BB962C8B-B14F-4D97-AF65-F5344CB8AC3E}">
        <p14:creationId xmlns:p14="http://schemas.microsoft.com/office/powerpoint/2010/main" val="4235056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5375C-03D6-784E-96F3-66A2D146B4CF}"/>
              </a:ext>
            </a:extLst>
          </p:cNvPr>
          <p:cNvSpPr>
            <a:spLocks noGrp="1"/>
          </p:cNvSpPr>
          <p:nvPr>
            <p:ph type="title"/>
          </p:nvPr>
        </p:nvSpPr>
        <p:spPr/>
        <p:txBody>
          <a:bodyPr/>
          <a:lstStyle/>
          <a:p>
            <a:r>
              <a:rPr lang="en-US" dirty="0"/>
              <a:t>Participating in the SMAPVEX19 campaign</a:t>
            </a:r>
          </a:p>
        </p:txBody>
      </p:sp>
      <p:sp>
        <p:nvSpPr>
          <p:cNvPr id="3" name="Content Placeholder 2">
            <a:extLst>
              <a:ext uri="{FF2B5EF4-FFF2-40B4-BE49-F238E27FC236}">
                <a16:creationId xmlns:a16="http://schemas.microsoft.com/office/drawing/2014/main" id="{FC8CE5EA-31A2-CE40-A95F-58306D0DFF46}"/>
              </a:ext>
            </a:extLst>
          </p:cNvPr>
          <p:cNvSpPr>
            <a:spLocks noGrp="1"/>
          </p:cNvSpPr>
          <p:nvPr>
            <p:ph idx="1"/>
          </p:nvPr>
        </p:nvSpPr>
        <p:spPr>
          <a:xfrm>
            <a:off x="228600" y="1189705"/>
            <a:ext cx="8686800" cy="1629695"/>
          </a:xfrm>
        </p:spPr>
        <p:txBody>
          <a:bodyPr/>
          <a:lstStyle/>
          <a:p>
            <a:r>
              <a:rPr lang="en-US" sz="1600" dirty="0"/>
              <a:t>East Coast Up (EC Up) and East Coast Down (EC Down) campaign will add additional data for the Harvard Forest and Millbrook region as part of a SMAP ground validation. </a:t>
            </a:r>
          </a:p>
          <a:p>
            <a:r>
              <a:rPr lang="en-US" sz="1600" dirty="0"/>
              <a:t>SMAP ground validation will include passive airborne radar.</a:t>
            </a:r>
          </a:p>
          <a:p>
            <a:r>
              <a:rPr lang="en-US" sz="1600" dirty="0"/>
              <a:t>Goal is to better sense soil moisture beneath canopies (the greatest source of error for SMAP).</a:t>
            </a:r>
          </a:p>
        </p:txBody>
      </p:sp>
      <p:sp>
        <p:nvSpPr>
          <p:cNvPr id="4" name="Date Placeholder 3">
            <a:extLst>
              <a:ext uri="{FF2B5EF4-FFF2-40B4-BE49-F238E27FC236}">
                <a16:creationId xmlns:a16="http://schemas.microsoft.com/office/drawing/2014/main" id="{DD2EEB67-1B50-4D49-B37C-35EE974D53ED}"/>
              </a:ext>
            </a:extLst>
          </p:cNvPr>
          <p:cNvSpPr>
            <a:spLocks noGrp="1"/>
          </p:cNvSpPr>
          <p:nvPr>
            <p:ph type="dt" sz="half" idx="10"/>
          </p:nvPr>
        </p:nvSpPr>
        <p:spPr/>
        <p:txBody>
          <a:bodyPr/>
          <a:lstStyle/>
          <a:p>
            <a:r>
              <a:rPr lang="en-US"/>
              <a:t>Siqueira </a:t>
            </a:r>
            <a:r>
              <a:rPr lang="mr-IN"/>
              <a:t>–</a:t>
            </a:r>
            <a:r>
              <a:rPr lang="en-US"/>
              <a:t> NISAR Ecosystems Lead</a:t>
            </a:r>
            <a:endParaRPr lang="en-US" dirty="0"/>
          </a:p>
        </p:txBody>
      </p:sp>
      <p:pic>
        <p:nvPicPr>
          <p:cNvPr id="5" name="Picture 2" descr="https://lh3.googleusercontent.com/xLCSDKLVOWWhaPbUTxpO2woYGdvUFOcn5rSa0VJrBw7NxjjQFPIDQb5_xW9ExgSRQVzqJpMAyei3lsPodRHTXV7cVKjSb9n6ovRn5u1WlYQyfV9cy1XBgwNoOjewSoXo2dYbS7pU">
            <a:extLst>
              <a:ext uri="{FF2B5EF4-FFF2-40B4-BE49-F238E27FC236}">
                <a16:creationId xmlns:a16="http://schemas.microsoft.com/office/drawing/2014/main" id="{A40586D3-936C-D64A-900E-4A3FC2FDDB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864"/>
          <a:stretch/>
        </p:blipFill>
        <p:spPr bwMode="auto">
          <a:xfrm>
            <a:off x="152400" y="2819400"/>
            <a:ext cx="4316653" cy="34058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7B77C00-7421-2844-A423-70DBCA17F6DA}"/>
              </a:ext>
            </a:extLst>
          </p:cNvPr>
          <p:cNvPicPr>
            <a:picLocks noChangeAspect="1"/>
          </p:cNvPicPr>
          <p:nvPr/>
        </p:nvPicPr>
        <p:blipFill rotWithShape="1">
          <a:blip r:embed="rId3"/>
          <a:srcRect l="2715" t="15504" r="22402" b="4600"/>
          <a:stretch/>
        </p:blipFill>
        <p:spPr>
          <a:xfrm>
            <a:off x="4659215" y="2819400"/>
            <a:ext cx="4256185" cy="3405830"/>
          </a:xfrm>
          <a:prstGeom prst="rect">
            <a:avLst/>
          </a:prstGeom>
        </p:spPr>
      </p:pic>
      <p:sp>
        <p:nvSpPr>
          <p:cNvPr id="7" name="TextBox 6">
            <a:extLst>
              <a:ext uri="{FF2B5EF4-FFF2-40B4-BE49-F238E27FC236}">
                <a16:creationId xmlns:a16="http://schemas.microsoft.com/office/drawing/2014/main" id="{BDF6A469-206B-3F4A-BC2B-5188DD06114E}"/>
              </a:ext>
            </a:extLst>
          </p:cNvPr>
          <p:cNvSpPr txBox="1"/>
          <p:nvPr/>
        </p:nvSpPr>
        <p:spPr>
          <a:xfrm>
            <a:off x="1524000" y="6218993"/>
            <a:ext cx="1295400" cy="369332"/>
          </a:xfrm>
          <a:prstGeom prst="rect">
            <a:avLst/>
          </a:prstGeom>
          <a:noFill/>
        </p:spPr>
        <p:txBody>
          <a:bodyPr wrap="square" rtlCol="0">
            <a:spAutoFit/>
          </a:bodyPr>
          <a:lstStyle/>
          <a:p>
            <a:pPr algn="ctr"/>
            <a:r>
              <a:rPr lang="en-US" dirty="0"/>
              <a:t>EC Up</a:t>
            </a:r>
          </a:p>
        </p:txBody>
      </p:sp>
      <p:sp>
        <p:nvSpPr>
          <p:cNvPr id="8" name="TextBox 7">
            <a:extLst>
              <a:ext uri="{FF2B5EF4-FFF2-40B4-BE49-F238E27FC236}">
                <a16:creationId xmlns:a16="http://schemas.microsoft.com/office/drawing/2014/main" id="{FA506F16-AAC6-AD46-B7F9-7415BFFD1107}"/>
              </a:ext>
            </a:extLst>
          </p:cNvPr>
          <p:cNvSpPr txBox="1"/>
          <p:nvPr/>
        </p:nvSpPr>
        <p:spPr>
          <a:xfrm>
            <a:off x="6139607" y="6218993"/>
            <a:ext cx="1295400" cy="369332"/>
          </a:xfrm>
          <a:prstGeom prst="rect">
            <a:avLst/>
          </a:prstGeom>
          <a:noFill/>
        </p:spPr>
        <p:txBody>
          <a:bodyPr wrap="square" rtlCol="0">
            <a:spAutoFit/>
          </a:bodyPr>
          <a:lstStyle/>
          <a:p>
            <a:pPr algn="ctr"/>
            <a:r>
              <a:rPr lang="en-US" dirty="0"/>
              <a:t>EC Down</a:t>
            </a:r>
          </a:p>
        </p:txBody>
      </p:sp>
      <p:sp>
        <p:nvSpPr>
          <p:cNvPr id="9" name="Oval 8">
            <a:extLst>
              <a:ext uri="{FF2B5EF4-FFF2-40B4-BE49-F238E27FC236}">
                <a16:creationId xmlns:a16="http://schemas.microsoft.com/office/drawing/2014/main" id="{C56DC073-55C9-3D4D-8817-142E76CBADF9}"/>
              </a:ext>
            </a:extLst>
          </p:cNvPr>
          <p:cNvSpPr/>
          <p:nvPr/>
        </p:nvSpPr>
        <p:spPr>
          <a:xfrm>
            <a:off x="3581400" y="2895600"/>
            <a:ext cx="990600" cy="990600"/>
          </a:xfrm>
          <a:prstGeom prst="ellipse">
            <a:avLst/>
          </a:prstGeom>
          <a:noFill/>
          <a:ln>
            <a:solidFill>
              <a:srgbClr val="0432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792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D963-FDB2-5B49-B676-658F44B8372B}"/>
              </a:ext>
            </a:extLst>
          </p:cNvPr>
          <p:cNvSpPr>
            <a:spLocks noGrp="1"/>
          </p:cNvSpPr>
          <p:nvPr>
            <p:ph type="title"/>
          </p:nvPr>
        </p:nvSpPr>
        <p:spPr/>
        <p:txBody>
          <a:bodyPr/>
          <a:lstStyle/>
          <a:p>
            <a:r>
              <a:rPr lang="en-US" dirty="0"/>
              <a:t>UAVSAR AM/PM Schedule</a:t>
            </a:r>
          </a:p>
        </p:txBody>
      </p:sp>
      <p:sp>
        <p:nvSpPr>
          <p:cNvPr id="3" name="Content Placeholder 2">
            <a:extLst>
              <a:ext uri="{FF2B5EF4-FFF2-40B4-BE49-F238E27FC236}">
                <a16:creationId xmlns:a16="http://schemas.microsoft.com/office/drawing/2014/main" id="{B289ADEF-4555-9646-BAC2-B221364EB56E}"/>
              </a:ext>
            </a:extLst>
          </p:cNvPr>
          <p:cNvSpPr>
            <a:spLocks noGrp="1"/>
          </p:cNvSpPr>
          <p:nvPr>
            <p:ph idx="1"/>
          </p:nvPr>
        </p:nvSpPr>
        <p:spPr>
          <a:xfrm>
            <a:off x="228600" y="1022451"/>
            <a:ext cx="8686800" cy="715296"/>
          </a:xfrm>
        </p:spPr>
        <p:txBody>
          <a:bodyPr/>
          <a:lstStyle/>
          <a:p>
            <a:r>
              <a:rPr lang="en-US" dirty="0"/>
              <a:t>The current schedule of the flights are as follows:</a:t>
            </a:r>
          </a:p>
        </p:txBody>
      </p:sp>
      <p:sp>
        <p:nvSpPr>
          <p:cNvPr id="4" name="Date Placeholder 3">
            <a:extLst>
              <a:ext uri="{FF2B5EF4-FFF2-40B4-BE49-F238E27FC236}">
                <a16:creationId xmlns:a16="http://schemas.microsoft.com/office/drawing/2014/main" id="{9AD7E252-7EF5-D845-BA43-5B5639070FC8}"/>
              </a:ext>
            </a:extLst>
          </p:cNvPr>
          <p:cNvSpPr>
            <a:spLocks noGrp="1"/>
          </p:cNvSpPr>
          <p:nvPr>
            <p:ph type="dt" sz="half" idx="10"/>
          </p:nvPr>
        </p:nvSpPr>
        <p:spPr/>
        <p:txBody>
          <a:bodyPr/>
          <a:lstStyle/>
          <a:p>
            <a:r>
              <a:rPr lang="en-US"/>
              <a:t>Siqueira </a:t>
            </a:r>
            <a:r>
              <a:rPr lang="mr-IN"/>
              <a:t>–</a:t>
            </a:r>
            <a:r>
              <a:rPr lang="en-US"/>
              <a:t> NISAR Ecosystems Lead</a:t>
            </a:r>
            <a:endParaRPr lang="en-US" dirty="0"/>
          </a:p>
        </p:txBody>
      </p:sp>
      <p:sp>
        <p:nvSpPr>
          <p:cNvPr id="13" name="Rectangle 12">
            <a:extLst>
              <a:ext uri="{FF2B5EF4-FFF2-40B4-BE49-F238E27FC236}">
                <a16:creationId xmlns:a16="http://schemas.microsoft.com/office/drawing/2014/main" id="{17221AC0-6788-5044-A86C-2A16B9CE41D4}"/>
              </a:ext>
            </a:extLst>
          </p:cNvPr>
          <p:cNvSpPr/>
          <p:nvPr/>
        </p:nvSpPr>
        <p:spPr>
          <a:xfrm>
            <a:off x="2743200" y="2362200"/>
            <a:ext cx="685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C7F0ED89-A8C2-6A4E-83A0-9AE0B9BA8122}"/>
              </a:ext>
            </a:extLst>
          </p:cNvPr>
          <p:cNvGraphicFramePr>
            <a:graphicFrameLocks noGrp="1"/>
          </p:cNvGraphicFramePr>
          <p:nvPr>
            <p:extLst>
              <p:ext uri="{D42A27DB-BD31-4B8C-83A1-F6EECF244321}">
                <p14:modId xmlns:p14="http://schemas.microsoft.com/office/powerpoint/2010/main" val="1093337473"/>
              </p:ext>
            </p:extLst>
          </p:nvPr>
        </p:nvGraphicFramePr>
        <p:xfrm>
          <a:off x="228600" y="1380099"/>
          <a:ext cx="3962400" cy="519176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1369332827"/>
                    </a:ext>
                  </a:extLst>
                </a:gridCol>
                <a:gridCol w="1320800">
                  <a:extLst>
                    <a:ext uri="{9D8B030D-6E8A-4147-A177-3AD203B41FA5}">
                      <a16:colId xmlns:a16="http://schemas.microsoft.com/office/drawing/2014/main" val="2926422024"/>
                    </a:ext>
                  </a:extLst>
                </a:gridCol>
                <a:gridCol w="1320800">
                  <a:extLst>
                    <a:ext uri="{9D8B030D-6E8A-4147-A177-3AD203B41FA5}">
                      <a16:colId xmlns:a16="http://schemas.microsoft.com/office/drawing/2014/main" val="3337473986"/>
                    </a:ext>
                  </a:extLst>
                </a:gridCol>
              </a:tblGrid>
              <a:tr h="370840">
                <a:tc>
                  <a:txBody>
                    <a:bodyPr/>
                    <a:lstStyle/>
                    <a:p>
                      <a:r>
                        <a:rPr lang="en-US" dirty="0">
                          <a:solidFill>
                            <a:schemeClr val="tx2">
                              <a:lumMod val="75000"/>
                            </a:schemeClr>
                          </a:solidFill>
                        </a:rPr>
                        <a:t>Date</a:t>
                      </a:r>
                    </a:p>
                  </a:txBody>
                  <a:tcPr/>
                </a:tc>
                <a:tc>
                  <a:txBody>
                    <a:bodyPr/>
                    <a:lstStyle/>
                    <a:p>
                      <a:pPr algn="ctr"/>
                      <a:r>
                        <a:rPr lang="en-US" dirty="0">
                          <a:solidFill>
                            <a:schemeClr val="tx2">
                              <a:lumMod val="75000"/>
                            </a:schemeClr>
                          </a:solidFill>
                        </a:rPr>
                        <a:t>Track</a:t>
                      </a:r>
                    </a:p>
                  </a:txBody>
                  <a:tcPr/>
                </a:tc>
                <a:tc>
                  <a:txBody>
                    <a:bodyPr/>
                    <a:lstStyle/>
                    <a:p>
                      <a:pPr algn="ctr"/>
                      <a:r>
                        <a:rPr lang="en-US" dirty="0">
                          <a:solidFill>
                            <a:schemeClr val="tx2">
                              <a:lumMod val="75000"/>
                            </a:schemeClr>
                          </a:solidFill>
                          <a:latin typeface="Symbol" pitchFamily="2" charset="2"/>
                        </a:rPr>
                        <a:t>D</a:t>
                      </a:r>
                      <a:r>
                        <a:rPr lang="en-US" dirty="0">
                          <a:solidFill>
                            <a:schemeClr val="tx2">
                              <a:lumMod val="75000"/>
                            </a:schemeClr>
                          </a:solidFill>
                        </a:rPr>
                        <a:t> Days</a:t>
                      </a:r>
                    </a:p>
                  </a:txBody>
                  <a:tcPr/>
                </a:tc>
                <a:extLst>
                  <a:ext uri="{0D108BD9-81ED-4DB2-BD59-A6C34878D82A}">
                    <a16:rowId xmlns:a16="http://schemas.microsoft.com/office/drawing/2014/main" val="1250286244"/>
                  </a:ext>
                </a:extLst>
              </a:tr>
              <a:tr h="370840">
                <a:tc>
                  <a:txBody>
                    <a:bodyPr/>
                    <a:lstStyle/>
                    <a:p>
                      <a:r>
                        <a:rPr lang="en-US" dirty="0">
                          <a:solidFill>
                            <a:schemeClr val="tx2">
                              <a:lumMod val="75000"/>
                            </a:schemeClr>
                          </a:solidFill>
                        </a:rPr>
                        <a:t>2 June</a:t>
                      </a:r>
                    </a:p>
                  </a:txBody>
                  <a:tcPr/>
                </a:tc>
                <a:tc>
                  <a:txBody>
                    <a:bodyPr/>
                    <a:lstStyle/>
                    <a:p>
                      <a:pPr algn="ctr"/>
                      <a:r>
                        <a:rPr lang="en-US" dirty="0">
                          <a:solidFill>
                            <a:schemeClr val="tx2">
                              <a:lumMod val="75000"/>
                            </a:schemeClr>
                          </a:solidFill>
                        </a:rPr>
                        <a:t>AM</a:t>
                      </a:r>
                    </a:p>
                  </a:txBody>
                  <a:tcPr/>
                </a:tc>
                <a:tc>
                  <a:txBody>
                    <a:bodyPr/>
                    <a:lstStyle/>
                    <a:p>
                      <a:pPr algn="ctr"/>
                      <a:r>
                        <a:rPr lang="en-US" dirty="0">
                          <a:solidFill>
                            <a:schemeClr val="tx2">
                              <a:lumMod val="75000"/>
                            </a:schemeClr>
                          </a:solidFill>
                        </a:rPr>
                        <a:t>-</a:t>
                      </a:r>
                    </a:p>
                  </a:txBody>
                  <a:tcPr/>
                </a:tc>
                <a:extLst>
                  <a:ext uri="{0D108BD9-81ED-4DB2-BD59-A6C34878D82A}">
                    <a16:rowId xmlns:a16="http://schemas.microsoft.com/office/drawing/2014/main" val="731050658"/>
                  </a:ext>
                </a:extLst>
              </a:tr>
              <a:tr h="370840">
                <a:tc>
                  <a:txBody>
                    <a:bodyPr/>
                    <a:lstStyle/>
                    <a:p>
                      <a:r>
                        <a:rPr lang="en-US" dirty="0">
                          <a:solidFill>
                            <a:schemeClr val="tx2">
                              <a:lumMod val="75000"/>
                            </a:schemeClr>
                          </a:solidFill>
                        </a:rPr>
                        <a:t>3 June</a:t>
                      </a:r>
                    </a:p>
                  </a:txBody>
                  <a:tcPr/>
                </a:tc>
                <a:tc>
                  <a:txBody>
                    <a:bodyPr/>
                    <a:lstStyle/>
                    <a:p>
                      <a:pPr algn="ctr"/>
                      <a:r>
                        <a:rPr lang="en-US" dirty="0">
                          <a:solidFill>
                            <a:schemeClr val="tx2">
                              <a:lumMod val="75000"/>
                            </a:schemeClr>
                          </a:solidFill>
                        </a:rPr>
                        <a:t>PM</a:t>
                      </a:r>
                    </a:p>
                  </a:txBody>
                  <a:tcPr/>
                </a:tc>
                <a:tc>
                  <a:txBody>
                    <a:bodyPr/>
                    <a:lstStyle/>
                    <a:p>
                      <a:pPr algn="ctr"/>
                      <a:r>
                        <a:rPr lang="en-US" dirty="0">
                          <a:solidFill>
                            <a:schemeClr val="tx2">
                              <a:lumMod val="75000"/>
                            </a:schemeClr>
                          </a:solidFill>
                        </a:rPr>
                        <a:t>1</a:t>
                      </a:r>
                    </a:p>
                  </a:txBody>
                  <a:tcPr/>
                </a:tc>
                <a:extLst>
                  <a:ext uri="{0D108BD9-81ED-4DB2-BD59-A6C34878D82A}">
                    <a16:rowId xmlns:a16="http://schemas.microsoft.com/office/drawing/2014/main" val="2560800526"/>
                  </a:ext>
                </a:extLst>
              </a:tr>
              <a:tr h="370840">
                <a:tc>
                  <a:txBody>
                    <a:bodyPr/>
                    <a:lstStyle/>
                    <a:p>
                      <a:r>
                        <a:rPr lang="en-US" dirty="0">
                          <a:solidFill>
                            <a:schemeClr val="tx2">
                              <a:lumMod val="75000"/>
                            </a:schemeClr>
                          </a:solidFill>
                        </a:rPr>
                        <a:t>14 June</a:t>
                      </a:r>
                    </a:p>
                  </a:txBody>
                  <a:tcPr/>
                </a:tc>
                <a:tc>
                  <a:txBody>
                    <a:bodyPr/>
                    <a:lstStyle/>
                    <a:p>
                      <a:pPr algn="ctr"/>
                      <a:r>
                        <a:rPr lang="en-US" dirty="0">
                          <a:solidFill>
                            <a:schemeClr val="tx2">
                              <a:lumMod val="75000"/>
                            </a:schemeClr>
                          </a:solidFill>
                        </a:rPr>
                        <a:t>AM</a:t>
                      </a:r>
                    </a:p>
                  </a:txBody>
                  <a:tcPr/>
                </a:tc>
                <a:tc>
                  <a:txBody>
                    <a:bodyPr/>
                    <a:lstStyle/>
                    <a:p>
                      <a:pPr algn="ctr"/>
                      <a:r>
                        <a:rPr lang="en-US" dirty="0">
                          <a:solidFill>
                            <a:schemeClr val="tx2">
                              <a:lumMod val="75000"/>
                            </a:schemeClr>
                          </a:solidFill>
                        </a:rPr>
                        <a:t>11</a:t>
                      </a:r>
                    </a:p>
                  </a:txBody>
                  <a:tcPr/>
                </a:tc>
                <a:extLst>
                  <a:ext uri="{0D108BD9-81ED-4DB2-BD59-A6C34878D82A}">
                    <a16:rowId xmlns:a16="http://schemas.microsoft.com/office/drawing/2014/main" val="2661377719"/>
                  </a:ext>
                </a:extLst>
              </a:tr>
              <a:tr h="370840">
                <a:tc>
                  <a:txBody>
                    <a:bodyPr/>
                    <a:lstStyle/>
                    <a:p>
                      <a:r>
                        <a:rPr lang="en-US" dirty="0">
                          <a:solidFill>
                            <a:schemeClr val="tx2">
                              <a:lumMod val="75000"/>
                            </a:schemeClr>
                          </a:solidFill>
                        </a:rPr>
                        <a:t>15 June</a:t>
                      </a:r>
                    </a:p>
                  </a:txBody>
                  <a:tcPr/>
                </a:tc>
                <a:tc>
                  <a:txBody>
                    <a:bodyPr/>
                    <a:lstStyle/>
                    <a:p>
                      <a:pPr algn="ctr"/>
                      <a:r>
                        <a:rPr lang="en-US" dirty="0">
                          <a:solidFill>
                            <a:schemeClr val="tx2">
                              <a:lumMod val="75000"/>
                            </a:schemeClr>
                          </a:solidFill>
                        </a:rPr>
                        <a:t>PM</a:t>
                      </a:r>
                    </a:p>
                  </a:txBody>
                  <a:tcPr/>
                </a:tc>
                <a:tc>
                  <a:txBody>
                    <a:bodyPr/>
                    <a:lstStyle/>
                    <a:p>
                      <a:pPr algn="ctr"/>
                      <a:r>
                        <a:rPr lang="en-US" dirty="0">
                          <a:solidFill>
                            <a:schemeClr val="tx2">
                              <a:lumMod val="75000"/>
                            </a:schemeClr>
                          </a:solidFill>
                        </a:rPr>
                        <a:t>1</a:t>
                      </a:r>
                    </a:p>
                  </a:txBody>
                  <a:tcPr/>
                </a:tc>
                <a:extLst>
                  <a:ext uri="{0D108BD9-81ED-4DB2-BD59-A6C34878D82A}">
                    <a16:rowId xmlns:a16="http://schemas.microsoft.com/office/drawing/2014/main" val="3371138506"/>
                  </a:ext>
                </a:extLst>
              </a:tr>
              <a:tr h="370840">
                <a:tc>
                  <a:txBody>
                    <a:bodyPr/>
                    <a:lstStyle/>
                    <a:p>
                      <a:r>
                        <a:rPr lang="en-US" dirty="0">
                          <a:solidFill>
                            <a:schemeClr val="tx2">
                              <a:lumMod val="75000"/>
                            </a:schemeClr>
                          </a:solidFill>
                        </a:rPr>
                        <a:t>26 June</a:t>
                      </a:r>
                    </a:p>
                  </a:txBody>
                  <a:tcPr/>
                </a:tc>
                <a:tc>
                  <a:txBody>
                    <a:bodyPr/>
                    <a:lstStyle/>
                    <a:p>
                      <a:pPr algn="ctr"/>
                      <a:r>
                        <a:rPr lang="en-US" dirty="0">
                          <a:solidFill>
                            <a:schemeClr val="tx2">
                              <a:lumMod val="75000"/>
                            </a:schemeClr>
                          </a:solidFill>
                        </a:rPr>
                        <a:t>AM</a:t>
                      </a:r>
                    </a:p>
                  </a:txBody>
                  <a:tcPr/>
                </a:tc>
                <a:tc>
                  <a:txBody>
                    <a:bodyPr/>
                    <a:lstStyle/>
                    <a:p>
                      <a:pPr algn="ctr"/>
                      <a:r>
                        <a:rPr lang="en-US" dirty="0">
                          <a:solidFill>
                            <a:schemeClr val="tx2">
                              <a:lumMod val="75000"/>
                            </a:schemeClr>
                          </a:solidFill>
                        </a:rPr>
                        <a:t>11</a:t>
                      </a:r>
                    </a:p>
                  </a:txBody>
                  <a:tcPr/>
                </a:tc>
                <a:extLst>
                  <a:ext uri="{0D108BD9-81ED-4DB2-BD59-A6C34878D82A}">
                    <a16:rowId xmlns:a16="http://schemas.microsoft.com/office/drawing/2014/main" val="4099192022"/>
                  </a:ext>
                </a:extLst>
              </a:tr>
              <a:tr h="370840">
                <a:tc>
                  <a:txBody>
                    <a:bodyPr/>
                    <a:lstStyle/>
                    <a:p>
                      <a:r>
                        <a:rPr lang="en-US" dirty="0">
                          <a:solidFill>
                            <a:schemeClr val="tx2">
                              <a:lumMod val="75000"/>
                            </a:schemeClr>
                          </a:solidFill>
                        </a:rPr>
                        <a:t>27 June</a:t>
                      </a:r>
                    </a:p>
                  </a:txBody>
                  <a:tcPr/>
                </a:tc>
                <a:tc>
                  <a:txBody>
                    <a:bodyPr/>
                    <a:lstStyle/>
                    <a:p>
                      <a:pPr algn="ctr"/>
                      <a:r>
                        <a:rPr lang="en-US" dirty="0">
                          <a:solidFill>
                            <a:schemeClr val="tx2">
                              <a:lumMod val="75000"/>
                            </a:schemeClr>
                          </a:solidFill>
                        </a:rPr>
                        <a:t>PM</a:t>
                      </a:r>
                    </a:p>
                  </a:txBody>
                  <a:tcPr/>
                </a:tc>
                <a:tc>
                  <a:txBody>
                    <a:bodyPr/>
                    <a:lstStyle/>
                    <a:p>
                      <a:pPr algn="ctr"/>
                      <a:r>
                        <a:rPr lang="en-US" dirty="0">
                          <a:solidFill>
                            <a:schemeClr val="tx2">
                              <a:lumMod val="75000"/>
                            </a:schemeClr>
                          </a:solidFill>
                        </a:rPr>
                        <a:t>1</a:t>
                      </a:r>
                    </a:p>
                  </a:txBody>
                  <a:tcPr/>
                </a:tc>
                <a:extLst>
                  <a:ext uri="{0D108BD9-81ED-4DB2-BD59-A6C34878D82A}">
                    <a16:rowId xmlns:a16="http://schemas.microsoft.com/office/drawing/2014/main" val="156009563"/>
                  </a:ext>
                </a:extLst>
              </a:tr>
              <a:tr h="370840">
                <a:tc>
                  <a:txBody>
                    <a:bodyPr/>
                    <a:lstStyle/>
                    <a:p>
                      <a:r>
                        <a:rPr lang="en-US" dirty="0">
                          <a:solidFill>
                            <a:schemeClr val="tx2">
                              <a:lumMod val="75000"/>
                            </a:schemeClr>
                          </a:solidFill>
                        </a:rPr>
                        <a:t>8 July</a:t>
                      </a:r>
                    </a:p>
                  </a:txBody>
                  <a:tcPr/>
                </a:tc>
                <a:tc>
                  <a:txBody>
                    <a:bodyPr/>
                    <a:lstStyle/>
                    <a:p>
                      <a:pPr algn="ctr"/>
                      <a:r>
                        <a:rPr lang="en-US" dirty="0">
                          <a:solidFill>
                            <a:schemeClr val="tx2">
                              <a:lumMod val="75000"/>
                            </a:schemeClr>
                          </a:solidFill>
                        </a:rPr>
                        <a:t>EC Up</a:t>
                      </a:r>
                    </a:p>
                  </a:txBody>
                  <a:tcPr/>
                </a:tc>
                <a:tc>
                  <a:txBody>
                    <a:bodyPr/>
                    <a:lstStyle/>
                    <a:p>
                      <a:pPr algn="ctr"/>
                      <a:r>
                        <a:rPr lang="en-US" dirty="0">
                          <a:solidFill>
                            <a:schemeClr val="tx2">
                              <a:lumMod val="75000"/>
                            </a:schemeClr>
                          </a:solidFill>
                        </a:rPr>
                        <a:t>11</a:t>
                      </a:r>
                    </a:p>
                  </a:txBody>
                  <a:tcPr/>
                </a:tc>
                <a:extLst>
                  <a:ext uri="{0D108BD9-81ED-4DB2-BD59-A6C34878D82A}">
                    <a16:rowId xmlns:a16="http://schemas.microsoft.com/office/drawing/2014/main" val="2035212415"/>
                  </a:ext>
                </a:extLst>
              </a:tr>
              <a:tr h="370840">
                <a:tc>
                  <a:txBody>
                    <a:bodyPr/>
                    <a:lstStyle/>
                    <a:p>
                      <a:r>
                        <a:rPr lang="en-US" dirty="0">
                          <a:solidFill>
                            <a:schemeClr val="tx2">
                              <a:lumMod val="75000"/>
                            </a:schemeClr>
                          </a:solidFill>
                        </a:rPr>
                        <a:t>9 July</a:t>
                      </a:r>
                    </a:p>
                  </a:txBody>
                  <a:tcPr/>
                </a:tc>
                <a:tc>
                  <a:txBody>
                    <a:bodyPr/>
                    <a:lstStyle/>
                    <a:p>
                      <a:pPr algn="ctr"/>
                      <a:r>
                        <a:rPr lang="en-US" dirty="0">
                          <a:solidFill>
                            <a:schemeClr val="tx2">
                              <a:lumMod val="75000"/>
                            </a:schemeClr>
                          </a:solidFill>
                        </a:rPr>
                        <a:t>EC Down</a:t>
                      </a:r>
                    </a:p>
                  </a:txBody>
                  <a:tcPr/>
                </a:tc>
                <a:tc>
                  <a:txBody>
                    <a:bodyPr/>
                    <a:lstStyle/>
                    <a:p>
                      <a:pPr algn="ctr"/>
                      <a:r>
                        <a:rPr lang="en-US" dirty="0">
                          <a:solidFill>
                            <a:schemeClr val="tx2">
                              <a:lumMod val="75000"/>
                            </a:schemeClr>
                          </a:solidFill>
                        </a:rPr>
                        <a:t>1</a:t>
                      </a:r>
                    </a:p>
                  </a:txBody>
                  <a:tcPr/>
                </a:tc>
                <a:extLst>
                  <a:ext uri="{0D108BD9-81ED-4DB2-BD59-A6C34878D82A}">
                    <a16:rowId xmlns:a16="http://schemas.microsoft.com/office/drawing/2014/main" val="709813942"/>
                  </a:ext>
                </a:extLst>
              </a:tr>
              <a:tr h="370840">
                <a:tc>
                  <a:txBody>
                    <a:bodyPr/>
                    <a:lstStyle/>
                    <a:p>
                      <a:r>
                        <a:rPr lang="en-US" dirty="0">
                          <a:solidFill>
                            <a:schemeClr val="tx2">
                              <a:lumMod val="75000"/>
                            </a:schemeClr>
                          </a:solidFill>
                        </a:rPr>
                        <a:t>20 July</a:t>
                      </a:r>
                    </a:p>
                  </a:txBody>
                  <a:tcPr/>
                </a:tc>
                <a:tc>
                  <a:txBody>
                    <a:bodyPr/>
                    <a:lstStyle/>
                    <a:p>
                      <a:pPr algn="ctr"/>
                      <a:r>
                        <a:rPr lang="en-US" dirty="0">
                          <a:solidFill>
                            <a:schemeClr val="tx2">
                              <a:lumMod val="75000"/>
                            </a:schemeClr>
                          </a:solidFill>
                        </a:rPr>
                        <a:t>EC Up</a:t>
                      </a:r>
                    </a:p>
                  </a:txBody>
                  <a:tcPr/>
                </a:tc>
                <a:tc>
                  <a:txBody>
                    <a:bodyPr/>
                    <a:lstStyle/>
                    <a:p>
                      <a:pPr algn="ctr"/>
                      <a:r>
                        <a:rPr lang="en-US" dirty="0">
                          <a:solidFill>
                            <a:schemeClr val="tx2">
                              <a:lumMod val="75000"/>
                            </a:schemeClr>
                          </a:solidFill>
                        </a:rPr>
                        <a:t>11</a:t>
                      </a:r>
                    </a:p>
                  </a:txBody>
                  <a:tcPr/>
                </a:tc>
                <a:extLst>
                  <a:ext uri="{0D108BD9-81ED-4DB2-BD59-A6C34878D82A}">
                    <a16:rowId xmlns:a16="http://schemas.microsoft.com/office/drawing/2014/main" val="1294047985"/>
                  </a:ext>
                </a:extLst>
              </a:tr>
              <a:tr h="370840">
                <a:tc>
                  <a:txBody>
                    <a:bodyPr/>
                    <a:lstStyle/>
                    <a:p>
                      <a:r>
                        <a:rPr lang="en-US" dirty="0">
                          <a:solidFill>
                            <a:schemeClr val="tx2">
                              <a:lumMod val="75000"/>
                            </a:schemeClr>
                          </a:solidFill>
                        </a:rPr>
                        <a:t>21 July</a:t>
                      </a:r>
                    </a:p>
                  </a:txBody>
                  <a:tcPr/>
                </a:tc>
                <a:tc>
                  <a:txBody>
                    <a:bodyPr/>
                    <a:lstStyle/>
                    <a:p>
                      <a:pPr algn="ctr"/>
                      <a:r>
                        <a:rPr lang="en-US" dirty="0">
                          <a:solidFill>
                            <a:schemeClr val="tx2">
                              <a:lumMod val="75000"/>
                            </a:schemeClr>
                          </a:solidFill>
                        </a:rPr>
                        <a:t>EC Down</a:t>
                      </a:r>
                    </a:p>
                  </a:txBody>
                  <a:tcPr/>
                </a:tc>
                <a:tc>
                  <a:txBody>
                    <a:bodyPr/>
                    <a:lstStyle/>
                    <a:p>
                      <a:pPr algn="ctr"/>
                      <a:r>
                        <a:rPr lang="en-US" dirty="0">
                          <a:solidFill>
                            <a:schemeClr val="tx2">
                              <a:lumMod val="75000"/>
                            </a:schemeClr>
                          </a:solidFill>
                        </a:rPr>
                        <a:t>1</a:t>
                      </a:r>
                    </a:p>
                  </a:txBody>
                  <a:tcPr/>
                </a:tc>
                <a:extLst>
                  <a:ext uri="{0D108BD9-81ED-4DB2-BD59-A6C34878D82A}">
                    <a16:rowId xmlns:a16="http://schemas.microsoft.com/office/drawing/2014/main" val="3756892986"/>
                  </a:ext>
                </a:extLst>
              </a:tr>
              <a:tr h="370840">
                <a:tc>
                  <a:txBody>
                    <a:bodyPr/>
                    <a:lstStyle/>
                    <a:p>
                      <a:r>
                        <a:rPr lang="en-US" dirty="0">
                          <a:solidFill>
                            <a:schemeClr val="tx2">
                              <a:lumMod val="75000"/>
                            </a:schemeClr>
                          </a:solidFill>
                        </a:rPr>
                        <a:t>31 July</a:t>
                      </a:r>
                    </a:p>
                  </a:txBody>
                  <a:tcPr/>
                </a:tc>
                <a:tc>
                  <a:txBody>
                    <a:bodyPr/>
                    <a:lstStyle/>
                    <a:p>
                      <a:pPr algn="ctr"/>
                      <a:r>
                        <a:rPr lang="en-US" dirty="0">
                          <a:solidFill>
                            <a:schemeClr val="tx2">
                              <a:lumMod val="75000"/>
                            </a:schemeClr>
                          </a:solidFill>
                        </a:rPr>
                        <a:t>EC Up</a:t>
                      </a:r>
                    </a:p>
                  </a:txBody>
                  <a:tcPr/>
                </a:tc>
                <a:tc>
                  <a:txBody>
                    <a:bodyPr/>
                    <a:lstStyle/>
                    <a:p>
                      <a:pPr algn="ctr"/>
                      <a:r>
                        <a:rPr lang="en-US" dirty="0">
                          <a:solidFill>
                            <a:schemeClr val="tx2">
                              <a:lumMod val="75000"/>
                            </a:schemeClr>
                          </a:solidFill>
                        </a:rPr>
                        <a:t>10</a:t>
                      </a:r>
                    </a:p>
                  </a:txBody>
                  <a:tcPr/>
                </a:tc>
                <a:extLst>
                  <a:ext uri="{0D108BD9-81ED-4DB2-BD59-A6C34878D82A}">
                    <a16:rowId xmlns:a16="http://schemas.microsoft.com/office/drawing/2014/main" val="3786477106"/>
                  </a:ext>
                </a:extLst>
              </a:tr>
              <a:tr h="370840">
                <a:tc>
                  <a:txBody>
                    <a:bodyPr/>
                    <a:lstStyle/>
                    <a:p>
                      <a:r>
                        <a:rPr lang="en-US" dirty="0">
                          <a:solidFill>
                            <a:schemeClr val="tx2">
                              <a:lumMod val="75000"/>
                            </a:schemeClr>
                          </a:solidFill>
                        </a:rPr>
                        <a:t>1 August</a:t>
                      </a:r>
                    </a:p>
                  </a:txBody>
                  <a:tcPr/>
                </a:tc>
                <a:tc>
                  <a:txBody>
                    <a:bodyPr/>
                    <a:lstStyle/>
                    <a:p>
                      <a:pPr algn="ctr"/>
                      <a:r>
                        <a:rPr lang="en-US" dirty="0">
                          <a:solidFill>
                            <a:schemeClr val="tx2">
                              <a:lumMod val="75000"/>
                            </a:schemeClr>
                          </a:solidFill>
                        </a:rPr>
                        <a:t>EC Down</a:t>
                      </a:r>
                    </a:p>
                  </a:txBody>
                  <a:tcPr/>
                </a:tc>
                <a:tc>
                  <a:txBody>
                    <a:bodyPr/>
                    <a:lstStyle/>
                    <a:p>
                      <a:pPr algn="ctr"/>
                      <a:r>
                        <a:rPr lang="en-US" dirty="0">
                          <a:solidFill>
                            <a:schemeClr val="tx2">
                              <a:lumMod val="75000"/>
                            </a:schemeClr>
                          </a:solidFill>
                        </a:rPr>
                        <a:t>1</a:t>
                      </a:r>
                    </a:p>
                  </a:txBody>
                  <a:tcPr/>
                </a:tc>
                <a:extLst>
                  <a:ext uri="{0D108BD9-81ED-4DB2-BD59-A6C34878D82A}">
                    <a16:rowId xmlns:a16="http://schemas.microsoft.com/office/drawing/2014/main" val="1746546116"/>
                  </a:ext>
                </a:extLst>
              </a:tr>
              <a:tr h="370840">
                <a:tc gridSpan="3">
                  <a:txBody>
                    <a:bodyPr/>
                    <a:lstStyle/>
                    <a:p>
                      <a:pPr algn="ctr"/>
                      <a:r>
                        <a:rPr lang="en-US" b="1" dirty="0" err="1">
                          <a:solidFill>
                            <a:schemeClr val="tx2">
                              <a:lumMod val="75000"/>
                            </a:schemeClr>
                          </a:solidFill>
                        </a:rPr>
                        <a:t>ABoVE</a:t>
                      </a:r>
                      <a:r>
                        <a:rPr lang="en-US" b="1" dirty="0">
                          <a:solidFill>
                            <a:schemeClr val="tx2">
                              <a:lumMod val="75000"/>
                            </a:schemeClr>
                          </a:solidFill>
                        </a:rPr>
                        <a:t> Flights</a:t>
                      </a:r>
                    </a:p>
                  </a:txBody>
                  <a:tcPr>
                    <a:solidFill>
                      <a:schemeClr val="accent5">
                        <a:lumMod val="20000"/>
                        <a:lumOff val="8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695829478"/>
                  </a:ext>
                </a:extLst>
              </a:tr>
            </a:tbl>
          </a:graphicData>
        </a:graphic>
      </p:graphicFrame>
      <p:graphicFrame>
        <p:nvGraphicFramePr>
          <p:cNvPr id="15" name="Table 14">
            <a:extLst>
              <a:ext uri="{FF2B5EF4-FFF2-40B4-BE49-F238E27FC236}">
                <a16:creationId xmlns:a16="http://schemas.microsoft.com/office/drawing/2014/main" id="{97F340EC-E295-1D44-A4C3-76915F7F9EF0}"/>
              </a:ext>
            </a:extLst>
          </p:cNvPr>
          <p:cNvGraphicFramePr>
            <a:graphicFrameLocks noGrp="1"/>
          </p:cNvGraphicFramePr>
          <p:nvPr>
            <p:extLst>
              <p:ext uri="{D42A27DB-BD31-4B8C-83A1-F6EECF244321}">
                <p14:modId xmlns:p14="http://schemas.microsoft.com/office/powerpoint/2010/main" val="2136044962"/>
              </p:ext>
            </p:extLst>
          </p:nvPr>
        </p:nvGraphicFramePr>
        <p:xfrm>
          <a:off x="4800600" y="1415492"/>
          <a:ext cx="3962400" cy="4079240"/>
        </p:xfrm>
        <a:graphic>
          <a:graphicData uri="http://schemas.openxmlformats.org/drawingml/2006/table">
            <a:tbl>
              <a:tblPr firstRow="1" bandRow="1">
                <a:tableStyleId>{5C22544A-7EE6-4342-B048-85BDC9FD1C3A}</a:tableStyleId>
              </a:tblPr>
              <a:tblGrid>
                <a:gridCol w="1562100">
                  <a:extLst>
                    <a:ext uri="{9D8B030D-6E8A-4147-A177-3AD203B41FA5}">
                      <a16:colId xmlns:a16="http://schemas.microsoft.com/office/drawing/2014/main" val="1369332827"/>
                    </a:ext>
                  </a:extLst>
                </a:gridCol>
                <a:gridCol w="1079500">
                  <a:extLst>
                    <a:ext uri="{9D8B030D-6E8A-4147-A177-3AD203B41FA5}">
                      <a16:colId xmlns:a16="http://schemas.microsoft.com/office/drawing/2014/main" val="2926422024"/>
                    </a:ext>
                  </a:extLst>
                </a:gridCol>
                <a:gridCol w="1320800">
                  <a:extLst>
                    <a:ext uri="{9D8B030D-6E8A-4147-A177-3AD203B41FA5}">
                      <a16:colId xmlns:a16="http://schemas.microsoft.com/office/drawing/2014/main" val="3337473986"/>
                    </a:ext>
                  </a:extLst>
                </a:gridCol>
              </a:tblGrid>
              <a:tr h="370840">
                <a:tc>
                  <a:txBody>
                    <a:bodyPr/>
                    <a:lstStyle/>
                    <a:p>
                      <a:r>
                        <a:rPr lang="en-US" dirty="0">
                          <a:solidFill>
                            <a:schemeClr val="tx2">
                              <a:lumMod val="75000"/>
                            </a:schemeClr>
                          </a:solidFill>
                        </a:rPr>
                        <a:t>Date</a:t>
                      </a:r>
                    </a:p>
                  </a:txBody>
                  <a:tcPr/>
                </a:tc>
                <a:tc>
                  <a:txBody>
                    <a:bodyPr/>
                    <a:lstStyle/>
                    <a:p>
                      <a:pPr algn="ctr"/>
                      <a:r>
                        <a:rPr lang="en-US" dirty="0">
                          <a:solidFill>
                            <a:schemeClr val="tx2">
                              <a:lumMod val="75000"/>
                            </a:schemeClr>
                          </a:solidFill>
                        </a:rPr>
                        <a:t>Track</a:t>
                      </a:r>
                    </a:p>
                  </a:txBody>
                  <a:tcPr/>
                </a:tc>
                <a:tc>
                  <a:txBody>
                    <a:bodyPr/>
                    <a:lstStyle/>
                    <a:p>
                      <a:pPr algn="ctr"/>
                      <a:r>
                        <a:rPr lang="en-US" dirty="0">
                          <a:solidFill>
                            <a:schemeClr val="tx2">
                              <a:lumMod val="75000"/>
                            </a:schemeClr>
                          </a:solidFill>
                          <a:latin typeface="Symbol" pitchFamily="2" charset="2"/>
                        </a:rPr>
                        <a:t>D</a:t>
                      </a:r>
                      <a:r>
                        <a:rPr lang="en-US" dirty="0">
                          <a:solidFill>
                            <a:schemeClr val="tx2">
                              <a:lumMod val="75000"/>
                            </a:schemeClr>
                          </a:solidFill>
                        </a:rPr>
                        <a:t> Days</a:t>
                      </a:r>
                    </a:p>
                  </a:txBody>
                  <a:tcPr/>
                </a:tc>
                <a:extLst>
                  <a:ext uri="{0D108BD9-81ED-4DB2-BD59-A6C34878D82A}">
                    <a16:rowId xmlns:a16="http://schemas.microsoft.com/office/drawing/2014/main" val="1250286244"/>
                  </a:ext>
                </a:extLst>
              </a:tr>
              <a:tr h="370840">
                <a:tc>
                  <a:txBody>
                    <a:bodyPr/>
                    <a:lstStyle/>
                    <a:p>
                      <a:r>
                        <a:rPr lang="en-US" dirty="0">
                          <a:solidFill>
                            <a:schemeClr val="tx2">
                              <a:lumMod val="75000"/>
                            </a:schemeClr>
                          </a:solidFill>
                        </a:rPr>
                        <a:t>6 September</a:t>
                      </a:r>
                    </a:p>
                  </a:txBody>
                  <a:tcPr/>
                </a:tc>
                <a:tc>
                  <a:txBody>
                    <a:bodyPr/>
                    <a:lstStyle/>
                    <a:p>
                      <a:pPr algn="ctr"/>
                      <a:r>
                        <a:rPr lang="en-US" dirty="0">
                          <a:solidFill>
                            <a:schemeClr val="tx2">
                              <a:lumMod val="75000"/>
                            </a:schemeClr>
                          </a:solidFill>
                        </a:rPr>
                        <a:t>AM</a:t>
                      </a:r>
                    </a:p>
                  </a:txBody>
                  <a:tcPr/>
                </a:tc>
                <a:tc>
                  <a:txBody>
                    <a:bodyPr/>
                    <a:lstStyle/>
                    <a:p>
                      <a:pPr algn="ctr"/>
                      <a:r>
                        <a:rPr lang="en-US" dirty="0">
                          <a:solidFill>
                            <a:schemeClr val="tx2">
                              <a:lumMod val="75000"/>
                            </a:schemeClr>
                          </a:solidFill>
                        </a:rPr>
                        <a:t>36</a:t>
                      </a:r>
                    </a:p>
                  </a:txBody>
                  <a:tcPr/>
                </a:tc>
                <a:extLst>
                  <a:ext uri="{0D108BD9-81ED-4DB2-BD59-A6C34878D82A}">
                    <a16:rowId xmlns:a16="http://schemas.microsoft.com/office/drawing/2014/main" val="731050658"/>
                  </a:ext>
                </a:extLst>
              </a:tr>
              <a:tr h="370840">
                <a:tc>
                  <a:txBody>
                    <a:bodyPr/>
                    <a:lstStyle/>
                    <a:p>
                      <a:r>
                        <a:rPr lang="en-US" dirty="0">
                          <a:solidFill>
                            <a:schemeClr val="tx2">
                              <a:lumMod val="75000"/>
                            </a:schemeClr>
                          </a:solidFill>
                        </a:rPr>
                        <a:t>7 September</a:t>
                      </a:r>
                    </a:p>
                  </a:txBody>
                  <a:tcPr/>
                </a:tc>
                <a:tc>
                  <a:txBody>
                    <a:bodyPr/>
                    <a:lstStyle/>
                    <a:p>
                      <a:pPr algn="ctr"/>
                      <a:r>
                        <a:rPr lang="en-US" dirty="0">
                          <a:solidFill>
                            <a:schemeClr val="tx2">
                              <a:lumMod val="75000"/>
                            </a:schemeClr>
                          </a:solidFill>
                        </a:rPr>
                        <a:t>PM</a:t>
                      </a:r>
                    </a:p>
                  </a:txBody>
                  <a:tcPr/>
                </a:tc>
                <a:tc>
                  <a:txBody>
                    <a:bodyPr/>
                    <a:lstStyle/>
                    <a:p>
                      <a:pPr algn="ctr"/>
                      <a:r>
                        <a:rPr lang="en-US" dirty="0">
                          <a:solidFill>
                            <a:schemeClr val="tx2">
                              <a:lumMod val="75000"/>
                            </a:schemeClr>
                          </a:solidFill>
                        </a:rPr>
                        <a:t>1</a:t>
                      </a:r>
                    </a:p>
                  </a:txBody>
                  <a:tcPr/>
                </a:tc>
                <a:extLst>
                  <a:ext uri="{0D108BD9-81ED-4DB2-BD59-A6C34878D82A}">
                    <a16:rowId xmlns:a16="http://schemas.microsoft.com/office/drawing/2014/main" val="2560800526"/>
                  </a:ext>
                </a:extLst>
              </a:tr>
              <a:tr h="370840">
                <a:tc>
                  <a:txBody>
                    <a:bodyPr/>
                    <a:lstStyle/>
                    <a:p>
                      <a:r>
                        <a:rPr lang="en-US" dirty="0">
                          <a:solidFill>
                            <a:schemeClr val="tx2">
                              <a:lumMod val="75000"/>
                            </a:schemeClr>
                          </a:solidFill>
                        </a:rPr>
                        <a:t>18 September</a:t>
                      </a:r>
                    </a:p>
                  </a:txBody>
                  <a:tcPr/>
                </a:tc>
                <a:tc>
                  <a:txBody>
                    <a:bodyPr/>
                    <a:lstStyle/>
                    <a:p>
                      <a:pPr algn="ctr"/>
                      <a:r>
                        <a:rPr lang="en-US" dirty="0">
                          <a:solidFill>
                            <a:schemeClr val="tx2">
                              <a:lumMod val="75000"/>
                            </a:schemeClr>
                          </a:solidFill>
                        </a:rPr>
                        <a:t>AM</a:t>
                      </a:r>
                    </a:p>
                  </a:txBody>
                  <a:tcPr/>
                </a:tc>
                <a:tc>
                  <a:txBody>
                    <a:bodyPr/>
                    <a:lstStyle/>
                    <a:p>
                      <a:pPr algn="ctr"/>
                      <a:r>
                        <a:rPr lang="en-US" dirty="0">
                          <a:solidFill>
                            <a:schemeClr val="tx2">
                              <a:lumMod val="75000"/>
                            </a:schemeClr>
                          </a:solidFill>
                        </a:rPr>
                        <a:t>11</a:t>
                      </a:r>
                    </a:p>
                  </a:txBody>
                  <a:tcPr/>
                </a:tc>
                <a:extLst>
                  <a:ext uri="{0D108BD9-81ED-4DB2-BD59-A6C34878D82A}">
                    <a16:rowId xmlns:a16="http://schemas.microsoft.com/office/drawing/2014/main" val="2661377719"/>
                  </a:ext>
                </a:extLst>
              </a:tr>
              <a:tr h="370840">
                <a:tc>
                  <a:txBody>
                    <a:bodyPr/>
                    <a:lstStyle/>
                    <a:p>
                      <a:r>
                        <a:rPr lang="en-US" dirty="0">
                          <a:solidFill>
                            <a:schemeClr val="tx2">
                              <a:lumMod val="75000"/>
                            </a:schemeClr>
                          </a:solidFill>
                        </a:rPr>
                        <a:t>19 September</a:t>
                      </a:r>
                    </a:p>
                  </a:txBody>
                  <a:tcPr/>
                </a:tc>
                <a:tc>
                  <a:txBody>
                    <a:bodyPr/>
                    <a:lstStyle/>
                    <a:p>
                      <a:pPr algn="ctr"/>
                      <a:r>
                        <a:rPr lang="en-US" dirty="0">
                          <a:solidFill>
                            <a:schemeClr val="tx2">
                              <a:lumMod val="75000"/>
                            </a:schemeClr>
                          </a:solidFill>
                        </a:rPr>
                        <a:t>PM</a:t>
                      </a:r>
                    </a:p>
                  </a:txBody>
                  <a:tcPr/>
                </a:tc>
                <a:tc>
                  <a:txBody>
                    <a:bodyPr/>
                    <a:lstStyle/>
                    <a:p>
                      <a:pPr algn="ctr"/>
                      <a:r>
                        <a:rPr lang="en-US" dirty="0">
                          <a:solidFill>
                            <a:schemeClr val="tx2">
                              <a:lumMod val="75000"/>
                            </a:schemeClr>
                          </a:solidFill>
                        </a:rPr>
                        <a:t>1</a:t>
                      </a:r>
                    </a:p>
                  </a:txBody>
                  <a:tcPr/>
                </a:tc>
                <a:extLst>
                  <a:ext uri="{0D108BD9-81ED-4DB2-BD59-A6C34878D82A}">
                    <a16:rowId xmlns:a16="http://schemas.microsoft.com/office/drawing/2014/main" val="3371138506"/>
                  </a:ext>
                </a:extLst>
              </a:tr>
              <a:tr h="370840">
                <a:tc>
                  <a:txBody>
                    <a:bodyPr/>
                    <a:lstStyle/>
                    <a:p>
                      <a:r>
                        <a:rPr lang="en-US" dirty="0">
                          <a:solidFill>
                            <a:schemeClr val="tx2">
                              <a:lumMod val="75000"/>
                            </a:schemeClr>
                          </a:solidFill>
                        </a:rPr>
                        <a:t>30 September</a:t>
                      </a:r>
                    </a:p>
                  </a:txBody>
                  <a:tcPr/>
                </a:tc>
                <a:tc>
                  <a:txBody>
                    <a:bodyPr/>
                    <a:lstStyle/>
                    <a:p>
                      <a:pPr algn="ctr"/>
                      <a:r>
                        <a:rPr lang="en-US" dirty="0">
                          <a:solidFill>
                            <a:schemeClr val="tx2">
                              <a:lumMod val="75000"/>
                            </a:schemeClr>
                          </a:solidFill>
                        </a:rPr>
                        <a:t>AM</a:t>
                      </a:r>
                    </a:p>
                  </a:txBody>
                  <a:tcPr/>
                </a:tc>
                <a:tc>
                  <a:txBody>
                    <a:bodyPr/>
                    <a:lstStyle/>
                    <a:p>
                      <a:pPr algn="ctr"/>
                      <a:r>
                        <a:rPr lang="en-US" dirty="0">
                          <a:solidFill>
                            <a:schemeClr val="tx2">
                              <a:lumMod val="75000"/>
                            </a:schemeClr>
                          </a:solidFill>
                        </a:rPr>
                        <a:t>11</a:t>
                      </a:r>
                    </a:p>
                  </a:txBody>
                  <a:tcPr/>
                </a:tc>
                <a:extLst>
                  <a:ext uri="{0D108BD9-81ED-4DB2-BD59-A6C34878D82A}">
                    <a16:rowId xmlns:a16="http://schemas.microsoft.com/office/drawing/2014/main" val="4099192022"/>
                  </a:ext>
                </a:extLst>
              </a:tr>
              <a:tr h="370840">
                <a:tc>
                  <a:txBody>
                    <a:bodyPr/>
                    <a:lstStyle/>
                    <a:p>
                      <a:r>
                        <a:rPr lang="en-US" dirty="0">
                          <a:solidFill>
                            <a:schemeClr val="tx2">
                              <a:lumMod val="75000"/>
                            </a:schemeClr>
                          </a:solidFill>
                        </a:rPr>
                        <a:t>1 October</a:t>
                      </a:r>
                    </a:p>
                  </a:txBody>
                  <a:tcPr/>
                </a:tc>
                <a:tc>
                  <a:txBody>
                    <a:bodyPr/>
                    <a:lstStyle/>
                    <a:p>
                      <a:pPr algn="ctr"/>
                      <a:r>
                        <a:rPr lang="en-US" dirty="0">
                          <a:solidFill>
                            <a:schemeClr val="tx2">
                              <a:lumMod val="75000"/>
                            </a:schemeClr>
                          </a:solidFill>
                        </a:rPr>
                        <a:t>PM</a:t>
                      </a:r>
                    </a:p>
                  </a:txBody>
                  <a:tcPr/>
                </a:tc>
                <a:tc>
                  <a:txBody>
                    <a:bodyPr/>
                    <a:lstStyle/>
                    <a:p>
                      <a:pPr algn="ctr"/>
                      <a:r>
                        <a:rPr lang="en-US" dirty="0">
                          <a:solidFill>
                            <a:schemeClr val="tx2">
                              <a:lumMod val="75000"/>
                            </a:schemeClr>
                          </a:solidFill>
                        </a:rPr>
                        <a:t>1</a:t>
                      </a:r>
                    </a:p>
                  </a:txBody>
                  <a:tcPr/>
                </a:tc>
                <a:extLst>
                  <a:ext uri="{0D108BD9-81ED-4DB2-BD59-A6C34878D82A}">
                    <a16:rowId xmlns:a16="http://schemas.microsoft.com/office/drawing/2014/main" val="156009563"/>
                  </a:ext>
                </a:extLst>
              </a:tr>
              <a:tr h="370840">
                <a:tc>
                  <a:txBody>
                    <a:bodyPr/>
                    <a:lstStyle/>
                    <a:p>
                      <a:r>
                        <a:rPr lang="en-US" dirty="0">
                          <a:solidFill>
                            <a:schemeClr val="tx2">
                              <a:lumMod val="75000"/>
                            </a:schemeClr>
                          </a:solidFill>
                        </a:rPr>
                        <a:t>12 October</a:t>
                      </a:r>
                    </a:p>
                  </a:txBody>
                  <a:tcPr/>
                </a:tc>
                <a:tc>
                  <a:txBody>
                    <a:bodyPr/>
                    <a:lstStyle/>
                    <a:p>
                      <a:pPr algn="ctr"/>
                      <a:r>
                        <a:rPr lang="en-US" dirty="0">
                          <a:solidFill>
                            <a:schemeClr val="tx2">
                              <a:lumMod val="75000"/>
                            </a:schemeClr>
                          </a:solidFill>
                        </a:rPr>
                        <a:t>AM</a:t>
                      </a:r>
                    </a:p>
                  </a:txBody>
                  <a:tcPr/>
                </a:tc>
                <a:tc>
                  <a:txBody>
                    <a:bodyPr/>
                    <a:lstStyle/>
                    <a:p>
                      <a:pPr algn="ctr"/>
                      <a:r>
                        <a:rPr lang="en-US" dirty="0">
                          <a:solidFill>
                            <a:schemeClr val="tx2">
                              <a:lumMod val="75000"/>
                            </a:schemeClr>
                          </a:solidFill>
                        </a:rPr>
                        <a:t>11</a:t>
                      </a:r>
                    </a:p>
                  </a:txBody>
                  <a:tcPr/>
                </a:tc>
                <a:extLst>
                  <a:ext uri="{0D108BD9-81ED-4DB2-BD59-A6C34878D82A}">
                    <a16:rowId xmlns:a16="http://schemas.microsoft.com/office/drawing/2014/main" val="2035212415"/>
                  </a:ext>
                </a:extLst>
              </a:tr>
              <a:tr h="370840">
                <a:tc>
                  <a:txBody>
                    <a:bodyPr/>
                    <a:lstStyle/>
                    <a:p>
                      <a:r>
                        <a:rPr lang="en-US" dirty="0">
                          <a:solidFill>
                            <a:schemeClr val="tx2">
                              <a:lumMod val="75000"/>
                            </a:schemeClr>
                          </a:solidFill>
                        </a:rPr>
                        <a:t>13 October</a:t>
                      </a:r>
                    </a:p>
                  </a:txBody>
                  <a:tcPr/>
                </a:tc>
                <a:tc>
                  <a:txBody>
                    <a:bodyPr/>
                    <a:lstStyle/>
                    <a:p>
                      <a:pPr algn="ctr"/>
                      <a:r>
                        <a:rPr lang="en-US" dirty="0">
                          <a:solidFill>
                            <a:schemeClr val="tx2">
                              <a:lumMod val="75000"/>
                            </a:schemeClr>
                          </a:solidFill>
                        </a:rPr>
                        <a:t>PM</a:t>
                      </a:r>
                    </a:p>
                  </a:txBody>
                  <a:tcPr/>
                </a:tc>
                <a:tc>
                  <a:txBody>
                    <a:bodyPr/>
                    <a:lstStyle/>
                    <a:p>
                      <a:pPr algn="ctr"/>
                      <a:r>
                        <a:rPr lang="en-US" dirty="0">
                          <a:solidFill>
                            <a:schemeClr val="tx2">
                              <a:lumMod val="75000"/>
                            </a:schemeClr>
                          </a:solidFill>
                        </a:rPr>
                        <a:t>1</a:t>
                      </a:r>
                    </a:p>
                  </a:txBody>
                  <a:tcPr/>
                </a:tc>
                <a:extLst>
                  <a:ext uri="{0D108BD9-81ED-4DB2-BD59-A6C34878D82A}">
                    <a16:rowId xmlns:a16="http://schemas.microsoft.com/office/drawing/2014/main" val="709813942"/>
                  </a:ext>
                </a:extLst>
              </a:tr>
              <a:tr h="370840">
                <a:tc>
                  <a:txBody>
                    <a:bodyPr/>
                    <a:lstStyle/>
                    <a:p>
                      <a:r>
                        <a:rPr lang="en-US" dirty="0">
                          <a:solidFill>
                            <a:schemeClr val="tx2">
                              <a:lumMod val="75000"/>
                            </a:schemeClr>
                          </a:solidFill>
                        </a:rPr>
                        <a:t>24 October</a:t>
                      </a:r>
                    </a:p>
                  </a:txBody>
                  <a:tcPr/>
                </a:tc>
                <a:tc>
                  <a:txBody>
                    <a:bodyPr/>
                    <a:lstStyle/>
                    <a:p>
                      <a:pPr algn="ctr"/>
                      <a:r>
                        <a:rPr lang="en-US" dirty="0">
                          <a:solidFill>
                            <a:schemeClr val="tx2">
                              <a:lumMod val="75000"/>
                            </a:schemeClr>
                          </a:solidFill>
                        </a:rPr>
                        <a:t>EC Up</a:t>
                      </a:r>
                    </a:p>
                  </a:txBody>
                  <a:tcPr/>
                </a:tc>
                <a:tc>
                  <a:txBody>
                    <a:bodyPr/>
                    <a:lstStyle/>
                    <a:p>
                      <a:pPr algn="ctr"/>
                      <a:r>
                        <a:rPr lang="en-US" dirty="0">
                          <a:solidFill>
                            <a:schemeClr val="tx2">
                              <a:lumMod val="75000"/>
                            </a:schemeClr>
                          </a:solidFill>
                        </a:rPr>
                        <a:t>11</a:t>
                      </a:r>
                    </a:p>
                  </a:txBody>
                  <a:tcPr/>
                </a:tc>
                <a:extLst>
                  <a:ext uri="{0D108BD9-81ED-4DB2-BD59-A6C34878D82A}">
                    <a16:rowId xmlns:a16="http://schemas.microsoft.com/office/drawing/2014/main" val="1294047985"/>
                  </a:ext>
                </a:extLst>
              </a:tr>
              <a:tr h="370840">
                <a:tc>
                  <a:txBody>
                    <a:bodyPr/>
                    <a:lstStyle/>
                    <a:p>
                      <a:r>
                        <a:rPr lang="en-US" dirty="0">
                          <a:solidFill>
                            <a:schemeClr val="tx2">
                              <a:lumMod val="75000"/>
                            </a:schemeClr>
                          </a:solidFill>
                        </a:rPr>
                        <a:t>25 October</a:t>
                      </a:r>
                    </a:p>
                  </a:txBody>
                  <a:tcPr/>
                </a:tc>
                <a:tc>
                  <a:txBody>
                    <a:bodyPr/>
                    <a:lstStyle/>
                    <a:p>
                      <a:pPr algn="ctr"/>
                      <a:r>
                        <a:rPr lang="en-US" dirty="0">
                          <a:solidFill>
                            <a:schemeClr val="tx2">
                              <a:lumMod val="75000"/>
                            </a:schemeClr>
                          </a:solidFill>
                        </a:rPr>
                        <a:t>EC Down</a:t>
                      </a:r>
                    </a:p>
                  </a:txBody>
                  <a:tcPr/>
                </a:tc>
                <a:tc>
                  <a:txBody>
                    <a:bodyPr/>
                    <a:lstStyle/>
                    <a:p>
                      <a:pPr algn="ctr"/>
                      <a:r>
                        <a:rPr lang="en-US" dirty="0">
                          <a:solidFill>
                            <a:schemeClr val="tx2">
                              <a:lumMod val="75000"/>
                            </a:schemeClr>
                          </a:solidFill>
                        </a:rPr>
                        <a:t>1</a:t>
                      </a:r>
                    </a:p>
                  </a:txBody>
                  <a:tcPr/>
                </a:tc>
                <a:extLst>
                  <a:ext uri="{0D108BD9-81ED-4DB2-BD59-A6C34878D82A}">
                    <a16:rowId xmlns:a16="http://schemas.microsoft.com/office/drawing/2014/main" val="3756892986"/>
                  </a:ext>
                </a:extLst>
              </a:tr>
            </a:tbl>
          </a:graphicData>
        </a:graphic>
      </p:graphicFrame>
    </p:spTree>
    <p:extLst>
      <p:ext uri="{BB962C8B-B14F-4D97-AF65-F5344CB8AC3E}">
        <p14:creationId xmlns:p14="http://schemas.microsoft.com/office/powerpoint/2010/main" val="2885271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Home Messages</a:t>
            </a:r>
          </a:p>
        </p:txBody>
      </p:sp>
      <p:sp>
        <p:nvSpPr>
          <p:cNvPr id="3" name="Content Placeholder 2"/>
          <p:cNvSpPr>
            <a:spLocks noGrp="1"/>
          </p:cNvSpPr>
          <p:nvPr>
            <p:ph idx="1"/>
          </p:nvPr>
        </p:nvSpPr>
        <p:spPr>
          <a:xfrm>
            <a:off x="238450" y="1219200"/>
            <a:ext cx="8464452" cy="5287297"/>
          </a:xfrm>
        </p:spPr>
        <p:txBody>
          <a:bodyPr/>
          <a:lstStyle/>
          <a:p>
            <a:r>
              <a:rPr lang="en-US" dirty="0"/>
              <a:t>NISAR will collect 30-60 dual-pol images per year over most land surfaces</a:t>
            </a:r>
          </a:p>
          <a:p>
            <a:r>
              <a:rPr lang="en-US" dirty="0"/>
              <a:t>Ecosystems are driven by the hydrologic cycle</a:t>
            </a:r>
          </a:p>
          <a:p>
            <a:pPr lvl="1"/>
            <a:r>
              <a:rPr lang="en-US" dirty="0"/>
              <a:t>In terms of biomass, disturbance this is the dominant source of error.  For inundation and permafrost, it is the signal</a:t>
            </a:r>
          </a:p>
          <a:p>
            <a:r>
              <a:rPr lang="en-US" dirty="0"/>
              <a:t>NISAR and the </a:t>
            </a:r>
            <a:r>
              <a:rPr lang="en-US" dirty="0" err="1"/>
              <a:t>ABoVE</a:t>
            </a:r>
            <a:r>
              <a:rPr lang="en-US" dirty="0"/>
              <a:t> program are tightly linked</a:t>
            </a:r>
          </a:p>
          <a:p>
            <a:pPr lvl="1"/>
            <a:r>
              <a:rPr lang="en-US" dirty="0"/>
              <a:t>Low biomass			• Wetlands &amp; Inundation</a:t>
            </a:r>
          </a:p>
          <a:p>
            <a:pPr lvl="1"/>
            <a:r>
              <a:rPr lang="en-US" dirty="0"/>
              <a:t>Strong hydrologic cycle	• Permafrost</a:t>
            </a:r>
          </a:p>
          <a:p>
            <a:pPr lvl="1"/>
            <a:r>
              <a:rPr lang="en-US" dirty="0"/>
              <a:t>Disturbance events control ecologic trajectory</a:t>
            </a:r>
          </a:p>
          <a:p>
            <a:r>
              <a:rPr lang="en-US" dirty="0"/>
              <a:t>NISAR is set to launch in 2022. </a:t>
            </a:r>
          </a:p>
          <a:p>
            <a:r>
              <a:rPr lang="en-US" dirty="0"/>
              <a:t>UAVSAR AM/PM campaign is set to start in June and go to October</a:t>
            </a:r>
          </a:p>
          <a:p>
            <a:r>
              <a:rPr lang="en-US" dirty="0"/>
              <a:t>Active engagement of NISAR with </a:t>
            </a:r>
            <a:r>
              <a:rPr lang="en-US" dirty="0" err="1"/>
              <a:t>ABoVE</a:t>
            </a:r>
            <a:endParaRPr lang="en-US" dirty="0"/>
          </a:p>
          <a:p>
            <a:r>
              <a:rPr lang="en-US" dirty="0">
                <a:solidFill>
                  <a:srgbClr val="0432FF"/>
                </a:solidFill>
              </a:rPr>
              <a:t>Now is a good time to start working with data!</a:t>
            </a:r>
          </a:p>
        </p:txBody>
      </p:sp>
      <p:sp>
        <p:nvSpPr>
          <p:cNvPr id="4" name="Date Placeholder 3"/>
          <p:cNvSpPr>
            <a:spLocks noGrp="1"/>
          </p:cNvSpPr>
          <p:nvPr>
            <p:ph type="dt" sz="half" idx="10"/>
          </p:nvPr>
        </p:nvSpPr>
        <p:spPr/>
        <p:txBody>
          <a:bodyPr/>
          <a:lstStyle/>
          <a:p>
            <a:r>
              <a:rPr lang="en-US"/>
              <a:t>Siqueira </a:t>
            </a:r>
            <a:r>
              <a:rPr lang="mr-IN"/>
              <a:t>–</a:t>
            </a:r>
            <a:r>
              <a:rPr lang="en-US"/>
              <a:t> NISAR Ecosystems Lead</a:t>
            </a:r>
            <a:endParaRPr lang="en-US" dirty="0"/>
          </a:p>
        </p:txBody>
      </p:sp>
    </p:spTree>
    <p:extLst>
      <p:ext uri="{BB962C8B-B14F-4D97-AF65-F5344CB8AC3E}">
        <p14:creationId xmlns:p14="http://schemas.microsoft.com/office/powerpoint/2010/main" val="3851685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84614F-1CA1-FD4B-A988-90E50C0E79F4}"/>
              </a:ext>
            </a:extLst>
          </p:cNvPr>
          <p:cNvSpPr/>
          <p:nvPr/>
        </p:nvSpPr>
        <p:spPr>
          <a:xfrm>
            <a:off x="0" y="0"/>
            <a:ext cx="9144000" cy="548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3" name="Picture 2">
            <a:extLst>
              <a:ext uri="{FF2B5EF4-FFF2-40B4-BE49-F238E27FC236}">
                <a16:creationId xmlns:a16="http://schemas.microsoft.com/office/drawing/2014/main" id="{0418870F-0D54-B147-9369-EEB1B8419E88}"/>
              </a:ext>
            </a:extLst>
          </p:cNvPr>
          <p:cNvPicPr>
            <a:picLocks noChangeAspect="1"/>
          </p:cNvPicPr>
          <p:nvPr/>
        </p:nvPicPr>
        <p:blipFill rotWithShape="1">
          <a:blip r:embed="rId2"/>
          <a:srcRect l="794" t="286" r="8866" b="-194"/>
          <a:stretch/>
        </p:blipFill>
        <p:spPr>
          <a:xfrm>
            <a:off x="0" y="467058"/>
            <a:ext cx="9144000" cy="6446520"/>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181" y="1006425"/>
            <a:ext cx="872726" cy="822376"/>
          </a:xfrm>
          <a:prstGeom prst="rect">
            <a:avLst/>
          </a:prstGeom>
        </p:spPr>
      </p:pic>
      <p:pic>
        <p:nvPicPr>
          <p:cNvPr id="9" name="Picture 8"/>
          <p:cNvPicPr>
            <a:picLocks noChangeAspect="1"/>
          </p:cNvPicPr>
          <p:nvPr/>
        </p:nvPicPr>
        <p:blipFill>
          <a:blip r:embed="rId4"/>
          <a:stretch>
            <a:fillRect/>
          </a:stretch>
        </p:blipFill>
        <p:spPr>
          <a:xfrm>
            <a:off x="80983" y="114300"/>
            <a:ext cx="923925" cy="790524"/>
          </a:xfrm>
          <a:prstGeom prst="rect">
            <a:avLst/>
          </a:prstGeom>
        </p:spPr>
      </p:pic>
      <p:sp>
        <p:nvSpPr>
          <p:cNvPr id="6" name="Title 1"/>
          <p:cNvSpPr txBox="1">
            <a:spLocks/>
          </p:cNvSpPr>
          <p:nvPr/>
        </p:nvSpPr>
        <p:spPr>
          <a:xfrm>
            <a:off x="914032" y="233981"/>
            <a:ext cx="6495922" cy="994386"/>
          </a:xfrm>
          <a:prstGeom prst="rect">
            <a:avLst/>
          </a:prstGeom>
          <a:noFill/>
        </p:spPr>
        <p:txBody>
          <a:bodyPr vert="horz" lIns="0" tIns="0" rIns="0" bIns="0" rtlCol="0" anchor="ctr" anchorCtr="0">
            <a:noAutofit/>
          </a:bodyPr>
          <a:lstStyle>
            <a:lvl1pPr algn="r" defTabSz="914400" rtl="0" eaLnBrk="1" latinLnBrk="0" hangingPunct="1">
              <a:lnSpc>
                <a:spcPct val="90000"/>
              </a:lnSpc>
              <a:spcBef>
                <a:spcPct val="0"/>
              </a:spcBef>
              <a:buNone/>
              <a:defRPr sz="2400" kern="1200" spc="-50" baseline="0">
                <a:solidFill>
                  <a:srgbClr val="643517"/>
                </a:solidFill>
                <a:latin typeface="Franklin Gothic Heavy" panose="020B0903020102020204" pitchFamily="34" charset="0"/>
                <a:ea typeface="+mj-ea"/>
                <a:cs typeface="+mj-cs"/>
              </a:defRPr>
            </a:lvl1pPr>
          </a:lstStyle>
          <a:p>
            <a:pPr algn="ctr"/>
            <a:r>
              <a:rPr lang="en-US" altLang="en-US" sz="2520" dirty="0">
                <a:solidFill>
                  <a:schemeClr val="bg1"/>
                </a:solidFill>
                <a:ea typeface="ＭＳ Ｐゴシック" charset="-128"/>
              </a:rPr>
              <a:t>The NISAR Mission</a:t>
            </a:r>
          </a:p>
          <a:p>
            <a:pPr algn="ctr"/>
            <a:r>
              <a:rPr lang="en-US" sz="2520" dirty="0">
                <a:solidFill>
                  <a:schemeClr val="bg1"/>
                </a:solidFill>
                <a:ea typeface="ＭＳ Ｐゴシック" charset="-128"/>
              </a:rPr>
              <a:t> </a:t>
            </a:r>
            <a:endParaRPr lang="en-US" dirty="0">
              <a:solidFill>
                <a:schemeClr val="bg1"/>
              </a:solidFill>
            </a:endParaRPr>
          </a:p>
        </p:txBody>
      </p:sp>
      <p:pic>
        <p:nvPicPr>
          <p:cNvPr id="10" name="Picture 9">
            <a:extLst>
              <a:ext uri="{FF2B5EF4-FFF2-40B4-BE49-F238E27FC236}">
                <a16:creationId xmlns:a16="http://schemas.microsoft.com/office/drawing/2014/main" id="{A66BFCA9-2A56-B24C-9ECB-FF643559AB7F}"/>
              </a:ext>
            </a:extLst>
          </p:cNvPr>
          <p:cNvPicPr/>
          <p:nvPr/>
        </p:nvPicPr>
        <p:blipFill>
          <a:blip r:embed="rId5" cstate="screen">
            <a:extLst>
              <a:ext uri="{28A0092B-C50C-407E-A947-70E740481C1C}">
                <a14:useLocalDpi xmlns:a14="http://schemas.microsoft.com/office/drawing/2010/main" val="0"/>
              </a:ext>
            </a:extLst>
          </a:blip>
          <a:stretch>
            <a:fillRect/>
          </a:stretch>
        </p:blipFill>
        <p:spPr>
          <a:xfrm>
            <a:off x="7445474" y="143516"/>
            <a:ext cx="1608239" cy="702304"/>
          </a:xfrm>
          <a:prstGeom prst="rect">
            <a:avLst/>
          </a:prstGeom>
          <a:solidFill>
            <a:schemeClr val="bg1"/>
          </a:solidFill>
        </p:spPr>
      </p:pic>
      <p:pic>
        <p:nvPicPr>
          <p:cNvPr id="2" name="Picture 1">
            <a:extLst>
              <a:ext uri="{FF2B5EF4-FFF2-40B4-BE49-F238E27FC236}">
                <a16:creationId xmlns:a16="http://schemas.microsoft.com/office/drawing/2014/main" id="{964302E4-F9D8-C54B-A919-00849B7E3697}"/>
              </a:ext>
            </a:extLst>
          </p:cNvPr>
          <p:cNvPicPr>
            <a:picLocks noChangeAspect="1"/>
          </p:cNvPicPr>
          <p:nvPr/>
        </p:nvPicPr>
        <p:blipFill>
          <a:blip r:embed="rId6"/>
          <a:stretch>
            <a:fillRect/>
          </a:stretch>
        </p:blipFill>
        <p:spPr>
          <a:xfrm>
            <a:off x="7315200" y="932960"/>
            <a:ext cx="1761904" cy="647619"/>
          </a:xfrm>
          <a:prstGeom prst="rect">
            <a:avLst/>
          </a:prstGeom>
        </p:spPr>
      </p:pic>
      <p:sp>
        <p:nvSpPr>
          <p:cNvPr id="5" name="TextBox 4">
            <a:extLst>
              <a:ext uri="{FF2B5EF4-FFF2-40B4-BE49-F238E27FC236}">
                <a16:creationId xmlns:a16="http://schemas.microsoft.com/office/drawing/2014/main" id="{AA3381B8-1D2B-234A-B94A-A0B3A18AE224}"/>
              </a:ext>
            </a:extLst>
          </p:cNvPr>
          <p:cNvSpPr txBox="1"/>
          <p:nvPr/>
        </p:nvSpPr>
        <p:spPr>
          <a:xfrm>
            <a:off x="5997674" y="3424641"/>
            <a:ext cx="2895600" cy="646331"/>
          </a:xfrm>
          <a:prstGeom prst="rect">
            <a:avLst/>
          </a:prstGeom>
          <a:noFill/>
        </p:spPr>
        <p:txBody>
          <a:bodyPr wrap="square" rtlCol="0">
            <a:spAutoFit/>
          </a:bodyPr>
          <a:lstStyle/>
          <a:p>
            <a:r>
              <a:rPr lang="en-US" sz="3600" dirty="0">
                <a:solidFill>
                  <a:schemeClr val="bg1"/>
                </a:solidFill>
              </a:rPr>
              <a:t>Coming Soon!</a:t>
            </a:r>
          </a:p>
        </p:txBody>
      </p:sp>
      <p:pic>
        <p:nvPicPr>
          <p:cNvPr id="12" name="Picture 11">
            <a:extLst>
              <a:ext uri="{FF2B5EF4-FFF2-40B4-BE49-F238E27FC236}">
                <a16:creationId xmlns:a16="http://schemas.microsoft.com/office/drawing/2014/main" id="{FDC8110A-84D3-AA45-AEEF-B8D03093AD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181" y="2194304"/>
            <a:ext cx="5796763" cy="4358895"/>
          </a:xfrm>
          <a:prstGeom prst="rect">
            <a:avLst/>
          </a:prstGeom>
        </p:spPr>
      </p:pic>
    </p:spTree>
    <p:extLst>
      <p:ext uri="{BB962C8B-B14F-4D97-AF65-F5344CB8AC3E}">
        <p14:creationId xmlns:p14="http://schemas.microsoft.com/office/powerpoint/2010/main" val="318712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440" y="423335"/>
            <a:ext cx="8229600" cy="471714"/>
          </a:xfrm>
        </p:spPr>
        <p:txBody>
          <a:bodyPr anchor="ctr">
            <a:normAutofit/>
          </a:bodyPr>
          <a:lstStyle/>
          <a:p>
            <a:r>
              <a:rPr lang="en-US" dirty="0">
                <a:latin typeface="Franklin Gothic Heavy"/>
                <a:cs typeface="Franklin Gothic Heavy"/>
              </a:rPr>
              <a:t>NISAR Concept Science Observation Overview</a:t>
            </a:r>
          </a:p>
        </p:txBody>
      </p:sp>
      <p:pic>
        <p:nvPicPr>
          <p:cNvPr id="12" name="Picture 11" descr="melting-glacier1.jpg"/>
          <p:cNvPicPr>
            <a:picLocks noChangeAspect="1"/>
          </p:cNvPicPr>
          <p:nvPr/>
        </p:nvPicPr>
        <p:blipFill rotWithShape="1">
          <a:blip r:embed="rId3" cstate="print">
            <a:extLst>
              <a:ext uri="{28A0092B-C50C-407E-A947-70E740481C1C}">
                <a14:useLocalDpi xmlns:a14="http://schemas.microsoft.com/office/drawing/2010/main" val="0"/>
              </a:ext>
            </a:extLst>
          </a:blip>
          <a:srcRect t="5380" b="8256"/>
          <a:stretch/>
        </p:blipFill>
        <p:spPr>
          <a:xfrm>
            <a:off x="5555468" y="1461727"/>
            <a:ext cx="1447800" cy="1063442"/>
          </a:xfrm>
          <a:prstGeom prst="rect">
            <a:avLst/>
          </a:prstGeom>
        </p:spPr>
      </p:pic>
      <p:pic>
        <p:nvPicPr>
          <p:cNvPr id="13" name="Picture 12"/>
          <p:cNvPicPr>
            <a:picLocks noChangeAspect="1"/>
          </p:cNvPicPr>
          <p:nvPr/>
        </p:nvPicPr>
        <p:blipFill>
          <a:blip r:embed="rId4"/>
          <a:stretch>
            <a:fillRect/>
          </a:stretch>
        </p:blipFill>
        <p:spPr>
          <a:xfrm>
            <a:off x="7268862" y="1461217"/>
            <a:ext cx="1405693" cy="1063953"/>
          </a:xfrm>
          <a:prstGeom prst="rect">
            <a:avLst/>
          </a:prstGeom>
        </p:spPr>
      </p:pic>
      <p:pic>
        <p:nvPicPr>
          <p:cNvPr id="14" name="Picture 13" descr="Agricultural-Insuranc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8862" y="2698987"/>
            <a:ext cx="1410807" cy="963846"/>
          </a:xfrm>
          <a:prstGeom prst="rect">
            <a:avLst/>
          </a:prstGeom>
        </p:spPr>
      </p:pic>
      <p:pic>
        <p:nvPicPr>
          <p:cNvPr id="15" name="Picture 14" descr="fire.jpg"/>
          <p:cNvPicPr>
            <a:picLocks noChangeAspect="1"/>
          </p:cNvPicPr>
          <p:nvPr/>
        </p:nvPicPr>
        <p:blipFill rotWithShape="1">
          <a:blip r:embed="rId6" cstate="print">
            <a:extLst>
              <a:ext uri="{28A0092B-C50C-407E-A947-70E740481C1C}">
                <a14:useLocalDpi xmlns:a14="http://schemas.microsoft.com/office/drawing/2010/main" val="0"/>
              </a:ext>
            </a:extLst>
          </a:blip>
          <a:srcRect l="14931" t="3210" r="10902" b="9012"/>
          <a:stretch/>
        </p:blipFill>
        <p:spPr>
          <a:xfrm>
            <a:off x="5555465" y="2698987"/>
            <a:ext cx="1447801" cy="963846"/>
          </a:xfrm>
          <a:prstGeom prst="rect">
            <a:avLst/>
          </a:prstGeom>
        </p:spPr>
      </p:pic>
      <p:sp>
        <p:nvSpPr>
          <p:cNvPr id="17" name="Rectangle 5"/>
          <p:cNvSpPr txBox="1">
            <a:spLocks noChangeArrowheads="1"/>
          </p:cNvSpPr>
          <p:nvPr/>
        </p:nvSpPr>
        <p:spPr>
          <a:xfrm>
            <a:off x="134804" y="1910003"/>
            <a:ext cx="4191000" cy="241299"/>
          </a:xfrm>
          <a:prstGeom prst="rect">
            <a:avLst/>
          </a:prstGeom>
        </p:spPr>
        <p:txBody>
          <a:bodyPr vert="horz" lIns="91436" tIns="45716" rIns="91436" bIns="45716" rtlCol="0" anchor="b">
            <a:noAutofit/>
          </a:bodyPr>
          <a:lstStyle>
            <a:lvl1pPr algn="ctr" defTabSz="914400" eaLnBrk="1" latinLnBrk="0" hangingPunct="1">
              <a:buNone/>
              <a:defRPr sz="2400" b="1">
                <a:solidFill>
                  <a:schemeClr val="accent1">
                    <a:lumMod val="75000"/>
                  </a:schemeClr>
                </a:solidFill>
                <a:latin typeface="+mj-lt"/>
                <a:ea typeface="+mj-ea"/>
                <a:cs typeface="+mj-cs"/>
              </a:defRPr>
            </a:lvl1pPr>
          </a:lstStyle>
          <a:p>
            <a:r>
              <a:rPr lang="en-US" sz="1400" dirty="0">
                <a:latin typeface="Arial" panose="020B0604020202020204" pitchFamily="34" charset="0"/>
                <a:cs typeface="Arial" panose="020B0604020202020204" pitchFamily="34" charset="0"/>
              </a:rPr>
              <a:t>NISAR Uniquely Captures the Earth in Motion</a:t>
            </a:r>
          </a:p>
        </p:txBody>
      </p:sp>
      <p:graphicFrame>
        <p:nvGraphicFramePr>
          <p:cNvPr id="4" name="Table 3"/>
          <p:cNvGraphicFramePr>
            <a:graphicFrameLocks noGrp="1"/>
          </p:cNvGraphicFramePr>
          <p:nvPr>
            <p:extLst>
              <p:ext uri="{D42A27DB-BD31-4B8C-83A1-F6EECF244321}">
                <p14:modId xmlns:p14="http://schemas.microsoft.com/office/powerpoint/2010/main" val="373508935"/>
              </p:ext>
            </p:extLst>
          </p:nvPr>
        </p:nvGraphicFramePr>
        <p:xfrm>
          <a:off x="218339" y="1043701"/>
          <a:ext cx="4605122" cy="5569230"/>
        </p:xfrm>
        <a:graphic>
          <a:graphicData uri="http://schemas.openxmlformats.org/drawingml/2006/table">
            <a:tbl>
              <a:tblPr firstRow="1" bandRow="1">
                <a:tableStyleId>{B301B821-A1FF-4177-AEE7-76D212191A09}</a:tableStyleId>
              </a:tblPr>
              <a:tblGrid>
                <a:gridCol w="2221977">
                  <a:extLst>
                    <a:ext uri="{9D8B030D-6E8A-4147-A177-3AD203B41FA5}">
                      <a16:colId xmlns:a16="http://schemas.microsoft.com/office/drawing/2014/main" val="20000"/>
                    </a:ext>
                  </a:extLst>
                </a:gridCol>
                <a:gridCol w="2383145">
                  <a:extLst>
                    <a:ext uri="{9D8B030D-6E8A-4147-A177-3AD203B41FA5}">
                      <a16:colId xmlns:a16="http://schemas.microsoft.com/office/drawing/2014/main" val="20001"/>
                    </a:ext>
                  </a:extLst>
                </a:gridCol>
              </a:tblGrid>
              <a:tr h="352311">
                <a:tc>
                  <a:txBody>
                    <a:bodyPr/>
                    <a:lstStyle/>
                    <a:p>
                      <a:r>
                        <a:rPr lang="en-US" sz="1400" kern="1200" dirty="0"/>
                        <a:t>NISAR</a:t>
                      </a:r>
                      <a:r>
                        <a:rPr lang="en-US" sz="1400" dirty="0"/>
                        <a:t> </a:t>
                      </a:r>
                      <a:r>
                        <a:rPr lang="en-US" sz="1400" kern="1200" dirty="0"/>
                        <a:t>Characteristic</a:t>
                      </a:r>
                      <a:r>
                        <a:rPr lang="en-US" sz="1400" dirty="0"/>
                        <a:t>:</a:t>
                      </a:r>
                    </a:p>
                  </a:txBody>
                  <a:tcPr/>
                </a:tc>
                <a:tc>
                  <a:txBody>
                    <a:bodyPr/>
                    <a:lstStyle/>
                    <a:p>
                      <a:r>
                        <a:rPr lang="en-US" sz="1400" dirty="0"/>
                        <a:t>Would Enable:</a:t>
                      </a:r>
                    </a:p>
                  </a:txBody>
                  <a:tcPr/>
                </a:tc>
                <a:extLst>
                  <a:ext uri="{0D108BD9-81ED-4DB2-BD59-A6C34878D82A}">
                    <a16:rowId xmlns:a16="http://schemas.microsoft.com/office/drawing/2014/main" val="10000"/>
                  </a:ext>
                </a:extLst>
              </a:tr>
              <a:tr h="530352">
                <a:tc>
                  <a:txBody>
                    <a:bodyPr/>
                    <a:lstStyle/>
                    <a:p>
                      <a:r>
                        <a:rPr lang="en-US" sz="1400" kern="0" dirty="0"/>
                        <a:t>L-band (24</a:t>
                      </a:r>
                      <a:r>
                        <a:rPr lang="en-US" sz="1400" kern="0" baseline="0" dirty="0"/>
                        <a:t> cm wavelength)</a:t>
                      </a:r>
                      <a:endParaRPr lang="en-US" sz="1400" i="1" kern="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Low temporal decorrelation and foliage penetration</a:t>
                      </a:r>
                      <a:endParaRPr lang="en-US" sz="1400" i="1" kern="0" dirty="0"/>
                    </a:p>
                  </a:txBody>
                  <a:tcPr/>
                </a:tc>
                <a:extLst>
                  <a:ext uri="{0D108BD9-81ED-4DB2-BD59-A6C34878D82A}">
                    <a16:rowId xmlns:a16="http://schemas.microsoft.com/office/drawing/2014/main" val="10001"/>
                  </a:ext>
                </a:extLst>
              </a:tr>
              <a:tr h="3523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S-band (12 cm</a:t>
                      </a:r>
                      <a:r>
                        <a:rPr lang="en-US" sz="1400" kern="0" baseline="0" dirty="0"/>
                        <a:t> wavelength)</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Sensitivity to light vegetation</a:t>
                      </a:r>
                      <a:endParaRPr lang="en-US" sz="1400" i="1" kern="0" dirty="0"/>
                    </a:p>
                  </a:txBody>
                  <a:tcPr/>
                </a:tc>
                <a:extLst>
                  <a:ext uri="{0D108BD9-81ED-4DB2-BD59-A6C34878D82A}">
                    <a16:rowId xmlns:a16="http://schemas.microsoft.com/office/drawing/2014/main" val="10002"/>
                  </a:ext>
                </a:extLst>
              </a:tr>
              <a:tr h="5303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SweepSAR technique with</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Imaging Swath &gt; 240 km</a:t>
                      </a:r>
                      <a:endParaRPr lang="en-US" sz="1400" i="1" kern="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Global data collection</a:t>
                      </a:r>
                    </a:p>
                    <a:p>
                      <a:endParaRPr lang="en-US" sz="1400" dirty="0"/>
                    </a:p>
                  </a:txBody>
                  <a:tcPr/>
                </a:tc>
                <a:extLst>
                  <a:ext uri="{0D108BD9-81ED-4DB2-BD59-A6C34878D82A}">
                    <a16:rowId xmlns:a16="http://schemas.microsoft.com/office/drawing/2014/main" val="10003"/>
                  </a:ext>
                </a:extLst>
              </a:tr>
              <a:tr h="5303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Polarimetry</a:t>
                      </a:r>
                      <a:r>
                        <a:rPr lang="en-US" sz="1400" kern="0" baseline="0" dirty="0"/>
                        <a:t> (Single/Dual/Quad)</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Surface characterization and biomass estimation</a:t>
                      </a:r>
                      <a:endParaRPr lang="en-US" sz="1400" i="1" kern="0" dirty="0"/>
                    </a:p>
                  </a:txBody>
                  <a:tcPr/>
                </a:tc>
                <a:extLst>
                  <a:ext uri="{0D108BD9-81ED-4DB2-BD59-A6C34878D82A}">
                    <a16:rowId xmlns:a16="http://schemas.microsoft.com/office/drawing/2014/main" val="10004"/>
                  </a:ext>
                </a:extLst>
              </a:tr>
              <a:tr h="310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12-day exact repeat</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Rapid Sampling</a:t>
                      </a:r>
                      <a:endParaRPr lang="en-US" sz="1400" i="1" kern="0" dirty="0"/>
                    </a:p>
                  </a:txBody>
                  <a:tcPr/>
                </a:tc>
                <a:extLst>
                  <a:ext uri="{0D108BD9-81ED-4DB2-BD59-A6C34878D82A}">
                    <a16:rowId xmlns:a16="http://schemas.microsoft.com/office/drawing/2014/main" val="10005"/>
                  </a:ext>
                </a:extLst>
              </a:tr>
              <a:tr h="530352">
                <a:tc>
                  <a:txBody>
                    <a:bodyPr/>
                    <a:lstStyle/>
                    <a:p>
                      <a:r>
                        <a:rPr lang="en-US" sz="1400" kern="0" dirty="0"/>
                        <a:t>3 – 10 meters mode-dependent SAR resolution</a:t>
                      </a:r>
                      <a:endParaRPr lang="en-US" sz="1400" dirty="0"/>
                    </a:p>
                  </a:txBody>
                  <a:tcPr/>
                </a:tc>
                <a:tc>
                  <a:txBody>
                    <a:bodyPr/>
                    <a:lstStyle/>
                    <a:p>
                      <a:r>
                        <a:rPr lang="en-US" sz="1400" dirty="0"/>
                        <a:t>Small-scale</a:t>
                      </a:r>
                      <a:r>
                        <a:rPr lang="en-US" sz="1400" baseline="0" dirty="0"/>
                        <a:t> </a:t>
                      </a:r>
                      <a:r>
                        <a:rPr lang="en-US" sz="1400" kern="0" dirty="0"/>
                        <a:t>observations</a:t>
                      </a:r>
                      <a:endParaRPr lang="en-US" sz="1400" i="1" kern="0" dirty="0">
                        <a:solidFill>
                          <a:schemeClr val="dk1"/>
                        </a:solidFill>
                        <a:latin typeface="+mn-lt"/>
                        <a:ea typeface="+mn-ea"/>
                        <a:cs typeface="+mn-cs"/>
                      </a:endParaRPr>
                    </a:p>
                  </a:txBody>
                  <a:tcPr/>
                </a:tc>
                <a:extLst>
                  <a:ext uri="{0D108BD9-81ED-4DB2-BD59-A6C34878D82A}">
                    <a16:rowId xmlns:a16="http://schemas.microsoft.com/office/drawing/2014/main" val="10006"/>
                  </a:ext>
                </a:extLst>
              </a:tr>
              <a:tr h="5303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3 years science operations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(5 years consumables)</a:t>
                      </a:r>
                      <a:endParaRPr lang="en-US" sz="1400" i="1" kern="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Time-series analysis</a:t>
                      </a:r>
                      <a:endParaRPr lang="en-US" sz="1400" kern="0" dirty="0"/>
                    </a:p>
                    <a:p>
                      <a:endParaRPr lang="en-US" sz="1400" dirty="0"/>
                    </a:p>
                  </a:txBody>
                  <a:tcPr/>
                </a:tc>
                <a:extLst>
                  <a:ext uri="{0D108BD9-81ED-4DB2-BD59-A6C34878D82A}">
                    <a16:rowId xmlns:a16="http://schemas.microsoft.com/office/drawing/2014/main" val="10007"/>
                  </a:ext>
                </a:extLst>
              </a:tr>
              <a:tr h="5303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Pointing control &lt; 273</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err="1"/>
                        <a:t>arcseconds</a:t>
                      </a:r>
                      <a:r>
                        <a:rPr lang="en-US" sz="1400" kern="0" dirty="0"/>
                        <a:t>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Deformation interferometry</a:t>
                      </a:r>
                    </a:p>
                    <a:p>
                      <a:endParaRPr lang="en-US" sz="1400" dirty="0"/>
                    </a:p>
                  </a:txBody>
                  <a:tcPr/>
                </a:tc>
                <a:extLst>
                  <a:ext uri="{0D108BD9-81ED-4DB2-BD59-A6C34878D82A}">
                    <a16:rowId xmlns:a16="http://schemas.microsoft.com/office/drawing/2014/main" val="10008"/>
                  </a:ext>
                </a:extLst>
              </a:tr>
              <a:tr h="310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Orbit control &lt; 500 meters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Deformation interferometry</a:t>
                      </a:r>
                      <a:endParaRPr lang="en-US" sz="1400" i="1" kern="0" dirty="0"/>
                    </a:p>
                  </a:txBody>
                  <a:tcPr/>
                </a:tc>
                <a:extLst>
                  <a:ext uri="{0D108BD9-81ED-4DB2-BD59-A6C34878D82A}">
                    <a16:rowId xmlns:a16="http://schemas.microsoft.com/office/drawing/2014/main" val="10009"/>
                  </a:ext>
                </a:extLst>
              </a:tr>
              <a:tr h="530352">
                <a:tc>
                  <a:txBody>
                    <a:bodyPr/>
                    <a:lstStyle/>
                    <a:p>
                      <a:r>
                        <a:rPr lang="en-US" sz="1400" kern="0" dirty="0"/>
                        <a:t>&gt; 30% observation duty cycle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Complete land/ice coverage</a:t>
                      </a:r>
                      <a:endParaRPr lang="en-US" sz="1400" i="1" kern="0" dirty="0"/>
                    </a:p>
                  </a:txBody>
                  <a:tcPr/>
                </a:tc>
                <a:extLst>
                  <a:ext uri="{0D108BD9-81ED-4DB2-BD59-A6C34878D82A}">
                    <a16:rowId xmlns:a16="http://schemas.microsoft.com/office/drawing/2014/main" val="10010"/>
                  </a:ext>
                </a:extLst>
              </a:tr>
              <a:tr h="5303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Left/Right pointing capability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Polar coverage, north and south</a:t>
                      </a:r>
                      <a:endParaRPr lang="en-US" sz="1400" i="1" kern="0" dirty="0"/>
                    </a:p>
                  </a:txBody>
                  <a:tcPr/>
                </a:tc>
                <a:extLst>
                  <a:ext uri="{0D108BD9-81ED-4DB2-BD59-A6C34878D82A}">
                    <a16:rowId xmlns:a16="http://schemas.microsoft.com/office/drawing/2014/main" val="10011"/>
                  </a:ext>
                </a:extLst>
              </a:tr>
            </a:tbl>
          </a:graphicData>
        </a:graphic>
      </p:graphicFrame>
      <p:sp>
        <p:nvSpPr>
          <p:cNvPr id="20" name="Rectangle 5"/>
          <p:cNvSpPr txBox="1">
            <a:spLocks noChangeArrowheads="1"/>
          </p:cNvSpPr>
          <p:nvPr/>
        </p:nvSpPr>
        <p:spPr>
          <a:xfrm>
            <a:off x="4879370" y="1075279"/>
            <a:ext cx="4191000" cy="241299"/>
          </a:xfrm>
          <a:prstGeom prst="rect">
            <a:avLst/>
          </a:prstGeom>
        </p:spPr>
        <p:txBody>
          <a:bodyPr vert="horz" lIns="91436" tIns="45716" rIns="91436" bIns="45716" rtlCol="0" anchor="b">
            <a:noAutofit/>
          </a:bodyPr>
          <a:lstStyle>
            <a:lvl1pPr algn="ctr" defTabSz="914400" eaLnBrk="1" latinLnBrk="0" hangingPunct="1">
              <a:buNone/>
              <a:defRPr sz="2400" b="1">
                <a:solidFill>
                  <a:schemeClr val="accent1">
                    <a:lumMod val="75000"/>
                  </a:schemeClr>
                </a:solidFill>
                <a:latin typeface="+mj-lt"/>
                <a:ea typeface="+mj-ea"/>
                <a:cs typeface="+mj-cs"/>
              </a:defRPr>
            </a:lvl1pPr>
          </a:lstStyle>
          <a:p>
            <a:r>
              <a:rPr lang="en-US" sz="1200" dirty="0">
                <a:latin typeface="Arial" panose="020B0604020202020204" pitchFamily="34" charset="0"/>
                <a:cs typeface="Arial" panose="020B0604020202020204" pitchFamily="34" charset="0"/>
              </a:rPr>
              <a:t>NISAR Would Uniquely Capture the Earth in Motion</a:t>
            </a:r>
          </a:p>
        </p:txBody>
      </p:sp>
      <p:grpSp>
        <p:nvGrpSpPr>
          <p:cNvPr id="21" name="Group 20"/>
          <p:cNvGrpSpPr/>
          <p:nvPr/>
        </p:nvGrpSpPr>
        <p:grpSpPr>
          <a:xfrm>
            <a:off x="4530793" y="3834190"/>
            <a:ext cx="4044735" cy="3344970"/>
            <a:chOff x="-900608" y="2763045"/>
            <a:chExt cx="5398466" cy="4464496"/>
          </a:xfrm>
        </p:grpSpPr>
        <p:grpSp>
          <p:nvGrpSpPr>
            <p:cNvPr id="22" name="Group 21"/>
            <p:cNvGrpSpPr/>
            <p:nvPr/>
          </p:nvGrpSpPr>
          <p:grpSpPr>
            <a:xfrm>
              <a:off x="-900608" y="2763045"/>
              <a:ext cx="5398466" cy="4464496"/>
              <a:chOff x="610514" y="598659"/>
              <a:chExt cx="5736599" cy="4763397"/>
            </a:xfrm>
          </p:grpSpPr>
          <p:sp>
            <p:nvSpPr>
              <p:cNvPr id="28" name="TextBox 27"/>
              <p:cNvSpPr txBox="1"/>
              <p:nvPr/>
            </p:nvSpPr>
            <p:spPr>
              <a:xfrm rot="16200000">
                <a:off x="1622614" y="2638537"/>
                <a:ext cx="1371368" cy="436516"/>
              </a:xfrm>
              <a:prstGeom prst="rect">
                <a:avLst/>
              </a:prstGeom>
              <a:noFill/>
            </p:spPr>
            <p:txBody>
              <a:bodyPr wrap="square" rtlCol="0">
                <a:spAutoFit/>
              </a:bodyPr>
              <a:lstStyle/>
              <a:p>
                <a:pPr algn="ctr"/>
                <a:r>
                  <a:rPr lang="en-US" sz="1400" dirty="0"/>
                  <a:t>747 km</a:t>
                </a:r>
              </a:p>
            </p:txBody>
          </p:sp>
          <p:sp>
            <p:nvSpPr>
              <p:cNvPr id="29" name="Arc 28"/>
              <p:cNvSpPr/>
              <p:nvPr/>
            </p:nvSpPr>
            <p:spPr bwMode="auto">
              <a:xfrm>
                <a:off x="624486" y="3832688"/>
                <a:ext cx="4806676" cy="1529368"/>
              </a:xfrm>
              <a:prstGeom prst="arc">
                <a:avLst>
                  <a:gd name="adj1" fmla="val 18993286"/>
                  <a:gd name="adj2" fmla="val 20705894"/>
                </a:avLst>
              </a:prstGeom>
              <a:ln>
                <a:solidFill>
                  <a:srgbClr val="660066"/>
                </a:solidFill>
                <a:headEnd type="oval" w="med" len="med"/>
                <a:tailEnd type="oval"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000" dirty="0">
                  <a:solidFill>
                    <a:schemeClr val="tx2">
                      <a:lumMod val="75000"/>
                    </a:schemeClr>
                  </a:solidFill>
                </a:endParaRPr>
              </a:p>
            </p:txBody>
          </p:sp>
          <p:sp>
            <p:nvSpPr>
              <p:cNvPr id="30" name="TextBox 29"/>
              <p:cNvSpPr txBox="1">
                <a:spLocks noChangeArrowheads="1"/>
              </p:cNvSpPr>
              <p:nvPr/>
            </p:nvSpPr>
            <p:spPr bwMode="auto">
              <a:xfrm>
                <a:off x="2401506" y="3732201"/>
                <a:ext cx="1211510" cy="749474"/>
              </a:xfrm>
              <a:prstGeom prst="rect">
                <a:avLst/>
              </a:prstGeom>
              <a:noFill/>
              <a:ln w="9525">
                <a:noFill/>
                <a:miter lim="800000"/>
                <a:headEnd/>
                <a:tailEnd/>
              </a:ln>
            </p:spPr>
            <p:txBody>
              <a:bodyPr wrap="square">
                <a:spAutoFit/>
              </a:bodyPr>
              <a:lstStyle/>
              <a:p>
                <a:r>
                  <a:rPr lang="en-US" sz="1400" b="1" dirty="0">
                    <a:solidFill>
                      <a:srgbClr val="00B050"/>
                    </a:solidFill>
                    <a:latin typeface="Calibri"/>
                    <a:cs typeface="Calibri"/>
                  </a:rPr>
                  <a:t>Earth surface</a:t>
                </a:r>
              </a:p>
            </p:txBody>
          </p:sp>
          <p:sp>
            <p:nvSpPr>
              <p:cNvPr id="31" name="Title 4"/>
              <p:cNvSpPr txBox="1">
                <a:spLocks/>
              </p:cNvSpPr>
              <p:nvPr/>
            </p:nvSpPr>
            <p:spPr bwMode="auto">
              <a:xfrm>
                <a:off x="3205157" y="598659"/>
                <a:ext cx="3141956" cy="462166"/>
              </a:xfrm>
              <a:prstGeom prst="rect">
                <a:avLst/>
              </a:prstGeom>
              <a:noFill/>
              <a:ln w="9525">
                <a:noFill/>
                <a:miter lim="800000"/>
                <a:headEnd/>
                <a:tailEnd/>
              </a:ln>
            </p:spPr>
            <p:txBody>
              <a:bodyPr anchor="ctr"/>
              <a:lstStyle/>
              <a:p>
                <a:pPr algn="ctr">
                  <a:defRPr/>
                </a:pPr>
                <a:r>
                  <a:rPr lang="en-US" sz="1600" b="1" i="1" u="sng" kern="0" dirty="0">
                    <a:solidFill>
                      <a:schemeClr val="accent6">
                        <a:lumMod val="75000"/>
                      </a:schemeClr>
                    </a:solidFill>
                    <a:latin typeface="Calibri"/>
                    <a:ea typeface="+mj-ea"/>
                    <a:cs typeface="Calibri"/>
                  </a:rPr>
                  <a:t>Observation Geometry</a:t>
                </a:r>
              </a:p>
            </p:txBody>
          </p:sp>
          <p:sp>
            <p:nvSpPr>
              <p:cNvPr id="32" name="TextBox 26"/>
              <p:cNvSpPr txBox="1">
                <a:spLocks noChangeArrowheads="1"/>
              </p:cNvSpPr>
              <p:nvPr/>
            </p:nvSpPr>
            <p:spPr bwMode="auto">
              <a:xfrm rot="706314">
                <a:off x="3992487" y="3888416"/>
                <a:ext cx="1034885" cy="394460"/>
              </a:xfrm>
              <a:prstGeom prst="rect">
                <a:avLst/>
              </a:prstGeom>
              <a:noFill/>
              <a:ln w="9525">
                <a:noFill/>
                <a:miter lim="800000"/>
                <a:headEnd/>
                <a:tailEnd/>
              </a:ln>
            </p:spPr>
            <p:txBody>
              <a:bodyPr wrap="square">
                <a:spAutoFit/>
              </a:bodyPr>
              <a:lstStyle/>
              <a:p>
                <a:r>
                  <a:rPr lang="en-US" sz="1200" b="1" dirty="0">
                    <a:solidFill>
                      <a:srgbClr val="660066"/>
                    </a:solidFill>
                    <a:latin typeface="Calibri"/>
                    <a:cs typeface="Calibri"/>
                  </a:rPr>
                  <a:t>&gt;240 km</a:t>
                </a:r>
              </a:p>
            </p:txBody>
          </p:sp>
          <p:pic>
            <p:nvPicPr>
              <p:cNvPr id="33" name="Picture 32"/>
              <p:cNvPicPr>
                <a:picLocks noChangeAspect="1"/>
              </p:cNvPicPr>
              <p:nvPr/>
            </p:nvPicPr>
            <p:blipFill>
              <a:blip r:embed="rId7">
                <a:alphaModFix/>
              </a:blip>
              <a:stretch>
                <a:fillRect/>
              </a:stretch>
            </p:blipFill>
            <p:spPr>
              <a:xfrm rot="20570767">
                <a:off x="1872154" y="766949"/>
                <a:ext cx="1315771" cy="1157590"/>
              </a:xfrm>
              <a:prstGeom prst="rect">
                <a:avLst/>
              </a:prstGeom>
            </p:spPr>
          </p:pic>
          <p:cxnSp>
            <p:nvCxnSpPr>
              <p:cNvPr id="34" name="Straight Arrow Connector 33"/>
              <p:cNvCxnSpPr/>
              <p:nvPr/>
            </p:nvCxnSpPr>
            <p:spPr>
              <a:xfrm>
                <a:off x="2561169" y="1211140"/>
                <a:ext cx="2368068" cy="2824423"/>
              </a:xfrm>
              <a:prstGeom prst="straightConnector1">
                <a:avLst/>
              </a:prstGeom>
              <a:ln w="12700" cmpd="sng">
                <a:solidFill>
                  <a:srgbClr val="660066"/>
                </a:solidFill>
                <a:headEnd type="non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2561169" y="1211140"/>
                <a:ext cx="1166497" cy="2553021"/>
              </a:xfrm>
              <a:prstGeom prst="straightConnector1">
                <a:avLst/>
              </a:prstGeom>
              <a:ln w="12700" cmpd="sng">
                <a:solidFill>
                  <a:srgbClr val="660066"/>
                </a:solidFill>
                <a:headEnd type="non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2530041" y="1357141"/>
                <a:ext cx="8766" cy="2341874"/>
              </a:xfrm>
              <a:prstGeom prst="straightConnector1">
                <a:avLst/>
              </a:prstGeom>
              <a:ln w="12700" cmpd="sng">
                <a:solidFill>
                  <a:schemeClr val="tx1"/>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37" name="Arc 36"/>
              <p:cNvSpPr/>
              <p:nvPr/>
            </p:nvSpPr>
            <p:spPr bwMode="auto">
              <a:xfrm>
                <a:off x="610514" y="3733852"/>
                <a:ext cx="4806676" cy="1529368"/>
              </a:xfrm>
              <a:prstGeom prst="arc">
                <a:avLst>
                  <a:gd name="adj1" fmla="val 13987306"/>
                  <a:gd name="adj2" fmla="val 21203764"/>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000" dirty="0"/>
              </a:p>
            </p:txBody>
          </p:sp>
        </p:grpSp>
        <p:cxnSp>
          <p:nvCxnSpPr>
            <p:cNvPr id="23" name="Straight Arrow Connector 22"/>
            <p:cNvCxnSpPr/>
            <p:nvPr/>
          </p:nvCxnSpPr>
          <p:spPr>
            <a:xfrm flipV="1">
              <a:off x="139700" y="4076700"/>
              <a:ext cx="279400" cy="4191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739901" y="5029199"/>
              <a:ext cx="667086" cy="492944"/>
            </a:xfrm>
            <a:prstGeom prst="rect">
              <a:avLst/>
            </a:prstGeom>
            <a:noFill/>
          </p:spPr>
          <p:txBody>
            <a:bodyPr wrap="none" rtlCol="0">
              <a:spAutoFit/>
            </a:bodyPr>
            <a:lstStyle/>
            <a:p>
              <a:r>
                <a:rPr lang="en-US" dirty="0"/>
                <a:t>33</a:t>
              </a:r>
              <a:r>
                <a:rPr lang="en-US" baseline="30000" dirty="0"/>
                <a:t>o</a:t>
              </a:r>
            </a:p>
          </p:txBody>
        </p:sp>
        <p:sp>
          <p:nvSpPr>
            <p:cNvPr id="25" name="TextBox 24"/>
            <p:cNvSpPr txBox="1"/>
            <p:nvPr/>
          </p:nvSpPr>
          <p:spPr>
            <a:xfrm>
              <a:off x="2882900" y="5334001"/>
              <a:ext cx="667086" cy="492944"/>
            </a:xfrm>
            <a:prstGeom prst="rect">
              <a:avLst/>
            </a:prstGeom>
            <a:noFill/>
          </p:spPr>
          <p:txBody>
            <a:bodyPr wrap="none" rtlCol="0">
              <a:spAutoFit/>
            </a:bodyPr>
            <a:lstStyle/>
            <a:p>
              <a:r>
                <a:rPr lang="en-US" dirty="0"/>
                <a:t>47</a:t>
              </a:r>
              <a:r>
                <a:rPr lang="en-US" baseline="30000" dirty="0"/>
                <a:t>o</a:t>
              </a:r>
            </a:p>
          </p:txBody>
        </p:sp>
        <p:cxnSp>
          <p:nvCxnSpPr>
            <p:cNvPr id="26" name="Straight Connector 25"/>
            <p:cNvCxnSpPr/>
            <p:nvPr/>
          </p:nvCxnSpPr>
          <p:spPr>
            <a:xfrm flipV="1">
              <a:off x="2032000" y="5364884"/>
              <a:ext cx="25400" cy="353291"/>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155950" y="5661025"/>
              <a:ext cx="127000" cy="311151"/>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38" name="Picture 37"/>
          <p:cNvPicPr>
            <a:picLocks noChangeAspect="1" noChangeArrowheads="1"/>
          </p:cNvPicPr>
          <p:nvPr/>
        </p:nvPicPr>
        <p:blipFill>
          <a:blip r:embed="rId8" cstate="print"/>
          <a:srcRect l="11368" r="11368"/>
          <a:stretch>
            <a:fillRect/>
          </a:stretch>
        </p:blipFill>
        <p:spPr bwMode="auto">
          <a:xfrm>
            <a:off x="7341811" y="4265953"/>
            <a:ext cx="1392988" cy="1276906"/>
          </a:xfrm>
          <a:prstGeom prst="rect">
            <a:avLst/>
          </a:prstGeom>
          <a:noFill/>
          <a:ln w="9525">
            <a:noFill/>
            <a:miter lim="800000"/>
            <a:headEnd/>
            <a:tailEnd/>
          </a:ln>
          <a:effectLst/>
        </p:spPr>
      </p:pic>
      <p:sp>
        <p:nvSpPr>
          <p:cNvPr id="5" name="Rectangle 4"/>
          <p:cNvSpPr/>
          <p:nvPr/>
        </p:nvSpPr>
        <p:spPr>
          <a:xfrm>
            <a:off x="7599800" y="5469859"/>
            <a:ext cx="1246133" cy="341630"/>
          </a:xfrm>
          <a:prstGeom prst="rect">
            <a:avLst/>
          </a:prstGeom>
        </p:spPr>
        <p:txBody>
          <a:bodyPr wrap="none" lIns="91436" tIns="45716" rIns="91436" bIns="45716">
            <a:spAutoFit/>
          </a:bodyPr>
          <a:lstStyle/>
          <a:p>
            <a:r>
              <a:rPr lang="en-US" sz="1600" dirty="0"/>
              <a:t>6 AM / 6 PM</a:t>
            </a:r>
          </a:p>
        </p:txBody>
      </p:sp>
      <p:sp>
        <p:nvSpPr>
          <p:cNvPr id="39" name="Date Placeholder 1"/>
          <p:cNvSpPr>
            <a:spLocks noGrp="1"/>
          </p:cNvSpPr>
          <p:nvPr>
            <p:ph type="dt" sz="half" idx="10"/>
          </p:nvPr>
        </p:nvSpPr>
        <p:spPr>
          <a:xfrm>
            <a:off x="16102" y="6605613"/>
            <a:ext cx="2650897" cy="176187"/>
          </a:xfrm>
          <a:prstGeom prst="rect">
            <a:avLst/>
          </a:prstGeom>
        </p:spPr>
        <p:txBody>
          <a:bodyPr lIns="91436" tIns="45716" rIns="91436" bIns="45716"/>
          <a:lstStyle>
            <a:lvl1pPr>
              <a:defRPr sz="1200">
                <a:solidFill>
                  <a:schemeClr val="bg1"/>
                </a:solidFill>
              </a:defRPr>
            </a:lvl1pPr>
          </a:lstStyle>
          <a:p>
            <a:r>
              <a:rPr lang="en-US" dirty="0"/>
              <a:t>Siqueira </a:t>
            </a:r>
            <a:r>
              <a:rPr lang="mr-IN" dirty="0"/>
              <a:t>–</a:t>
            </a:r>
            <a:r>
              <a:rPr lang="en-US" dirty="0"/>
              <a:t> NISAR Ecosystems Lead</a:t>
            </a:r>
          </a:p>
        </p:txBody>
      </p:sp>
    </p:spTree>
    <p:extLst>
      <p:ext uri="{BB962C8B-B14F-4D97-AF65-F5344CB8AC3E}">
        <p14:creationId xmlns:p14="http://schemas.microsoft.com/office/powerpoint/2010/main" val="82740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Observing/Operations Modes (Pre-2016)</a:t>
            </a:r>
          </a:p>
        </p:txBody>
      </p:sp>
      <p:sp>
        <p:nvSpPr>
          <p:cNvPr id="3" name="Content Placeholder 2"/>
          <p:cNvSpPr>
            <a:spLocks noGrp="1"/>
          </p:cNvSpPr>
          <p:nvPr>
            <p:ph idx="1"/>
          </p:nvPr>
        </p:nvSpPr>
        <p:spPr/>
        <p:txBody>
          <a:bodyPr/>
          <a:lstStyle/>
          <a:p>
            <a:pPr lvl="0"/>
            <a:r>
              <a:rPr lang="en-US" dirty="0"/>
              <a:t>Observation strategy employs a small subset of possible modes</a:t>
            </a:r>
          </a:p>
        </p:txBody>
      </p:sp>
      <p:graphicFrame>
        <p:nvGraphicFramePr>
          <p:cNvPr id="6" name="Table 5"/>
          <p:cNvGraphicFramePr>
            <a:graphicFrameLocks noGrp="1"/>
          </p:cNvGraphicFramePr>
          <p:nvPr>
            <p:extLst/>
          </p:nvPr>
        </p:nvGraphicFramePr>
        <p:xfrm>
          <a:off x="238451" y="1740747"/>
          <a:ext cx="8679816" cy="4421293"/>
        </p:xfrm>
        <a:graphic>
          <a:graphicData uri="http://schemas.openxmlformats.org/drawingml/2006/table">
            <a:tbl>
              <a:tblPr firstRow="1" bandRow="1">
                <a:tableStyleId>{9DCAF9ED-07DC-4A11-8D7F-57B35C25682E}</a:tableStyleId>
              </a:tblPr>
              <a:tblGrid>
                <a:gridCol w="2212619">
                  <a:extLst>
                    <a:ext uri="{9D8B030D-6E8A-4147-A177-3AD203B41FA5}">
                      <a16:colId xmlns:a16="http://schemas.microsoft.com/office/drawing/2014/main" val="20000"/>
                    </a:ext>
                  </a:extLst>
                </a:gridCol>
                <a:gridCol w="1070471">
                  <a:extLst>
                    <a:ext uri="{9D8B030D-6E8A-4147-A177-3AD203B41FA5}">
                      <a16:colId xmlns:a16="http://schemas.microsoft.com/office/drawing/2014/main" val="20001"/>
                    </a:ext>
                  </a:extLst>
                </a:gridCol>
                <a:gridCol w="1091216">
                  <a:extLst>
                    <a:ext uri="{9D8B030D-6E8A-4147-A177-3AD203B41FA5}">
                      <a16:colId xmlns:a16="http://schemas.microsoft.com/office/drawing/2014/main" val="20002"/>
                    </a:ext>
                  </a:extLst>
                </a:gridCol>
                <a:gridCol w="1380545">
                  <a:extLst>
                    <a:ext uri="{9D8B030D-6E8A-4147-A177-3AD203B41FA5}">
                      <a16:colId xmlns:a16="http://schemas.microsoft.com/office/drawing/2014/main" val="20003"/>
                    </a:ext>
                  </a:extLst>
                </a:gridCol>
                <a:gridCol w="766578">
                  <a:extLst>
                    <a:ext uri="{9D8B030D-6E8A-4147-A177-3AD203B41FA5}">
                      <a16:colId xmlns:a16="http://schemas.microsoft.com/office/drawing/2014/main" val="20004"/>
                    </a:ext>
                  </a:extLst>
                </a:gridCol>
                <a:gridCol w="1102481">
                  <a:extLst>
                    <a:ext uri="{9D8B030D-6E8A-4147-A177-3AD203B41FA5}">
                      <a16:colId xmlns:a16="http://schemas.microsoft.com/office/drawing/2014/main" val="20005"/>
                    </a:ext>
                  </a:extLst>
                </a:gridCol>
                <a:gridCol w="1055906">
                  <a:extLst>
                    <a:ext uri="{9D8B030D-6E8A-4147-A177-3AD203B41FA5}">
                      <a16:colId xmlns:a16="http://schemas.microsoft.com/office/drawing/2014/main" val="20006"/>
                    </a:ext>
                  </a:extLst>
                </a:gridCol>
              </a:tblGrid>
              <a:tr h="370840">
                <a:tc>
                  <a:txBody>
                    <a:bodyPr/>
                    <a:lstStyle/>
                    <a:p>
                      <a:r>
                        <a:rPr lang="en-US" dirty="0">
                          <a:latin typeface="Arial Narrow" panose="020B0606020202030204" pitchFamily="34" charset="0"/>
                        </a:rPr>
                        <a:t>Observation</a:t>
                      </a:r>
                      <a:r>
                        <a:rPr lang="en-US" baseline="0" dirty="0">
                          <a:latin typeface="Arial Narrow" panose="020B0606020202030204" pitchFamily="34" charset="0"/>
                        </a:rPr>
                        <a:t> Strategy</a:t>
                      </a:r>
                      <a:endParaRPr lang="en-US" dirty="0">
                        <a:latin typeface="Arial Narrow" panose="020B0606020202030204" pitchFamily="34" charset="0"/>
                      </a:endParaRPr>
                    </a:p>
                  </a:txBody>
                  <a:tcPr>
                    <a:lnB w="12700" cap="flat" cmpd="sng" algn="ctr">
                      <a:solidFill>
                        <a:scrgbClr r="0" g="0" b="0"/>
                      </a:solidFill>
                      <a:prstDash val="solid"/>
                      <a:round/>
                      <a:headEnd type="none" w="med" len="med"/>
                      <a:tailEnd type="none" w="med" len="med"/>
                    </a:lnB>
                    <a:solidFill>
                      <a:schemeClr val="tx2"/>
                    </a:solidFill>
                  </a:tcPr>
                </a:tc>
                <a:tc gridSpan="2">
                  <a:txBody>
                    <a:bodyPr/>
                    <a:lstStyle/>
                    <a:p>
                      <a:pPr algn="ctr"/>
                      <a:r>
                        <a:rPr lang="en-US" dirty="0">
                          <a:latin typeface="Arial Narrow" panose="020B0606020202030204" pitchFamily="34" charset="0"/>
                        </a:rPr>
                        <a:t>L-band</a:t>
                      </a:r>
                    </a:p>
                  </a:txBody>
                  <a:tcPr>
                    <a:lnB w="12700" cap="flat" cmpd="sng" algn="ctr">
                      <a:solidFill>
                        <a:scrgbClr r="0" g="0" b="0"/>
                      </a:solidFill>
                      <a:prstDash val="solid"/>
                      <a:round/>
                      <a:headEnd type="none" w="med" len="med"/>
                      <a:tailEnd type="none" w="med" len="med"/>
                    </a:lnB>
                    <a:solidFill>
                      <a:srgbClr val="3366FF"/>
                    </a:solidFill>
                  </a:tcPr>
                </a:tc>
                <a:tc hMerge="1">
                  <a:txBody>
                    <a:bodyPr/>
                    <a:lstStyle/>
                    <a:p>
                      <a:endParaRPr lang="en-US"/>
                    </a:p>
                  </a:txBody>
                  <a:tcPr/>
                </a:tc>
                <a:tc gridSpan="2">
                  <a:txBody>
                    <a:bodyPr/>
                    <a:lstStyle/>
                    <a:p>
                      <a:pPr algn="ctr"/>
                      <a:r>
                        <a:rPr lang="en-US" dirty="0">
                          <a:latin typeface="Arial Narrow" panose="020B0606020202030204" pitchFamily="34" charset="0"/>
                        </a:rPr>
                        <a:t>S-band</a:t>
                      </a:r>
                    </a:p>
                  </a:txBody>
                  <a:tcPr>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a:p>
                  </a:txBody>
                  <a:tcPr/>
                </a:tc>
                <a:tc gridSpan="2">
                  <a:txBody>
                    <a:bodyPr/>
                    <a:lstStyle/>
                    <a:p>
                      <a:pPr algn="ctr"/>
                      <a:r>
                        <a:rPr lang="en-US" dirty="0">
                          <a:latin typeface="Arial Narrow" panose="020B0606020202030204" pitchFamily="34" charset="0"/>
                        </a:rPr>
                        <a:t>Culling</a:t>
                      </a:r>
                      <a:r>
                        <a:rPr lang="en-US" baseline="0" dirty="0">
                          <a:latin typeface="Arial Narrow" panose="020B0606020202030204" pitchFamily="34" charset="0"/>
                        </a:rPr>
                        <a:t> Approach</a:t>
                      </a:r>
                      <a:endParaRPr lang="en-US" dirty="0">
                        <a:latin typeface="Arial Narrow" panose="020B0606020202030204" pitchFamily="34" charset="0"/>
                      </a:endParaRPr>
                    </a:p>
                  </a:txBody>
                  <a:tcPr>
                    <a:lnR w="635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0166AE"/>
                    </a:solidFill>
                  </a:tcPr>
                </a:tc>
                <a:tc hMerge="1">
                  <a:txBody>
                    <a:bodyPr/>
                    <a:lstStyle/>
                    <a:p>
                      <a:endParaRPr lang="en-US"/>
                    </a:p>
                  </a:txBody>
                  <a:tcPr/>
                </a:tc>
                <a:extLst>
                  <a:ext uri="{0D108BD9-81ED-4DB2-BD59-A6C34878D82A}">
                    <a16:rowId xmlns:a16="http://schemas.microsoft.com/office/drawing/2014/main" val="10000"/>
                  </a:ext>
                </a:extLst>
              </a:tr>
              <a:tr h="370840">
                <a:tc>
                  <a:txBody>
                    <a:bodyPr/>
                    <a:lstStyle/>
                    <a:p>
                      <a:r>
                        <a:rPr lang="en-US" b="1" dirty="0">
                          <a:latin typeface="Arial Narrow" panose="020B0606020202030204" pitchFamily="34" charset="0"/>
                        </a:rPr>
                        <a:t>Science</a:t>
                      </a:r>
                      <a:r>
                        <a:rPr lang="en-US" b="1" baseline="0" dirty="0">
                          <a:latin typeface="Arial Narrow" panose="020B0606020202030204" pitchFamily="34" charset="0"/>
                        </a:rPr>
                        <a:t> Target</a:t>
                      </a:r>
                      <a:endParaRPr lang="en-US" b="1"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E9EFF5"/>
                    </a:solidFill>
                  </a:tcPr>
                </a:tc>
                <a:tc>
                  <a:txBody>
                    <a:bodyPr/>
                    <a:lstStyle/>
                    <a:p>
                      <a:pPr algn="ctr"/>
                      <a:r>
                        <a:rPr lang="en-US" sz="1600" b="1" dirty="0">
                          <a:solidFill>
                            <a:schemeClr val="tx1"/>
                          </a:solidFill>
                          <a:latin typeface="Arial Narrow" panose="020B0606020202030204" pitchFamily="34" charset="0"/>
                        </a:rPr>
                        <a:t>Mode</a:t>
                      </a:r>
                      <a:r>
                        <a:rPr lang="en-US" sz="1600" b="1" baseline="30000" dirty="0">
                          <a:solidFill>
                            <a:schemeClr val="tx1"/>
                          </a:solidFill>
                          <a:latin typeface="Arial Narrow" panose="020B0606020202030204" pitchFamily="34" charset="0"/>
                        </a:rPr>
                        <a:t>+</a:t>
                      </a:r>
                    </a:p>
                  </a:txBody>
                  <a:tcP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E9EEF5"/>
                    </a:solidFill>
                  </a:tcPr>
                </a:tc>
                <a:tc>
                  <a:txBody>
                    <a:bodyPr/>
                    <a:lstStyle/>
                    <a:p>
                      <a:r>
                        <a:rPr lang="en-US" sz="1600" b="1" dirty="0">
                          <a:solidFill>
                            <a:schemeClr val="tx1"/>
                          </a:solidFill>
                          <a:latin typeface="Arial Narrow" panose="020B0606020202030204" pitchFamily="34" charset="0"/>
                        </a:rPr>
                        <a:t>Resolution</a:t>
                      </a: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E9EEF5"/>
                    </a:solidFill>
                  </a:tcPr>
                </a:tc>
                <a:tc>
                  <a:txBody>
                    <a:bodyPr/>
                    <a:lstStyle/>
                    <a:p>
                      <a:pPr algn="ctr"/>
                      <a:r>
                        <a:rPr lang="en-US" sz="1600" b="1" kern="1200" dirty="0">
                          <a:solidFill>
                            <a:schemeClr val="tx1"/>
                          </a:solidFill>
                          <a:latin typeface="Arial Narrow" panose="020B0606020202030204" pitchFamily="34" charset="0"/>
                          <a:ea typeface="+mn-ea"/>
                          <a:cs typeface="+mn-cs"/>
                        </a:rPr>
                        <a:t>Mode</a:t>
                      </a:r>
                    </a:p>
                  </a:txBody>
                  <a:tcP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E9EEF5"/>
                    </a:solidFill>
                  </a:tcPr>
                </a:tc>
                <a:tc>
                  <a:txBody>
                    <a:bodyPr/>
                    <a:lstStyle/>
                    <a:p>
                      <a:r>
                        <a:rPr lang="en-US" sz="1600" b="1" dirty="0">
                          <a:solidFill>
                            <a:schemeClr val="tx1"/>
                          </a:solidFill>
                          <a:latin typeface="Arial Narrow" panose="020B0606020202030204" pitchFamily="34" charset="0"/>
                        </a:rPr>
                        <a:t>Resol.</a:t>
                      </a: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E9EEF5"/>
                    </a:solidFill>
                  </a:tcPr>
                </a:tc>
                <a:tc>
                  <a:txBody>
                    <a:bodyPr/>
                    <a:lstStyle/>
                    <a:p>
                      <a:r>
                        <a:rPr lang="en-US" sz="1600" dirty="0">
                          <a:solidFill>
                            <a:schemeClr val="tx1"/>
                          </a:solidFill>
                          <a:latin typeface="Arial Narrow" panose="020B0606020202030204" pitchFamily="34" charset="0"/>
                        </a:rPr>
                        <a:t>Sampling</a:t>
                      </a:r>
                    </a:p>
                  </a:txBody>
                  <a:tcP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E9EEF5"/>
                    </a:solidFill>
                  </a:tcPr>
                </a:tc>
                <a:tc>
                  <a:txBody>
                    <a:bodyPr/>
                    <a:lstStyle/>
                    <a:p>
                      <a:r>
                        <a:rPr lang="en-US" sz="1600" dirty="0">
                          <a:solidFill>
                            <a:schemeClr val="tx1"/>
                          </a:solidFill>
                          <a:latin typeface="Arial Narrow" panose="020B0606020202030204" pitchFamily="34" charset="0"/>
                        </a:rPr>
                        <a:t>Desc</a:t>
                      </a:r>
                      <a:r>
                        <a:rPr lang="en-US" sz="1600" baseline="0" dirty="0">
                          <a:solidFill>
                            <a:schemeClr val="tx1"/>
                          </a:solidFill>
                          <a:latin typeface="Arial Narrow" panose="020B0606020202030204" pitchFamily="34" charset="0"/>
                        </a:rPr>
                        <a:t> A</a:t>
                      </a:r>
                      <a:r>
                        <a:rPr lang="en-US" sz="1600" dirty="0">
                          <a:solidFill>
                            <a:schemeClr val="tx1"/>
                          </a:solidFill>
                          <a:latin typeface="Arial Narrow" panose="020B0606020202030204" pitchFamily="34" charset="0"/>
                        </a:rPr>
                        <a:t>sc</a:t>
                      </a:r>
                    </a:p>
                  </a:txBody>
                  <a:tcP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E9EEF5"/>
                    </a:solidFill>
                  </a:tcPr>
                </a:tc>
                <a:extLst>
                  <a:ext uri="{0D108BD9-81ED-4DB2-BD59-A6C34878D82A}">
                    <a16:rowId xmlns:a16="http://schemas.microsoft.com/office/drawing/2014/main" val="10001"/>
                  </a:ext>
                </a:extLst>
              </a:tr>
              <a:tr h="413173">
                <a:tc>
                  <a:txBody>
                    <a:bodyPr/>
                    <a:lstStyle/>
                    <a:p>
                      <a:r>
                        <a:rPr lang="en-US" dirty="0">
                          <a:solidFill>
                            <a:srgbClr val="FFFFFF"/>
                          </a:solidFill>
                          <a:latin typeface="Arial Narrow" panose="020B0606020202030204" pitchFamily="34" charset="0"/>
                        </a:rPr>
                        <a:t>Background</a:t>
                      </a:r>
                      <a:r>
                        <a:rPr lang="en-US" baseline="0" dirty="0">
                          <a:solidFill>
                            <a:srgbClr val="FFFFFF"/>
                          </a:solidFill>
                          <a:latin typeface="Arial Narrow" panose="020B0606020202030204" pitchFamily="34" charset="0"/>
                        </a:rPr>
                        <a:t> Land</a:t>
                      </a:r>
                      <a:endParaRPr lang="en-US" dirty="0">
                        <a:solidFill>
                          <a:srgbClr val="FFFFFF"/>
                        </a:solidFill>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359025"/>
                    </a:solidFill>
                  </a:tcPr>
                </a:tc>
                <a:tc>
                  <a:txBody>
                    <a:bodyPr/>
                    <a:lstStyle/>
                    <a:p>
                      <a:r>
                        <a:rPr lang="en-US" sz="1200" dirty="0">
                          <a:latin typeface="Arial Narrow" panose="020B0606020202030204" pitchFamily="34" charset="0"/>
                        </a:rPr>
                        <a:t>DP</a:t>
                      </a:r>
                      <a:r>
                        <a:rPr lang="en-US" sz="1200" baseline="0" dirty="0">
                          <a:latin typeface="Arial Narrow" panose="020B0606020202030204" pitchFamily="34" charset="0"/>
                        </a:rPr>
                        <a:t> HH/HV</a:t>
                      </a:r>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12 m</a:t>
                      </a:r>
                      <a:r>
                        <a:rPr lang="en-US" sz="1200" baseline="0" dirty="0">
                          <a:latin typeface="Arial Narrow" panose="020B0606020202030204" pitchFamily="34" charset="0"/>
                        </a:rPr>
                        <a:t> x 8 m</a:t>
                      </a:r>
                      <a:endParaRPr lang="en-US" sz="1200"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cull</a:t>
                      </a:r>
                      <a:r>
                        <a:rPr lang="en-US" baseline="0" dirty="0">
                          <a:latin typeface="Arial Narrow" panose="020B0606020202030204" pitchFamily="34" charset="0"/>
                        </a:rPr>
                        <a:t> by lat</a:t>
                      </a:r>
                      <a:endParaRPr lang="en-US" dirty="0">
                        <a:latin typeface="Arial Narrow" panose="020B0606020202030204" pitchFamily="34" charset="0"/>
                      </a:endParaRPr>
                    </a:p>
                  </a:txBody>
                  <a:tcP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406400">
                <a:tc>
                  <a:txBody>
                    <a:bodyPr/>
                    <a:lstStyle/>
                    <a:p>
                      <a:r>
                        <a:rPr lang="en-US" dirty="0">
                          <a:solidFill>
                            <a:srgbClr val="FFFFFF"/>
                          </a:solidFill>
                          <a:latin typeface="Arial Narrow" panose="020B0606020202030204" pitchFamily="34" charset="0"/>
                        </a:rPr>
                        <a:t>Land Ice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34BCF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SP</a:t>
                      </a:r>
                      <a:r>
                        <a:rPr lang="en-US" sz="1200" baseline="0" dirty="0">
                          <a:latin typeface="Arial Narrow" panose="020B0606020202030204" pitchFamily="34" charset="0"/>
                        </a:rPr>
                        <a:t> HH</a:t>
                      </a:r>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pPr algn="ctr"/>
                      <a:r>
                        <a:rPr lang="en-US" sz="1200" dirty="0">
                          <a:latin typeface="Arial Narrow" panose="020B0606020202030204" pitchFamily="34" charset="0"/>
                        </a:rPr>
                        <a:t>3 m</a:t>
                      </a:r>
                      <a:r>
                        <a:rPr lang="en-US" sz="1200" baseline="0" dirty="0">
                          <a:latin typeface="Arial Narrow" panose="020B0606020202030204" pitchFamily="34" charset="0"/>
                        </a:rPr>
                        <a:t> x 8 m</a:t>
                      </a:r>
                      <a:endParaRPr lang="en-US" sz="1200"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dirty="0">
                          <a:latin typeface="Arial Narrow" panose="020B0606020202030204" pitchFamily="34" charset="0"/>
                        </a:rPr>
                        <a:t>cull</a:t>
                      </a:r>
                      <a:r>
                        <a:rPr lang="en-US" baseline="0" dirty="0">
                          <a:latin typeface="Arial Narrow" panose="020B0606020202030204" pitchFamily="34" charset="0"/>
                        </a:rPr>
                        <a:t> by lat</a:t>
                      </a:r>
                      <a:endParaRPr lang="en-US" dirty="0">
                        <a:latin typeface="Arial Narrow" panose="020B0606020202030204" pitchFamily="34" charset="0"/>
                      </a:endParaRPr>
                    </a:p>
                  </a:txBody>
                  <a:tcP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425026">
                <a:tc>
                  <a:txBody>
                    <a:bodyPr/>
                    <a:lstStyle/>
                    <a:p>
                      <a:r>
                        <a:rPr lang="en-US" dirty="0">
                          <a:solidFill>
                            <a:srgbClr val="000000"/>
                          </a:solidFill>
                          <a:latin typeface="Arial Narrow" panose="020B0606020202030204" pitchFamily="34" charset="0"/>
                        </a:rPr>
                        <a:t>Sea</a:t>
                      </a:r>
                      <a:r>
                        <a:rPr lang="en-US" baseline="0" dirty="0">
                          <a:solidFill>
                            <a:srgbClr val="000000"/>
                          </a:solidFill>
                          <a:latin typeface="Arial Narrow" panose="020B0606020202030204" pitchFamily="34" charset="0"/>
                        </a:rPr>
                        <a:t> Ice Dynamics</a:t>
                      </a:r>
                      <a:endParaRPr lang="en-US" dirty="0">
                        <a:solidFill>
                          <a:srgbClr val="000000"/>
                        </a:solidFill>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DFB3FA"/>
                    </a:solidFill>
                  </a:tcPr>
                </a:tc>
                <a:tc>
                  <a:txBody>
                    <a:bodyPr/>
                    <a:lstStyle/>
                    <a:p>
                      <a:r>
                        <a:rPr lang="en-US" sz="1200" dirty="0">
                          <a:latin typeface="Arial Narrow" panose="020B0606020202030204" pitchFamily="34" charset="0"/>
                        </a:rPr>
                        <a:t>SP</a:t>
                      </a:r>
                      <a:r>
                        <a:rPr lang="en-US" sz="1200" baseline="0" dirty="0">
                          <a:latin typeface="Arial Narrow" panose="020B0606020202030204" pitchFamily="34" charset="0"/>
                        </a:rPr>
                        <a:t> VV</a:t>
                      </a:r>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pPr algn="ctr"/>
                      <a:r>
                        <a:rPr lang="en-US" sz="1200" dirty="0">
                          <a:latin typeface="Arial Narrow" panose="020B0606020202030204" pitchFamily="34" charset="0"/>
                        </a:rPr>
                        <a:t>48 m</a:t>
                      </a:r>
                      <a:r>
                        <a:rPr lang="en-US" sz="1200" baseline="0" dirty="0">
                          <a:latin typeface="Arial Narrow" panose="020B0606020202030204" pitchFamily="34" charset="0"/>
                        </a:rPr>
                        <a:t> x 8 m</a:t>
                      </a:r>
                      <a:endParaRPr lang="en-US" sz="1200"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dirty="0">
                          <a:latin typeface="Arial Narrow" panose="020B0606020202030204" pitchFamily="34" charset="0"/>
                        </a:rPr>
                        <a:t>s</a:t>
                      </a:r>
                      <a:r>
                        <a:rPr lang="en-US" baseline="0" dirty="0">
                          <a:latin typeface="Arial Narrow" panose="020B0606020202030204" pitchFamily="34" charset="0"/>
                        </a:rPr>
                        <a:t> = 1 p</a:t>
                      </a:r>
                      <a:endParaRPr lang="en-US" dirty="0">
                        <a:latin typeface="Arial Narrow" panose="020B0606020202030204" pitchFamily="34" charset="0"/>
                      </a:endParaRPr>
                    </a:p>
                  </a:txBody>
                  <a:tcP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413174">
                <a:tc>
                  <a:txBody>
                    <a:bodyPr/>
                    <a:lstStyle/>
                    <a:p>
                      <a:r>
                        <a:rPr lang="en-US" dirty="0">
                          <a:solidFill>
                            <a:srgbClr val="000000"/>
                          </a:solidFill>
                          <a:latin typeface="Arial Narrow" panose="020B0606020202030204" pitchFamily="34" charset="0"/>
                        </a:rPr>
                        <a:t>Urban Areas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EFD2E"/>
                    </a:solidFill>
                  </a:tcPr>
                </a:tc>
                <a:tc>
                  <a:txBody>
                    <a:bodyPr/>
                    <a:lstStyle/>
                    <a:p>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pPr algn="ctr"/>
                      <a:r>
                        <a:rPr lang="en-US" sz="1200" dirty="0">
                          <a:latin typeface="Arial Narrow" panose="020B0606020202030204" pitchFamily="34" charset="0"/>
                        </a:rPr>
                        <a:t>6 m x 8 m</a:t>
                      </a: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dirty="0">
                          <a:latin typeface="Arial Narrow" panose="020B0606020202030204" pitchFamily="34" charset="0"/>
                        </a:rPr>
                        <a:t>s</a:t>
                      </a:r>
                      <a:r>
                        <a:rPr lang="en-US" baseline="0" dirty="0">
                          <a:latin typeface="Arial Narrow" panose="020B0606020202030204" pitchFamily="34" charset="0"/>
                        </a:rPr>
                        <a:t> = 1 p</a:t>
                      </a:r>
                      <a:endParaRPr lang="en-US" dirty="0">
                        <a:latin typeface="Arial Narrow" panose="020B0606020202030204" pitchFamily="34" charset="0"/>
                      </a:endParaRPr>
                    </a:p>
                  </a:txBody>
                  <a:tcP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en-US" dirty="0">
                          <a:solidFill>
                            <a:srgbClr val="000000"/>
                          </a:solidFill>
                          <a:latin typeface="Arial Narrow" panose="020B0606020202030204" pitchFamily="34" charset="0"/>
                        </a:rPr>
                        <a:t>US Agriculture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pattFill prst="dotDmnd">
                      <a:fgClr>
                        <a:srgbClr val="EFB961"/>
                      </a:fgClr>
                      <a:bgClr>
                        <a:prstClr val="white"/>
                      </a:bgClr>
                    </a:pattFill>
                  </a:tcPr>
                </a:tc>
                <a:tc>
                  <a:txBody>
                    <a:bodyPr/>
                    <a:lstStyle/>
                    <a:p>
                      <a:r>
                        <a:rPr lang="en-US" sz="1200" dirty="0">
                          <a:latin typeface="Arial Narrow" panose="020B0606020202030204" pitchFamily="34" charset="0"/>
                        </a:rPr>
                        <a:t>QP HH/HV</a:t>
                      </a:r>
                    </a:p>
                    <a:p>
                      <a:r>
                        <a:rPr lang="en-US" sz="1200" baseline="0" dirty="0">
                          <a:latin typeface="Arial Narrow" panose="020B0606020202030204" pitchFamily="34" charset="0"/>
                        </a:rPr>
                        <a:t>     VV/VH</a:t>
                      </a:r>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pPr algn="ctr"/>
                      <a:endParaRPr lang="en-US" sz="1200"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dirty="0">
                          <a:latin typeface="Arial Narrow" panose="020B0606020202030204" pitchFamily="34" charset="0"/>
                        </a:rPr>
                        <a:t>s</a:t>
                      </a:r>
                      <a:r>
                        <a:rPr lang="en-US" baseline="0" dirty="0">
                          <a:latin typeface="Arial Narrow" panose="020B0606020202030204" pitchFamily="34" charset="0"/>
                        </a:rPr>
                        <a:t> = 1 p</a:t>
                      </a:r>
                      <a:endParaRPr lang="en-US" dirty="0">
                        <a:latin typeface="Arial Narrow" panose="020B0606020202030204" pitchFamily="34" charset="0"/>
                      </a:endParaRPr>
                    </a:p>
                  </a:txBody>
                  <a:tcP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r>
                        <a:rPr lang="en-US" dirty="0">
                          <a:solidFill>
                            <a:srgbClr val="000000"/>
                          </a:solidFill>
                          <a:latin typeface="Arial Narrow" panose="020B0606020202030204" pitchFamily="34" charset="0"/>
                        </a:rPr>
                        <a:t>Himalayas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4B989"/>
                    </a:solidFill>
                  </a:tcPr>
                </a:tc>
                <a:tc>
                  <a:txBody>
                    <a:bodyPr/>
                    <a:lstStyle/>
                    <a:p>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pPr algn="ctr"/>
                      <a:endParaRPr lang="en-US" sz="1200"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200" dirty="0">
                          <a:latin typeface="Arial Narrow" panose="020B0606020202030204" pitchFamily="34" charset="0"/>
                        </a:rPr>
                        <a:t>CP RH/RV</a:t>
                      </a: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dirty="0">
                          <a:latin typeface="Arial Narrow" panose="020B0606020202030204" pitchFamily="34" charset="0"/>
                        </a:rPr>
                        <a:t>s</a:t>
                      </a:r>
                      <a:r>
                        <a:rPr lang="en-US" baseline="0" dirty="0">
                          <a:latin typeface="Arial Narrow" panose="020B0606020202030204" pitchFamily="34" charset="0"/>
                        </a:rPr>
                        <a:t> = 1 p</a:t>
                      </a:r>
                      <a:endParaRPr lang="en-US" dirty="0">
                        <a:latin typeface="Arial Narrow" panose="020B0606020202030204" pitchFamily="34" charset="0"/>
                      </a:endParaRPr>
                    </a:p>
                  </a:txBody>
                  <a:tcP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dirty="0">
                          <a:solidFill>
                            <a:srgbClr val="FFFFFF"/>
                          </a:solidFill>
                          <a:latin typeface="Arial Narrow" panose="020B0606020202030204" pitchFamily="34" charset="0"/>
                        </a:rPr>
                        <a:t>India Agriculture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AF4822"/>
                    </a:solidFill>
                  </a:tcPr>
                </a:tc>
                <a:tc>
                  <a:txBody>
                    <a:bodyPr/>
                    <a:lstStyle/>
                    <a:p>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pPr algn="ctr"/>
                      <a:endParaRPr lang="en-US" sz="1200"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dirty="0">
                          <a:latin typeface="Arial Narrow" panose="020B0606020202030204" pitchFamily="34" charset="0"/>
                        </a:rPr>
                        <a:t>s</a:t>
                      </a:r>
                      <a:r>
                        <a:rPr lang="en-US" baseline="0" dirty="0">
                          <a:latin typeface="Arial Narrow" panose="020B0606020202030204" pitchFamily="34" charset="0"/>
                        </a:rPr>
                        <a:t> = 1 p</a:t>
                      </a:r>
                      <a:endParaRPr lang="en-US" dirty="0">
                        <a:latin typeface="Arial Narrow" panose="020B0606020202030204" pitchFamily="34" charset="0"/>
                      </a:endParaRPr>
                    </a:p>
                  </a:txBody>
                  <a:tcP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370840">
                <a:tc>
                  <a:txBody>
                    <a:bodyPr/>
                    <a:lstStyle/>
                    <a:p>
                      <a:r>
                        <a:rPr lang="en-US" dirty="0">
                          <a:solidFill>
                            <a:srgbClr val="000000"/>
                          </a:solidFill>
                          <a:latin typeface="Arial Narrow" panose="020B0606020202030204" pitchFamily="34" charset="0"/>
                        </a:rPr>
                        <a:t>India Coastal</a:t>
                      </a:r>
                      <a:r>
                        <a:rPr lang="en-US" baseline="0" dirty="0">
                          <a:solidFill>
                            <a:srgbClr val="000000"/>
                          </a:solidFill>
                          <a:latin typeface="Arial Narrow" panose="020B0606020202030204" pitchFamily="34" charset="0"/>
                        </a:rPr>
                        <a:t> Ocean</a:t>
                      </a:r>
                      <a:endParaRPr lang="en-US" dirty="0">
                        <a:solidFill>
                          <a:srgbClr val="000000"/>
                        </a:solidFill>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8ED3EA"/>
                    </a:solidFill>
                  </a:tcPr>
                </a:tc>
                <a:tc>
                  <a:txBody>
                    <a:bodyPr/>
                    <a:lstStyle/>
                    <a:p>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pPr algn="ctr"/>
                      <a:endParaRPr lang="en-US" sz="1200"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200" dirty="0">
                          <a:latin typeface="Arial Narrow" panose="020B0606020202030204" pitchFamily="34" charset="0"/>
                        </a:rPr>
                        <a:t>DP HH/HV or</a:t>
                      </a:r>
                    </a:p>
                    <a:p>
                      <a:r>
                        <a:rPr lang="en-US" sz="1200" dirty="0">
                          <a:latin typeface="Arial Narrow" panose="020B0606020202030204" pitchFamily="34" charset="0"/>
                        </a:rPr>
                        <a:t>VV/VH</a:t>
                      </a: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dirty="0">
                          <a:latin typeface="Arial Narrow" panose="020B0606020202030204" pitchFamily="34" charset="0"/>
                        </a:rPr>
                        <a:t>s</a:t>
                      </a:r>
                      <a:r>
                        <a:rPr lang="en-US" baseline="0" dirty="0">
                          <a:latin typeface="Arial Narrow" panose="020B0606020202030204" pitchFamily="34" charset="0"/>
                        </a:rPr>
                        <a:t> = 1 p</a:t>
                      </a:r>
                      <a:endParaRPr lang="en-US" dirty="0">
                        <a:latin typeface="Arial Narrow" panose="020B0606020202030204" pitchFamily="34" charset="0"/>
                      </a:endParaRPr>
                    </a:p>
                  </a:txBody>
                  <a:tcP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41724">
                <a:tc>
                  <a:txBody>
                    <a:bodyPr/>
                    <a:lstStyle/>
                    <a:p>
                      <a:r>
                        <a:rPr lang="en-US" dirty="0">
                          <a:solidFill>
                            <a:srgbClr val="000000"/>
                          </a:solidFill>
                          <a:latin typeface="Arial Narrow" panose="020B0606020202030204" pitchFamily="34" charset="0"/>
                        </a:rPr>
                        <a:t>Sea Ice Types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EEB966"/>
                    </a:solidFill>
                  </a:tcPr>
                </a:tc>
                <a:tc>
                  <a:txBody>
                    <a:bodyPr/>
                    <a:lstStyle/>
                    <a:p>
                      <a:r>
                        <a:rPr lang="en-US" sz="1200" dirty="0">
                          <a:latin typeface="Arial Narrow" panose="020B0606020202030204" pitchFamily="34" charset="0"/>
                        </a:rPr>
                        <a:t>DP VV/VH</a:t>
                      </a: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endParaRPr lang="en-US" sz="1200"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sz="1200" dirty="0">
                        <a:latin typeface="Arial Narrow" panose="020B0606020202030204" pitchFamily="34" charset="0"/>
                      </a:endParaRPr>
                    </a:p>
                  </a:txBody>
                  <a:tcPr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baseline="0" dirty="0">
                          <a:latin typeface="Arial Narrow" panose="020B0606020202030204" pitchFamily="34" charset="0"/>
                        </a:rPr>
                        <a:t>s = 3 p</a:t>
                      </a:r>
                      <a:endParaRPr lang="en-US" dirty="0">
                        <a:latin typeface="Arial Narrow" panose="020B0606020202030204" pitchFamily="34" charset="0"/>
                      </a:endParaRPr>
                    </a:p>
                  </a:txBody>
                  <a:tcP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7" name="Rectangle 6"/>
          <p:cNvSpPr/>
          <p:nvPr/>
        </p:nvSpPr>
        <p:spPr>
          <a:xfrm>
            <a:off x="3964122" y="2735792"/>
            <a:ext cx="212591" cy="120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3312054" y="2551989"/>
            <a:ext cx="174695" cy="217843"/>
            <a:chOff x="4232275" y="329489"/>
            <a:chExt cx="174695" cy="217843"/>
          </a:xfrm>
        </p:grpSpPr>
        <p:cxnSp>
          <p:nvCxnSpPr>
            <p:cNvPr id="9" name="Straight Arrow Connector 8"/>
            <p:cNvCxnSpPr/>
            <p:nvPr/>
          </p:nvCxnSpPr>
          <p:spPr>
            <a:xfrm flipH="1" flipV="1">
              <a:off x="4236752" y="329489"/>
              <a:ext cx="1873" cy="168986"/>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232275" y="498475"/>
              <a:ext cx="174695" cy="1232"/>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232275" y="546100"/>
              <a:ext cx="174695" cy="1232"/>
            </a:xfrm>
            <a:prstGeom prst="straightConnector1">
              <a:avLst/>
            </a:prstGeom>
            <a:ln>
              <a:solidFill>
                <a:schemeClr val="tx1"/>
              </a:solidFill>
              <a:tailEnd type="triangle" w="sm" len="sm"/>
            </a:ln>
          </p:spPr>
          <p:style>
            <a:lnRef idx="2">
              <a:schemeClr val="accent1"/>
            </a:lnRef>
            <a:fillRef idx="0">
              <a:schemeClr val="accent1"/>
            </a:fillRef>
            <a:effectRef idx="1">
              <a:schemeClr val="accent1"/>
            </a:effectRef>
            <a:fontRef idx="minor">
              <a:schemeClr val="tx1"/>
            </a:fontRef>
          </p:style>
        </p:cxnSp>
      </p:grpSp>
      <p:sp>
        <p:nvSpPr>
          <p:cNvPr id="12" name="Rectangle 11"/>
          <p:cNvSpPr/>
          <p:nvPr/>
        </p:nvSpPr>
        <p:spPr>
          <a:xfrm>
            <a:off x="4016509" y="3980392"/>
            <a:ext cx="107816" cy="120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045085" y="3142192"/>
            <a:ext cx="50664" cy="120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3632334" y="3558117"/>
            <a:ext cx="876166" cy="120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4016509" y="4323292"/>
            <a:ext cx="107816" cy="120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6310446" y="4742392"/>
            <a:ext cx="107816" cy="120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4016509" y="4729692"/>
            <a:ext cx="107816" cy="120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6258059" y="5123392"/>
            <a:ext cx="212591" cy="120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4016509" y="5110692"/>
            <a:ext cx="107816" cy="120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6141642" y="5499101"/>
            <a:ext cx="445426" cy="1312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6258059" y="5915027"/>
            <a:ext cx="212591" cy="120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3964122" y="5940430"/>
            <a:ext cx="212591" cy="120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3286654" y="3018366"/>
            <a:ext cx="174695" cy="48857"/>
            <a:chOff x="4232275" y="498475"/>
            <a:chExt cx="174695" cy="48857"/>
          </a:xfrm>
        </p:grpSpPr>
        <p:cxnSp>
          <p:nvCxnSpPr>
            <p:cNvPr id="24" name="Straight Arrow Connector 23"/>
            <p:cNvCxnSpPr/>
            <p:nvPr/>
          </p:nvCxnSpPr>
          <p:spPr>
            <a:xfrm>
              <a:off x="4232275" y="498475"/>
              <a:ext cx="174695" cy="1232"/>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232275" y="546100"/>
              <a:ext cx="174695" cy="1232"/>
            </a:xfrm>
            <a:prstGeom prst="straightConnector1">
              <a:avLst/>
            </a:prstGeom>
            <a:ln>
              <a:solidFill>
                <a:schemeClr val="tx1"/>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49252" y="3342564"/>
            <a:ext cx="49498" cy="168986"/>
            <a:chOff x="4189127" y="329489"/>
            <a:chExt cx="49498" cy="168986"/>
          </a:xfrm>
        </p:grpSpPr>
        <p:cxnSp>
          <p:nvCxnSpPr>
            <p:cNvPr id="27" name="Straight Arrow Connector 26"/>
            <p:cNvCxnSpPr/>
            <p:nvPr/>
          </p:nvCxnSpPr>
          <p:spPr>
            <a:xfrm flipH="1" flipV="1">
              <a:off x="4236752" y="329489"/>
              <a:ext cx="1873" cy="168986"/>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4189127" y="329489"/>
              <a:ext cx="1873" cy="168986"/>
            </a:xfrm>
            <a:prstGeom prst="straightConnector1">
              <a:avLst/>
            </a:prstGeom>
            <a:ln>
              <a:solidFill>
                <a:srgbClr val="000000"/>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3286654" y="3793414"/>
            <a:ext cx="174695" cy="217843"/>
            <a:chOff x="4232275" y="329489"/>
            <a:chExt cx="174695" cy="217843"/>
          </a:xfrm>
        </p:grpSpPr>
        <p:cxnSp>
          <p:nvCxnSpPr>
            <p:cNvPr id="30" name="Straight Arrow Connector 29"/>
            <p:cNvCxnSpPr/>
            <p:nvPr/>
          </p:nvCxnSpPr>
          <p:spPr>
            <a:xfrm flipH="1" flipV="1">
              <a:off x="4236752" y="329489"/>
              <a:ext cx="1873" cy="168986"/>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232275" y="498475"/>
              <a:ext cx="174695" cy="1232"/>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232275" y="546100"/>
              <a:ext cx="174695" cy="1232"/>
            </a:xfrm>
            <a:prstGeom prst="straightConnector1">
              <a:avLst/>
            </a:prstGeom>
            <a:ln>
              <a:solidFill>
                <a:schemeClr val="tx1"/>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3246966" y="4234739"/>
            <a:ext cx="279470" cy="255943"/>
            <a:chOff x="6130925" y="132639"/>
            <a:chExt cx="279470" cy="255943"/>
          </a:xfrm>
        </p:grpSpPr>
        <p:grpSp>
          <p:nvGrpSpPr>
            <p:cNvPr id="34" name="Group 33"/>
            <p:cNvGrpSpPr/>
            <p:nvPr/>
          </p:nvGrpSpPr>
          <p:grpSpPr>
            <a:xfrm>
              <a:off x="6130925" y="170739"/>
              <a:ext cx="174695" cy="217843"/>
              <a:chOff x="4232275" y="329489"/>
              <a:chExt cx="174695" cy="217843"/>
            </a:xfrm>
          </p:grpSpPr>
          <p:cxnSp>
            <p:nvCxnSpPr>
              <p:cNvPr id="39" name="Straight Arrow Connector 38"/>
              <p:cNvCxnSpPr/>
              <p:nvPr/>
            </p:nvCxnSpPr>
            <p:spPr>
              <a:xfrm flipH="1" flipV="1">
                <a:off x="4236752" y="329489"/>
                <a:ext cx="1873" cy="168986"/>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232275" y="498475"/>
                <a:ext cx="174695" cy="1232"/>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232275" y="546100"/>
                <a:ext cx="174695" cy="1232"/>
              </a:xfrm>
              <a:prstGeom prst="straightConnector1">
                <a:avLst/>
              </a:prstGeom>
              <a:ln>
                <a:solidFill>
                  <a:schemeClr val="tx1"/>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6192552" y="132639"/>
              <a:ext cx="217843" cy="170218"/>
              <a:chOff x="4189127" y="329489"/>
              <a:chExt cx="217843" cy="170218"/>
            </a:xfrm>
          </p:grpSpPr>
          <p:cxnSp>
            <p:nvCxnSpPr>
              <p:cNvPr id="36" name="Straight Arrow Connector 35"/>
              <p:cNvCxnSpPr/>
              <p:nvPr/>
            </p:nvCxnSpPr>
            <p:spPr>
              <a:xfrm flipH="1" flipV="1">
                <a:off x="4236752" y="329489"/>
                <a:ext cx="1873" cy="168986"/>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232275" y="498475"/>
                <a:ext cx="174695" cy="1232"/>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flipV="1">
                <a:off x="4189127" y="329489"/>
                <a:ext cx="1873" cy="168986"/>
              </a:xfrm>
              <a:prstGeom prst="straightConnector1">
                <a:avLst/>
              </a:prstGeom>
              <a:ln>
                <a:solidFill>
                  <a:srgbClr val="000000"/>
                </a:solidFill>
                <a:tailEnd type="triangle" w="sm" len="sm"/>
              </a:ln>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p:nvGrpSpPr>
        <p:grpSpPr>
          <a:xfrm>
            <a:off x="3234266" y="5034839"/>
            <a:ext cx="279470" cy="255943"/>
            <a:chOff x="6130925" y="132639"/>
            <a:chExt cx="279470" cy="255943"/>
          </a:xfrm>
        </p:grpSpPr>
        <p:grpSp>
          <p:nvGrpSpPr>
            <p:cNvPr id="43" name="Group 42"/>
            <p:cNvGrpSpPr/>
            <p:nvPr/>
          </p:nvGrpSpPr>
          <p:grpSpPr>
            <a:xfrm>
              <a:off x="6130925" y="170739"/>
              <a:ext cx="174695" cy="217843"/>
              <a:chOff x="4232275" y="329489"/>
              <a:chExt cx="174695" cy="217843"/>
            </a:xfrm>
          </p:grpSpPr>
          <p:cxnSp>
            <p:nvCxnSpPr>
              <p:cNvPr id="48" name="Straight Arrow Connector 47"/>
              <p:cNvCxnSpPr/>
              <p:nvPr/>
            </p:nvCxnSpPr>
            <p:spPr>
              <a:xfrm flipH="1" flipV="1">
                <a:off x="4236752" y="329489"/>
                <a:ext cx="1873" cy="168986"/>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4232275" y="498475"/>
                <a:ext cx="174695" cy="1232"/>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232275" y="546100"/>
                <a:ext cx="174695" cy="1232"/>
              </a:xfrm>
              <a:prstGeom prst="straightConnector1">
                <a:avLst/>
              </a:prstGeom>
              <a:ln>
                <a:solidFill>
                  <a:schemeClr val="tx1"/>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6192552" y="132639"/>
              <a:ext cx="217843" cy="170218"/>
              <a:chOff x="4189127" y="329489"/>
              <a:chExt cx="217843" cy="170218"/>
            </a:xfrm>
          </p:grpSpPr>
          <p:cxnSp>
            <p:nvCxnSpPr>
              <p:cNvPr id="45" name="Straight Arrow Connector 44"/>
              <p:cNvCxnSpPr/>
              <p:nvPr/>
            </p:nvCxnSpPr>
            <p:spPr>
              <a:xfrm flipH="1" flipV="1">
                <a:off x="4236752" y="329489"/>
                <a:ext cx="1873" cy="168986"/>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4232275" y="498475"/>
                <a:ext cx="174695" cy="1232"/>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4189127" y="329489"/>
                <a:ext cx="1873" cy="168986"/>
              </a:xfrm>
              <a:prstGeom prst="straightConnector1">
                <a:avLst/>
              </a:prstGeom>
              <a:ln>
                <a:solidFill>
                  <a:srgbClr val="000000"/>
                </a:solidFill>
                <a:tailEnd type="triangle" w="sm" len="sm"/>
              </a:ln>
            </p:spPr>
            <p:style>
              <a:lnRef idx="2">
                <a:schemeClr val="accent1"/>
              </a:lnRef>
              <a:fillRef idx="0">
                <a:schemeClr val="accent1"/>
              </a:fillRef>
              <a:effectRef idx="1">
                <a:schemeClr val="accent1"/>
              </a:effectRef>
              <a:fontRef idx="minor">
                <a:schemeClr val="tx1"/>
              </a:fontRef>
            </p:style>
          </p:cxnSp>
        </p:grpSp>
      </p:grpSp>
      <p:grpSp>
        <p:nvGrpSpPr>
          <p:cNvPr id="51" name="Group 50"/>
          <p:cNvGrpSpPr/>
          <p:nvPr/>
        </p:nvGrpSpPr>
        <p:grpSpPr>
          <a:xfrm>
            <a:off x="5540792" y="4985096"/>
            <a:ext cx="343611" cy="343611"/>
            <a:chOff x="4545959" y="332664"/>
            <a:chExt cx="343611" cy="343611"/>
          </a:xfrm>
        </p:grpSpPr>
        <p:sp>
          <p:nvSpPr>
            <p:cNvPr id="52" name="Oval 51"/>
            <p:cNvSpPr/>
            <p:nvPr/>
          </p:nvSpPr>
          <p:spPr>
            <a:xfrm>
              <a:off x="4545959" y="335839"/>
              <a:ext cx="340436" cy="340436"/>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3" name="Straight Arrow Connector 52"/>
            <p:cNvCxnSpPr/>
            <p:nvPr/>
          </p:nvCxnSpPr>
          <p:spPr>
            <a:xfrm flipH="1">
              <a:off x="4864100" y="512407"/>
              <a:ext cx="25470" cy="87668"/>
            </a:xfrm>
            <a:prstGeom prst="straightConnector1">
              <a:avLst/>
            </a:prstGeom>
            <a:ln>
              <a:solidFill>
                <a:srgbClr val="00000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flipV="1">
              <a:off x="4719352" y="332664"/>
              <a:ext cx="1873" cy="168986"/>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714875" y="501650"/>
              <a:ext cx="174695" cy="1232"/>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3312054" y="4695114"/>
            <a:ext cx="174695" cy="217843"/>
            <a:chOff x="4232275" y="329489"/>
            <a:chExt cx="174695" cy="217843"/>
          </a:xfrm>
        </p:grpSpPr>
        <p:cxnSp>
          <p:nvCxnSpPr>
            <p:cNvPr id="57" name="Straight Arrow Connector 56"/>
            <p:cNvCxnSpPr/>
            <p:nvPr/>
          </p:nvCxnSpPr>
          <p:spPr>
            <a:xfrm flipH="1" flipV="1">
              <a:off x="4236752" y="329489"/>
              <a:ext cx="1873" cy="168986"/>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4232275" y="498475"/>
              <a:ext cx="174695" cy="1232"/>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232275" y="546100"/>
              <a:ext cx="174695" cy="1232"/>
            </a:xfrm>
            <a:prstGeom prst="straightConnector1">
              <a:avLst/>
            </a:prstGeom>
            <a:ln>
              <a:solidFill>
                <a:schemeClr val="tx1"/>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5553492" y="4637964"/>
            <a:ext cx="343611" cy="343611"/>
            <a:chOff x="4545959" y="332664"/>
            <a:chExt cx="343611" cy="343611"/>
          </a:xfrm>
        </p:grpSpPr>
        <p:sp>
          <p:nvSpPr>
            <p:cNvPr id="61" name="Oval 60"/>
            <p:cNvSpPr/>
            <p:nvPr/>
          </p:nvSpPr>
          <p:spPr>
            <a:xfrm>
              <a:off x="4545959" y="335839"/>
              <a:ext cx="340436" cy="340436"/>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2" name="Straight Arrow Connector 61"/>
            <p:cNvCxnSpPr/>
            <p:nvPr/>
          </p:nvCxnSpPr>
          <p:spPr>
            <a:xfrm flipH="1">
              <a:off x="4864100" y="512407"/>
              <a:ext cx="25470" cy="87668"/>
            </a:xfrm>
            <a:prstGeom prst="straightConnector1">
              <a:avLst/>
            </a:prstGeom>
            <a:ln>
              <a:solidFill>
                <a:srgbClr val="00000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H="1" flipV="1">
              <a:off x="4719352" y="332664"/>
              <a:ext cx="1873" cy="168986"/>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4714875" y="501650"/>
              <a:ext cx="174695" cy="1232"/>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a:off x="5540792" y="5797899"/>
            <a:ext cx="343611" cy="343611"/>
            <a:chOff x="4545959" y="332664"/>
            <a:chExt cx="343611" cy="343611"/>
          </a:xfrm>
        </p:grpSpPr>
        <p:sp>
          <p:nvSpPr>
            <p:cNvPr id="66" name="Oval 65"/>
            <p:cNvSpPr/>
            <p:nvPr/>
          </p:nvSpPr>
          <p:spPr>
            <a:xfrm>
              <a:off x="4545959" y="335839"/>
              <a:ext cx="340436" cy="340436"/>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7" name="Straight Arrow Connector 66"/>
            <p:cNvCxnSpPr/>
            <p:nvPr/>
          </p:nvCxnSpPr>
          <p:spPr>
            <a:xfrm flipH="1">
              <a:off x="4864100" y="512407"/>
              <a:ext cx="25470" cy="87668"/>
            </a:xfrm>
            <a:prstGeom prst="straightConnector1">
              <a:avLst/>
            </a:prstGeom>
            <a:ln>
              <a:solidFill>
                <a:srgbClr val="00000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4719352" y="332664"/>
              <a:ext cx="1873" cy="168986"/>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4714875" y="501650"/>
              <a:ext cx="174695" cy="1232"/>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grpSp>
      <p:cxnSp>
        <p:nvCxnSpPr>
          <p:cNvPr id="70" name="Straight Arrow Connector 69"/>
          <p:cNvCxnSpPr/>
          <p:nvPr/>
        </p:nvCxnSpPr>
        <p:spPr>
          <a:xfrm flipH="1">
            <a:off x="7937500" y="5757336"/>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flipV="1">
            <a:off x="8470900" y="5338234"/>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7937500" y="4965700"/>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7937500" y="4559300"/>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8496300" y="4546600"/>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7937500" y="4178300"/>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8483600" y="4165600"/>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7937500" y="3721100"/>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flipV="1">
            <a:off x="8470900" y="3708400"/>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a:off x="7950200" y="3314700"/>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8458200" y="3302000"/>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7937500" y="2870200"/>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H="1" flipV="1">
            <a:off x="8445500" y="2857500"/>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7937500" y="2489200"/>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flipV="1">
            <a:off x="8432800" y="2476500"/>
            <a:ext cx="241300" cy="444500"/>
          </a:xfrm>
          <a:prstGeom prst="straightConnector1">
            <a:avLst/>
          </a:prstGeom>
          <a:ln w="47625">
            <a:tailEnd type="triangle" w="lg" len="med"/>
          </a:ln>
        </p:spPr>
        <p:style>
          <a:lnRef idx="2">
            <a:schemeClr val="accent1"/>
          </a:lnRef>
          <a:fillRef idx="0">
            <a:schemeClr val="accent1"/>
          </a:fillRef>
          <a:effectRef idx="1">
            <a:schemeClr val="accent1"/>
          </a:effectRef>
          <a:fontRef idx="minor">
            <a:schemeClr val="tx1"/>
          </a:fontRef>
        </p:style>
      </p:cxnSp>
      <p:grpSp>
        <p:nvGrpSpPr>
          <p:cNvPr id="85" name="Group 84"/>
          <p:cNvGrpSpPr/>
          <p:nvPr/>
        </p:nvGrpSpPr>
        <p:grpSpPr>
          <a:xfrm>
            <a:off x="3297889" y="5894210"/>
            <a:ext cx="217843" cy="170218"/>
            <a:chOff x="4189127" y="329489"/>
            <a:chExt cx="217843" cy="170218"/>
          </a:xfrm>
        </p:grpSpPr>
        <p:cxnSp>
          <p:nvCxnSpPr>
            <p:cNvPr id="86" name="Straight Arrow Connector 85"/>
            <p:cNvCxnSpPr/>
            <p:nvPr/>
          </p:nvCxnSpPr>
          <p:spPr>
            <a:xfrm flipH="1" flipV="1">
              <a:off x="4236752" y="329489"/>
              <a:ext cx="1873" cy="168986"/>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4232275" y="498475"/>
              <a:ext cx="174695" cy="1232"/>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4189127" y="329489"/>
              <a:ext cx="1873" cy="168986"/>
            </a:xfrm>
            <a:prstGeom prst="straightConnector1">
              <a:avLst/>
            </a:prstGeom>
            <a:ln>
              <a:solidFill>
                <a:srgbClr val="000000"/>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102" name="Group 101"/>
          <p:cNvGrpSpPr/>
          <p:nvPr/>
        </p:nvGrpSpPr>
        <p:grpSpPr>
          <a:xfrm>
            <a:off x="5651623" y="5564005"/>
            <a:ext cx="217843" cy="170218"/>
            <a:chOff x="4189127" y="329489"/>
            <a:chExt cx="217843" cy="170218"/>
          </a:xfrm>
        </p:grpSpPr>
        <p:cxnSp>
          <p:nvCxnSpPr>
            <p:cNvPr id="103" name="Straight Arrow Connector 102"/>
            <p:cNvCxnSpPr/>
            <p:nvPr/>
          </p:nvCxnSpPr>
          <p:spPr>
            <a:xfrm flipH="1" flipV="1">
              <a:off x="4236752" y="329489"/>
              <a:ext cx="1873" cy="168986"/>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4232275" y="498475"/>
              <a:ext cx="174695" cy="1232"/>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flipH="1" flipV="1">
              <a:off x="4189127" y="329489"/>
              <a:ext cx="1873" cy="168986"/>
            </a:xfrm>
            <a:prstGeom prst="straightConnector1">
              <a:avLst/>
            </a:prstGeom>
            <a:ln>
              <a:solidFill>
                <a:srgbClr val="000000"/>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106" name="Group 105"/>
          <p:cNvGrpSpPr/>
          <p:nvPr/>
        </p:nvGrpSpPr>
        <p:grpSpPr>
          <a:xfrm>
            <a:off x="5801259" y="5372450"/>
            <a:ext cx="174695" cy="217843"/>
            <a:chOff x="4232275" y="329489"/>
            <a:chExt cx="174695" cy="217843"/>
          </a:xfrm>
        </p:grpSpPr>
        <p:cxnSp>
          <p:nvCxnSpPr>
            <p:cNvPr id="107" name="Straight Arrow Connector 106"/>
            <p:cNvCxnSpPr/>
            <p:nvPr/>
          </p:nvCxnSpPr>
          <p:spPr>
            <a:xfrm flipH="1" flipV="1">
              <a:off x="4236752" y="329489"/>
              <a:ext cx="1873" cy="168986"/>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4232275" y="498475"/>
              <a:ext cx="174695" cy="1232"/>
            </a:xfrm>
            <a:prstGeom prst="straightConnector1">
              <a:avLst/>
            </a:prstGeom>
            <a:ln>
              <a:tailEnd type="triangle" w="sm" len="sm"/>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a:off x="4232275" y="546100"/>
              <a:ext cx="174695" cy="1232"/>
            </a:xfrm>
            <a:prstGeom prst="straightConnector1">
              <a:avLst/>
            </a:prstGeom>
            <a:ln>
              <a:solidFill>
                <a:schemeClr val="tx1"/>
              </a:solidFill>
              <a:tailEnd type="triangle" w="sm" len="sm"/>
            </a:ln>
          </p:spPr>
          <p:style>
            <a:lnRef idx="2">
              <a:schemeClr val="accent1"/>
            </a:lnRef>
            <a:fillRef idx="0">
              <a:schemeClr val="accent1"/>
            </a:fillRef>
            <a:effectRef idx="1">
              <a:schemeClr val="accent1"/>
            </a:effectRef>
            <a:fontRef idx="minor">
              <a:schemeClr val="tx1"/>
            </a:fontRef>
          </p:style>
        </p:cxnSp>
      </p:grpSp>
      <p:cxnSp>
        <p:nvCxnSpPr>
          <p:cNvPr id="111" name="Straight Connector 110"/>
          <p:cNvCxnSpPr/>
          <p:nvPr/>
        </p:nvCxnSpPr>
        <p:spPr>
          <a:xfrm>
            <a:off x="5630333" y="5418667"/>
            <a:ext cx="287867" cy="330200"/>
          </a:xfrm>
          <a:prstGeom prst="line">
            <a:avLst/>
          </a:prstGeom>
        </p:spPr>
        <p:style>
          <a:lnRef idx="2">
            <a:schemeClr val="accent1"/>
          </a:lnRef>
          <a:fillRef idx="0">
            <a:schemeClr val="accent1"/>
          </a:fillRef>
          <a:effectRef idx="1">
            <a:schemeClr val="accent1"/>
          </a:effectRef>
          <a:fontRef idx="minor">
            <a:schemeClr val="tx1"/>
          </a:fontRef>
        </p:style>
      </p:cxnSp>
      <p:sp>
        <p:nvSpPr>
          <p:cNvPr id="97" name="Date Placeholder 1"/>
          <p:cNvSpPr>
            <a:spLocks noGrp="1"/>
          </p:cNvSpPr>
          <p:nvPr>
            <p:ph type="dt" sz="half" idx="10"/>
          </p:nvPr>
        </p:nvSpPr>
        <p:spPr>
          <a:xfrm>
            <a:off x="16102" y="6605613"/>
            <a:ext cx="2650897" cy="176187"/>
          </a:xfrm>
          <a:prstGeom prst="rect">
            <a:avLst/>
          </a:prstGeom>
        </p:spPr>
        <p:txBody>
          <a:bodyPr lIns="91436" tIns="45716" rIns="91436" bIns="45716"/>
          <a:lstStyle>
            <a:lvl1pPr>
              <a:defRPr sz="1200">
                <a:solidFill>
                  <a:schemeClr val="bg1"/>
                </a:solidFill>
              </a:defRPr>
            </a:lvl1pPr>
          </a:lstStyle>
          <a:p>
            <a:r>
              <a:rPr lang="en-US" dirty="0"/>
              <a:t>Siqueira </a:t>
            </a:r>
            <a:r>
              <a:rPr lang="mr-IN" dirty="0"/>
              <a:t>–</a:t>
            </a:r>
            <a:r>
              <a:rPr lang="en-US" dirty="0"/>
              <a:t> NISAR Ecosystems Lead</a:t>
            </a:r>
          </a:p>
        </p:txBody>
      </p:sp>
    </p:spTree>
    <p:extLst>
      <p:ext uri="{BB962C8B-B14F-4D97-AF65-F5344CB8AC3E}">
        <p14:creationId xmlns:p14="http://schemas.microsoft.com/office/powerpoint/2010/main" val="4130662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1EF852-3E76-574A-A897-FF02AA3EBCD9}"/>
              </a:ext>
            </a:extLst>
          </p:cNvPr>
          <p:cNvSpPr/>
          <p:nvPr/>
        </p:nvSpPr>
        <p:spPr>
          <a:xfrm>
            <a:off x="16102" y="228600"/>
            <a:ext cx="91278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F7AE1C-B4F4-014E-9126-7AAB7F05F43E}"/>
              </a:ext>
            </a:extLst>
          </p:cNvPr>
          <p:cNvSpPr>
            <a:spLocks noGrp="1"/>
          </p:cNvSpPr>
          <p:nvPr>
            <p:ph type="title"/>
          </p:nvPr>
        </p:nvSpPr>
        <p:spPr>
          <a:xfrm>
            <a:off x="241576" y="104882"/>
            <a:ext cx="8676950" cy="609600"/>
          </a:xfrm>
        </p:spPr>
        <p:txBody>
          <a:bodyPr/>
          <a:lstStyle/>
          <a:p>
            <a:r>
              <a:rPr lang="en-US" dirty="0"/>
              <a:t>Learn More about NISAR</a:t>
            </a:r>
            <a:br>
              <a:rPr lang="en-US" dirty="0"/>
            </a:br>
            <a:endParaRPr lang="en-US" dirty="0"/>
          </a:p>
        </p:txBody>
      </p:sp>
      <p:sp>
        <p:nvSpPr>
          <p:cNvPr id="3" name="Content Placeholder 2">
            <a:extLst>
              <a:ext uri="{FF2B5EF4-FFF2-40B4-BE49-F238E27FC236}">
                <a16:creationId xmlns:a16="http://schemas.microsoft.com/office/drawing/2014/main" id="{3C356FBA-0734-954D-8469-EDE42A0AABC5}"/>
              </a:ext>
            </a:extLst>
          </p:cNvPr>
          <p:cNvSpPr>
            <a:spLocks noGrp="1"/>
          </p:cNvSpPr>
          <p:nvPr>
            <p:ph idx="1"/>
          </p:nvPr>
        </p:nvSpPr>
        <p:spPr>
          <a:xfrm>
            <a:off x="204004" y="714483"/>
            <a:ext cx="8686800" cy="1190518"/>
          </a:xfrm>
        </p:spPr>
        <p:txBody>
          <a:bodyPr/>
          <a:lstStyle/>
          <a:p>
            <a:r>
              <a:rPr lang="en-US" dirty="0"/>
              <a:t>applications</a:t>
            </a:r>
          </a:p>
        </p:txBody>
      </p:sp>
      <p:sp>
        <p:nvSpPr>
          <p:cNvPr id="4" name="Date Placeholder 3">
            <a:extLst>
              <a:ext uri="{FF2B5EF4-FFF2-40B4-BE49-F238E27FC236}">
                <a16:creationId xmlns:a16="http://schemas.microsoft.com/office/drawing/2014/main" id="{7B9B6719-1BAF-1745-8261-FC9CEDD9B948}"/>
              </a:ext>
            </a:extLst>
          </p:cNvPr>
          <p:cNvSpPr>
            <a:spLocks noGrp="1"/>
          </p:cNvSpPr>
          <p:nvPr>
            <p:ph type="dt" sz="half" idx="10"/>
          </p:nvPr>
        </p:nvSpPr>
        <p:spPr/>
        <p:txBody>
          <a:bodyPr/>
          <a:lstStyle/>
          <a:p>
            <a:r>
              <a:rPr lang="en-US"/>
              <a:t>Siqueira </a:t>
            </a:r>
            <a:r>
              <a:rPr lang="mr-IN"/>
              <a:t>–</a:t>
            </a:r>
            <a:r>
              <a:rPr lang="en-US"/>
              <a:t> NISAR Ecosystems Lead</a:t>
            </a:r>
            <a:endParaRPr lang="en-US" dirty="0"/>
          </a:p>
        </p:txBody>
      </p:sp>
      <p:pic>
        <p:nvPicPr>
          <p:cNvPr id="8" name="Picture 7">
            <a:extLst>
              <a:ext uri="{FF2B5EF4-FFF2-40B4-BE49-F238E27FC236}">
                <a16:creationId xmlns:a16="http://schemas.microsoft.com/office/drawing/2014/main" id="{C737D614-695E-784C-8357-D2322781B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 y="477528"/>
            <a:ext cx="9144000" cy="2580117"/>
          </a:xfrm>
          <a:prstGeom prst="rect">
            <a:avLst/>
          </a:prstGeom>
        </p:spPr>
      </p:pic>
      <p:pic>
        <p:nvPicPr>
          <p:cNvPr id="10" name="Picture 9">
            <a:extLst>
              <a:ext uri="{FF2B5EF4-FFF2-40B4-BE49-F238E27FC236}">
                <a16:creationId xmlns:a16="http://schemas.microsoft.com/office/drawing/2014/main" id="{651FB2AE-8356-3544-BD31-EC73DDD09DE6}"/>
              </a:ext>
            </a:extLst>
          </p:cNvPr>
          <p:cNvPicPr>
            <a:picLocks noChangeAspect="1"/>
          </p:cNvPicPr>
          <p:nvPr/>
        </p:nvPicPr>
        <p:blipFill rotWithShape="1">
          <a:blip r:embed="rId3">
            <a:extLst>
              <a:ext uri="{28A0092B-C50C-407E-A947-70E740481C1C}">
                <a14:useLocalDpi xmlns:a14="http://schemas.microsoft.com/office/drawing/2010/main" val="0"/>
              </a:ext>
            </a:extLst>
          </a:blip>
          <a:srcRect r="28128"/>
          <a:stretch/>
        </p:blipFill>
        <p:spPr>
          <a:xfrm>
            <a:off x="152400" y="3124200"/>
            <a:ext cx="3262614" cy="3663950"/>
          </a:xfrm>
          <a:prstGeom prst="rect">
            <a:avLst/>
          </a:prstGeom>
        </p:spPr>
      </p:pic>
      <p:pic>
        <p:nvPicPr>
          <p:cNvPr id="12" name="Picture 11">
            <a:extLst>
              <a:ext uri="{FF2B5EF4-FFF2-40B4-BE49-F238E27FC236}">
                <a16:creationId xmlns:a16="http://schemas.microsoft.com/office/drawing/2014/main" id="{E5532550-0968-BA40-A5A2-9FB8D7A69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1312" y="3121216"/>
            <a:ext cx="3842515" cy="3484397"/>
          </a:xfrm>
          <a:prstGeom prst="rect">
            <a:avLst/>
          </a:prstGeom>
        </p:spPr>
      </p:pic>
    </p:spTree>
    <p:extLst>
      <p:ext uri="{BB962C8B-B14F-4D97-AF65-F5344CB8AC3E}">
        <p14:creationId xmlns:p14="http://schemas.microsoft.com/office/powerpoint/2010/main" val="2344370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SAR coverage (JERS-1)</a:t>
            </a:r>
          </a:p>
        </p:txBody>
      </p:sp>
      <p:sp>
        <p:nvSpPr>
          <p:cNvPr id="3" name="Content Placeholder 2"/>
          <p:cNvSpPr>
            <a:spLocks noGrp="1"/>
          </p:cNvSpPr>
          <p:nvPr>
            <p:ph idx="1"/>
          </p:nvPr>
        </p:nvSpPr>
        <p:spPr>
          <a:xfrm>
            <a:off x="238451" y="1104900"/>
            <a:ext cx="8686799" cy="571500"/>
          </a:xfrm>
        </p:spPr>
        <p:txBody>
          <a:bodyPr>
            <a:normAutofit fontScale="85000" lnSpcReduction="20000"/>
          </a:bodyPr>
          <a:lstStyle/>
          <a:p>
            <a:r>
              <a:rPr lang="en-US" dirty="0"/>
              <a:t>Active sensor and weather tolerance improves dependability</a:t>
            </a:r>
          </a:p>
          <a:p>
            <a:r>
              <a:rPr lang="en-US" dirty="0"/>
              <a:t>For JERS-1, Every 44 days, a partial view of the Earth’s surface could be made</a:t>
            </a:r>
          </a:p>
        </p:txBody>
      </p:sp>
      <p:pic>
        <p:nvPicPr>
          <p:cNvPr id="4" name="Picture 3" descr="screenshot_04.jpg"/>
          <p:cNvPicPr>
            <a:picLocks noChangeAspect="1"/>
          </p:cNvPicPr>
          <p:nvPr/>
        </p:nvPicPr>
        <p:blipFill rotWithShape="1">
          <a:blip r:embed="rId2">
            <a:extLst>
              <a:ext uri="{28A0092B-C50C-407E-A947-70E740481C1C}">
                <a14:useLocalDpi xmlns:a14="http://schemas.microsoft.com/office/drawing/2010/main" val="0"/>
              </a:ext>
            </a:extLst>
          </a:blip>
          <a:srcRect l="874" t="2117" b="18732"/>
          <a:stretch/>
        </p:blipFill>
        <p:spPr bwMode="auto">
          <a:xfrm>
            <a:off x="81125" y="1664971"/>
            <a:ext cx="8991600" cy="4875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2E7661F0-2498-DE43-B044-8C5C931AC6BA}"/>
              </a:ext>
            </a:extLst>
          </p:cNvPr>
          <p:cNvSpPr txBox="1">
            <a:spLocks/>
          </p:cNvSpPr>
          <p:nvPr/>
        </p:nvSpPr>
        <p:spPr>
          <a:xfrm>
            <a:off x="81125" y="4594860"/>
            <a:ext cx="2647167" cy="1851660"/>
          </a:xfrm>
          <a:prstGeom prst="rect">
            <a:avLst/>
          </a:prstGeom>
          <a:solidFill>
            <a:schemeClr val="tx1">
              <a:alpha val="52000"/>
            </a:schemeClr>
          </a:solidFill>
        </p:spPr>
        <p:txBody>
          <a:bodyPr vert="horz" lIns="0" tIns="0" rIns="0" bIns="0" rtlCol="0">
            <a:normAutofit/>
          </a:bodyPr>
          <a:lstStyle>
            <a:lvl1pPr marL="253987" indent="-253987" algn="l" defTabSz="1015950" rtl="0" eaLnBrk="1" latinLnBrk="0" hangingPunct="1">
              <a:lnSpc>
                <a:spcPct val="90000"/>
              </a:lnSpc>
              <a:spcBef>
                <a:spcPts val="1333"/>
              </a:spcBef>
              <a:spcAft>
                <a:spcPts val="333"/>
              </a:spcAft>
              <a:buClr>
                <a:srgbClr val="1287D8"/>
              </a:buClr>
              <a:buFont typeface="Arial" panose="020B0604020202020204" pitchFamily="34" charset="0"/>
              <a:buChar char="•"/>
              <a:defRPr sz="2222" kern="1200">
                <a:solidFill>
                  <a:schemeClr val="tx1"/>
                </a:solidFill>
                <a:latin typeface="Arial" panose="020B0604020202020204" pitchFamily="34" charset="0"/>
                <a:ea typeface="+mn-ea"/>
                <a:cs typeface="Arial" panose="020B0604020202020204" pitchFamily="34" charset="0"/>
              </a:defRPr>
            </a:lvl1pPr>
            <a:lvl2pPr marL="507975" marR="0" indent="-250460" algn="l" defTabSz="1015950" rtl="0" eaLnBrk="1" fontAlgn="auto" latinLnBrk="0" hangingPunct="1">
              <a:lnSpc>
                <a:spcPct val="90000"/>
              </a:lnSpc>
              <a:spcBef>
                <a:spcPts val="889"/>
              </a:spcBef>
              <a:spcAft>
                <a:spcPts val="333"/>
              </a:spcAft>
              <a:buClr>
                <a:srgbClr val="1287D8"/>
              </a:buClr>
              <a:buSzTx/>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698465" indent="-185201" algn="l" defTabSz="1015950" rtl="0" eaLnBrk="1" latinLnBrk="0" hangingPunct="1">
              <a:lnSpc>
                <a:spcPct val="90000"/>
              </a:lnSpc>
              <a:spcBef>
                <a:spcPts val="667"/>
              </a:spcBef>
              <a:spcAft>
                <a:spcPts val="333"/>
              </a:spcAft>
              <a:buClr>
                <a:srgbClr val="1287D8"/>
              </a:buClr>
              <a:buFont typeface="Arial" panose="020B0604020202020204" pitchFamily="34" charset="0"/>
              <a:buChar char="•"/>
              <a:defRPr sz="1778" kern="1200">
                <a:solidFill>
                  <a:schemeClr val="tx1"/>
                </a:solidFill>
                <a:latin typeface="Arial" panose="020B0604020202020204" pitchFamily="34" charset="0"/>
                <a:ea typeface="+mn-ea"/>
                <a:cs typeface="Arial" panose="020B0604020202020204" pitchFamily="34" charset="0"/>
              </a:defRPr>
            </a:lvl3pPr>
            <a:lvl4pPr marL="885428" indent="-186963" algn="l" defTabSz="1015950" rtl="0" eaLnBrk="1" latinLnBrk="0" hangingPunct="1">
              <a:lnSpc>
                <a:spcPct val="90000"/>
              </a:lnSpc>
              <a:spcBef>
                <a:spcPts val="444"/>
              </a:spcBef>
              <a:spcAft>
                <a:spcPts val="222"/>
              </a:spcAft>
              <a:buClr>
                <a:srgbClr val="1287D8"/>
              </a:buClr>
              <a:buFont typeface="Arial" panose="020B0604020202020204" pitchFamily="34" charset="0"/>
              <a:buChar char="•"/>
              <a:defRPr sz="1667" kern="1200">
                <a:solidFill>
                  <a:schemeClr val="tx1"/>
                </a:solidFill>
                <a:latin typeface="Arial" panose="020B0604020202020204" pitchFamily="34" charset="0"/>
                <a:ea typeface="+mn-ea"/>
                <a:cs typeface="Arial" panose="020B0604020202020204" pitchFamily="34" charset="0"/>
              </a:defRPr>
            </a:lvl4pPr>
            <a:lvl5pPr marL="1081214" indent="-195782" algn="l" defTabSz="1015950" rtl="0" eaLnBrk="1" latinLnBrk="0" hangingPunct="1">
              <a:lnSpc>
                <a:spcPct val="90000"/>
              </a:lnSpc>
              <a:spcBef>
                <a:spcPts val="333"/>
              </a:spcBef>
              <a:spcAft>
                <a:spcPts val="167"/>
              </a:spcAft>
              <a:buClr>
                <a:srgbClr val="1287D8"/>
              </a:buClr>
              <a:buFont typeface="Arial" panose="020B0604020202020204" pitchFamily="34" charset="0"/>
              <a:buChar char="•"/>
              <a:defRPr sz="1556" kern="1200">
                <a:solidFill>
                  <a:schemeClr val="tx1"/>
                </a:solidFill>
                <a:latin typeface="Arial" panose="020B0604020202020204" pitchFamily="34" charset="0"/>
                <a:ea typeface="+mn-ea"/>
                <a:cs typeface="Arial" panose="020B0604020202020204" pitchFamily="34" charset="0"/>
              </a:defRPr>
            </a:lvl5pPr>
            <a:lvl6pPr marL="2793861" indent="-253987" algn="l" defTabSz="101595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6pPr>
            <a:lvl7pPr marL="3301835" indent="-253987" algn="l" defTabSz="101595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7pPr>
            <a:lvl8pPr marL="3809809" indent="-253987" algn="l" defTabSz="101595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8pPr>
            <a:lvl9pPr marL="4317783" indent="-253987" algn="l" defTabSz="101595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9pPr>
          </a:lstStyle>
          <a:p>
            <a:pPr marL="82296" indent="0" fontAlgn="ctr">
              <a:lnSpc>
                <a:spcPct val="100000"/>
              </a:lnSpc>
              <a:spcBef>
                <a:spcPts val="360"/>
              </a:spcBef>
              <a:spcAft>
                <a:spcPts val="360"/>
              </a:spcAft>
              <a:buNone/>
            </a:pPr>
            <a:r>
              <a:rPr lang="en-US" sz="1800" dirty="0">
                <a:solidFill>
                  <a:schemeClr val="bg1"/>
                </a:solidFill>
              </a:rPr>
              <a:t>NISAR will collect similar data, regularly, every 12 days at a 15m resolution </a:t>
            </a:r>
          </a:p>
          <a:p>
            <a:pPr marL="82296" indent="0" fontAlgn="ctr">
              <a:lnSpc>
                <a:spcPct val="100000"/>
              </a:lnSpc>
              <a:spcBef>
                <a:spcPts val="360"/>
              </a:spcBef>
              <a:spcAft>
                <a:spcPts val="360"/>
              </a:spcAft>
              <a:buNone/>
            </a:pPr>
            <a:r>
              <a:rPr lang="en-US" sz="1800" dirty="0">
                <a:solidFill>
                  <a:schemeClr val="accent2">
                    <a:lumMod val="20000"/>
                    <a:lumOff val="80000"/>
                  </a:schemeClr>
                </a:solidFill>
              </a:rPr>
              <a:t>HH and HV polarizations</a:t>
            </a:r>
          </a:p>
          <a:p>
            <a:pPr marL="82296" indent="0" fontAlgn="ctr">
              <a:lnSpc>
                <a:spcPct val="100000"/>
              </a:lnSpc>
              <a:spcBef>
                <a:spcPts val="360"/>
              </a:spcBef>
              <a:spcAft>
                <a:spcPts val="360"/>
              </a:spcAft>
              <a:buNone/>
            </a:pPr>
            <a:r>
              <a:rPr lang="en-US" sz="1800" dirty="0">
                <a:solidFill>
                  <a:schemeClr val="accent2">
                    <a:lumMod val="60000"/>
                    <a:lumOff val="40000"/>
                  </a:schemeClr>
                </a:solidFill>
              </a:rPr>
              <a:t>240 km swath</a:t>
            </a:r>
          </a:p>
        </p:txBody>
      </p:sp>
      <p:sp>
        <p:nvSpPr>
          <p:cNvPr id="5" name="TextBox 4">
            <a:extLst>
              <a:ext uri="{FF2B5EF4-FFF2-40B4-BE49-F238E27FC236}">
                <a16:creationId xmlns:a16="http://schemas.microsoft.com/office/drawing/2014/main" id="{00ADE996-EC9F-CB42-9738-C70FF65C3440}"/>
              </a:ext>
            </a:extLst>
          </p:cNvPr>
          <p:cNvSpPr txBox="1"/>
          <p:nvPr/>
        </p:nvSpPr>
        <p:spPr>
          <a:xfrm>
            <a:off x="3505200" y="5938689"/>
            <a:ext cx="4495800" cy="507831"/>
          </a:xfrm>
          <a:prstGeom prst="rect">
            <a:avLst/>
          </a:prstGeom>
          <a:solidFill>
            <a:schemeClr val="bg1">
              <a:alpha val="74000"/>
            </a:schemeClr>
          </a:solidFill>
        </p:spPr>
        <p:txBody>
          <a:bodyPr wrap="square" rtlCol="0">
            <a:spAutoFit/>
          </a:bodyPr>
          <a:lstStyle/>
          <a:p>
            <a:r>
              <a:rPr lang="en-US" sz="900" dirty="0"/>
              <a:t>The radiometric quality is not great for this image, but it shows very well the different orbits of JERS-1 and the methodical way that it was able to collect data with a 70 km swath.  NISAR will offer a similar capability, with global-land coverage, two times every 12 days.</a:t>
            </a:r>
          </a:p>
        </p:txBody>
      </p:sp>
    </p:spTree>
    <p:extLst>
      <p:ext uri="{BB962C8B-B14F-4D97-AF65-F5344CB8AC3E}">
        <p14:creationId xmlns:p14="http://schemas.microsoft.com/office/powerpoint/2010/main" val="2999309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30729" y="1367452"/>
            <a:ext cx="7727182" cy="3898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788377" y="1476300"/>
            <a:ext cx="7727182" cy="3898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635977" y="1605244"/>
            <a:ext cx="7727182" cy="3898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483577" y="1754284"/>
            <a:ext cx="7727182" cy="3898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p:cNvSpPr/>
          <p:nvPr/>
        </p:nvSpPr>
        <p:spPr>
          <a:xfrm>
            <a:off x="331177" y="1873180"/>
            <a:ext cx="7727182" cy="3898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itle 3"/>
          <p:cNvSpPr>
            <a:spLocks noGrp="1"/>
          </p:cNvSpPr>
          <p:nvPr>
            <p:ph type="title"/>
          </p:nvPr>
        </p:nvSpPr>
        <p:spPr>
          <a:xfrm>
            <a:off x="2030506" y="228600"/>
            <a:ext cx="6884894" cy="609600"/>
          </a:xfrm>
        </p:spPr>
        <p:txBody>
          <a:bodyPr vert="horz" lIns="0" tIns="0" rIns="0" bIns="0" rtlCol="0" anchor="b" anchorCtr="0">
            <a:noAutofit/>
          </a:bodyPr>
          <a:lstStyle/>
          <a:p>
            <a:r>
              <a:rPr lang="en-US" dirty="0"/>
              <a:t>NISAR Systematic Observations Designed to Capture Earth’s Dynamics</a:t>
            </a:r>
          </a:p>
        </p:txBody>
      </p:sp>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5758" t="15131" r="3006" b="13409"/>
          <a:stretch/>
        </p:blipFill>
        <p:spPr bwMode="auto">
          <a:xfrm>
            <a:off x="190501" y="2074147"/>
            <a:ext cx="7690449" cy="3805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cxnSp>
        <p:nvCxnSpPr>
          <p:cNvPr id="12" name="Straight Arrow Connector 11"/>
          <p:cNvCxnSpPr/>
          <p:nvPr/>
        </p:nvCxnSpPr>
        <p:spPr>
          <a:xfrm flipV="1">
            <a:off x="7899021" y="1286803"/>
            <a:ext cx="894304" cy="75194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922344" y="5716488"/>
            <a:ext cx="1267970" cy="253916"/>
          </a:xfrm>
          <a:prstGeom prst="rect">
            <a:avLst/>
          </a:prstGeom>
          <a:noFill/>
        </p:spPr>
        <p:txBody>
          <a:bodyPr wrap="none" rtlCol="0">
            <a:spAutoFit/>
          </a:bodyPr>
          <a:lstStyle/>
          <a:p>
            <a:pPr>
              <a:buNone/>
            </a:pPr>
            <a:r>
              <a:rPr lang="en-US" sz="1200" dirty="0">
                <a:solidFill>
                  <a:schemeClr val="tx1"/>
                </a:solidFill>
              </a:rPr>
              <a:t>C. Ballard, JPL</a:t>
            </a:r>
          </a:p>
        </p:txBody>
      </p:sp>
      <p:sp>
        <p:nvSpPr>
          <p:cNvPr id="3" name="TextBox 2"/>
          <p:cNvSpPr txBox="1"/>
          <p:nvPr/>
        </p:nvSpPr>
        <p:spPr>
          <a:xfrm>
            <a:off x="300407" y="3911242"/>
            <a:ext cx="2188793" cy="1511952"/>
          </a:xfrm>
          <a:prstGeom prst="rect">
            <a:avLst/>
          </a:prstGeom>
          <a:noFill/>
        </p:spPr>
        <p:txBody>
          <a:bodyPr wrap="square" rtlCol="0">
            <a:spAutoFit/>
          </a:bodyPr>
          <a:lstStyle/>
          <a:p>
            <a:pPr>
              <a:buNone/>
            </a:pPr>
            <a:r>
              <a:rPr lang="en-US" sz="1800" dirty="0">
                <a:solidFill>
                  <a:schemeClr val="tx1"/>
                </a:solidFill>
                <a:latin typeface="Arial"/>
                <a:cs typeface="Arial"/>
              </a:rPr>
              <a:t>No target conflicts: overlapping targets uses union of all modes specified </a:t>
            </a:r>
          </a:p>
        </p:txBody>
      </p:sp>
      <p:sp>
        <p:nvSpPr>
          <p:cNvPr id="18" name="TextBox 17"/>
          <p:cNvSpPr txBox="1"/>
          <p:nvPr/>
        </p:nvSpPr>
        <p:spPr>
          <a:xfrm>
            <a:off x="5016501" y="4495800"/>
            <a:ext cx="1993899" cy="726353"/>
          </a:xfrm>
          <a:prstGeom prst="rect">
            <a:avLst/>
          </a:prstGeom>
          <a:noFill/>
        </p:spPr>
        <p:txBody>
          <a:bodyPr wrap="square" rtlCol="0">
            <a:spAutoFit/>
          </a:bodyPr>
          <a:lstStyle/>
          <a:p>
            <a:pPr>
              <a:buNone/>
            </a:pPr>
            <a:r>
              <a:rPr lang="en-US" sz="1600" dirty="0">
                <a:solidFill>
                  <a:schemeClr val="tx1"/>
                </a:solidFill>
                <a:latin typeface="+mn-lt"/>
              </a:rPr>
              <a:t>Colors indicate different radar modes</a:t>
            </a:r>
          </a:p>
        </p:txBody>
      </p:sp>
      <p:sp>
        <p:nvSpPr>
          <p:cNvPr id="5" name="TextBox 4"/>
          <p:cNvSpPr txBox="1"/>
          <p:nvPr/>
        </p:nvSpPr>
        <p:spPr>
          <a:xfrm>
            <a:off x="244696" y="5534166"/>
            <a:ext cx="5977793" cy="369332"/>
          </a:xfrm>
          <a:prstGeom prst="rect">
            <a:avLst/>
          </a:prstGeom>
          <a:noFill/>
        </p:spPr>
        <p:txBody>
          <a:bodyPr wrap="none" rtlCol="0">
            <a:spAutoFit/>
          </a:bodyPr>
          <a:lstStyle/>
          <a:p>
            <a:r>
              <a:rPr lang="en-US" dirty="0"/>
              <a:t>Note: conceptual plan – does not reflect current detailed plan</a:t>
            </a:r>
          </a:p>
        </p:txBody>
      </p:sp>
      <p:sp>
        <p:nvSpPr>
          <p:cNvPr id="11" name="TextBox 10"/>
          <p:cNvSpPr txBox="1"/>
          <p:nvPr/>
        </p:nvSpPr>
        <p:spPr>
          <a:xfrm>
            <a:off x="568742" y="6091518"/>
            <a:ext cx="7395999" cy="369332"/>
          </a:xfrm>
          <a:prstGeom prst="rect">
            <a:avLst/>
          </a:prstGeom>
          <a:noFill/>
        </p:spPr>
        <p:txBody>
          <a:bodyPr wrap="none" rtlCol="0">
            <a:spAutoFit/>
          </a:bodyPr>
          <a:lstStyle/>
          <a:p>
            <a:r>
              <a:rPr lang="en-US" dirty="0"/>
              <a:t>12-day regular sampling on ascending and descending to </a:t>
            </a:r>
            <a:r>
              <a:rPr lang="en-US"/>
              <a:t>the extent possible </a:t>
            </a:r>
          </a:p>
        </p:txBody>
      </p:sp>
      <p:sp>
        <p:nvSpPr>
          <p:cNvPr id="15" name="Date Placeholder 1"/>
          <p:cNvSpPr>
            <a:spLocks noGrp="1"/>
          </p:cNvSpPr>
          <p:nvPr>
            <p:ph type="dt" sz="half" idx="10"/>
          </p:nvPr>
        </p:nvSpPr>
        <p:spPr>
          <a:xfrm>
            <a:off x="16102" y="6605613"/>
            <a:ext cx="2650897" cy="176187"/>
          </a:xfrm>
          <a:prstGeom prst="rect">
            <a:avLst/>
          </a:prstGeom>
        </p:spPr>
        <p:txBody>
          <a:bodyPr lIns="91436" tIns="45716" rIns="91436" bIns="45716"/>
          <a:lstStyle>
            <a:lvl1pPr>
              <a:defRPr sz="1200">
                <a:solidFill>
                  <a:schemeClr val="bg1"/>
                </a:solidFill>
              </a:defRPr>
            </a:lvl1pPr>
          </a:lstStyle>
          <a:p>
            <a:r>
              <a:rPr lang="en-US" dirty="0"/>
              <a:t>Siqueira </a:t>
            </a:r>
            <a:r>
              <a:rPr lang="mr-IN" dirty="0"/>
              <a:t>–</a:t>
            </a:r>
            <a:r>
              <a:rPr lang="en-US" dirty="0"/>
              <a:t> NISAR Ecosystems Lead</a:t>
            </a:r>
          </a:p>
        </p:txBody>
      </p:sp>
    </p:spTree>
    <p:extLst>
      <p:ext uri="{BB962C8B-B14F-4D97-AF65-F5344CB8AC3E}">
        <p14:creationId xmlns:p14="http://schemas.microsoft.com/office/powerpoint/2010/main" val="331366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NISAR Mission at a glance</a:t>
            </a:r>
          </a:p>
        </p:txBody>
      </p:sp>
      <p:sp>
        <p:nvSpPr>
          <p:cNvPr id="3" name="Text Placeholder 2"/>
          <p:cNvSpPr>
            <a:spLocks noGrp="1"/>
          </p:cNvSpPr>
          <p:nvPr>
            <p:ph idx="1"/>
          </p:nvPr>
        </p:nvSpPr>
        <p:spPr/>
        <p:txBody>
          <a:bodyPr/>
          <a:lstStyle/>
          <a:p>
            <a:r>
              <a:rPr lang="en-US" sz="1800" dirty="0"/>
              <a:t>Four Level-1 Disciplines</a:t>
            </a:r>
          </a:p>
          <a:p>
            <a:pPr marL="231766" lvl="1" indent="0">
              <a:buNone/>
            </a:pPr>
            <a:r>
              <a:rPr lang="en-US" sz="1600" i="1" dirty="0">
                <a:solidFill>
                  <a:schemeClr val="tx1"/>
                </a:solidFill>
              </a:rPr>
              <a:t>	• Ecosystems, • Ice Sheets, • Solid Earth Dynamics, • Applications</a:t>
            </a:r>
          </a:p>
          <a:p>
            <a:r>
              <a:rPr lang="en-US" sz="1800" dirty="0"/>
              <a:t>L- &amp; S-band 12-day orbital repeat, left-looking only mission</a:t>
            </a:r>
          </a:p>
          <a:p>
            <a:r>
              <a:rPr lang="en-US" sz="1800" dirty="0"/>
              <a:t>Majority of coverage will be L-band Dual-Polarized (and Quasi-quad-pol) 10 m resolution</a:t>
            </a:r>
          </a:p>
          <a:p>
            <a:r>
              <a:rPr lang="en-US" sz="1800" dirty="0"/>
              <a:t>240 km swath using SweepSAR</a:t>
            </a:r>
          </a:p>
          <a:p>
            <a:r>
              <a:rPr lang="en-US" sz="1800" dirty="0"/>
              <a:t>Launch in late-2022 (January)</a:t>
            </a:r>
          </a:p>
          <a:p>
            <a:r>
              <a:rPr lang="en-US" sz="1800" dirty="0"/>
              <a:t>4.5 TB/day data downlink</a:t>
            </a:r>
          </a:p>
          <a:p>
            <a:r>
              <a:rPr lang="en-US" sz="1800" dirty="0">
                <a:solidFill>
                  <a:srgbClr val="0432FF"/>
                </a:solidFill>
              </a:rPr>
              <a:t>NISAR repeat-observations will create unprecedented time-series data and availability over the </a:t>
            </a:r>
            <a:r>
              <a:rPr lang="en-US" sz="1800" dirty="0" err="1">
                <a:solidFill>
                  <a:srgbClr val="0432FF"/>
                </a:solidFill>
              </a:rPr>
              <a:t>ABoVE</a:t>
            </a:r>
            <a:r>
              <a:rPr lang="en-US" sz="1800" dirty="0">
                <a:solidFill>
                  <a:srgbClr val="0432FF"/>
                </a:solidFill>
              </a:rPr>
              <a:t> study domain</a:t>
            </a:r>
            <a:endParaRPr lang="en-US" sz="1600" dirty="0">
              <a:solidFill>
                <a:srgbClr val="0432FF"/>
              </a:solidFill>
            </a:endParaRPr>
          </a:p>
          <a:p>
            <a:endParaRPr lang="en-US" sz="1800" dirty="0"/>
          </a:p>
          <a:p>
            <a:pPr lvl="1"/>
            <a:endParaRPr lang="en-US" sz="1600" dirty="0"/>
          </a:p>
        </p:txBody>
      </p:sp>
    </p:spTree>
    <p:extLst>
      <p:ext uri="{BB962C8B-B14F-4D97-AF65-F5344CB8AC3E}">
        <p14:creationId xmlns:p14="http://schemas.microsoft.com/office/powerpoint/2010/main" val="18307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1A275-551B-2247-8985-0E77C349B402}"/>
              </a:ext>
            </a:extLst>
          </p:cNvPr>
          <p:cNvSpPr>
            <a:spLocks noGrp="1"/>
          </p:cNvSpPr>
          <p:nvPr>
            <p:ph type="title"/>
          </p:nvPr>
        </p:nvSpPr>
        <p:spPr/>
        <p:txBody>
          <a:bodyPr/>
          <a:lstStyle/>
          <a:p>
            <a:r>
              <a:rPr lang="en-US" dirty="0"/>
              <a:t>NISAR Requirements related to </a:t>
            </a:r>
            <a:r>
              <a:rPr lang="en-US" dirty="0" err="1"/>
              <a:t>ABoVE</a:t>
            </a:r>
            <a:endParaRPr lang="en-US" dirty="0"/>
          </a:p>
        </p:txBody>
      </p:sp>
      <p:sp>
        <p:nvSpPr>
          <p:cNvPr id="3" name="Content Placeholder 2">
            <a:extLst>
              <a:ext uri="{FF2B5EF4-FFF2-40B4-BE49-F238E27FC236}">
                <a16:creationId xmlns:a16="http://schemas.microsoft.com/office/drawing/2014/main" id="{C196FBF0-CEBD-4B4F-9EF3-6AE3A9E477B3}"/>
              </a:ext>
            </a:extLst>
          </p:cNvPr>
          <p:cNvSpPr>
            <a:spLocks noGrp="1"/>
          </p:cNvSpPr>
          <p:nvPr>
            <p:ph idx="1"/>
          </p:nvPr>
        </p:nvSpPr>
        <p:spPr/>
        <p:txBody>
          <a:bodyPr/>
          <a:lstStyle/>
          <a:p>
            <a:pPr marL="0" indent="0">
              <a:buNone/>
            </a:pPr>
            <a:r>
              <a:rPr lang="en-US" sz="1800" dirty="0"/>
              <a:t>NISAR is a requirements driven mission.</a:t>
            </a:r>
          </a:p>
          <a:p>
            <a:r>
              <a:rPr lang="en-US" sz="1800" dirty="0"/>
              <a:t>NISAR Biomass requirement:</a:t>
            </a:r>
          </a:p>
          <a:p>
            <a:pPr marL="571477" lvl="3" indent="0">
              <a:buNone/>
            </a:pPr>
            <a:r>
              <a:rPr lang="en-US" sz="1800" dirty="0">
                <a:solidFill>
                  <a:srgbClr val="0432FF"/>
                </a:solidFill>
              </a:rPr>
              <a:t>NISAR will estimate global above ground biomass up to 100 t/ha at a 1 ha resolution, with an accuracy of 20 t/ha.</a:t>
            </a:r>
            <a:endParaRPr lang="en-US" sz="2300" dirty="0">
              <a:solidFill>
                <a:srgbClr val="0432FF"/>
              </a:solidFill>
            </a:endParaRPr>
          </a:p>
          <a:p>
            <a:r>
              <a:rPr lang="en-US" sz="1800" dirty="0"/>
              <a:t>NISAR Disturbance requirement</a:t>
            </a:r>
          </a:p>
          <a:p>
            <a:pPr marL="571477" lvl="3" indent="0">
              <a:buNone/>
            </a:pPr>
            <a:r>
              <a:rPr lang="en-US" sz="1800" dirty="0">
                <a:solidFill>
                  <a:srgbClr val="0432FF"/>
                </a:solidFill>
              </a:rPr>
              <a:t>The NISAR project shall measure global areas of vegetation disturbance at 1 hectare resolution annually for areas losing at least 50% canopy cover with a classification accuracy of 80%.</a:t>
            </a:r>
            <a:endParaRPr lang="en-US" sz="1600" dirty="0"/>
          </a:p>
          <a:p>
            <a:r>
              <a:rPr lang="en-US" sz="1800" dirty="0"/>
              <a:t>NISAR Inundation requirement</a:t>
            </a:r>
          </a:p>
          <a:p>
            <a:pPr marL="568302" lvl="3" indent="0">
              <a:buNone/>
            </a:pPr>
            <a:r>
              <a:rPr lang="en-US" sz="1800" dirty="0">
                <a:solidFill>
                  <a:srgbClr val="0432FF"/>
                </a:solidFill>
              </a:rPr>
              <a:t>The NISAR project shall measure inundation extent within inland and coastal wetlands areas at a resolution of 1 hectare every 12 days with a classification accuracy of 80%  </a:t>
            </a:r>
            <a:endParaRPr lang="en-US" sz="1300" dirty="0"/>
          </a:p>
          <a:p>
            <a:r>
              <a:rPr lang="en-US" sz="1800" dirty="0"/>
              <a:t>NISAR Permafrost requirement</a:t>
            </a:r>
          </a:p>
          <a:p>
            <a:pPr marL="568302" lvl="3" indent="0">
              <a:buNone/>
            </a:pPr>
            <a:r>
              <a:rPr lang="en-US" sz="1800" dirty="0">
                <a:solidFill>
                  <a:srgbClr val="0432FF"/>
                </a:solidFill>
              </a:rPr>
              <a:t>The NISAR project shall measure surface deformation in permafrost-affected areas semi-monthly at 100-m resolution during snow free months over length scales 0.1 km &lt; L &lt; 50 km, over 80% of selected regions, and over any 90-day interval. </a:t>
            </a:r>
            <a:endParaRPr lang="en-US" sz="1800" dirty="0"/>
          </a:p>
          <a:p>
            <a:endParaRPr lang="en-US" dirty="0"/>
          </a:p>
        </p:txBody>
      </p:sp>
      <p:sp>
        <p:nvSpPr>
          <p:cNvPr id="4" name="Date Placeholder 3">
            <a:extLst>
              <a:ext uri="{FF2B5EF4-FFF2-40B4-BE49-F238E27FC236}">
                <a16:creationId xmlns:a16="http://schemas.microsoft.com/office/drawing/2014/main" id="{0C27AA4D-1C2D-1742-A9FB-77B2535245EA}"/>
              </a:ext>
            </a:extLst>
          </p:cNvPr>
          <p:cNvSpPr>
            <a:spLocks noGrp="1"/>
          </p:cNvSpPr>
          <p:nvPr>
            <p:ph type="dt" sz="half" idx="10"/>
          </p:nvPr>
        </p:nvSpPr>
        <p:spPr/>
        <p:txBody>
          <a:bodyPr/>
          <a:lstStyle/>
          <a:p>
            <a:r>
              <a:rPr lang="en-US"/>
              <a:t>Siqueira </a:t>
            </a:r>
            <a:r>
              <a:rPr lang="mr-IN"/>
              <a:t>–</a:t>
            </a:r>
            <a:r>
              <a:rPr lang="en-US"/>
              <a:t> NISAR Ecosystems Lead</a:t>
            </a:r>
            <a:endParaRPr lang="en-US" dirty="0"/>
          </a:p>
        </p:txBody>
      </p:sp>
    </p:spTree>
    <p:extLst>
      <p:ext uri="{BB962C8B-B14F-4D97-AF65-F5344CB8AC3E}">
        <p14:creationId xmlns:p14="http://schemas.microsoft.com/office/powerpoint/2010/main" val="4118922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B2AF6C15-411C-9F49-99C2-A499D6C950E1}"/>
              </a:ext>
            </a:extLst>
          </p:cNvPr>
          <p:cNvSpPr/>
          <p:nvPr/>
        </p:nvSpPr>
        <p:spPr>
          <a:xfrm>
            <a:off x="3195013" y="3724312"/>
            <a:ext cx="2718200" cy="278618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0D1D8A91-3805-8C43-9A87-5FD5B9712638}"/>
              </a:ext>
            </a:extLst>
          </p:cNvPr>
          <p:cNvSpPr/>
          <p:nvPr/>
        </p:nvSpPr>
        <p:spPr>
          <a:xfrm>
            <a:off x="232902" y="3716869"/>
            <a:ext cx="2718200" cy="278618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D904F3C-7F30-7C49-A523-4001C44791A6}"/>
              </a:ext>
            </a:extLst>
          </p:cNvPr>
          <p:cNvSpPr/>
          <p:nvPr/>
        </p:nvSpPr>
        <p:spPr>
          <a:xfrm>
            <a:off x="6073182" y="1532968"/>
            <a:ext cx="2895586" cy="380103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7372EBE-60C9-F54B-B09A-4A2640B67409}"/>
              </a:ext>
            </a:extLst>
          </p:cNvPr>
          <p:cNvSpPr/>
          <p:nvPr/>
        </p:nvSpPr>
        <p:spPr>
          <a:xfrm>
            <a:off x="3200400" y="1057373"/>
            <a:ext cx="2707427" cy="2611977"/>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27C3A30-D519-AF4B-A195-9453921D9FF6}"/>
              </a:ext>
            </a:extLst>
          </p:cNvPr>
          <p:cNvSpPr/>
          <p:nvPr/>
        </p:nvSpPr>
        <p:spPr>
          <a:xfrm>
            <a:off x="226456" y="1036905"/>
            <a:ext cx="2707427" cy="2611977"/>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414E3AF7-A839-414E-AE09-9FEEA18FABAA}"/>
              </a:ext>
            </a:extLst>
          </p:cNvPr>
          <p:cNvGrpSpPr/>
          <p:nvPr/>
        </p:nvGrpSpPr>
        <p:grpSpPr>
          <a:xfrm>
            <a:off x="3256615" y="1142026"/>
            <a:ext cx="2816567" cy="2565472"/>
            <a:chOff x="4697040" y="393831"/>
            <a:chExt cx="2540561" cy="1926080"/>
          </a:xfrm>
        </p:grpSpPr>
        <p:sp>
          <p:nvSpPr>
            <p:cNvPr id="14" name="Rectangle 13">
              <a:extLst>
                <a:ext uri="{FF2B5EF4-FFF2-40B4-BE49-F238E27FC236}">
                  <a16:creationId xmlns:a16="http://schemas.microsoft.com/office/drawing/2014/main" id="{8C73AD36-9CCF-DE44-946B-30492B430A49}"/>
                </a:ext>
              </a:extLst>
            </p:cNvPr>
            <p:cNvSpPr/>
            <p:nvPr/>
          </p:nvSpPr>
          <p:spPr>
            <a:xfrm>
              <a:off x="4843470" y="639606"/>
              <a:ext cx="950976" cy="125272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C6D74BB5-3A77-034A-87C4-7EFD82B906CA}"/>
                </a:ext>
              </a:extLst>
            </p:cNvPr>
            <p:cNvSpPr/>
            <p:nvPr/>
          </p:nvSpPr>
          <p:spPr>
            <a:xfrm>
              <a:off x="5983422" y="636558"/>
              <a:ext cx="950976" cy="1252728"/>
            </a:xfrm>
            <a:prstGeom prst="rect">
              <a:avLst/>
            </a:prstGeom>
            <a:solidFill>
              <a:srgbClr val="AB7942">
                <a:alpha val="7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a:extLst>
                <a:ext uri="{FF2B5EF4-FFF2-40B4-BE49-F238E27FC236}">
                  <a16:creationId xmlns:a16="http://schemas.microsoft.com/office/drawing/2014/main" id="{85956EEB-E108-C14A-81F2-5C5CFDCCD8D5}"/>
                </a:ext>
              </a:extLst>
            </p:cNvPr>
            <p:cNvSpPr/>
            <p:nvPr/>
          </p:nvSpPr>
          <p:spPr>
            <a:xfrm>
              <a:off x="6004564" y="848933"/>
              <a:ext cx="884836" cy="1002889"/>
            </a:xfrm>
            <a:custGeom>
              <a:avLst/>
              <a:gdLst>
                <a:gd name="connsiteX0" fmla="*/ 194 w 884836"/>
                <a:gd name="connsiteY0" fmla="*/ 37561 h 1002889"/>
                <a:gd name="connsiteX1" fmla="*/ 45914 w 884836"/>
                <a:gd name="connsiteY1" fmla="*/ 375889 h 1002889"/>
                <a:gd name="connsiteX2" fmla="*/ 91634 w 884836"/>
                <a:gd name="connsiteY2" fmla="*/ 686785 h 1002889"/>
                <a:gd name="connsiteX3" fmla="*/ 329378 w 884836"/>
                <a:gd name="connsiteY3" fmla="*/ 887953 h 1002889"/>
                <a:gd name="connsiteX4" fmla="*/ 530546 w 884836"/>
                <a:gd name="connsiteY4" fmla="*/ 805657 h 1002889"/>
                <a:gd name="connsiteX5" fmla="*/ 475682 w 884836"/>
                <a:gd name="connsiteY5" fmla="*/ 284449 h 1002889"/>
                <a:gd name="connsiteX6" fmla="*/ 685994 w 884836"/>
                <a:gd name="connsiteY6" fmla="*/ 985 h 1002889"/>
                <a:gd name="connsiteX7" fmla="*/ 814010 w 884836"/>
                <a:gd name="connsiteY7" fmla="*/ 375889 h 1002889"/>
                <a:gd name="connsiteX8" fmla="*/ 850586 w 884836"/>
                <a:gd name="connsiteY8" fmla="*/ 897097 h 1002889"/>
                <a:gd name="connsiteX9" fmla="*/ 311090 w 884836"/>
                <a:gd name="connsiteY9" fmla="*/ 997681 h 1002889"/>
                <a:gd name="connsiteX10" fmla="*/ 64202 w 884836"/>
                <a:gd name="connsiteY10" fmla="*/ 887953 h 1002889"/>
                <a:gd name="connsiteX11" fmla="*/ 194 w 884836"/>
                <a:gd name="connsiteY11" fmla="*/ 37561 h 100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4836" h="1002889">
                  <a:moveTo>
                    <a:pt x="194" y="37561"/>
                  </a:moveTo>
                  <a:cubicBezTo>
                    <a:pt x="-2854" y="-47783"/>
                    <a:pt x="30674" y="267685"/>
                    <a:pt x="45914" y="375889"/>
                  </a:cubicBezTo>
                  <a:cubicBezTo>
                    <a:pt x="61154" y="484093"/>
                    <a:pt x="44390" y="601441"/>
                    <a:pt x="91634" y="686785"/>
                  </a:cubicBezTo>
                  <a:cubicBezTo>
                    <a:pt x="138878" y="772129"/>
                    <a:pt x="256226" y="868141"/>
                    <a:pt x="329378" y="887953"/>
                  </a:cubicBezTo>
                  <a:cubicBezTo>
                    <a:pt x="402530" y="907765"/>
                    <a:pt x="506162" y="906241"/>
                    <a:pt x="530546" y="805657"/>
                  </a:cubicBezTo>
                  <a:cubicBezTo>
                    <a:pt x="554930" y="705073"/>
                    <a:pt x="449774" y="418561"/>
                    <a:pt x="475682" y="284449"/>
                  </a:cubicBezTo>
                  <a:cubicBezTo>
                    <a:pt x="501590" y="150337"/>
                    <a:pt x="629606" y="-14255"/>
                    <a:pt x="685994" y="985"/>
                  </a:cubicBezTo>
                  <a:cubicBezTo>
                    <a:pt x="742382" y="16225"/>
                    <a:pt x="786578" y="226537"/>
                    <a:pt x="814010" y="375889"/>
                  </a:cubicBezTo>
                  <a:cubicBezTo>
                    <a:pt x="841442" y="525241"/>
                    <a:pt x="934406" y="793465"/>
                    <a:pt x="850586" y="897097"/>
                  </a:cubicBezTo>
                  <a:cubicBezTo>
                    <a:pt x="766766" y="1000729"/>
                    <a:pt x="442154" y="999205"/>
                    <a:pt x="311090" y="997681"/>
                  </a:cubicBezTo>
                  <a:cubicBezTo>
                    <a:pt x="180026" y="996157"/>
                    <a:pt x="119066" y="1041877"/>
                    <a:pt x="64202" y="887953"/>
                  </a:cubicBezTo>
                  <a:cubicBezTo>
                    <a:pt x="9338" y="734029"/>
                    <a:pt x="3242" y="122905"/>
                    <a:pt x="194" y="37561"/>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D0DB8165-826E-6F43-85EA-739862394F4B}"/>
                </a:ext>
              </a:extLst>
            </p:cNvPr>
            <p:cNvSpPr txBox="1"/>
            <p:nvPr/>
          </p:nvSpPr>
          <p:spPr>
            <a:xfrm>
              <a:off x="4804702" y="393831"/>
              <a:ext cx="2393180" cy="225293"/>
            </a:xfrm>
            <a:prstGeom prst="rect">
              <a:avLst/>
            </a:prstGeom>
            <a:noFill/>
          </p:spPr>
          <p:txBody>
            <a:bodyPr wrap="square" rtlCol="0">
              <a:spAutoFit/>
            </a:bodyPr>
            <a:lstStyle/>
            <a:p>
              <a:r>
                <a:rPr lang="en-US" sz="1350" dirty="0"/>
                <a:t>Detection of Forest disturbance</a:t>
              </a:r>
            </a:p>
          </p:txBody>
        </p:sp>
        <p:sp>
          <p:nvSpPr>
            <p:cNvPr id="19" name="TextBox 18">
              <a:extLst>
                <a:ext uri="{FF2B5EF4-FFF2-40B4-BE49-F238E27FC236}">
                  <a16:creationId xmlns:a16="http://schemas.microsoft.com/office/drawing/2014/main" id="{261D59C6-FB86-4D43-8BC4-60D0EB7358DD}"/>
                </a:ext>
              </a:extLst>
            </p:cNvPr>
            <p:cNvSpPr txBox="1"/>
            <p:nvPr/>
          </p:nvSpPr>
          <p:spPr>
            <a:xfrm>
              <a:off x="4697040" y="1938647"/>
              <a:ext cx="2540561" cy="381264"/>
            </a:xfrm>
            <a:prstGeom prst="rect">
              <a:avLst/>
            </a:prstGeom>
            <a:noFill/>
          </p:spPr>
          <p:txBody>
            <a:bodyPr wrap="square" rtlCol="0">
              <a:spAutoFit/>
            </a:bodyPr>
            <a:lstStyle/>
            <a:p>
              <a:pPr algn="ctr"/>
              <a:r>
                <a:rPr lang="en-US" sz="1350" dirty="0"/>
                <a:t>Accuracy:  &gt; 50% disturbance</a:t>
              </a:r>
            </a:p>
            <a:p>
              <a:pPr algn="ctr"/>
              <a:r>
                <a:rPr lang="en-US" sz="1350" dirty="0"/>
                <a:t> at ha scale annually</a:t>
              </a:r>
            </a:p>
          </p:txBody>
        </p:sp>
        <p:cxnSp>
          <p:nvCxnSpPr>
            <p:cNvPr id="21" name="Straight Arrow Connector 20">
              <a:extLst>
                <a:ext uri="{FF2B5EF4-FFF2-40B4-BE49-F238E27FC236}">
                  <a16:creationId xmlns:a16="http://schemas.microsoft.com/office/drawing/2014/main" id="{A5962963-E54E-364B-9403-CB2855B7DB13}"/>
                </a:ext>
              </a:extLst>
            </p:cNvPr>
            <p:cNvCxnSpPr/>
            <p:nvPr/>
          </p:nvCxnSpPr>
          <p:spPr>
            <a:xfrm>
              <a:off x="5308270" y="1270661"/>
              <a:ext cx="95002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168026AC-8FA7-CF43-B449-7A0A1D0DEEBE}"/>
              </a:ext>
            </a:extLst>
          </p:cNvPr>
          <p:cNvGrpSpPr/>
          <p:nvPr/>
        </p:nvGrpSpPr>
        <p:grpSpPr>
          <a:xfrm>
            <a:off x="212993" y="1081351"/>
            <a:ext cx="2842251" cy="2611977"/>
            <a:chOff x="4628603" y="3678981"/>
            <a:chExt cx="2558211" cy="2930810"/>
          </a:xfrm>
        </p:grpSpPr>
        <p:sp>
          <p:nvSpPr>
            <p:cNvPr id="23" name="Rectangle 22">
              <a:extLst>
                <a:ext uri="{FF2B5EF4-FFF2-40B4-BE49-F238E27FC236}">
                  <a16:creationId xmlns:a16="http://schemas.microsoft.com/office/drawing/2014/main" id="{160F4D2F-4E1A-9247-8728-D38DCA53953B}"/>
                </a:ext>
              </a:extLst>
            </p:cNvPr>
            <p:cNvSpPr/>
            <p:nvPr/>
          </p:nvSpPr>
          <p:spPr>
            <a:xfrm>
              <a:off x="4916384" y="4085113"/>
              <a:ext cx="1686296" cy="184067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855F030F-397F-9946-B088-9111F62E9B3C}"/>
                </a:ext>
              </a:extLst>
            </p:cNvPr>
            <p:cNvSpPr/>
            <p:nvPr/>
          </p:nvSpPr>
          <p:spPr>
            <a:xfrm>
              <a:off x="4928260" y="4096988"/>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4A9438DC-BF69-2A41-9D24-B686AB8DC4C5}"/>
                </a:ext>
              </a:extLst>
            </p:cNvPr>
            <p:cNvSpPr/>
            <p:nvPr/>
          </p:nvSpPr>
          <p:spPr>
            <a:xfrm>
              <a:off x="5080660" y="4249388"/>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0755EA32-0E2C-E74D-BE1F-F000DB2D5C4D}"/>
                </a:ext>
              </a:extLst>
            </p:cNvPr>
            <p:cNvSpPr/>
            <p:nvPr/>
          </p:nvSpPr>
          <p:spPr>
            <a:xfrm>
              <a:off x="5090556" y="4366162"/>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3FFE472B-5159-DD4A-8CD6-F80FE7DBB740}"/>
                </a:ext>
              </a:extLst>
            </p:cNvPr>
            <p:cNvSpPr/>
            <p:nvPr/>
          </p:nvSpPr>
          <p:spPr>
            <a:xfrm>
              <a:off x="5242956" y="4376058"/>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BC8A88FD-DF1F-6D4B-A08A-A4BC921B8815}"/>
                </a:ext>
              </a:extLst>
            </p:cNvPr>
            <p:cNvSpPr/>
            <p:nvPr/>
          </p:nvSpPr>
          <p:spPr>
            <a:xfrm>
              <a:off x="5169725" y="4528458"/>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5950DB8D-9A57-684C-A257-554FA1FA14D1}"/>
                </a:ext>
              </a:extLst>
            </p:cNvPr>
            <p:cNvSpPr/>
            <p:nvPr/>
          </p:nvSpPr>
          <p:spPr>
            <a:xfrm>
              <a:off x="5429003" y="4455227"/>
              <a:ext cx="154379" cy="1543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a:extLst>
                <a:ext uri="{FF2B5EF4-FFF2-40B4-BE49-F238E27FC236}">
                  <a16:creationId xmlns:a16="http://schemas.microsoft.com/office/drawing/2014/main" id="{633B36C8-B7D5-A54E-AC97-AF64790E1A2B}"/>
                </a:ext>
              </a:extLst>
            </p:cNvPr>
            <p:cNvSpPr/>
            <p:nvPr/>
          </p:nvSpPr>
          <p:spPr>
            <a:xfrm>
              <a:off x="5427024" y="4583877"/>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3AB05262-1E95-AE4D-B3B9-6CED218FFA85}"/>
                </a:ext>
              </a:extLst>
            </p:cNvPr>
            <p:cNvSpPr/>
            <p:nvPr/>
          </p:nvSpPr>
          <p:spPr>
            <a:xfrm>
              <a:off x="5591298" y="4356265"/>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416A8FC-B060-C547-BC97-FEF0BBEE1FBA}"/>
                </a:ext>
              </a:extLst>
            </p:cNvPr>
            <p:cNvSpPr/>
            <p:nvPr/>
          </p:nvSpPr>
          <p:spPr>
            <a:xfrm>
              <a:off x="5589319" y="4484916"/>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80464C79-F0AF-1E4D-B841-16D33691C885}"/>
                </a:ext>
              </a:extLst>
            </p:cNvPr>
            <p:cNvSpPr/>
            <p:nvPr/>
          </p:nvSpPr>
          <p:spPr>
            <a:xfrm>
              <a:off x="5602184" y="4637315"/>
              <a:ext cx="154379" cy="1543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B9F9FD67-2E42-6E49-B6B9-61C02B6CD1D7}"/>
                </a:ext>
              </a:extLst>
            </p:cNvPr>
            <p:cNvSpPr/>
            <p:nvPr/>
          </p:nvSpPr>
          <p:spPr>
            <a:xfrm>
              <a:off x="5602184" y="4789716"/>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4B481DDA-B267-FC44-BCF1-89ED28653043}"/>
                </a:ext>
              </a:extLst>
            </p:cNvPr>
            <p:cNvSpPr/>
            <p:nvPr/>
          </p:nvSpPr>
          <p:spPr>
            <a:xfrm>
              <a:off x="5060868" y="4098967"/>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a:extLst>
                <a:ext uri="{FF2B5EF4-FFF2-40B4-BE49-F238E27FC236}">
                  <a16:creationId xmlns:a16="http://schemas.microsoft.com/office/drawing/2014/main" id="{494C7852-291C-0B40-902E-05A258BDF723}"/>
                </a:ext>
              </a:extLst>
            </p:cNvPr>
            <p:cNvSpPr/>
            <p:nvPr/>
          </p:nvSpPr>
          <p:spPr>
            <a:xfrm>
              <a:off x="5602184" y="4940136"/>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a:extLst>
                <a:ext uri="{FF2B5EF4-FFF2-40B4-BE49-F238E27FC236}">
                  <a16:creationId xmlns:a16="http://schemas.microsoft.com/office/drawing/2014/main" id="{3E52BDF6-DBC6-0542-9F90-22627C238F8C}"/>
                </a:ext>
              </a:extLst>
            </p:cNvPr>
            <p:cNvSpPr/>
            <p:nvPr/>
          </p:nvSpPr>
          <p:spPr>
            <a:xfrm>
              <a:off x="5019304" y="4853050"/>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a:extLst>
                <a:ext uri="{FF2B5EF4-FFF2-40B4-BE49-F238E27FC236}">
                  <a16:creationId xmlns:a16="http://schemas.microsoft.com/office/drawing/2014/main" id="{69078888-63F8-6E46-A14E-AD48A0CF57C2}"/>
                </a:ext>
              </a:extLst>
            </p:cNvPr>
            <p:cNvSpPr/>
            <p:nvPr/>
          </p:nvSpPr>
          <p:spPr>
            <a:xfrm>
              <a:off x="5029200" y="4969824"/>
              <a:ext cx="154379" cy="1543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Rectangle 45">
              <a:extLst>
                <a:ext uri="{FF2B5EF4-FFF2-40B4-BE49-F238E27FC236}">
                  <a16:creationId xmlns:a16="http://schemas.microsoft.com/office/drawing/2014/main" id="{0B863967-6740-9340-9954-579626E8FE3D}"/>
                </a:ext>
              </a:extLst>
            </p:cNvPr>
            <p:cNvSpPr/>
            <p:nvPr/>
          </p:nvSpPr>
          <p:spPr>
            <a:xfrm>
              <a:off x="5181600" y="4979720"/>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46">
              <a:extLst>
                <a:ext uri="{FF2B5EF4-FFF2-40B4-BE49-F238E27FC236}">
                  <a16:creationId xmlns:a16="http://schemas.microsoft.com/office/drawing/2014/main" id="{1F75F218-6986-1043-B424-2EE1BA634474}"/>
                </a:ext>
              </a:extLst>
            </p:cNvPr>
            <p:cNvSpPr/>
            <p:nvPr/>
          </p:nvSpPr>
          <p:spPr>
            <a:xfrm>
              <a:off x="5108369" y="5132120"/>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a:extLst>
                <a:ext uri="{FF2B5EF4-FFF2-40B4-BE49-F238E27FC236}">
                  <a16:creationId xmlns:a16="http://schemas.microsoft.com/office/drawing/2014/main" id="{7768F3AF-DF94-0348-B3C2-E2C35D6AF55A}"/>
                </a:ext>
              </a:extLst>
            </p:cNvPr>
            <p:cNvSpPr/>
            <p:nvPr/>
          </p:nvSpPr>
          <p:spPr>
            <a:xfrm>
              <a:off x="6135585" y="4235533"/>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48">
              <a:extLst>
                <a:ext uri="{FF2B5EF4-FFF2-40B4-BE49-F238E27FC236}">
                  <a16:creationId xmlns:a16="http://schemas.microsoft.com/office/drawing/2014/main" id="{61356413-A7B5-4344-8158-BBF81C88268C}"/>
                </a:ext>
              </a:extLst>
            </p:cNvPr>
            <p:cNvSpPr/>
            <p:nvPr/>
          </p:nvSpPr>
          <p:spPr>
            <a:xfrm>
              <a:off x="6145481" y="4352307"/>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49">
              <a:extLst>
                <a:ext uri="{FF2B5EF4-FFF2-40B4-BE49-F238E27FC236}">
                  <a16:creationId xmlns:a16="http://schemas.microsoft.com/office/drawing/2014/main" id="{CC54570E-B686-F744-B4C8-16B61E274545}"/>
                </a:ext>
              </a:extLst>
            </p:cNvPr>
            <p:cNvSpPr/>
            <p:nvPr/>
          </p:nvSpPr>
          <p:spPr>
            <a:xfrm>
              <a:off x="6297881" y="4362203"/>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Rectangle 50">
              <a:extLst>
                <a:ext uri="{FF2B5EF4-FFF2-40B4-BE49-F238E27FC236}">
                  <a16:creationId xmlns:a16="http://schemas.microsoft.com/office/drawing/2014/main" id="{D11BAA14-2FBD-1F49-AAE1-5D349FC8E5C1}"/>
                </a:ext>
              </a:extLst>
            </p:cNvPr>
            <p:cNvSpPr/>
            <p:nvPr/>
          </p:nvSpPr>
          <p:spPr>
            <a:xfrm>
              <a:off x="6224650" y="4514603"/>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A8A6D96F-329E-BE4E-AA07-87F8A8AD980F}"/>
                </a:ext>
              </a:extLst>
            </p:cNvPr>
            <p:cNvSpPr/>
            <p:nvPr/>
          </p:nvSpPr>
          <p:spPr>
            <a:xfrm>
              <a:off x="5898078" y="4378037"/>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a:extLst>
                <a:ext uri="{FF2B5EF4-FFF2-40B4-BE49-F238E27FC236}">
                  <a16:creationId xmlns:a16="http://schemas.microsoft.com/office/drawing/2014/main" id="{94DE6101-3749-1940-A4BF-A8DC1296259F}"/>
                </a:ext>
              </a:extLst>
            </p:cNvPr>
            <p:cNvSpPr/>
            <p:nvPr/>
          </p:nvSpPr>
          <p:spPr>
            <a:xfrm>
              <a:off x="5907974" y="4494811"/>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Rectangle 53">
              <a:extLst>
                <a:ext uri="{FF2B5EF4-FFF2-40B4-BE49-F238E27FC236}">
                  <a16:creationId xmlns:a16="http://schemas.microsoft.com/office/drawing/2014/main" id="{C50A1579-F691-BB43-9236-2CBF44D2E9F4}"/>
                </a:ext>
              </a:extLst>
            </p:cNvPr>
            <p:cNvSpPr/>
            <p:nvPr/>
          </p:nvSpPr>
          <p:spPr>
            <a:xfrm>
              <a:off x="6060374" y="4504707"/>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4">
              <a:extLst>
                <a:ext uri="{FF2B5EF4-FFF2-40B4-BE49-F238E27FC236}">
                  <a16:creationId xmlns:a16="http://schemas.microsoft.com/office/drawing/2014/main" id="{0CE1CA0E-C53B-DF4C-84B5-A9D393F1C9A7}"/>
                </a:ext>
              </a:extLst>
            </p:cNvPr>
            <p:cNvSpPr/>
            <p:nvPr/>
          </p:nvSpPr>
          <p:spPr>
            <a:xfrm>
              <a:off x="5987143" y="4657107"/>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55">
              <a:extLst>
                <a:ext uri="{FF2B5EF4-FFF2-40B4-BE49-F238E27FC236}">
                  <a16:creationId xmlns:a16="http://schemas.microsoft.com/office/drawing/2014/main" id="{ACDF96B6-1C9C-F143-A061-115616BBB070}"/>
                </a:ext>
              </a:extLst>
            </p:cNvPr>
            <p:cNvSpPr/>
            <p:nvPr/>
          </p:nvSpPr>
          <p:spPr>
            <a:xfrm>
              <a:off x="5743699" y="4781798"/>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Rectangle 56">
              <a:extLst>
                <a:ext uri="{FF2B5EF4-FFF2-40B4-BE49-F238E27FC236}">
                  <a16:creationId xmlns:a16="http://schemas.microsoft.com/office/drawing/2014/main" id="{72C1B4F0-2643-AB4A-B4CD-B9F71EAF5391}"/>
                </a:ext>
              </a:extLst>
            </p:cNvPr>
            <p:cNvSpPr/>
            <p:nvPr/>
          </p:nvSpPr>
          <p:spPr>
            <a:xfrm>
              <a:off x="5753595" y="4898572"/>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Rectangle 57">
              <a:extLst>
                <a:ext uri="{FF2B5EF4-FFF2-40B4-BE49-F238E27FC236}">
                  <a16:creationId xmlns:a16="http://schemas.microsoft.com/office/drawing/2014/main" id="{465FDA04-3BEE-5B42-BBCC-7C096940CC1F}"/>
                </a:ext>
              </a:extLst>
            </p:cNvPr>
            <p:cNvSpPr/>
            <p:nvPr/>
          </p:nvSpPr>
          <p:spPr>
            <a:xfrm>
              <a:off x="5905995" y="4908468"/>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Rectangle 58">
              <a:extLst>
                <a:ext uri="{FF2B5EF4-FFF2-40B4-BE49-F238E27FC236}">
                  <a16:creationId xmlns:a16="http://schemas.microsoft.com/office/drawing/2014/main" id="{6BCF9611-7F22-6944-BB58-FD0A5AD8BE38}"/>
                </a:ext>
              </a:extLst>
            </p:cNvPr>
            <p:cNvSpPr/>
            <p:nvPr/>
          </p:nvSpPr>
          <p:spPr>
            <a:xfrm>
              <a:off x="5832764" y="5060868"/>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ectangle 59">
              <a:extLst>
                <a:ext uri="{FF2B5EF4-FFF2-40B4-BE49-F238E27FC236}">
                  <a16:creationId xmlns:a16="http://schemas.microsoft.com/office/drawing/2014/main" id="{6630FC14-EF79-9047-A962-4BE677370D77}"/>
                </a:ext>
              </a:extLst>
            </p:cNvPr>
            <p:cNvSpPr/>
            <p:nvPr/>
          </p:nvSpPr>
          <p:spPr>
            <a:xfrm>
              <a:off x="5328063" y="4995555"/>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ectangle 60">
              <a:extLst>
                <a:ext uri="{FF2B5EF4-FFF2-40B4-BE49-F238E27FC236}">
                  <a16:creationId xmlns:a16="http://schemas.microsoft.com/office/drawing/2014/main" id="{2E1CB5F8-F0EF-1E4C-AB3E-C124818B259E}"/>
                </a:ext>
              </a:extLst>
            </p:cNvPr>
            <p:cNvSpPr/>
            <p:nvPr/>
          </p:nvSpPr>
          <p:spPr>
            <a:xfrm>
              <a:off x="5337959" y="5112329"/>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ectangle 61">
              <a:extLst>
                <a:ext uri="{FF2B5EF4-FFF2-40B4-BE49-F238E27FC236}">
                  <a16:creationId xmlns:a16="http://schemas.microsoft.com/office/drawing/2014/main" id="{5894CE3E-6066-F948-8A8E-0ED8C36CEAE5}"/>
                </a:ext>
              </a:extLst>
            </p:cNvPr>
            <p:cNvSpPr/>
            <p:nvPr/>
          </p:nvSpPr>
          <p:spPr>
            <a:xfrm>
              <a:off x="5490359" y="5122225"/>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Rectangle 62">
              <a:extLst>
                <a:ext uri="{FF2B5EF4-FFF2-40B4-BE49-F238E27FC236}">
                  <a16:creationId xmlns:a16="http://schemas.microsoft.com/office/drawing/2014/main" id="{35125691-427E-694B-BE30-1632A139000D}"/>
                </a:ext>
              </a:extLst>
            </p:cNvPr>
            <p:cNvSpPr/>
            <p:nvPr/>
          </p:nvSpPr>
          <p:spPr>
            <a:xfrm>
              <a:off x="5417128" y="5274625"/>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Rectangle 63">
              <a:extLst>
                <a:ext uri="{FF2B5EF4-FFF2-40B4-BE49-F238E27FC236}">
                  <a16:creationId xmlns:a16="http://schemas.microsoft.com/office/drawing/2014/main" id="{D2BAFF60-0277-BB4C-A71E-0A9022BA0887}"/>
                </a:ext>
              </a:extLst>
            </p:cNvPr>
            <p:cNvSpPr/>
            <p:nvPr/>
          </p:nvSpPr>
          <p:spPr>
            <a:xfrm>
              <a:off x="5969330" y="5078681"/>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Rectangle 64">
              <a:extLst>
                <a:ext uri="{FF2B5EF4-FFF2-40B4-BE49-F238E27FC236}">
                  <a16:creationId xmlns:a16="http://schemas.microsoft.com/office/drawing/2014/main" id="{284CF3ED-F915-1B43-9F4A-C1104E9BA1DF}"/>
                </a:ext>
              </a:extLst>
            </p:cNvPr>
            <p:cNvSpPr/>
            <p:nvPr/>
          </p:nvSpPr>
          <p:spPr>
            <a:xfrm>
              <a:off x="5979226" y="5195455"/>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Rectangle 65">
              <a:extLst>
                <a:ext uri="{FF2B5EF4-FFF2-40B4-BE49-F238E27FC236}">
                  <a16:creationId xmlns:a16="http://schemas.microsoft.com/office/drawing/2014/main" id="{BA294A8E-8F60-0F4C-9A92-2C04CE4B9351}"/>
                </a:ext>
              </a:extLst>
            </p:cNvPr>
            <p:cNvSpPr/>
            <p:nvPr/>
          </p:nvSpPr>
          <p:spPr>
            <a:xfrm>
              <a:off x="6131626" y="5205351"/>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Rectangle 66">
              <a:extLst>
                <a:ext uri="{FF2B5EF4-FFF2-40B4-BE49-F238E27FC236}">
                  <a16:creationId xmlns:a16="http://schemas.microsoft.com/office/drawing/2014/main" id="{CCB7FA07-2E46-D942-9EE3-A3FEF45F93C1}"/>
                </a:ext>
              </a:extLst>
            </p:cNvPr>
            <p:cNvSpPr/>
            <p:nvPr/>
          </p:nvSpPr>
          <p:spPr>
            <a:xfrm>
              <a:off x="6058395" y="5357751"/>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Rectangle 67">
              <a:extLst>
                <a:ext uri="{FF2B5EF4-FFF2-40B4-BE49-F238E27FC236}">
                  <a16:creationId xmlns:a16="http://schemas.microsoft.com/office/drawing/2014/main" id="{00BCDF4D-E76E-CB44-BBA1-B30E4DAE8A81}"/>
                </a:ext>
              </a:extLst>
            </p:cNvPr>
            <p:cNvSpPr/>
            <p:nvPr/>
          </p:nvSpPr>
          <p:spPr>
            <a:xfrm>
              <a:off x="5280562" y="4651169"/>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Rectangle 68">
              <a:extLst>
                <a:ext uri="{FF2B5EF4-FFF2-40B4-BE49-F238E27FC236}">
                  <a16:creationId xmlns:a16="http://schemas.microsoft.com/office/drawing/2014/main" id="{F7C42C0C-A66D-7747-963F-9D778CD02F02}"/>
                </a:ext>
              </a:extLst>
            </p:cNvPr>
            <p:cNvSpPr/>
            <p:nvPr/>
          </p:nvSpPr>
          <p:spPr>
            <a:xfrm>
              <a:off x="5290458" y="4767943"/>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Rectangle 69">
              <a:extLst>
                <a:ext uri="{FF2B5EF4-FFF2-40B4-BE49-F238E27FC236}">
                  <a16:creationId xmlns:a16="http://schemas.microsoft.com/office/drawing/2014/main" id="{E438F0AC-8352-9047-ADF3-36C52E14CE1F}"/>
                </a:ext>
              </a:extLst>
            </p:cNvPr>
            <p:cNvSpPr/>
            <p:nvPr/>
          </p:nvSpPr>
          <p:spPr>
            <a:xfrm>
              <a:off x="5442858" y="4777839"/>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Rectangle 70">
              <a:extLst>
                <a:ext uri="{FF2B5EF4-FFF2-40B4-BE49-F238E27FC236}">
                  <a16:creationId xmlns:a16="http://schemas.microsoft.com/office/drawing/2014/main" id="{4AE73715-79BD-784A-9281-6D1102495FC8}"/>
                </a:ext>
              </a:extLst>
            </p:cNvPr>
            <p:cNvSpPr/>
            <p:nvPr/>
          </p:nvSpPr>
          <p:spPr>
            <a:xfrm>
              <a:off x="5369627" y="4930239"/>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Rectangle 71">
              <a:extLst>
                <a:ext uri="{FF2B5EF4-FFF2-40B4-BE49-F238E27FC236}">
                  <a16:creationId xmlns:a16="http://schemas.microsoft.com/office/drawing/2014/main" id="{24F14D49-B3B1-6641-8767-2844E9118615}"/>
                </a:ext>
              </a:extLst>
            </p:cNvPr>
            <p:cNvSpPr/>
            <p:nvPr/>
          </p:nvSpPr>
          <p:spPr>
            <a:xfrm>
              <a:off x="5672447" y="4081154"/>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Rectangle 72">
              <a:extLst>
                <a:ext uri="{FF2B5EF4-FFF2-40B4-BE49-F238E27FC236}">
                  <a16:creationId xmlns:a16="http://schemas.microsoft.com/office/drawing/2014/main" id="{7E44C315-1C54-F349-9E9B-678EC5C89B2C}"/>
                </a:ext>
              </a:extLst>
            </p:cNvPr>
            <p:cNvSpPr/>
            <p:nvPr/>
          </p:nvSpPr>
          <p:spPr>
            <a:xfrm>
              <a:off x="5682343" y="4197928"/>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Rectangle 73">
              <a:extLst>
                <a:ext uri="{FF2B5EF4-FFF2-40B4-BE49-F238E27FC236}">
                  <a16:creationId xmlns:a16="http://schemas.microsoft.com/office/drawing/2014/main" id="{245B2720-F9DE-704D-8DC6-9A8201E44D85}"/>
                </a:ext>
              </a:extLst>
            </p:cNvPr>
            <p:cNvSpPr/>
            <p:nvPr/>
          </p:nvSpPr>
          <p:spPr>
            <a:xfrm>
              <a:off x="5834743" y="4207824"/>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Rectangle 74">
              <a:extLst>
                <a:ext uri="{FF2B5EF4-FFF2-40B4-BE49-F238E27FC236}">
                  <a16:creationId xmlns:a16="http://schemas.microsoft.com/office/drawing/2014/main" id="{A7E1B3AA-3501-4241-8C34-A465B81B0432}"/>
                </a:ext>
              </a:extLst>
            </p:cNvPr>
            <p:cNvSpPr/>
            <p:nvPr/>
          </p:nvSpPr>
          <p:spPr>
            <a:xfrm>
              <a:off x="5761512" y="4360224"/>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Rectangle 75">
              <a:extLst>
                <a:ext uri="{FF2B5EF4-FFF2-40B4-BE49-F238E27FC236}">
                  <a16:creationId xmlns:a16="http://schemas.microsoft.com/office/drawing/2014/main" id="{43165F30-CD6F-DD40-85A9-5E5EA320800B}"/>
                </a:ext>
              </a:extLst>
            </p:cNvPr>
            <p:cNvSpPr/>
            <p:nvPr/>
          </p:nvSpPr>
          <p:spPr>
            <a:xfrm>
              <a:off x="4959927" y="5470567"/>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Rectangle 76">
              <a:extLst>
                <a:ext uri="{FF2B5EF4-FFF2-40B4-BE49-F238E27FC236}">
                  <a16:creationId xmlns:a16="http://schemas.microsoft.com/office/drawing/2014/main" id="{530625CC-503F-1C44-93BD-E9C589BFB415}"/>
                </a:ext>
              </a:extLst>
            </p:cNvPr>
            <p:cNvSpPr/>
            <p:nvPr/>
          </p:nvSpPr>
          <p:spPr>
            <a:xfrm>
              <a:off x="4969823" y="5587341"/>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Rectangle 77">
              <a:extLst>
                <a:ext uri="{FF2B5EF4-FFF2-40B4-BE49-F238E27FC236}">
                  <a16:creationId xmlns:a16="http://schemas.microsoft.com/office/drawing/2014/main" id="{7FA0E7A1-6A08-7A41-A05C-12043D440BE4}"/>
                </a:ext>
              </a:extLst>
            </p:cNvPr>
            <p:cNvSpPr/>
            <p:nvPr/>
          </p:nvSpPr>
          <p:spPr>
            <a:xfrm>
              <a:off x="5122223" y="5597237"/>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Rectangle 78">
              <a:extLst>
                <a:ext uri="{FF2B5EF4-FFF2-40B4-BE49-F238E27FC236}">
                  <a16:creationId xmlns:a16="http://schemas.microsoft.com/office/drawing/2014/main" id="{6AEF109E-C431-2F41-AB0F-E347B6BD662C}"/>
                </a:ext>
              </a:extLst>
            </p:cNvPr>
            <p:cNvSpPr/>
            <p:nvPr/>
          </p:nvSpPr>
          <p:spPr>
            <a:xfrm>
              <a:off x="5048992" y="5749637"/>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Rectangle 79">
              <a:extLst>
                <a:ext uri="{FF2B5EF4-FFF2-40B4-BE49-F238E27FC236}">
                  <a16:creationId xmlns:a16="http://schemas.microsoft.com/office/drawing/2014/main" id="{4D6905CD-24CB-114F-BD1A-067E123CC693}"/>
                </a:ext>
              </a:extLst>
            </p:cNvPr>
            <p:cNvSpPr/>
            <p:nvPr/>
          </p:nvSpPr>
          <p:spPr>
            <a:xfrm>
              <a:off x="6266213" y="5209310"/>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Rectangle 80">
              <a:extLst>
                <a:ext uri="{FF2B5EF4-FFF2-40B4-BE49-F238E27FC236}">
                  <a16:creationId xmlns:a16="http://schemas.microsoft.com/office/drawing/2014/main" id="{159047B1-8AD0-A74E-A279-3E29AF13446A}"/>
                </a:ext>
              </a:extLst>
            </p:cNvPr>
            <p:cNvSpPr/>
            <p:nvPr/>
          </p:nvSpPr>
          <p:spPr>
            <a:xfrm>
              <a:off x="6276109" y="5326084"/>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Rectangle 81">
              <a:extLst>
                <a:ext uri="{FF2B5EF4-FFF2-40B4-BE49-F238E27FC236}">
                  <a16:creationId xmlns:a16="http://schemas.microsoft.com/office/drawing/2014/main" id="{73B15E6D-DEC9-C148-98C4-BA93191EF5F1}"/>
                </a:ext>
              </a:extLst>
            </p:cNvPr>
            <p:cNvSpPr/>
            <p:nvPr/>
          </p:nvSpPr>
          <p:spPr>
            <a:xfrm>
              <a:off x="6428509" y="5335980"/>
              <a:ext cx="154379" cy="1543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Rectangle 82">
              <a:extLst>
                <a:ext uri="{FF2B5EF4-FFF2-40B4-BE49-F238E27FC236}">
                  <a16:creationId xmlns:a16="http://schemas.microsoft.com/office/drawing/2014/main" id="{C4387B20-D387-284A-8474-E9B7B3866537}"/>
                </a:ext>
              </a:extLst>
            </p:cNvPr>
            <p:cNvSpPr/>
            <p:nvPr/>
          </p:nvSpPr>
          <p:spPr>
            <a:xfrm>
              <a:off x="6355278" y="5488380"/>
              <a:ext cx="154379" cy="1543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Rectangle 83">
              <a:extLst>
                <a:ext uri="{FF2B5EF4-FFF2-40B4-BE49-F238E27FC236}">
                  <a16:creationId xmlns:a16="http://schemas.microsoft.com/office/drawing/2014/main" id="{FC10C14D-33D4-1E4A-84E2-B2577B8CF0C7}"/>
                </a:ext>
              </a:extLst>
            </p:cNvPr>
            <p:cNvSpPr/>
            <p:nvPr/>
          </p:nvSpPr>
          <p:spPr>
            <a:xfrm>
              <a:off x="5684322" y="5351814"/>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Rectangle 84">
              <a:extLst>
                <a:ext uri="{FF2B5EF4-FFF2-40B4-BE49-F238E27FC236}">
                  <a16:creationId xmlns:a16="http://schemas.microsoft.com/office/drawing/2014/main" id="{93D2D458-20D0-EE40-B4C4-2BA655059BBE}"/>
                </a:ext>
              </a:extLst>
            </p:cNvPr>
            <p:cNvSpPr/>
            <p:nvPr/>
          </p:nvSpPr>
          <p:spPr>
            <a:xfrm>
              <a:off x="5694218" y="5468588"/>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Rectangle 85">
              <a:extLst>
                <a:ext uri="{FF2B5EF4-FFF2-40B4-BE49-F238E27FC236}">
                  <a16:creationId xmlns:a16="http://schemas.microsoft.com/office/drawing/2014/main" id="{DB74BB54-6317-2040-B90A-E1EB54E1874B}"/>
                </a:ext>
              </a:extLst>
            </p:cNvPr>
            <p:cNvSpPr/>
            <p:nvPr/>
          </p:nvSpPr>
          <p:spPr>
            <a:xfrm>
              <a:off x="5846618" y="5478484"/>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Rectangle 86">
              <a:extLst>
                <a:ext uri="{FF2B5EF4-FFF2-40B4-BE49-F238E27FC236}">
                  <a16:creationId xmlns:a16="http://schemas.microsoft.com/office/drawing/2014/main" id="{CCE46371-286C-334E-BE31-1645E90AD993}"/>
                </a:ext>
              </a:extLst>
            </p:cNvPr>
            <p:cNvSpPr/>
            <p:nvPr/>
          </p:nvSpPr>
          <p:spPr>
            <a:xfrm>
              <a:off x="5773387" y="5630884"/>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Rectangle 87">
              <a:extLst>
                <a:ext uri="{FF2B5EF4-FFF2-40B4-BE49-F238E27FC236}">
                  <a16:creationId xmlns:a16="http://schemas.microsoft.com/office/drawing/2014/main" id="{8F853089-39DA-CF48-A6FD-DFF99F93B205}"/>
                </a:ext>
              </a:extLst>
            </p:cNvPr>
            <p:cNvSpPr/>
            <p:nvPr/>
          </p:nvSpPr>
          <p:spPr>
            <a:xfrm>
              <a:off x="5470566" y="5494318"/>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Rectangle 88">
              <a:extLst>
                <a:ext uri="{FF2B5EF4-FFF2-40B4-BE49-F238E27FC236}">
                  <a16:creationId xmlns:a16="http://schemas.microsoft.com/office/drawing/2014/main" id="{FE220575-F7D5-2248-A344-877A9C00FC42}"/>
                </a:ext>
              </a:extLst>
            </p:cNvPr>
            <p:cNvSpPr/>
            <p:nvPr/>
          </p:nvSpPr>
          <p:spPr>
            <a:xfrm>
              <a:off x="5480462" y="5611092"/>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Rectangle 89">
              <a:extLst>
                <a:ext uri="{FF2B5EF4-FFF2-40B4-BE49-F238E27FC236}">
                  <a16:creationId xmlns:a16="http://schemas.microsoft.com/office/drawing/2014/main" id="{1AA73ACE-1FC1-E949-9661-48AA1BBA9D10}"/>
                </a:ext>
              </a:extLst>
            </p:cNvPr>
            <p:cNvSpPr/>
            <p:nvPr/>
          </p:nvSpPr>
          <p:spPr>
            <a:xfrm>
              <a:off x="5632862" y="5620988"/>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Rectangle 90">
              <a:extLst>
                <a:ext uri="{FF2B5EF4-FFF2-40B4-BE49-F238E27FC236}">
                  <a16:creationId xmlns:a16="http://schemas.microsoft.com/office/drawing/2014/main" id="{B562962A-8415-FD4D-A57E-86BB63415FD9}"/>
                </a:ext>
              </a:extLst>
            </p:cNvPr>
            <p:cNvSpPr/>
            <p:nvPr/>
          </p:nvSpPr>
          <p:spPr>
            <a:xfrm>
              <a:off x="5559631" y="5773388"/>
              <a:ext cx="154379" cy="15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TextBox 91">
              <a:extLst>
                <a:ext uri="{FF2B5EF4-FFF2-40B4-BE49-F238E27FC236}">
                  <a16:creationId xmlns:a16="http://schemas.microsoft.com/office/drawing/2014/main" id="{F078C1E2-F5D8-2B4D-9A9E-7442FFBFF1E0}"/>
                </a:ext>
              </a:extLst>
            </p:cNvPr>
            <p:cNvSpPr txBox="1"/>
            <p:nvPr/>
          </p:nvSpPr>
          <p:spPr>
            <a:xfrm>
              <a:off x="4628603" y="3678981"/>
              <a:ext cx="2285606" cy="355063"/>
            </a:xfrm>
            <a:prstGeom prst="rect">
              <a:avLst/>
            </a:prstGeom>
            <a:noFill/>
          </p:spPr>
          <p:txBody>
            <a:bodyPr wrap="none" rtlCol="0">
              <a:spAutoFit/>
            </a:bodyPr>
            <a:lstStyle/>
            <a:p>
              <a:pPr algn="ctr"/>
              <a:r>
                <a:rPr lang="en-US" sz="1350" dirty="0"/>
                <a:t>Active agricultural  crop area</a:t>
              </a:r>
            </a:p>
          </p:txBody>
        </p:sp>
        <p:sp>
          <p:nvSpPr>
            <p:cNvPr id="93" name="TextBox 92">
              <a:extLst>
                <a:ext uri="{FF2B5EF4-FFF2-40B4-BE49-F238E27FC236}">
                  <a16:creationId xmlns:a16="http://schemas.microsoft.com/office/drawing/2014/main" id="{0CF31094-773F-FA4C-B505-2F9373A1F802}"/>
                </a:ext>
              </a:extLst>
            </p:cNvPr>
            <p:cNvSpPr txBox="1"/>
            <p:nvPr/>
          </p:nvSpPr>
          <p:spPr>
            <a:xfrm>
              <a:off x="4628603" y="6008914"/>
              <a:ext cx="2558211" cy="600877"/>
            </a:xfrm>
            <a:prstGeom prst="rect">
              <a:avLst/>
            </a:prstGeom>
            <a:noFill/>
          </p:spPr>
          <p:txBody>
            <a:bodyPr wrap="square" rtlCol="0">
              <a:spAutoFit/>
            </a:bodyPr>
            <a:lstStyle/>
            <a:p>
              <a:pPr algn="ctr"/>
              <a:r>
                <a:rPr lang="en-US" sz="1350" dirty="0"/>
                <a:t>Accuracy: 80% at 1 ha resolution </a:t>
              </a:r>
            </a:p>
            <a:p>
              <a:pPr algn="ctr"/>
              <a:r>
                <a:rPr lang="en-US" sz="1350" dirty="0"/>
                <a:t>every 3 months</a:t>
              </a:r>
            </a:p>
          </p:txBody>
        </p:sp>
      </p:grpSp>
      <p:grpSp>
        <p:nvGrpSpPr>
          <p:cNvPr id="105" name="Group 104">
            <a:extLst>
              <a:ext uri="{FF2B5EF4-FFF2-40B4-BE49-F238E27FC236}">
                <a16:creationId xmlns:a16="http://schemas.microsoft.com/office/drawing/2014/main" id="{A02DC7BD-72AD-FB47-B6C8-6C5AB750F55D}"/>
              </a:ext>
            </a:extLst>
          </p:cNvPr>
          <p:cNvGrpSpPr/>
          <p:nvPr/>
        </p:nvGrpSpPr>
        <p:grpSpPr>
          <a:xfrm>
            <a:off x="-55068" y="3746235"/>
            <a:ext cx="2896227" cy="2828770"/>
            <a:chOff x="8616866" y="2125819"/>
            <a:chExt cx="2676573" cy="2983725"/>
          </a:xfrm>
        </p:grpSpPr>
        <p:sp>
          <p:nvSpPr>
            <p:cNvPr id="96" name="Rectangle 95">
              <a:extLst>
                <a:ext uri="{FF2B5EF4-FFF2-40B4-BE49-F238E27FC236}">
                  <a16:creationId xmlns:a16="http://schemas.microsoft.com/office/drawing/2014/main" id="{577F045D-8192-F844-90A1-3947925BE5DB}"/>
                </a:ext>
              </a:extLst>
            </p:cNvPr>
            <p:cNvSpPr/>
            <p:nvPr/>
          </p:nvSpPr>
          <p:spPr>
            <a:xfrm>
              <a:off x="9173183" y="2507589"/>
              <a:ext cx="1686296" cy="200693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reeform 96">
              <a:extLst>
                <a:ext uri="{FF2B5EF4-FFF2-40B4-BE49-F238E27FC236}">
                  <a16:creationId xmlns:a16="http://schemas.microsoft.com/office/drawing/2014/main" id="{A993B4B7-41FD-FC41-8D62-9A22AEF4296A}"/>
                </a:ext>
              </a:extLst>
            </p:cNvPr>
            <p:cNvSpPr/>
            <p:nvPr/>
          </p:nvSpPr>
          <p:spPr>
            <a:xfrm>
              <a:off x="9181790" y="2410612"/>
              <a:ext cx="1411422" cy="2192365"/>
            </a:xfrm>
            <a:custGeom>
              <a:avLst/>
              <a:gdLst>
                <a:gd name="connsiteX0" fmla="*/ 347653 w 1411422"/>
                <a:gd name="connsiteY0" fmla="*/ 85101 h 2192365"/>
                <a:gd name="connsiteX1" fmla="*/ 27019 w 1411422"/>
                <a:gd name="connsiteY1" fmla="*/ 856997 h 2192365"/>
                <a:gd name="connsiteX2" fmla="*/ 1119549 w 1411422"/>
                <a:gd name="connsiteY2" fmla="*/ 1462639 h 2192365"/>
                <a:gd name="connsiteX3" fmla="*/ 893918 w 1411422"/>
                <a:gd name="connsiteY3" fmla="*/ 2115782 h 2192365"/>
                <a:gd name="connsiteX4" fmla="*/ 1167050 w 1411422"/>
                <a:gd name="connsiteY4" fmla="*/ 2103907 h 2192365"/>
                <a:gd name="connsiteX5" fmla="*/ 1357055 w 1411422"/>
                <a:gd name="connsiteY5" fmla="*/ 1438888 h 2192365"/>
                <a:gd name="connsiteX6" fmla="*/ 133897 w 1411422"/>
                <a:gd name="connsiteY6" fmla="*/ 773870 h 2192365"/>
                <a:gd name="connsiteX7" fmla="*/ 513907 w 1411422"/>
                <a:gd name="connsiteY7" fmla="*/ 96977 h 2192365"/>
                <a:gd name="connsiteX8" fmla="*/ 347653 w 1411422"/>
                <a:gd name="connsiteY8" fmla="*/ 85101 h 219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422" h="2192365">
                  <a:moveTo>
                    <a:pt x="347653" y="85101"/>
                  </a:moveTo>
                  <a:cubicBezTo>
                    <a:pt x="266505" y="211771"/>
                    <a:pt x="-101630" y="627407"/>
                    <a:pt x="27019" y="856997"/>
                  </a:cubicBezTo>
                  <a:cubicBezTo>
                    <a:pt x="155668" y="1086587"/>
                    <a:pt x="975066" y="1252842"/>
                    <a:pt x="1119549" y="1462639"/>
                  </a:cubicBezTo>
                  <a:cubicBezTo>
                    <a:pt x="1264032" y="1672436"/>
                    <a:pt x="886001" y="2008904"/>
                    <a:pt x="893918" y="2115782"/>
                  </a:cubicBezTo>
                  <a:cubicBezTo>
                    <a:pt x="901835" y="2222660"/>
                    <a:pt x="1089861" y="2216723"/>
                    <a:pt x="1167050" y="2103907"/>
                  </a:cubicBezTo>
                  <a:cubicBezTo>
                    <a:pt x="1244239" y="1991091"/>
                    <a:pt x="1529247" y="1660561"/>
                    <a:pt x="1357055" y="1438888"/>
                  </a:cubicBezTo>
                  <a:cubicBezTo>
                    <a:pt x="1184863" y="1217215"/>
                    <a:pt x="274422" y="997522"/>
                    <a:pt x="133897" y="773870"/>
                  </a:cubicBezTo>
                  <a:cubicBezTo>
                    <a:pt x="-6628" y="550218"/>
                    <a:pt x="474323" y="211772"/>
                    <a:pt x="513907" y="96977"/>
                  </a:cubicBezTo>
                  <a:cubicBezTo>
                    <a:pt x="553491" y="-17818"/>
                    <a:pt x="428801" y="-41569"/>
                    <a:pt x="347653" y="8510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reeform 98">
              <a:extLst>
                <a:ext uri="{FF2B5EF4-FFF2-40B4-BE49-F238E27FC236}">
                  <a16:creationId xmlns:a16="http://schemas.microsoft.com/office/drawing/2014/main" id="{E5B7D680-A513-6E42-8650-07FABFD7EBBF}"/>
                </a:ext>
              </a:extLst>
            </p:cNvPr>
            <p:cNvSpPr/>
            <p:nvPr/>
          </p:nvSpPr>
          <p:spPr>
            <a:xfrm>
              <a:off x="9274744" y="2460087"/>
              <a:ext cx="1517462" cy="2077385"/>
            </a:xfrm>
            <a:custGeom>
              <a:avLst/>
              <a:gdLst>
                <a:gd name="connsiteX0" fmla="*/ 456579 w 1517462"/>
                <a:gd name="connsiteY0" fmla="*/ 11876 h 2077385"/>
                <a:gd name="connsiteX1" fmla="*/ 40943 w 1517462"/>
                <a:gd name="connsiteY1" fmla="*/ 688769 h 2077385"/>
                <a:gd name="connsiteX2" fmla="*/ 1347229 w 1517462"/>
                <a:gd name="connsiteY2" fmla="*/ 1389413 h 2077385"/>
                <a:gd name="connsiteX3" fmla="*/ 1109722 w 1517462"/>
                <a:gd name="connsiteY3" fmla="*/ 2042556 h 2077385"/>
                <a:gd name="connsiteX4" fmla="*/ 1513483 w 1517462"/>
                <a:gd name="connsiteY4" fmla="*/ 1888177 h 2077385"/>
                <a:gd name="connsiteX5" fmla="*/ 1287852 w 1517462"/>
                <a:gd name="connsiteY5" fmla="*/ 1045029 h 2077385"/>
                <a:gd name="connsiteX6" fmla="*/ 836590 w 1517462"/>
                <a:gd name="connsiteY6" fmla="*/ 724395 h 2077385"/>
                <a:gd name="connsiteX7" fmla="*/ 397203 w 1517462"/>
                <a:gd name="connsiteY7" fmla="*/ 486889 h 2077385"/>
                <a:gd name="connsiteX8" fmla="*/ 670335 w 1517462"/>
                <a:gd name="connsiteY8" fmla="*/ 130629 h 2077385"/>
                <a:gd name="connsiteX9" fmla="*/ 551582 w 1517462"/>
                <a:gd name="connsiteY9" fmla="*/ 0 h 207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7462" h="2077385">
                  <a:moveTo>
                    <a:pt x="456579" y="11876"/>
                  </a:moveTo>
                  <a:cubicBezTo>
                    <a:pt x="174540" y="235528"/>
                    <a:pt x="-107499" y="459180"/>
                    <a:pt x="40943" y="688769"/>
                  </a:cubicBezTo>
                  <a:cubicBezTo>
                    <a:pt x="189385" y="918358"/>
                    <a:pt x="1169099" y="1163782"/>
                    <a:pt x="1347229" y="1389413"/>
                  </a:cubicBezTo>
                  <a:cubicBezTo>
                    <a:pt x="1525359" y="1615044"/>
                    <a:pt x="1082013" y="1959429"/>
                    <a:pt x="1109722" y="2042556"/>
                  </a:cubicBezTo>
                  <a:cubicBezTo>
                    <a:pt x="1137431" y="2125683"/>
                    <a:pt x="1483795" y="2054432"/>
                    <a:pt x="1513483" y="1888177"/>
                  </a:cubicBezTo>
                  <a:cubicBezTo>
                    <a:pt x="1543171" y="1721922"/>
                    <a:pt x="1400667" y="1238993"/>
                    <a:pt x="1287852" y="1045029"/>
                  </a:cubicBezTo>
                  <a:cubicBezTo>
                    <a:pt x="1175037" y="851065"/>
                    <a:pt x="985031" y="817418"/>
                    <a:pt x="836590" y="724395"/>
                  </a:cubicBezTo>
                  <a:cubicBezTo>
                    <a:pt x="688149" y="631372"/>
                    <a:pt x="424912" y="585850"/>
                    <a:pt x="397203" y="486889"/>
                  </a:cubicBezTo>
                  <a:cubicBezTo>
                    <a:pt x="369494" y="387928"/>
                    <a:pt x="644605" y="211777"/>
                    <a:pt x="670335" y="130629"/>
                  </a:cubicBezTo>
                  <a:cubicBezTo>
                    <a:pt x="696065" y="49481"/>
                    <a:pt x="623823" y="24740"/>
                    <a:pt x="551582" y="0"/>
                  </a:cubicBez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reeform 99">
              <a:extLst>
                <a:ext uri="{FF2B5EF4-FFF2-40B4-BE49-F238E27FC236}">
                  <a16:creationId xmlns:a16="http://schemas.microsoft.com/office/drawing/2014/main" id="{5F002726-E7B0-8743-A45C-196C9C6EE30B}"/>
                </a:ext>
              </a:extLst>
            </p:cNvPr>
            <p:cNvSpPr/>
            <p:nvPr/>
          </p:nvSpPr>
          <p:spPr>
            <a:xfrm>
              <a:off x="9869308" y="3690054"/>
              <a:ext cx="428247" cy="422690"/>
            </a:xfrm>
            <a:custGeom>
              <a:avLst/>
              <a:gdLst>
                <a:gd name="connsiteX0" fmla="*/ 63896 w 428247"/>
                <a:gd name="connsiteY0" fmla="*/ 5067 h 422690"/>
                <a:gd name="connsiteX1" fmla="*/ 28270 w 428247"/>
                <a:gd name="connsiteY1" fmla="*/ 349452 h 422690"/>
                <a:gd name="connsiteX2" fmla="*/ 396405 w 428247"/>
                <a:gd name="connsiteY2" fmla="*/ 408828 h 422690"/>
                <a:gd name="connsiteX3" fmla="*/ 372654 w 428247"/>
                <a:gd name="connsiteY3" fmla="*/ 159446 h 422690"/>
                <a:gd name="connsiteX4" fmla="*/ 63896 w 428247"/>
                <a:gd name="connsiteY4" fmla="*/ 5067 h 42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247" h="422690">
                  <a:moveTo>
                    <a:pt x="63896" y="5067"/>
                  </a:moveTo>
                  <a:cubicBezTo>
                    <a:pt x="6499" y="36735"/>
                    <a:pt x="-27148" y="282159"/>
                    <a:pt x="28270" y="349452"/>
                  </a:cubicBezTo>
                  <a:cubicBezTo>
                    <a:pt x="83688" y="416745"/>
                    <a:pt x="339008" y="440496"/>
                    <a:pt x="396405" y="408828"/>
                  </a:cubicBezTo>
                  <a:cubicBezTo>
                    <a:pt x="453802" y="377160"/>
                    <a:pt x="426093" y="220802"/>
                    <a:pt x="372654" y="159446"/>
                  </a:cubicBezTo>
                  <a:cubicBezTo>
                    <a:pt x="319215" y="98090"/>
                    <a:pt x="121293" y="-26601"/>
                    <a:pt x="63896" y="5067"/>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TextBox 102">
              <a:extLst>
                <a:ext uri="{FF2B5EF4-FFF2-40B4-BE49-F238E27FC236}">
                  <a16:creationId xmlns:a16="http://schemas.microsoft.com/office/drawing/2014/main" id="{2D054637-014B-AC48-AE4F-627C7AC07C9C}"/>
                </a:ext>
              </a:extLst>
            </p:cNvPr>
            <p:cNvSpPr txBox="1"/>
            <p:nvPr/>
          </p:nvSpPr>
          <p:spPr>
            <a:xfrm>
              <a:off x="8616866" y="2125819"/>
              <a:ext cx="2676573" cy="316520"/>
            </a:xfrm>
            <a:prstGeom prst="rect">
              <a:avLst/>
            </a:prstGeom>
            <a:noFill/>
          </p:spPr>
          <p:txBody>
            <a:bodyPr wrap="square" rtlCol="0">
              <a:spAutoFit/>
            </a:bodyPr>
            <a:lstStyle/>
            <a:p>
              <a:pPr algn="ctr"/>
              <a:r>
                <a:rPr lang="en-US" sz="1350" dirty="0"/>
                <a:t>Wetland inundation Extent</a:t>
              </a:r>
            </a:p>
          </p:txBody>
        </p:sp>
        <p:sp>
          <p:nvSpPr>
            <p:cNvPr id="104" name="TextBox 103">
              <a:extLst>
                <a:ext uri="{FF2B5EF4-FFF2-40B4-BE49-F238E27FC236}">
                  <a16:creationId xmlns:a16="http://schemas.microsoft.com/office/drawing/2014/main" id="{3A7C684F-5C0A-1541-AD7C-22BF3CE7268E}"/>
                </a:ext>
              </a:extLst>
            </p:cNvPr>
            <p:cNvSpPr txBox="1"/>
            <p:nvPr/>
          </p:nvSpPr>
          <p:spPr>
            <a:xfrm>
              <a:off x="8837233" y="4573895"/>
              <a:ext cx="2314784" cy="535649"/>
            </a:xfrm>
            <a:prstGeom prst="rect">
              <a:avLst/>
            </a:prstGeom>
            <a:noFill/>
          </p:spPr>
          <p:txBody>
            <a:bodyPr wrap="square" rtlCol="0">
              <a:spAutoFit/>
            </a:bodyPr>
            <a:lstStyle/>
            <a:p>
              <a:pPr algn="ctr"/>
              <a:r>
                <a:rPr lang="en-US" sz="1350" dirty="0"/>
                <a:t>Accuracy: 80% at 1 ha resolution every 12 days</a:t>
              </a:r>
            </a:p>
          </p:txBody>
        </p:sp>
      </p:grpSp>
      <p:grpSp>
        <p:nvGrpSpPr>
          <p:cNvPr id="120" name="Group 119">
            <a:extLst>
              <a:ext uri="{FF2B5EF4-FFF2-40B4-BE49-F238E27FC236}">
                <a16:creationId xmlns:a16="http://schemas.microsoft.com/office/drawing/2014/main" id="{3EB5F835-4EED-564D-B218-71C4938E1E25}"/>
              </a:ext>
            </a:extLst>
          </p:cNvPr>
          <p:cNvGrpSpPr/>
          <p:nvPr/>
        </p:nvGrpSpPr>
        <p:grpSpPr>
          <a:xfrm>
            <a:off x="6096724" y="1990997"/>
            <a:ext cx="2872044" cy="3055736"/>
            <a:chOff x="8007872" y="1733795"/>
            <a:chExt cx="3829391" cy="4074315"/>
          </a:xfrm>
        </p:grpSpPr>
        <p:sp>
          <p:nvSpPr>
            <p:cNvPr id="2" name="TextBox 1">
              <a:extLst>
                <a:ext uri="{FF2B5EF4-FFF2-40B4-BE49-F238E27FC236}">
                  <a16:creationId xmlns:a16="http://schemas.microsoft.com/office/drawing/2014/main" id="{555B7590-D69D-C544-AC8D-D31F15FF4F71}"/>
                </a:ext>
              </a:extLst>
            </p:cNvPr>
            <p:cNvSpPr txBox="1"/>
            <p:nvPr/>
          </p:nvSpPr>
          <p:spPr>
            <a:xfrm rot="16200000">
              <a:off x="6814554" y="3887655"/>
              <a:ext cx="2786746" cy="400109"/>
            </a:xfrm>
            <a:prstGeom prst="rect">
              <a:avLst/>
            </a:prstGeom>
            <a:noFill/>
          </p:spPr>
          <p:txBody>
            <a:bodyPr wrap="none" rtlCol="0">
              <a:spAutoFit/>
            </a:bodyPr>
            <a:lstStyle/>
            <a:p>
              <a:r>
                <a:rPr lang="en-US" sz="1350" dirty="0"/>
                <a:t>Woody vegetation Biomass</a:t>
              </a:r>
            </a:p>
          </p:txBody>
        </p:sp>
        <p:sp>
          <p:nvSpPr>
            <p:cNvPr id="3" name="Rectangle 2">
              <a:extLst>
                <a:ext uri="{FF2B5EF4-FFF2-40B4-BE49-F238E27FC236}">
                  <a16:creationId xmlns:a16="http://schemas.microsoft.com/office/drawing/2014/main" id="{1C410CD4-FF76-8145-9B2B-F8F6F47BBCFA}"/>
                </a:ext>
              </a:extLst>
            </p:cNvPr>
            <p:cNvSpPr/>
            <p:nvPr/>
          </p:nvSpPr>
          <p:spPr>
            <a:xfrm>
              <a:off x="8648307" y="2444632"/>
              <a:ext cx="512064" cy="60350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C4543744-33D6-3D48-8757-CC03A8D8F5E9}"/>
                </a:ext>
              </a:extLst>
            </p:cNvPr>
            <p:cNvSpPr/>
            <p:nvPr/>
          </p:nvSpPr>
          <p:spPr>
            <a:xfrm>
              <a:off x="8648307" y="3081664"/>
              <a:ext cx="512064" cy="60350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B19D2C16-0ED3-114B-A4DE-1500B7787E44}"/>
                </a:ext>
              </a:extLst>
            </p:cNvPr>
            <p:cNvSpPr/>
            <p:nvPr/>
          </p:nvSpPr>
          <p:spPr>
            <a:xfrm>
              <a:off x="8648307" y="3718696"/>
              <a:ext cx="512064" cy="60350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DA24C26D-2B43-974A-A1B6-B4112603A63C}"/>
                </a:ext>
              </a:extLst>
            </p:cNvPr>
            <p:cNvSpPr/>
            <p:nvPr/>
          </p:nvSpPr>
          <p:spPr>
            <a:xfrm>
              <a:off x="8648307" y="4355728"/>
              <a:ext cx="512064" cy="60350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739DFEF2-D9C3-DC4C-AB34-68EAC36934C7}"/>
                </a:ext>
              </a:extLst>
            </p:cNvPr>
            <p:cNvSpPr/>
            <p:nvPr/>
          </p:nvSpPr>
          <p:spPr>
            <a:xfrm>
              <a:off x="8648307" y="4992760"/>
              <a:ext cx="512064" cy="603504"/>
            </a:xfrm>
            <a:prstGeom prst="rect">
              <a:avLst/>
            </a:prstGeom>
            <a:solidFill>
              <a:srgbClr val="AB7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8039E61A-DD39-E848-A27E-00234FE1E64A}"/>
                </a:ext>
              </a:extLst>
            </p:cNvPr>
            <p:cNvSpPr txBox="1"/>
            <p:nvPr/>
          </p:nvSpPr>
          <p:spPr>
            <a:xfrm>
              <a:off x="9173690" y="5408001"/>
              <a:ext cx="1051656" cy="400109"/>
            </a:xfrm>
            <a:prstGeom prst="rect">
              <a:avLst/>
            </a:prstGeom>
            <a:noFill/>
          </p:spPr>
          <p:txBody>
            <a:bodyPr wrap="none" rtlCol="0">
              <a:spAutoFit/>
            </a:bodyPr>
            <a:lstStyle/>
            <a:p>
              <a:r>
                <a:rPr lang="en-US" sz="1350" dirty="0"/>
                <a:t>0 Mg/ha</a:t>
              </a:r>
            </a:p>
          </p:txBody>
        </p:sp>
        <p:sp>
          <p:nvSpPr>
            <p:cNvPr id="10" name="TextBox 9">
              <a:extLst>
                <a:ext uri="{FF2B5EF4-FFF2-40B4-BE49-F238E27FC236}">
                  <a16:creationId xmlns:a16="http://schemas.microsoft.com/office/drawing/2014/main" id="{5D2428C9-7A54-B344-8BFD-EDDE9E714480}"/>
                </a:ext>
              </a:extLst>
            </p:cNvPr>
            <p:cNvSpPr txBox="1"/>
            <p:nvPr/>
          </p:nvSpPr>
          <p:spPr>
            <a:xfrm>
              <a:off x="9173690" y="2254428"/>
              <a:ext cx="1286762" cy="400109"/>
            </a:xfrm>
            <a:prstGeom prst="rect">
              <a:avLst/>
            </a:prstGeom>
            <a:noFill/>
          </p:spPr>
          <p:txBody>
            <a:bodyPr wrap="none" rtlCol="0">
              <a:spAutoFit/>
            </a:bodyPr>
            <a:lstStyle/>
            <a:p>
              <a:r>
                <a:rPr lang="en-US" sz="1350" dirty="0"/>
                <a:t>100 Mg/ha</a:t>
              </a:r>
            </a:p>
          </p:txBody>
        </p:sp>
        <p:sp>
          <p:nvSpPr>
            <p:cNvPr id="12" name="TextBox 11">
              <a:extLst>
                <a:ext uri="{FF2B5EF4-FFF2-40B4-BE49-F238E27FC236}">
                  <a16:creationId xmlns:a16="http://schemas.microsoft.com/office/drawing/2014/main" id="{883A6624-CEC8-1C4C-A0CF-8E1A43A24110}"/>
                </a:ext>
              </a:extLst>
            </p:cNvPr>
            <p:cNvSpPr txBox="1"/>
            <p:nvPr/>
          </p:nvSpPr>
          <p:spPr>
            <a:xfrm>
              <a:off x="9576330" y="4123446"/>
              <a:ext cx="2260933" cy="677108"/>
            </a:xfrm>
            <a:prstGeom prst="rect">
              <a:avLst/>
            </a:prstGeom>
            <a:noFill/>
          </p:spPr>
          <p:txBody>
            <a:bodyPr wrap="square" rtlCol="0">
              <a:spAutoFit/>
            </a:bodyPr>
            <a:lstStyle/>
            <a:p>
              <a:pPr algn="r"/>
              <a:r>
                <a:rPr lang="en-US" sz="1350" dirty="0"/>
                <a:t>Accuracy: 20 Mg/ha</a:t>
              </a:r>
            </a:p>
            <a:p>
              <a:pPr algn="r"/>
              <a:r>
                <a:rPr lang="en-US" sz="1350" dirty="0"/>
                <a:t>annually</a:t>
              </a:r>
            </a:p>
          </p:txBody>
        </p:sp>
        <p:cxnSp>
          <p:nvCxnSpPr>
            <p:cNvPr id="107" name="Straight Arrow Connector 106">
              <a:extLst>
                <a:ext uri="{FF2B5EF4-FFF2-40B4-BE49-F238E27FC236}">
                  <a16:creationId xmlns:a16="http://schemas.microsoft.com/office/drawing/2014/main" id="{2563C5D3-4FBE-6A4C-BF8C-9B235346D225}"/>
                </a:ext>
              </a:extLst>
            </p:cNvPr>
            <p:cNvCxnSpPr/>
            <p:nvPr/>
          </p:nvCxnSpPr>
          <p:spPr>
            <a:xfrm flipV="1">
              <a:off x="8498272" y="2436319"/>
              <a:ext cx="0" cy="313508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19756005-229A-7342-AA28-205EA7CF4DE0}"/>
                </a:ext>
              </a:extLst>
            </p:cNvPr>
            <p:cNvSpPr txBox="1"/>
            <p:nvPr/>
          </p:nvSpPr>
          <p:spPr>
            <a:xfrm>
              <a:off x="8942120" y="1733795"/>
              <a:ext cx="1022076" cy="400109"/>
            </a:xfrm>
            <a:prstGeom prst="rect">
              <a:avLst/>
            </a:prstGeom>
            <a:noFill/>
          </p:spPr>
          <p:txBody>
            <a:bodyPr wrap="none" rtlCol="0">
              <a:spAutoFit/>
            </a:bodyPr>
            <a:lstStyle/>
            <a:p>
              <a:r>
                <a:rPr lang="en-US" sz="1350" dirty="0"/>
                <a:t>Biomass</a:t>
              </a:r>
            </a:p>
          </p:txBody>
        </p:sp>
        <p:grpSp>
          <p:nvGrpSpPr>
            <p:cNvPr id="119" name="Group 118">
              <a:extLst>
                <a:ext uri="{FF2B5EF4-FFF2-40B4-BE49-F238E27FC236}">
                  <a16:creationId xmlns:a16="http://schemas.microsoft.com/office/drawing/2014/main" id="{8136CD29-6DF3-7745-8AE3-911F9F042FFE}"/>
                </a:ext>
              </a:extLst>
            </p:cNvPr>
            <p:cNvGrpSpPr/>
            <p:nvPr/>
          </p:nvGrpSpPr>
          <p:grpSpPr>
            <a:xfrm>
              <a:off x="9250826" y="4079361"/>
              <a:ext cx="510639" cy="605645"/>
              <a:chOff x="4655075" y="4165100"/>
              <a:chExt cx="510639" cy="771899"/>
            </a:xfrm>
          </p:grpSpPr>
          <p:cxnSp>
            <p:nvCxnSpPr>
              <p:cNvPr id="115" name="Straight Connector 114">
                <a:extLst>
                  <a:ext uri="{FF2B5EF4-FFF2-40B4-BE49-F238E27FC236}">
                    <a16:creationId xmlns:a16="http://schemas.microsoft.com/office/drawing/2014/main" id="{A5DDA8D5-183F-8D4D-A0D3-1E47F314EAD4}"/>
                  </a:ext>
                </a:extLst>
              </p:cNvPr>
              <p:cNvCxnSpPr/>
              <p:nvPr/>
            </p:nvCxnSpPr>
            <p:spPr>
              <a:xfrm>
                <a:off x="4910394" y="4165105"/>
                <a:ext cx="0" cy="7718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750E895-8226-714E-A78B-50B561D099F9}"/>
                  </a:ext>
                </a:extLst>
              </p:cNvPr>
              <p:cNvCxnSpPr/>
              <p:nvPr/>
            </p:nvCxnSpPr>
            <p:spPr>
              <a:xfrm>
                <a:off x="4655075" y="4165100"/>
                <a:ext cx="5106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1461F68-39A9-3348-A254-242119D5FF50}"/>
                  </a:ext>
                </a:extLst>
              </p:cNvPr>
              <p:cNvCxnSpPr/>
              <p:nvPr/>
            </p:nvCxnSpPr>
            <p:spPr>
              <a:xfrm>
                <a:off x="4655075" y="4935017"/>
                <a:ext cx="5106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 name="Title 3">
            <a:extLst>
              <a:ext uri="{FF2B5EF4-FFF2-40B4-BE49-F238E27FC236}">
                <a16:creationId xmlns:a16="http://schemas.microsoft.com/office/drawing/2014/main" id="{0B605A5A-D8F7-104A-9AED-AC1650955F24}"/>
              </a:ext>
            </a:extLst>
          </p:cNvPr>
          <p:cNvSpPr>
            <a:spLocks noGrp="1"/>
          </p:cNvSpPr>
          <p:nvPr>
            <p:ph type="title"/>
          </p:nvPr>
        </p:nvSpPr>
        <p:spPr/>
        <p:txBody>
          <a:bodyPr/>
          <a:lstStyle/>
          <a:p>
            <a:r>
              <a:rPr lang="en-US" dirty="0"/>
              <a:t>Ecosystem Requirements </a:t>
            </a:r>
            <a:br>
              <a:rPr lang="en-US" dirty="0"/>
            </a:br>
            <a:r>
              <a:rPr lang="en-US" dirty="0"/>
              <a:t>Illustrated</a:t>
            </a:r>
          </a:p>
        </p:txBody>
      </p:sp>
      <p:grpSp>
        <p:nvGrpSpPr>
          <p:cNvPr id="20" name="Group 19">
            <a:extLst>
              <a:ext uri="{FF2B5EF4-FFF2-40B4-BE49-F238E27FC236}">
                <a16:creationId xmlns:a16="http://schemas.microsoft.com/office/drawing/2014/main" id="{63664565-51E2-6B41-BE75-A73171A9DA28}"/>
              </a:ext>
            </a:extLst>
          </p:cNvPr>
          <p:cNvGrpSpPr/>
          <p:nvPr/>
        </p:nvGrpSpPr>
        <p:grpSpPr>
          <a:xfrm>
            <a:off x="3527548" y="4054611"/>
            <a:ext cx="2095514" cy="1929527"/>
            <a:chOff x="3439154" y="4085406"/>
            <a:chExt cx="2381989" cy="1792424"/>
          </a:xfrm>
        </p:grpSpPr>
        <p:sp>
          <p:nvSpPr>
            <p:cNvPr id="13" name="Rectangle 12">
              <a:extLst>
                <a:ext uri="{FF2B5EF4-FFF2-40B4-BE49-F238E27FC236}">
                  <a16:creationId xmlns:a16="http://schemas.microsoft.com/office/drawing/2014/main" id="{B46F26D2-7959-ED43-B5FB-BB0320A31264}"/>
                </a:ext>
              </a:extLst>
            </p:cNvPr>
            <p:cNvSpPr/>
            <p:nvPr/>
          </p:nvSpPr>
          <p:spPr>
            <a:xfrm>
              <a:off x="3439154" y="4085406"/>
              <a:ext cx="2381989" cy="1792424"/>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8BD05761-8354-5441-AC19-F9BC8C6BAD27}"/>
                </a:ext>
              </a:extLst>
            </p:cNvPr>
            <p:cNvSpPr/>
            <p:nvPr/>
          </p:nvSpPr>
          <p:spPr>
            <a:xfrm>
              <a:off x="3765077" y="4334110"/>
              <a:ext cx="1418583" cy="1308069"/>
            </a:xfrm>
            <a:custGeom>
              <a:avLst/>
              <a:gdLst>
                <a:gd name="connsiteX0" fmla="*/ 350976 w 1418583"/>
                <a:gd name="connsiteY0" fmla="*/ 105065 h 1308069"/>
                <a:gd name="connsiteX1" fmla="*/ 55141 w 1418583"/>
                <a:gd name="connsiteY1" fmla="*/ 212642 h 1308069"/>
                <a:gd name="connsiteX2" fmla="*/ 95482 w 1418583"/>
                <a:gd name="connsiteY2" fmla="*/ 925336 h 1308069"/>
                <a:gd name="connsiteX3" fmla="*/ 996435 w 1418583"/>
                <a:gd name="connsiteY3" fmla="*/ 1274959 h 1308069"/>
                <a:gd name="connsiteX4" fmla="*/ 1399847 w 1418583"/>
                <a:gd name="connsiteY4" fmla="*/ 118512 h 1308069"/>
                <a:gd name="connsiteX5" fmla="*/ 431659 w 1418583"/>
                <a:gd name="connsiteY5" fmla="*/ 37830 h 1308069"/>
                <a:gd name="connsiteX6" fmla="*/ 350976 w 1418583"/>
                <a:gd name="connsiteY6" fmla="*/ 105065 h 13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583" h="1308069">
                  <a:moveTo>
                    <a:pt x="350976" y="105065"/>
                  </a:moveTo>
                  <a:cubicBezTo>
                    <a:pt x="288223" y="134200"/>
                    <a:pt x="97723" y="75930"/>
                    <a:pt x="55141" y="212642"/>
                  </a:cubicBezTo>
                  <a:cubicBezTo>
                    <a:pt x="12559" y="349354"/>
                    <a:pt x="-61400" y="748283"/>
                    <a:pt x="95482" y="925336"/>
                  </a:cubicBezTo>
                  <a:cubicBezTo>
                    <a:pt x="252364" y="1102389"/>
                    <a:pt x="779041" y="1409430"/>
                    <a:pt x="996435" y="1274959"/>
                  </a:cubicBezTo>
                  <a:cubicBezTo>
                    <a:pt x="1213829" y="1140488"/>
                    <a:pt x="1493976" y="324700"/>
                    <a:pt x="1399847" y="118512"/>
                  </a:cubicBezTo>
                  <a:cubicBezTo>
                    <a:pt x="1305718" y="-87676"/>
                    <a:pt x="610953" y="37830"/>
                    <a:pt x="431659" y="37830"/>
                  </a:cubicBezTo>
                  <a:cubicBezTo>
                    <a:pt x="252365" y="37830"/>
                    <a:pt x="413729" y="75930"/>
                    <a:pt x="350976" y="105065"/>
                  </a:cubicBezTo>
                  <a:close/>
                </a:path>
              </a:pathLst>
            </a:custGeom>
            <a:solidFill>
              <a:srgbClr val="99DD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Freeform 101">
              <a:extLst>
                <a:ext uri="{FF2B5EF4-FFF2-40B4-BE49-F238E27FC236}">
                  <a16:creationId xmlns:a16="http://schemas.microsoft.com/office/drawing/2014/main" id="{455DFD44-0403-164C-9535-03019B14B668}"/>
                </a:ext>
              </a:extLst>
            </p:cNvPr>
            <p:cNvSpPr/>
            <p:nvPr/>
          </p:nvSpPr>
          <p:spPr>
            <a:xfrm>
              <a:off x="3962400" y="4560496"/>
              <a:ext cx="1035523" cy="877662"/>
            </a:xfrm>
            <a:custGeom>
              <a:avLst/>
              <a:gdLst>
                <a:gd name="connsiteX0" fmla="*/ 350976 w 1418583"/>
                <a:gd name="connsiteY0" fmla="*/ 105065 h 1308069"/>
                <a:gd name="connsiteX1" fmla="*/ 55141 w 1418583"/>
                <a:gd name="connsiteY1" fmla="*/ 212642 h 1308069"/>
                <a:gd name="connsiteX2" fmla="*/ 95482 w 1418583"/>
                <a:gd name="connsiteY2" fmla="*/ 925336 h 1308069"/>
                <a:gd name="connsiteX3" fmla="*/ 996435 w 1418583"/>
                <a:gd name="connsiteY3" fmla="*/ 1274959 h 1308069"/>
                <a:gd name="connsiteX4" fmla="*/ 1399847 w 1418583"/>
                <a:gd name="connsiteY4" fmla="*/ 118512 h 1308069"/>
                <a:gd name="connsiteX5" fmla="*/ 431659 w 1418583"/>
                <a:gd name="connsiteY5" fmla="*/ 37830 h 1308069"/>
                <a:gd name="connsiteX6" fmla="*/ 350976 w 1418583"/>
                <a:gd name="connsiteY6" fmla="*/ 105065 h 13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583" h="1308069">
                  <a:moveTo>
                    <a:pt x="350976" y="105065"/>
                  </a:moveTo>
                  <a:cubicBezTo>
                    <a:pt x="288223" y="134200"/>
                    <a:pt x="97723" y="75930"/>
                    <a:pt x="55141" y="212642"/>
                  </a:cubicBezTo>
                  <a:cubicBezTo>
                    <a:pt x="12559" y="349354"/>
                    <a:pt x="-61400" y="748283"/>
                    <a:pt x="95482" y="925336"/>
                  </a:cubicBezTo>
                  <a:cubicBezTo>
                    <a:pt x="252364" y="1102389"/>
                    <a:pt x="779041" y="1409430"/>
                    <a:pt x="996435" y="1274959"/>
                  </a:cubicBezTo>
                  <a:cubicBezTo>
                    <a:pt x="1213829" y="1140488"/>
                    <a:pt x="1493976" y="324700"/>
                    <a:pt x="1399847" y="118512"/>
                  </a:cubicBezTo>
                  <a:cubicBezTo>
                    <a:pt x="1305718" y="-87676"/>
                    <a:pt x="610953" y="37830"/>
                    <a:pt x="431659" y="37830"/>
                  </a:cubicBezTo>
                  <a:cubicBezTo>
                    <a:pt x="252365" y="37830"/>
                    <a:pt x="413729" y="75930"/>
                    <a:pt x="350976" y="105065"/>
                  </a:cubicBezTo>
                  <a:close/>
                </a:path>
              </a:pathLst>
            </a:custGeom>
            <a:solidFill>
              <a:srgbClr val="B7B1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Freeform 105">
              <a:extLst>
                <a:ext uri="{FF2B5EF4-FFF2-40B4-BE49-F238E27FC236}">
                  <a16:creationId xmlns:a16="http://schemas.microsoft.com/office/drawing/2014/main" id="{9A112AD8-3075-4F43-B475-0B011D48EB57}"/>
                </a:ext>
              </a:extLst>
            </p:cNvPr>
            <p:cNvSpPr/>
            <p:nvPr/>
          </p:nvSpPr>
          <p:spPr>
            <a:xfrm>
              <a:off x="4159723" y="4786882"/>
              <a:ext cx="640877" cy="394718"/>
            </a:xfrm>
            <a:custGeom>
              <a:avLst/>
              <a:gdLst>
                <a:gd name="connsiteX0" fmla="*/ 350976 w 1418583"/>
                <a:gd name="connsiteY0" fmla="*/ 105065 h 1308069"/>
                <a:gd name="connsiteX1" fmla="*/ 55141 w 1418583"/>
                <a:gd name="connsiteY1" fmla="*/ 212642 h 1308069"/>
                <a:gd name="connsiteX2" fmla="*/ 95482 w 1418583"/>
                <a:gd name="connsiteY2" fmla="*/ 925336 h 1308069"/>
                <a:gd name="connsiteX3" fmla="*/ 996435 w 1418583"/>
                <a:gd name="connsiteY3" fmla="*/ 1274959 h 1308069"/>
                <a:gd name="connsiteX4" fmla="*/ 1399847 w 1418583"/>
                <a:gd name="connsiteY4" fmla="*/ 118512 h 1308069"/>
                <a:gd name="connsiteX5" fmla="*/ 431659 w 1418583"/>
                <a:gd name="connsiteY5" fmla="*/ 37830 h 1308069"/>
                <a:gd name="connsiteX6" fmla="*/ 350976 w 1418583"/>
                <a:gd name="connsiteY6" fmla="*/ 105065 h 13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583" h="1308069">
                  <a:moveTo>
                    <a:pt x="350976" y="105065"/>
                  </a:moveTo>
                  <a:cubicBezTo>
                    <a:pt x="288223" y="134200"/>
                    <a:pt x="97723" y="75930"/>
                    <a:pt x="55141" y="212642"/>
                  </a:cubicBezTo>
                  <a:cubicBezTo>
                    <a:pt x="12559" y="349354"/>
                    <a:pt x="-61400" y="748283"/>
                    <a:pt x="95482" y="925336"/>
                  </a:cubicBezTo>
                  <a:cubicBezTo>
                    <a:pt x="252364" y="1102389"/>
                    <a:pt x="779041" y="1409430"/>
                    <a:pt x="996435" y="1274959"/>
                  </a:cubicBezTo>
                  <a:cubicBezTo>
                    <a:pt x="1213829" y="1140488"/>
                    <a:pt x="1493976" y="324700"/>
                    <a:pt x="1399847" y="118512"/>
                  </a:cubicBezTo>
                  <a:cubicBezTo>
                    <a:pt x="1305718" y="-87676"/>
                    <a:pt x="610953" y="37830"/>
                    <a:pt x="431659" y="37830"/>
                  </a:cubicBezTo>
                  <a:cubicBezTo>
                    <a:pt x="252365" y="37830"/>
                    <a:pt x="413729" y="75930"/>
                    <a:pt x="350976" y="105065"/>
                  </a:cubicBezTo>
                  <a:close/>
                </a:path>
              </a:pathLst>
            </a:custGeom>
            <a:solidFill>
              <a:srgbClr val="C07C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Freeform 109">
              <a:extLst>
                <a:ext uri="{FF2B5EF4-FFF2-40B4-BE49-F238E27FC236}">
                  <a16:creationId xmlns:a16="http://schemas.microsoft.com/office/drawing/2014/main" id="{874F274E-DD2F-1043-888C-7773F31C0E5F}"/>
                </a:ext>
              </a:extLst>
            </p:cNvPr>
            <p:cNvSpPr/>
            <p:nvPr/>
          </p:nvSpPr>
          <p:spPr>
            <a:xfrm>
              <a:off x="4357047" y="4876800"/>
              <a:ext cx="319704" cy="168332"/>
            </a:xfrm>
            <a:custGeom>
              <a:avLst/>
              <a:gdLst>
                <a:gd name="connsiteX0" fmla="*/ 350976 w 1418583"/>
                <a:gd name="connsiteY0" fmla="*/ 105065 h 1308069"/>
                <a:gd name="connsiteX1" fmla="*/ 55141 w 1418583"/>
                <a:gd name="connsiteY1" fmla="*/ 212642 h 1308069"/>
                <a:gd name="connsiteX2" fmla="*/ 95482 w 1418583"/>
                <a:gd name="connsiteY2" fmla="*/ 925336 h 1308069"/>
                <a:gd name="connsiteX3" fmla="*/ 996435 w 1418583"/>
                <a:gd name="connsiteY3" fmla="*/ 1274959 h 1308069"/>
                <a:gd name="connsiteX4" fmla="*/ 1399847 w 1418583"/>
                <a:gd name="connsiteY4" fmla="*/ 118512 h 1308069"/>
                <a:gd name="connsiteX5" fmla="*/ 431659 w 1418583"/>
                <a:gd name="connsiteY5" fmla="*/ 37830 h 1308069"/>
                <a:gd name="connsiteX6" fmla="*/ 350976 w 1418583"/>
                <a:gd name="connsiteY6" fmla="*/ 105065 h 13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583" h="1308069">
                  <a:moveTo>
                    <a:pt x="350976" y="105065"/>
                  </a:moveTo>
                  <a:cubicBezTo>
                    <a:pt x="288223" y="134200"/>
                    <a:pt x="97723" y="75930"/>
                    <a:pt x="55141" y="212642"/>
                  </a:cubicBezTo>
                  <a:cubicBezTo>
                    <a:pt x="12559" y="349354"/>
                    <a:pt x="-61400" y="748283"/>
                    <a:pt x="95482" y="925336"/>
                  </a:cubicBezTo>
                  <a:cubicBezTo>
                    <a:pt x="252364" y="1102389"/>
                    <a:pt x="779041" y="1409430"/>
                    <a:pt x="996435" y="1274959"/>
                  </a:cubicBezTo>
                  <a:cubicBezTo>
                    <a:pt x="1213829" y="1140488"/>
                    <a:pt x="1493976" y="324700"/>
                    <a:pt x="1399847" y="118512"/>
                  </a:cubicBezTo>
                  <a:cubicBezTo>
                    <a:pt x="1305718" y="-87676"/>
                    <a:pt x="610953" y="37830"/>
                    <a:pt x="431659" y="37830"/>
                  </a:cubicBezTo>
                  <a:cubicBezTo>
                    <a:pt x="252365" y="37830"/>
                    <a:pt x="413729" y="75930"/>
                    <a:pt x="350976" y="105065"/>
                  </a:cubicBezTo>
                  <a:close/>
                </a:path>
              </a:pathLst>
            </a:cu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3" name="TextBox 112">
            <a:extLst>
              <a:ext uri="{FF2B5EF4-FFF2-40B4-BE49-F238E27FC236}">
                <a16:creationId xmlns:a16="http://schemas.microsoft.com/office/drawing/2014/main" id="{FECD7AB8-C594-2C44-AD43-B73AC50459E3}"/>
              </a:ext>
            </a:extLst>
          </p:cNvPr>
          <p:cNvSpPr txBox="1"/>
          <p:nvPr/>
        </p:nvSpPr>
        <p:spPr>
          <a:xfrm>
            <a:off x="3087972" y="3763707"/>
            <a:ext cx="2896227" cy="300082"/>
          </a:xfrm>
          <a:prstGeom prst="rect">
            <a:avLst/>
          </a:prstGeom>
          <a:noFill/>
        </p:spPr>
        <p:txBody>
          <a:bodyPr wrap="square" rtlCol="0">
            <a:spAutoFit/>
          </a:bodyPr>
          <a:lstStyle/>
          <a:p>
            <a:pPr algn="ctr"/>
            <a:r>
              <a:rPr lang="en-US" sz="1350" dirty="0"/>
              <a:t>Permafrost</a:t>
            </a:r>
          </a:p>
        </p:txBody>
      </p:sp>
      <p:sp>
        <p:nvSpPr>
          <p:cNvPr id="116" name="TextBox 115">
            <a:extLst>
              <a:ext uri="{FF2B5EF4-FFF2-40B4-BE49-F238E27FC236}">
                <a16:creationId xmlns:a16="http://schemas.microsoft.com/office/drawing/2014/main" id="{DEEDA5D6-77F4-144F-9C71-82A87D703371}"/>
              </a:ext>
            </a:extLst>
          </p:cNvPr>
          <p:cNvSpPr txBox="1"/>
          <p:nvPr/>
        </p:nvSpPr>
        <p:spPr>
          <a:xfrm>
            <a:off x="3274417" y="6023170"/>
            <a:ext cx="2644280" cy="507831"/>
          </a:xfrm>
          <a:prstGeom prst="rect">
            <a:avLst/>
          </a:prstGeom>
          <a:noFill/>
        </p:spPr>
        <p:txBody>
          <a:bodyPr wrap="square" rtlCol="0">
            <a:spAutoFit/>
          </a:bodyPr>
          <a:lstStyle/>
          <a:p>
            <a:pPr algn="ctr"/>
            <a:r>
              <a:rPr lang="en-US" sz="1350" dirty="0"/>
              <a:t>Accuracy:  5.2 mm @ 100m, </a:t>
            </a:r>
          </a:p>
          <a:p>
            <a:pPr algn="ctr"/>
            <a:r>
              <a:rPr lang="en-US" sz="1350" dirty="0"/>
              <a:t>16 mm @ 10 km, semi-monthly </a:t>
            </a:r>
          </a:p>
        </p:txBody>
      </p:sp>
    </p:spTree>
    <p:extLst>
      <p:ext uri="{BB962C8B-B14F-4D97-AF65-F5344CB8AC3E}">
        <p14:creationId xmlns:p14="http://schemas.microsoft.com/office/powerpoint/2010/main" val="2428657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1">
            <a:extLst>
              <a:ext uri="{FF2B5EF4-FFF2-40B4-BE49-F238E27FC236}">
                <a16:creationId xmlns:a16="http://schemas.microsoft.com/office/drawing/2014/main" id="{364A2FFF-36CF-7F45-8FE6-D359A41A974A}"/>
              </a:ext>
            </a:extLst>
          </p:cNvPr>
          <p:cNvSpPr>
            <a:spLocks noChangeArrowheads="1"/>
          </p:cNvSpPr>
          <p:nvPr/>
        </p:nvSpPr>
        <p:spPr bwMode="auto">
          <a:xfrm>
            <a:off x="2533604" y="360816"/>
            <a:ext cx="6395934" cy="62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6907" tIns="46907" rIns="121959" bIns="46907" anchor="ctr"/>
          <a:lstStyle>
            <a:lvl1pPr marL="39688"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9pPr>
          </a:lstStyle>
          <a:p>
            <a:pPr algn="r" eaLnBrk="1" hangingPunct="1">
              <a:spcBef>
                <a:spcPts val="646"/>
              </a:spcBef>
            </a:pPr>
            <a:r>
              <a:rPr lang="en-US" altLang="en-US" sz="2216" b="1" dirty="0">
                <a:solidFill>
                  <a:srgbClr val="2D2D8A"/>
                </a:solidFill>
                <a:latin typeface="Arial" panose="020B0604020202020204" pitchFamily="34" charset="0"/>
                <a:ea typeface="ヒラギノ角ゴ ProN W6" panose="020B0300000000000000" pitchFamily="34" charset="-128"/>
                <a:sym typeface="Arial" panose="020B0604020202020204" pitchFamily="34" charset="0"/>
              </a:rPr>
              <a:t>NISAR Development:  Ecosystems</a:t>
            </a:r>
          </a:p>
        </p:txBody>
      </p:sp>
      <p:pic>
        <p:nvPicPr>
          <p:cNvPr id="16" name="Picture 15">
            <a:extLst>
              <a:ext uri="{FF2B5EF4-FFF2-40B4-BE49-F238E27FC236}">
                <a16:creationId xmlns:a16="http://schemas.microsoft.com/office/drawing/2014/main" id="{45B8EA87-D330-5349-95AB-A25C457C502F}"/>
              </a:ext>
            </a:extLst>
          </p:cNvPr>
          <p:cNvPicPr>
            <a:picLocks noChangeAspect="1"/>
          </p:cNvPicPr>
          <p:nvPr/>
        </p:nvPicPr>
        <p:blipFill>
          <a:blip r:embed="rId3"/>
          <a:stretch>
            <a:fillRect/>
          </a:stretch>
        </p:blipFill>
        <p:spPr>
          <a:xfrm>
            <a:off x="5197077" y="2667000"/>
            <a:ext cx="3946923" cy="3887904"/>
          </a:xfrm>
          <a:prstGeom prst="rect">
            <a:avLst/>
          </a:prstGeom>
        </p:spPr>
      </p:pic>
      <p:pic>
        <p:nvPicPr>
          <p:cNvPr id="18" name="Picture 17">
            <a:extLst>
              <a:ext uri="{FF2B5EF4-FFF2-40B4-BE49-F238E27FC236}">
                <a16:creationId xmlns:a16="http://schemas.microsoft.com/office/drawing/2014/main" id="{82F2A6E2-2F80-BB41-B330-D08FB867EBFC}"/>
              </a:ext>
            </a:extLst>
          </p:cNvPr>
          <p:cNvPicPr>
            <a:picLocks noChangeAspect="1"/>
          </p:cNvPicPr>
          <p:nvPr/>
        </p:nvPicPr>
        <p:blipFill>
          <a:blip r:embed="rId4"/>
          <a:stretch>
            <a:fillRect/>
          </a:stretch>
        </p:blipFill>
        <p:spPr>
          <a:xfrm>
            <a:off x="4333075" y="1178246"/>
            <a:ext cx="4690734" cy="1172684"/>
          </a:xfrm>
          <a:prstGeom prst="rect">
            <a:avLst/>
          </a:prstGeom>
        </p:spPr>
      </p:pic>
      <p:pic>
        <p:nvPicPr>
          <p:cNvPr id="15" name="Picture 14">
            <a:extLst>
              <a:ext uri="{FF2B5EF4-FFF2-40B4-BE49-F238E27FC236}">
                <a16:creationId xmlns:a16="http://schemas.microsoft.com/office/drawing/2014/main" id="{5D2C799E-9ECB-3944-B134-6608BA1B77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920"/>
          <a:stretch/>
        </p:blipFill>
        <p:spPr>
          <a:xfrm>
            <a:off x="304800" y="4105993"/>
            <a:ext cx="4995421" cy="2599607"/>
          </a:xfrm>
          <a:prstGeom prst="rect">
            <a:avLst/>
          </a:prstGeom>
        </p:spPr>
      </p:pic>
      <p:sp>
        <p:nvSpPr>
          <p:cNvPr id="5121" name="Rectangle 9">
            <a:extLst>
              <a:ext uri="{FF2B5EF4-FFF2-40B4-BE49-F238E27FC236}">
                <a16:creationId xmlns:a16="http://schemas.microsoft.com/office/drawing/2014/main" id="{229E5B37-4650-744E-B30A-58A355166848}"/>
              </a:ext>
            </a:extLst>
          </p:cNvPr>
          <p:cNvSpPr txBox="1">
            <a:spLocks noChangeArrowheads="1"/>
          </p:cNvSpPr>
          <p:nvPr/>
        </p:nvSpPr>
        <p:spPr bwMode="auto">
          <a:xfrm>
            <a:off x="217989" y="1372710"/>
            <a:ext cx="3503156" cy="164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6907" tIns="46907" rIns="121959" bIns="46907"/>
          <a:lstStyle>
            <a:lvl1pPr marL="325438" indent="-285750"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9pPr>
          </a:lstStyle>
          <a:p>
            <a:pPr eaLnBrk="1" hangingPunct="1">
              <a:spcBef>
                <a:spcPts val="646"/>
              </a:spcBef>
              <a:buClr>
                <a:srgbClr val="00279F"/>
              </a:buClr>
              <a:buSzPct val="100000"/>
            </a:pPr>
            <a:r>
              <a:rPr lang="en-US" altLang="en-US" sz="1847" dirty="0">
                <a:solidFill>
                  <a:srgbClr val="333399"/>
                </a:solidFill>
                <a:latin typeface="Arial" panose="020B0604020202020204" pitchFamily="34" charset="0"/>
                <a:ea typeface="ヒラギノ角ゴ ProN W6" panose="020B0300000000000000" pitchFamily="34" charset="-128"/>
                <a:sym typeface="Arial" panose="020B0604020202020204" pitchFamily="34" charset="0"/>
              </a:rPr>
              <a:t>• Biomass	• Wetlands</a:t>
            </a:r>
          </a:p>
          <a:p>
            <a:pPr eaLnBrk="1" hangingPunct="1">
              <a:spcBef>
                <a:spcPts val="646"/>
              </a:spcBef>
              <a:buClr>
                <a:srgbClr val="00279F"/>
              </a:buClr>
              <a:buSzPct val="100000"/>
            </a:pPr>
            <a:r>
              <a:rPr lang="en-US" altLang="en-US" sz="1847" dirty="0">
                <a:solidFill>
                  <a:srgbClr val="333399"/>
                </a:solidFill>
                <a:latin typeface="Arial" panose="020B0604020202020204" pitchFamily="34" charset="0"/>
                <a:ea typeface="ヒラギノ角ゴ ProN W6" panose="020B0300000000000000" pitchFamily="34" charset="-128"/>
                <a:sym typeface="Arial" panose="020B0604020202020204" pitchFamily="34" charset="0"/>
              </a:rPr>
              <a:t>• Disturbance	• Agriculture</a:t>
            </a:r>
          </a:p>
          <a:p>
            <a:pPr eaLnBrk="1" hangingPunct="1">
              <a:spcBef>
                <a:spcPts val="646"/>
              </a:spcBef>
              <a:buClr>
                <a:srgbClr val="00279F"/>
              </a:buClr>
              <a:buSzPct val="100000"/>
            </a:pPr>
            <a:r>
              <a:rPr lang="en-US" altLang="en-US" sz="1847" dirty="0">
                <a:solidFill>
                  <a:srgbClr val="333399"/>
                </a:solidFill>
                <a:latin typeface="Arial" panose="020B0604020202020204" pitchFamily="34" charset="0"/>
                <a:ea typeface="ヒラギノ角ゴ ProN W6" panose="020B0300000000000000" pitchFamily="34" charset="-128"/>
                <a:sym typeface="Arial" panose="020B0604020202020204" pitchFamily="34" charset="0"/>
              </a:rPr>
              <a:t>• Permafrost</a:t>
            </a:r>
          </a:p>
          <a:p>
            <a:pPr eaLnBrk="1" hangingPunct="1">
              <a:spcBef>
                <a:spcPts val="646"/>
              </a:spcBef>
              <a:buClr>
                <a:srgbClr val="00279F"/>
              </a:buClr>
              <a:buSzPct val="100000"/>
            </a:pPr>
            <a:r>
              <a:rPr lang="en-US" altLang="en-US" sz="1847" dirty="0">
                <a:solidFill>
                  <a:srgbClr val="333399"/>
                </a:solidFill>
                <a:latin typeface="Arial" panose="020B0604020202020204" pitchFamily="34" charset="0"/>
                <a:ea typeface="ヒラギノ角ゴ ProN W6" panose="020B0300000000000000" pitchFamily="34" charset="-128"/>
                <a:sym typeface="Arial" panose="020B0604020202020204" pitchFamily="34" charset="0"/>
              </a:rPr>
              <a:t>Dense-time series of L-band data (dual-pol)</a:t>
            </a:r>
          </a:p>
        </p:txBody>
      </p:sp>
      <p:sp>
        <p:nvSpPr>
          <p:cNvPr id="2" name="TextBox 1">
            <a:extLst>
              <a:ext uri="{FF2B5EF4-FFF2-40B4-BE49-F238E27FC236}">
                <a16:creationId xmlns:a16="http://schemas.microsoft.com/office/drawing/2014/main" id="{5982D053-F5D0-E040-85F8-66B7A9639C55}"/>
              </a:ext>
            </a:extLst>
          </p:cNvPr>
          <p:cNvSpPr txBox="1"/>
          <p:nvPr/>
        </p:nvSpPr>
        <p:spPr>
          <a:xfrm>
            <a:off x="322976" y="1038559"/>
            <a:ext cx="3383930" cy="369332"/>
          </a:xfrm>
          <a:prstGeom prst="rect">
            <a:avLst/>
          </a:prstGeom>
          <a:noFill/>
        </p:spPr>
        <p:txBody>
          <a:bodyPr wrap="square" rtlCol="0">
            <a:spAutoFit/>
          </a:bodyPr>
          <a:lstStyle/>
          <a:p>
            <a:r>
              <a:rPr lang="en-US" u="sng" dirty="0"/>
              <a:t>Basic Ecosystems Disciplines</a:t>
            </a:r>
          </a:p>
        </p:txBody>
      </p:sp>
      <p:sp>
        <p:nvSpPr>
          <p:cNvPr id="8" name="Rectangle 9">
            <a:extLst>
              <a:ext uri="{FF2B5EF4-FFF2-40B4-BE49-F238E27FC236}">
                <a16:creationId xmlns:a16="http://schemas.microsoft.com/office/drawing/2014/main" id="{6442F1A8-CFFC-E743-8261-A49E6E7AAA79}"/>
              </a:ext>
            </a:extLst>
          </p:cNvPr>
          <p:cNvSpPr txBox="1">
            <a:spLocks noChangeArrowheads="1"/>
          </p:cNvSpPr>
          <p:nvPr/>
        </p:nvSpPr>
        <p:spPr bwMode="auto">
          <a:xfrm>
            <a:off x="217989" y="3056847"/>
            <a:ext cx="5344611" cy="164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6907" tIns="46907" rIns="121959" bIns="46907"/>
          <a:lstStyle>
            <a:lvl1pPr marL="325438" indent="-285750"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sym typeface="Times New Roman" panose="02020603050405020304" pitchFamily="18" charset="0"/>
              </a:defRPr>
            </a:lvl9pPr>
          </a:lstStyle>
          <a:p>
            <a:pPr eaLnBrk="1" hangingPunct="1">
              <a:spcBef>
                <a:spcPts val="646"/>
              </a:spcBef>
              <a:buClr>
                <a:srgbClr val="00279F"/>
              </a:buClr>
              <a:buSzPct val="100000"/>
            </a:pPr>
            <a:r>
              <a:rPr lang="en-US" altLang="en-US" sz="1847" dirty="0">
                <a:solidFill>
                  <a:srgbClr val="333399"/>
                </a:solidFill>
                <a:latin typeface="Arial" panose="020B0604020202020204" pitchFamily="34" charset="0"/>
                <a:ea typeface="ヒラギノ角ゴ ProN W6" panose="020B0300000000000000" pitchFamily="34" charset="-128"/>
                <a:sym typeface="Arial" panose="020B0604020202020204" pitchFamily="34" charset="0"/>
              </a:rPr>
              <a:t>NISAR’s observing strategy and open data policy will allow many more disciplines than this to take advantage of this new resource</a:t>
            </a:r>
          </a:p>
        </p:txBody>
      </p:sp>
    </p:spTree>
    <p:extLst>
      <p:ext uri="{BB962C8B-B14F-4D97-AF65-F5344CB8AC3E}">
        <p14:creationId xmlns:p14="http://schemas.microsoft.com/office/powerpoint/2010/main" val="2478449208"/>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7.jpeg"/></Relationships>
</file>

<file path=ppt/theme/theme1.xml><?xml version="1.0" encoding="utf-8"?>
<a:theme xmlns:a="http://schemas.openxmlformats.org/drawingml/2006/main" name="Main NISAR">
  <a:themeElements>
    <a:clrScheme name="NISAR PowerPoint">
      <a:dk1>
        <a:srgbClr val="000000"/>
      </a:dk1>
      <a:lt1>
        <a:srgbClr val="FFFFFF"/>
      </a:lt1>
      <a:dk2>
        <a:srgbClr val="0166AE"/>
      </a:dk2>
      <a:lt2>
        <a:srgbClr val="E7E6E6"/>
      </a:lt2>
      <a:accent1>
        <a:srgbClr val="2CC1DE"/>
      </a:accent1>
      <a:accent2>
        <a:srgbClr val="F76539"/>
      </a:accent2>
      <a:accent3>
        <a:srgbClr val="F27423"/>
      </a:accent3>
      <a:accent4>
        <a:srgbClr val="643517"/>
      </a:accent4>
      <a:accent5>
        <a:srgbClr val="326735"/>
      </a:accent5>
      <a:accent6>
        <a:srgbClr val="326735"/>
      </a:accent6>
      <a:hlink>
        <a:srgbClr val="0166AE"/>
      </a:hlink>
      <a:folHlink>
        <a:srgbClr val="1287D8"/>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eorgi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Geneva"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Geneva"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w/thin header">
  <a:themeElements>
    <a:clrScheme name="blank w/thin header">
      <a:dk1>
        <a:srgbClr val="000000"/>
      </a:dk1>
      <a:lt1>
        <a:srgbClr val="FFFFFF"/>
      </a:lt1>
      <a:dk2>
        <a:srgbClr val="A7A7A7"/>
      </a:dk2>
      <a:lt2>
        <a:srgbClr val="535353"/>
      </a:lt2>
      <a:accent1>
        <a:srgbClr val="7A1301"/>
      </a:accent1>
      <a:accent2>
        <a:srgbClr val="333399"/>
      </a:accent2>
      <a:accent3>
        <a:srgbClr val="8F8F8F"/>
      </a:accent3>
      <a:accent4>
        <a:srgbClr val="707070"/>
      </a:accent4>
      <a:accent5>
        <a:srgbClr val="BEAAAA"/>
      </a:accent5>
      <a:accent6>
        <a:srgbClr val="2D2D8A"/>
      </a:accent6>
      <a:hlink>
        <a:srgbClr val="0000FF"/>
      </a:hlink>
      <a:folHlink>
        <a:srgbClr val="FF00FF"/>
      </a:folHlink>
    </a:clrScheme>
    <a:fontScheme name="blank w/thin header">
      <a:majorFont>
        <a:latin typeface="Helvetica"/>
        <a:ea typeface="Helvetica"/>
        <a:cs typeface="Helvetica"/>
      </a:majorFont>
      <a:minorFont>
        <a:latin typeface="Calibri"/>
        <a:ea typeface="Calibri"/>
        <a:cs typeface="Calibri"/>
      </a:minorFont>
    </a:fontScheme>
    <a:fmtScheme name="blank w/thin head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blank w/thin header">
  <a:themeElements>
    <a:clrScheme name="">
      <a:dk1>
        <a:srgbClr val="000000"/>
      </a:dk1>
      <a:lt1>
        <a:srgbClr val="FFFFFF"/>
      </a:lt1>
      <a:dk2>
        <a:srgbClr val="000000"/>
      </a:dk2>
      <a:lt2>
        <a:srgbClr val="808080"/>
      </a:lt2>
      <a:accent1>
        <a:srgbClr val="7A1301"/>
      </a:accent1>
      <a:accent2>
        <a:srgbClr val="333399"/>
      </a:accent2>
      <a:accent3>
        <a:srgbClr val="FFFFFF"/>
      </a:accent3>
      <a:accent4>
        <a:srgbClr val="000000"/>
      </a:accent4>
      <a:accent5>
        <a:srgbClr val="BEAAAA"/>
      </a:accent5>
      <a:accent6>
        <a:srgbClr val="2D2D8A"/>
      </a:accent6>
      <a:hlink>
        <a:srgbClr val="009999"/>
      </a:hlink>
      <a:folHlink>
        <a:srgbClr val="99CC00"/>
      </a:folHlink>
    </a:clrScheme>
    <a:fontScheme name="blank w/thin header">
      <a:majorFont>
        <a:latin typeface="Georgia"/>
        <a:ea typeface="ヒラギノ明朝 Pro W3"/>
        <a:cs typeface="ヒラギノ明朝 Pro W3"/>
      </a:majorFont>
      <a:minorFont>
        <a:latin typeface="Verdana"/>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pitchFamily="1" charset="0"/>
            <a:ea typeface="ヒラギノ角ゴ Pro W3" pitchFamily="1" charset="-128"/>
            <a:cs typeface="ヒラギノ角ゴ Pro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pitchFamily="1" charset="0"/>
            <a:ea typeface="ヒラギノ角ゴ Pro W3" pitchFamily="1" charset="-128"/>
            <a:cs typeface="ヒラギノ角ゴ Pro W3" pitchFamily="1" charset="-128"/>
            <a:sym typeface="Gill Sans" pitchFamily="1" charset="0"/>
          </a:defRPr>
        </a:defPPr>
      </a:lstStyle>
    </a:lnDef>
  </a:objectDefaults>
  <a:extraClrSchemeLst>
    <a:extraClrScheme>
      <a:clrScheme name="blank w/thin hea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NI-SAR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NI-SAR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13504</TotalTime>
  <Words>2274</Words>
  <Application>Microsoft Macintosh PowerPoint</Application>
  <PresentationFormat>On-screen Show (4:3)</PresentationFormat>
  <Paragraphs>489</Paragraphs>
  <Slides>36</Slides>
  <Notes>10</Notes>
  <HiddenSlides>0</HiddenSlides>
  <MMClips>1</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36</vt:i4>
      </vt:variant>
    </vt:vector>
  </HeadingPairs>
  <TitlesOfParts>
    <vt:vector size="60" baseType="lpstr">
      <vt:lpstr>ＭＳ Ｐゴシック</vt:lpstr>
      <vt:lpstr>ヒラギノ明朝 Pro W3</vt:lpstr>
      <vt:lpstr>ヒラギノ角ゴ Pro W3</vt:lpstr>
      <vt:lpstr>ヒラギノ角ゴ ProN W6</vt:lpstr>
      <vt:lpstr>Arial</vt:lpstr>
      <vt:lpstr>Arial Narrow</vt:lpstr>
      <vt:lpstr>Calibri</vt:lpstr>
      <vt:lpstr>Century Gothic</vt:lpstr>
      <vt:lpstr>Franklin Gothic Heavy</vt:lpstr>
      <vt:lpstr>Georgia</vt:lpstr>
      <vt:lpstr>Gill Sans</vt:lpstr>
      <vt:lpstr>Mangal</vt:lpstr>
      <vt:lpstr>Palatino Linotype</vt:lpstr>
      <vt:lpstr>Symbol</vt:lpstr>
      <vt:lpstr>Times</vt:lpstr>
      <vt:lpstr>Times New Roman</vt:lpstr>
      <vt:lpstr>Verdana</vt:lpstr>
      <vt:lpstr>Wingdings</vt:lpstr>
      <vt:lpstr>Main NISAR</vt:lpstr>
      <vt:lpstr>1_Office Theme</vt:lpstr>
      <vt:lpstr>blank w/thin header</vt:lpstr>
      <vt:lpstr>1_blank w/thin header</vt:lpstr>
      <vt:lpstr>NI-SARTheme</vt:lpstr>
      <vt:lpstr>1_NI-SARTheme</vt:lpstr>
      <vt:lpstr>PowerPoint Presentation</vt:lpstr>
      <vt:lpstr>NISAR  &amp; ABoVE</vt:lpstr>
      <vt:lpstr>The combined effect of remote sensing and ABoVE</vt:lpstr>
      <vt:lpstr>SAR coverage (JERS-1)</vt:lpstr>
      <vt:lpstr>NISAR Systematic Observations Designed to Capture Earth’s Dynamics</vt:lpstr>
      <vt:lpstr>NISAR Mission at a glance</vt:lpstr>
      <vt:lpstr>NISAR Requirements related to ABoVE</vt:lpstr>
      <vt:lpstr>Ecosystem Requirements  Illustrated</vt:lpstr>
      <vt:lpstr>PowerPoint Presentation</vt:lpstr>
      <vt:lpstr>Ecosystems Data Masks</vt:lpstr>
      <vt:lpstr>Mode-Specific Science Targets in Observation Plan</vt:lpstr>
      <vt:lpstr>NISAR Biomass areas (&lt; 100 tons/ha)</vt:lpstr>
      <vt:lpstr>Disturbance Monitoring with Time Series</vt:lpstr>
      <vt:lpstr>Vegetation Inundation Dynamics</vt:lpstr>
      <vt:lpstr>The ABoVE Landscape Strong inundation dynamics</vt:lpstr>
      <vt:lpstr>The ABoVE Landscape Changing Permafrost Dynamics</vt:lpstr>
      <vt:lpstr>ALOS-2 FBD data</vt:lpstr>
      <vt:lpstr>Displaying Dual-pol data HH, HV, HH/HV</vt:lpstr>
      <vt:lpstr>L-band Time Series</vt:lpstr>
      <vt:lpstr>Time Series Analysis ALOS-2 Observations in Maine</vt:lpstr>
      <vt:lpstr>PowerPoint Presentation</vt:lpstr>
      <vt:lpstr>PowerPoint Presentation</vt:lpstr>
      <vt:lpstr>NISAR Current Events</vt:lpstr>
      <vt:lpstr>Ecosystems Community</vt:lpstr>
      <vt:lpstr>NISAR Science Handbook</vt:lpstr>
      <vt:lpstr>The SAR Handbook Forest Monitoring &amp; Biomass Estimation</vt:lpstr>
      <vt:lpstr>SAR Handbook Materials Have Had Global Reach</vt:lpstr>
      <vt:lpstr>Nominal Ecosystem Cal/Val sites</vt:lpstr>
      <vt:lpstr>NISAR Ecosystems  UAVSAR AM/PM Campaign</vt:lpstr>
      <vt:lpstr>Participating in the SMAPVEX19 campaign</vt:lpstr>
      <vt:lpstr>UAVSAR AM/PM Schedule</vt:lpstr>
      <vt:lpstr>Take Home Messages</vt:lpstr>
      <vt:lpstr>PowerPoint Presentation</vt:lpstr>
      <vt:lpstr>NISAR Concept Science Observation Overview</vt:lpstr>
      <vt:lpstr>Science Observing/Operations Modes (Pre-2016)</vt:lpstr>
      <vt:lpstr>Learn More about NISAR </vt:lpstr>
    </vt:vector>
  </TitlesOfParts>
  <Manager/>
  <Company>JPL</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KDP-B Science</dc:title>
  <dc:subject/>
  <dc:creator>Paul Rosen</dc:creator>
  <cp:keywords/>
  <dc:description/>
  <cp:lastModifiedBy>Paul Siqueira</cp:lastModifiedBy>
  <cp:revision>478</cp:revision>
  <cp:lastPrinted>2016-11-25T08:46:04Z</cp:lastPrinted>
  <dcterms:created xsi:type="dcterms:W3CDTF">2014-10-21T20:07:25Z</dcterms:created>
  <dcterms:modified xsi:type="dcterms:W3CDTF">2019-05-20T18:58:25Z</dcterms:modified>
  <cp:category/>
</cp:coreProperties>
</file>