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1"/>
  </p:sldMasterIdLst>
  <p:notesMasterIdLst>
    <p:notesMasterId r:id="rId18"/>
  </p:notesMasterIdLst>
  <p:sldIdLst>
    <p:sldId id="270" r:id="rId2"/>
    <p:sldId id="262" r:id="rId3"/>
    <p:sldId id="260" r:id="rId4"/>
    <p:sldId id="269" r:id="rId5"/>
    <p:sldId id="261" r:id="rId6"/>
    <p:sldId id="266" r:id="rId7"/>
    <p:sldId id="267" r:id="rId8"/>
    <p:sldId id="271" r:id="rId9"/>
    <p:sldId id="272" r:id="rId10"/>
    <p:sldId id="263" r:id="rId11"/>
    <p:sldId id="265" r:id="rId12"/>
    <p:sldId id="264" r:id="rId13"/>
    <p:sldId id="276" r:id="rId14"/>
    <p:sldId id="277" r:id="rId15"/>
    <p:sldId id="274" r:id="rId16"/>
    <p:sldId id="275"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28F4"/>
    <a:srgbClr val="00E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7"/>
    <p:restoredTop sz="82186"/>
  </p:normalViewPr>
  <p:slideViewPr>
    <p:cSldViewPr snapToGrid="0" snapToObjects="1">
      <p:cViewPr varScale="1">
        <p:scale>
          <a:sx n="94" d="100"/>
          <a:sy n="94" d="100"/>
        </p:scale>
        <p:origin x="24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4C888-7136-E244-B0B5-C8371E89648C}" type="datetimeFigureOut">
              <a:rPr lang="en-US" smtClean="0"/>
              <a:t>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530FD-32C0-604F-8EAD-D3A74D75B2A4}" type="slidenum">
              <a:rPr lang="en-US" smtClean="0"/>
              <a:t>‹#›</a:t>
            </a:fld>
            <a:endParaRPr lang="en-US"/>
          </a:p>
        </p:txBody>
      </p:sp>
    </p:spTree>
    <p:extLst>
      <p:ext uri="{BB962C8B-B14F-4D97-AF65-F5344CB8AC3E}">
        <p14:creationId xmlns:p14="http://schemas.microsoft.com/office/powerpoint/2010/main" val="3942093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530FD-32C0-604F-8EAD-D3A74D75B2A4}" type="slidenum">
              <a:rPr lang="en-US" smtClean="0"/>
              <a:t>6</a:t>
            </a:fld>
            <a:endParaRPr lang="en-US"/>
          </a:p>
        </p:txBody>
      </p:sp>
    </p:spTree>
    <p:extLst>
      <p:ext uri="{BB962C8B-B14F-4D97-AF65-F5344CB8AC3E}">
        <p14:creationId xmlns:p14="http://schemas.microsoft.com/office/powerpoint/2010/main" val="1389866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Happy Valley results: the new profile model can improve upon the baseline model so that the retrieved products are more realistic.</a:t>
            </a:r>
          </a:p>
          <a:p>
            <a:pPr marL="228600" indent="-228600">
              <a:buAutoNum type="arabicPeriod"/>
            </a:pPr>
            <a:r>
              <a:rPr lang="en-US" dirty="0"/>
              <a:t>YK Delta results: since we don’t have Oct flight for most foundational flights (such as YK Delta), we incorporate the late May P-band flights into the time-series. Results show that the active layer had thawed to about 15-20 cm in late May 2017. The wetter surface can be due to closer distance from thaw depth to the surface. August soil moisture is higher within the fire scars, which is likely due to weaker evapotranspiration out of less surface vegetation (lost to fire).</a:t>
            </a:r>
          </a:p>
        </p:txBody>
      </p:sp>
      <p:sp>
        <p:nvSpPr>
          <p:cNvPr id="4" name="Slide Number Placeholder 3"/>
          <p:cNvSpPr>
            <a:spLocks noGrp="1"/>
          </p:cNvSpPr>
          <p:nvPr>
            <p:ph type="sldNum" sz="quarter" idx="5"/>
          </p:nvPr>
        </p:nvSpPr>
        <p:spPr/>
        <p:txBody>
          <a:bodyPr/>
          <a:lstStyle/>
          <a:p>
            <a:fld id="{CFF530FD-32C0-604F-8EAD-D3A74D75B2A4}" type="slidenum">
              <a:rPr lang="en-US" smtClean="0"/>
              <a:t>14</a:t>
            </a:fld>
            <a:endParaRPr lang="en-US"/>
          </a:p>
        </p:txBody>
      </p:sp>
    </p:spTree>
    <p:extLst>
      <p:ext uri="{BB962C8B-B14F-4D97-AF65-F5344CB8AC3E}">
        <p14:creationId xmlns:p14="http://schemas.microsoft.com/office/powerpoint/2010/main" val="2612699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50A564-F09A-7941-9793-50D05B2067AE}"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A57A3-165B-2B47-9364-4FA50E408D4D}"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999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9CE3BF-03A0-F44F-BA2C-41E335A7C40E}"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A57A3-165B-2B47-9364-4FA50E408D4D}" type="slidenum">
              <a:rPr lang="en-US" smtClean="0"/>
              <a:t>‹#›</a:t>
            </a:fld>
            <a:endParaRPr lang="en-US"/>
          </a:p>
        </p:txBody>
      </p:sp>
    </p:spTree>
    <p:extLst>
      <p:ext uri="{BB962C8B-B14F-4D97-AF65-F5344CB8AC3E}">
        <p14:creationId xmlns:p14="http://schemas.microsoft.com/office/powerpoint/2010/main" val="4175935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4C1CB9-74A8-8D47-A875-96C5C148C61D}"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A57A3-165B-2B47-9364-4FA50E408D4D}" type="slidenum">
              <a:rPr lang="en-US" smtClean="0"/>
              <a:t>‹#›</a:t>
            </a:fld>
            <a:endParaRPr lang="en-US"/>
          </a:p>
        </p:txBody>
      </p:sp>
    </p:spTree>
    <p:extLst>
      <p:ext uri="{BB962C8B-B14F-4D97-AF65-F5344CB8AC3E}">
        <p14:creationId xmlns:p14="http://schemas.microsoft.com/office/powerpoint/2010/main" val="516808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37AFA2-31ED-7C40-A276-E6E62AF5842C}"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A57A3-165B-2B47-9364-4FA50E408D4D}" type="slidenum">
              <a:rPr lang="en-US" smtClean="0"/>
              <a:t>‹#›</a:t>
            </a:fld>
            <a:endParaRPr lang="en-US"/>
          </a:p>
        </p:txBody>
      </p:sp>
    </p:spTree>
    <p:extLst>
      <p:ext uri="{BB962C8B-B14F-4D97-AF65-F5344CB8AC3E}">
        <p14:creationId xmlns:p14="http://schemas.microsoft.com/office/powerpoint/2010/main" val="3445922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23BEAA-719B-BE41-9241-E48EF6CC7E61}"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A57A3-165B-2B47-9364-4FA50E408D4D}"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70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F5274D-0EE6-5E42-9028-4DDC95F76588}" type="datetime1">
              <a:rPr lang="en-US" smtClean="0"/>
              <a:t>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A57A3-165B-2B47-9364-4FA50E408D4D}" type="slidenum">
              <a:rPr lang="en-US" smtClean="0"/>
              <a:t>‹#›</a:t>
            </a:fld>
            <a:endParaRPr lang="en-US"/>
          </a:p>
        </p:txBody>
      </p:sp>
    </p:spTree>
    <p:extLst>
      <p:ext uri="{BB962C8B-B14F-4D97-AF65-F5344CB8AC3E}">
        <p14:creationId xmlns:p14="http://schemas.microsoft.com/office/powerpoint/2010/main" val="2500910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E1310D-BD75-FB49-862F-86F051468ECB}" type="datetime1">
              <a:rPr lang="en-US" smtClean="0"/>
              <a:t>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4A57A3-165B-2B47-9364-4FA50E408D4D}" type="slidenum">
              <a:rPr lang="en-US" smtClean="0"/>
              <a:t>‹#›</a:t>
            </a:fld>
            <a:endParaRPr lang="en-US"/>
          </a:p>
        </p:txBody>
      </p:sp>
    </p:spTree>
    <p:extLst>
      <p:ext uri="{BB962C8B-B14F-4D97-AF65-F5344CB8AC3E}">
        <p14:creationId xmlns:p14="http://schemas.microsoft.com/office/powerpoint/2010/main" val="3542818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1181F6-60B0-DD46-B69C-ED5975ECE716}" type="datetime1">
              <a:rPr lang="en-US" smtClean="0"/>
              <a:t>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4A57A3-165B-2B47-9364-4FA50E408D4D}" type="slidenum">
              <a:rPr lang="en-US" smtClean="0"/>
              <a:t>‹#›</a:t>
            </a:fld>
            <a:endParaRPr lang="en-US"/>
          </a:p>
        </p:txBody>
      </p:sp>
    </p:spTree>
    <p:extLst>
      <p:ext uri="{BB962C8B-B14F-4D97-AF65-F5344CB8AC3E}">
        <p14:creationId xmlns:p14="http://schemas.microsoft.com/office/powerpoint/2010/main" val="2443301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6366161"/>
            <a:ext cx="9157508" cy="52368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25400" y="6445440"/>
            <a:ext cx="984019" cy="365125"/>
          </a:xfrm>
        </p:spPr>
        <p:txBody>
          <a:bodyPr/>
          <a:lstStyle>
            <a:lvl1pPr algn="l">
              <a:defRPr sz="1400"/>
            </a:lvl1pPr>
          </a:lstStyle>
          <a:p>
            <a:fld id="{AF4A57A3-165B-2B47-9364-4FA50E408D4D}" type="slidenum">
              <a:rPr lang="en-US" smtClean="0"/>
              <a:pPr/>
              <a:t>‹#›</a:t>
            </a:fld>
            <a:endParaRPr lang="en-US" dirty="0"/>
          </a:p>
        </p:txBody>
      </p:sp>
      <p:pic>
        <p:nvPicPr>
          <p:cNvPr id="11" name="Picture 1">
            <a:extLst>
              <a:ext uri="{FF2B5EF4-FFF2-40B4-BE49-F238E27FC236}">
                <a16:creationId xmlns:a16="http://schemas.microsoft.com/office/drawing/2014/main" id="{E9D7A25C-5143-A642-8B4D-5E75107AF466}"/>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621674" y="6355590"/>
            <a:ext cx="4551820" cy="558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129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6089975-66C6-A847-AD68-D338DC91656E}" type="datetime1">
              <a:rPr lang="en-US" smtClean="0"/>
              <a:t>5/20/19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F4A57A3-165B-2B47-9364-4FA50E408D4D}" type="slidenum">
              <a:rPr lang="en-US" smtClean="0"/>
              <a:t>‹#›</a:t>
            </a:fld>
            <a:endParaRPr lang="en-US"/>
          </a:p>
        </p:txBody>
      </p:sp>
    </p:spTree>
    <p:extLst>
      <p:ext uri="{BB962C8B-B14F-4D97-AF65-F5344CB8AC3E}">
        <p14:creationId xmlns:p14="http://schemas.microsoft.com/office/powerpoint/2010/main" val="190209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3"/>
          </a:solid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C32C6B79-4794-FB47-B6C7-751D3F473B9D}" type="datetime1">
              <a:rPr lang="en-US" smtClean="0"/>
              <a:t>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A57A3-165B-2B47-9364-4FA50E408D4D}" type="slidenum">
              <a:rPr lang="en-US" smtClean="0"/>
              <a:t>‹#›</a:t>
            </a:fld>
            <a:endParaRPr lang="en-US"/>
          </a:p>
        </p:txBody>
      </p:sp>
    </p:spTree>
    <p:extLst>
      <p:ext uri="{BB962C8B-B14F-4D97-AF65-F5344CB8AC3E}">
        <p14:creationId xmlns:p14="http://schemas.microsoft.com/office/powerpoint/2010/main" val="3726418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A678F4BF-DDE7-D948-A853-7C79923C7005}" type="datetime1">
              <a:rPr lang="en-US" smtClean="0"/>
              <a:t>5/20/19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AF4A57A3-165B-2B47-9364-4FA50E408D4D}"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47139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3.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2.emf"/><Relationship Id="rId5" Type="http://schemas.openxmlformats.org/officeDocument/2006/relationships/image" Target="../media/image47.png"/><Relationship Id="rId10" Type="http://schemas.openxmlformats.org/officeDocument/2006/relationships/image" Target="../media/image51.emf"/><Relationship Id="rId4" Type="http://schemas.openxmlformats.org/officeDocument/2006/relationships/image" Target="../media/image46.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hyperlink" Target="https://daac.ornl.gov/cgi-bin/dsviewer.pl?ds_id=1657"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emf"/><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71D5641-CB74-F44E-BF9F-D4DB7651DC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 cy="765096"/>
          </a:xfrm>
          <a:prstGeom prst="rect">
            <a:avLst/>
          </a:prstGeom>
        </p:spPr>
      </p:pic>
      <p:pic>
        <p:nvPicPr>
          <p:cNvPr id="14" name="Picture 13">
            <a:extLst>
              <a:ext uri="{FF2B5EF4-FFF2-40B4-BE49-F238E27FC236}">
                <a16:creationId xmlns:a16="http://schemas.microsoft.com/office/drawing/2014/main" id="{A1744AE2-4DC6-844D-A1E0-8A753AF72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 y="765096"/>
            <a:ext cx="731520" cy="702620"/>
          </a:xfrm>
          <a:prstGeom prst="rect">
            <a:avLst/>
          </a:prstGeom>
        </p:spPr>
      </p:pic>
      <p:pic>
        <p:nvPicPr>
          <p:cNvPr id="5" name="Picture 4">
            <a:extLst>
              <a:ext uri="{FF2B5EF4-FFF2-40B4-BE49-F238E27FC236}">
                <a16:creationId xmlns:a16="http://schemas.microsoft.com/office/drawing/2014/main" id="{07D19EEF-9BB0-5B44-B76B-D18FABD593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2600" y="0"/>
            <a:ext cx="1041400" cy="1041400"/>
          </a:xfrm>
          <a:prstGeom prst="rect">
            <a:avLst/>
          </a:prstGeom>
        </p:spPr>
      </p:pic>
      <p:sp>
        <p:nvSpPr>
          <p:cNvPr id="8" name="Title 1">
            <a:extLst>
              <a:ext uri="{FF2B5EF4-FFF2-40B4-BE49-F238E27FC236}">
                <a16:creationId xmlns:a16="http://schemas.microsoft.com/office/drawing/2014/main" id="{4A026E84-0C0E-EA40-A6C9-22EE95E0C084}"/>
              </a:ext>
            </a:extLst>
          </p:cNvPr>
          <p:cNvSpPr txBox="1">
            <a:spLocks/>
          </p:cNvSpPr>
          <p:nvPr/>
        </p:nvSpPr>
        <p:spPr>
          <a:xfrm>
            <a:off x="517409" y="2551472"/>
            <a:ext cx="8285628" cy="2387600"/>
          </a:xfrm>
          <a:prstGeom prst="rect">
            <a:avLst/>
          </a:prstGeom>
        </p:spPr>
        <p:txBody>
          <a:bodyPr wrap="square" anchor="ct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algn="ctr">
              <a:lnSpc>
                <a:spcPct val="100000"/>
              </a:lnSpc>
            </a:pPr>
            <a:r>
              <a:rPr lang="en-US" sz="3200" dirty="0"/>
              <a:t>Permafrost Active Layer Properties Retrieved from Time-Series P-Band Radar</a:t>
            </a:r>
          </a:p>
          <a:p>
            <a:pPr algn="ctr">
              <a:lnSpc>
                <a:spcPct val="100000"/>
              </a:lnSpc>
            </a:pPr>
            <a:endParaRPr lang="en-US" sz="2800" dirty="0"/>
          </a:p>
          <a:p>
            <a:pPr algn="ctr">
              <a:lnSpc>
                <a:spcPct val="100000"/>
              </a:lnSpc>
            </a:pPr>
            <a:endParaRPr lang="en-US" sz="2800" dirty="0"/>
          </a:p>
          <a:p>
            <a:pPr algn="ctr">
              <a:lnSpc>
                <a:spcPct val="100000"/>
              </a:lnSpc>
            </a:pPr>
            <a:r>
              <a:rPr lang="en-US" sz="2200" dirty="0"/>
              <a:t>Mahta Moghaddam</a:t>
            </a:r>
          </a:p>
          <a:p>
            <a:pPr algn="ctr">
              <a:lnSpc>
                <a:spcPct val="100000"/>
              </a:lnSpc>
            </a:pPr>
            <a:endParaRPr lang="en-US" sz="2200" dirty="0"/>
          </a:p>
          <a:p>
            <a:pPr algn="ctr">
              <a:lnSpc>
                <a:spcPct val="100000"/>
              </a:lnSpc>
            </a:pPr>
            <a:r>
              <a:rPr lang="en-US" sz="2200" dirty="0"/>
              <a:t>On behalf of:</a:t>
            </a:r>
          </a:p>
          <a:p>
            <a:pPr algn="ctr">
              <a:lnSpc>
                <a:spcPct val="100000"/>
              </a:lnSpc>
            </a:pPr>
            <a:r>
              <a:rPr lang="en-US" sz="2200" b="1" dirty="0"/>
              <a:t>Richard Chen</a:t>
            </a:r>
            <a:r>
              <a:rPr lang="en-US" sz="2200" dirty="0"/>
              <a:t>, Kazem </a:t>
            </a:r>
            <a:r>
              <a:rPr lang="en-US" sz="2200" dirty="0" err="1"/>
              <a:t>Bakian-Dogaheh</a:t>
            </a:r>
            <a:r>
              <a:rPr lang="en-US" sz="2200" dirty="0"/>
              <a:t>, Alireza </a:t>
            </a:r>
            <a:r>
              <a:rPr lang="en-US" sz="2200" dirty="0" err="1"/>
              <a:t>Tabatabaeenejad</a:t>
            </a:r>
            <a:endParaRPr lang="en-US" sz="2200" dirty="0"/>
          </a:p>
          <a:p>
            <a:pPr algn="ctr">
              <a:lnSpc>
                <a:spcPct val="100000"/>
              </a:lnSpc>
            </a:pPr>
            <a:r>
              <a:rPr lang="en-US" sz="2200" dirty="0"/>
              <a:t>University of Southern California</a:t>
            </a:r>
          </a:p>
          <a:p>
            <a:pPr algn="ctr">
              <a:lnSpc>
                <a:spcPct val="100000"/>
              </a:lnSpc>
            </a:pPr>
            <a:endParaRPr lang="en-US" sz="2200" dirty="0"/>
          </a:p>
          <a:p>
            <a:pPr algn="ctr">
              <a:lnSpc>
                <a:spcPct val="100000"/>
              </a:lnSpc>
            </a:pPr>
            <a:r>
              <a:rPr lang="en-US" sz="2200" dirty="0"/>
              <a:t>In Collaboration with: </a:t>
            </a:r>
            <a:r>
              <a:rPr lang="en-US" sz="2200" dirty="0" err="1"/>
              <a:t>Yonghong</a:t>
            </a:r>
            <a:r>
              <a:rPr lang="en-US" sz="2200" dirty="0"/>
              <a:t> Yi (JPL), John Kimball (U Montana)</a:t>
            </a:r>
          </a:p>
        </p:txBody>
      </p:sp>
      <p:sp>
        <p:nvSpPr>
          <p:cNvPr id="6" name="Slide Number Placeholder 5">
            <a:extLst>
              <a:ext uri="{FF2B5EF4-FFF2-40B4-BE49-F238E27FC236}">
                <a16:creationId xmlns:a16="http://schemas.microsoft.com/office/drawing/2014/main" id="{78763B4D-F90F-5F4C-B1BB-497058B098A9}"/>
              </a:ext>
            </a:extLst>
          </p:cNvPr>
          <p:cNvSpPr>
            <a:spLocks noGrp="1"/>
          </p:cNvSpPr>
          <p:nvPr>
            <p:ph type="sldNum" sz="quarter" idx="12"/>
          </p:nvPr>
        </p:nvSpPr>
        <p:spPr/>
        <p:txBody>
          <a:bodyPr/>
          <a:lstStyle/>
          <a:p>
            <a:fld id="{AF4A57A3-165B-2B47-9364-4FA50E408D4D}" type="slidenum">
              <a:rPr lang="en-US" smtClean="0"/>
              <a:t>1</a:t>
            </a:fld>
            <a:endParaRPr lang="en-US"/>
          </a:p>
        </p:txBody>
      </p:sp>
    </p:spTree>
    <p:extLst>
      <p:ext uri="{BB962C8B-B14F-4D97-AF65-F5344CB8AC3E}">
        <p14:creationId xmlns:p14="http://schemas.microsoft.com/office/powerpoint/2010/main" val="3685195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B8642077-DE98-0A4F-9E50-804AC341A337}"/>
              </a:ext>
            </a:extLst>
          </p:cNvPr>
          <p:cNvGrpSpPr/>
          <p:nvPr/>
        </p:nvGrpSpPr>
        <p:grpSpPr>
          <a:xfrm>
            <a:off x="692964" y="576540"/>
            <a:ext cx="5688799" cy="5029200"/>
            <a:chOff x="1371600" y="570041"/>
            <a:chExt cx="5688799" cy="5029200"/>
          </a:xfrm>
        </p:grpSpPr>
        <p:grpSp>
          <p:nvGrpSpPr>
            <p:cNvPr id="29" name="Group 28">
              <a:extLst>
                <a:ext uri="{FF2B5EF4-FFF2-40B4-BE49-F238E27FC236}">
                  <a16:creationId xmlns:a16="http://schemas.microsoft.com/office/drawing/2014/main" id="{8B2E429B-1E36-F54D-9A57-7599D3CA58C4}"/>
                </a:ext>
              </a:extLst>
            </p:cNvPr>
            <p:cNvGrpSpPr/>
            <p:nvPr/>
          </p:nvGrpSpPr>
          <p:grpSpPr>
            <a:xfrm>
              <a:off x="1371600" y="570041"/>
              <a:ext cx="2488399" cy="5029200"/>
              <a:chOff x="2084216" y="712410"/>
              <a:chExt cx="2488399" cy="4572000"/>
            </a:xfrm>
          </p:grpSpPr>
          <p:pic>
            <p:nvPicPr>
              <p:cNvPr id="11" name="Picture 10">
                <a:extLst>
                  <a:ext uri="{FF2B5EF4-FFF2-40B4-BE49-F238E27FC236}">
                    <a16:creationId xmlns:a16="http://schemas.microsoft.com/office/drawing/2014/main" id="{572981C1-B88E-CB47-AB59-3C6C5D83BD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4216" y="712410"/>
                <a:ext cx="830287" cy="4572000"/>
              </a:xfrm>
              <a:prstGeom prst="rect">
                <a:avLst/>
              </a:prstGeom>
              <a:ln w="38100">
                <a:solidFill>
                  <a:srgbClr val="00B0F0"/>
                </a:solidFill>
              </a:ln>
            </p:spPr>
          </p:pic>
          <p:pic>
            <p:nvPicPr>
              <p:cNvPr id="12" name="Picture 11">
                <a:extLst>
                  <a:ext uri="{FF2B5EF4-FFF2-40B4-BE49-F238E27FC236}">
                    <a16:creationId xmlns:a16="http://schemas.microsoft.com/office/drawing/2014/main" id="{8640558C-105B-6B4D-8C3A-1A9819D868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3272" y="712410"/>
                <a:ext cx="830287" cy="4572000"/>
              </a:xfrm>
              <a:prstGeom prst="rect">
                <a:avLst/>
              </a:prstGeom>
              <a:ln w="38100">
                <a:solidFill>
                  <a:srgbClr val="00B0F0"/>
                </a:solidFill>
              </a:ln>
            </p:spPr>
          </p:pic>
          <p:pic>
            <p:nvPicPr>
              <p:cNvPr id="13" name="Picture 12">
                <a:extLst>
                  <a:ext uri="{FF2B5EF4-FFF2-40B4-BE49-F238E27FC236}">
                    <a16:creationId xmlns:a16="http://schemas.microsoft.com/office/drawing/2014/main" id="{24C0D37E-BD05-0B44-BE11-F770B697FE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2328" y="712410"/>
                <a:ext cx="830287" cy="4572000"/>
              </a:xfrm>
              <a:prstGeom prst="rect">
                <a:avLst/>
              </a:prstGeom>
              <a:ln w="38100">
                <a:solidFill>
                  <a:srgbClr val="00B0F0"/>
                </a:solidFill>
              </a:ln>
            </p:spPr>
          </p:pic>
          <p:sp>
            <p:nvSpPr>
              <p:cNvPr id="4" name="TextBox 3">
                <a:extLst>
                  <a:ext uri="{FF2B5EF4-FFF2-40B4-BE49-F238E27FC236}">
                    <a16:creationId xmlns:a16="http://schemas.microsoft.com/office/drawing/2014/main" id="{0A9EB399-CA4B-9A47-A627-B1FA7A212CA6}"/>
                  </a:ext>
                </a:extLst>
              </p:cNvPr>
              <p:cNvSpPr txBox="1"/>
              <p:nvPr/>
            </p:nvSpPr>
            <p:spPr>
              <a:xfrm>
                <a:off x="2198021" y="712410"/>
                <a:ext cx="601447" cy="338554"/>
              </a:xfrm>
              <a:prstGeom prst="rect">
                <a:avLst/>
              </a:prstGeom>
              <a:noFill/>
            </p:spPr>
            <p:txBody>
              <a:bodyPr wrap="none" rtlCol="0">
                <a:spAutoFit/>
              </a:bodyPr>
              <a:lstStyle/>
              <a:p>
                <a:pPr algn="ctr"/>
                <a:r>
                  <a:rPr lang="en-US" sz="1600" b="1" dirty="0">
                    <a:solidFill>
                      <a:srgbClr val="00B0F0"/>
                    </a:solidFill>
                  </a:rPr>
                  <a:t>2014</a:t>
                </a:r>
              </a:p>
            </p:txBody>
          </p:sp>
          <p:sp>
            <p:nvSpPr>
              <p:cNvPr id="5" name="TextBox 4">
                <a:extLst>
                  <a:ext uri="{FF2B5EF4-FFF2-40B4-BE49-F238E27FC236}">
                    <a16:creationId xmlns:a16="http://schemas.microsoft.com/office/drawing/2014/main" id="{85F11636-0CCF-1342-AFD8-C441BCB0D071}"/>
                  </a:ext>
                </a:extLst>
              </p:cNvPr>
              <p:cNvSpPr txBox="1"/>
              <p:nvPr/>
            </p:nvSpPr>
            <p:spPr>
              <a:xfrm>
                <a:off x="3025846" y="712410"/>
                <a:ext cx="601447" cy="338554"/>
              </a:xfrm>
              <a:prstGeom prst="rect">
                <a:avLst/>
              </a:prstGeom>
              <a:noFill/>
            </p:spPr>
            <p:txBody>
              <a:bodyPr wrap="none" rtlCol="0">
                <a:spAutoFit/>
              </a:bodyPr>
              <a:lstStyle/>
              <a:p>
                <a:pPr algn="ctr"/>
                <a:r>
                  <a:rPr lang="en-US" sz="1600" b="1" dirty="0">
                    <a:solidFill>
                      <a:srgbClr val="00B0F0"/>
                    </a:solidFill>
                  </a:rPr>
                  <a:t>2015</a:t>
                </a:r>
              </a:p>
            </p:txBody>
          </p:sp>
          <p:sp>
            <p:nvSpPr>
              <p:cNvPr id="6" name="TextBox 5">
                <a:extLst>
                  <a:ext uri="{FF2B5EF4-FFF2-40B4-BE49-F238E27FC236}">
                    <a16:creationId xmlns:a16="http://schemas.microsoft.com/office/drawing/2014/main" id="{8E35ECFA-7F32-4145-8E9C-C4D104203CD3}"/>
                  </a:ext>
                </a:extLst>
              </p:cNvPr>
              <p:cNvSpPr txBox="1"/>
              <p:nvPr/>
            </p:nvSpPr>
            <p:spPr>
              <a:xfrm>
                <a:off x="3858594" y="712410"/>
                <a:ext cx="601447" cy="338554"/>
              </a:xfrm>
              <a:prstGeom prst="rect">
                <a:avLst/>
              </a:prstGeom>
              <a:noFill/>
            </p:spPr>
            <p:txBody>
              <a:bodyPr wrap="none" rtlCol="0">
                <a:spAutoFit/>
              </a:bodyPr>
              <a:lstStyle/>
              <a:p>
                <a:pPr algn="ctr"/>
                <a:r>
                  <a:rPr lang="en-US" sz="1600" b="1" dirty="0">
                    <a:solidFill>
                      <a:srgbClr val="00B0F0"/>
                    </a:solidFill>
                  </a:rPr>
                  <a:t>2017</a:t>
                </a:r>
              </a:p>
            </p:txBody>
          </p:sp>
        </p:grpSp>
        <p:grpSp>
          <p:nvGrpSpPr>
            <p:cNvPr id="30" name="Group 29">
              <a:extLst>
                <a:ext uri="{FF2B5EF4-FFF2-40B4-BE49-F238E27FC236}">
                  <a16:creationId xmlns:a16="http://schemas.microsoft.com/office/drawing/2014/main" id="{C4AA8347-C1F1-1E47-8665-0A007F5CC1F7}"/>
                </a:ext>
              </a:extLst>
            </p:cNvPr>
            <p:cNvGrpSpPr/>
            <p:nvPr/>
          </p:nvGrpSpPr>
          <p:grpSpPr>
            <a:xfrm>
              <a:off x="4572000" y="570041"/>
              <a:ext cx="2488399" cy="5029200"/>
              <a:chOff x="4571384" y="712410"/>
              <a:chExt cx="2488399" cy="4572000"/>
            </a:xfrm>
          </p:grpSpPr>
          <p:pic>
            <p:nvPicPr>
              <p:cNvPr id="10" name="Picture 9">
                <a:extLst>
                  <a:ext uri="{FF2B5EF4-FFF2-40B4-BE49-F238E27FC236}">
                    <a16:creationId xmlns:a16="http://schemas.microsoft.com/office/drawing/2014/main" id="{ACCBD831-AC55-CE43-9CF5-6F0BEF80A2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9496" y="712410"/>
                <a:ext cx="830287" cy="4572000"/>
              </a:xfrm>
              <a:prstGeom prst="rect">
                <a:avLst/>
              </a:prstGeom>
              <a:ln w="38100">
                <a:solidFill>
                  <a:schemeClr val="accent2"/>
                </a:solidFill>
              </a:ln>
            </p:spPr>
          </p:pic>
          <p:pic>
            <p:nvPicPr>
              <p:cNvPr id="14" name="Picture 13">
                <a:extLst>
                  <a:ext uri="{FF2B5EF4-FFF2-40B4-BE49-F238E27FC236}">
                    <a16:creationId xmlns:a16="http://schemas.microsoft.com/office/drawing/2014/main" id="{2C5A0C79-0ABD-4D4F-8589-C41163C20E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1384" y="712410"/>
                <a:ext cx="830287" cy="4572000"/>
              </a:xfrm>
              <a:prstGeom prst="rect">
                <a:avLst/>
              </a:prstGeom>
              <a:ln w="38100">
                <a:solidFill>
                  <a:schemeClr val="accent2"/>
                </a:solidFill>
              </a:ln>
            </p:spPr>
          </p:pic>
          <p:pic>
            <p:nvPicPr>
              <p:cNvPr id="15" name="Picture 14">
                <a:extLst>
                  <a:ext uri="{FF2B5EF4-FFF2-40B4-BE49-F238E27FC236}">
                    <a16:creationId xmlns:a16="http://schemas.microsoft.com/office/drawing/2014/main" id="{B8ADDC50-647B-E347-A895-57DDA56195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00440" y="712410"/>
                <a:ext cx="830287" cy="4572000"/>
              </a:xfrm>
              <a:prstGeom prst="rect">
                <a:avLst/>
              </a:prstGeom>
              <a:ln w="38100">
                <a:solidFill>
                  <a:schemeClr val="accent2"/>
                </a:solidFill>
              </a:ln>
            </p:spPr>
          </p:pic>
          <p:sp>
            <p:nvSpPr>
              <p:cNvPr id="7" name="TextBox 6">
                <a:extLst>
                  <a:ext uri="{FF2B5EF4-FFF2-40B4-BE49-F238E27FC236}">
                    <a16:creationId xmlns:a16="http://schemas.microsoft.com/office/drawing/2014/main" id="{6401B09C-756F-E446-8297-9A9419E768EE}"/>
                  </a:ext>
                </a:extLst>
              </p:cNvPr>
              <p:cNvSpPr txBox="1"/>
              <p:nvPr/>
            </p:nvSpPr>
            <p:spPr>
              <a:xfrm>
                <a:off x="4685803" y="712410"/>
                <a:ext cx="601447" cy="338554"/>
              </a:xfrm>
              <a:prstGeom prst="rect">
                <a:avLst/>
              </a:prstGeom>
              <a:noFill/>
            </p:spPr>
            <p:txBody>
              <a:bodyPr wrap="none" rtlCol="0">
                <a:spAutoFit/>
              </a:bodyPr>
              <a:lstStyle/>
              <a:p>
                <a:pPr algn="ctr"/>
                <a:r>
                  <a:rPr lang="en-US" sz="1600" b="1" dirty="0">
                    <a:solidFill>
                      <a:schemeClr val="accent2"/>
                    </a:solidFill>
                  </a:rPr>
                  <a:t>2014</a:t>
                </a:r>
              </a:p>
            </p:txBody>
          </p:sp>
          <p:sp>
            <p:nvSpPr>
              <p:cNvPr id="8" name="TextBox 7">
                <a:extLst>
                  <a:ext uri="{FF2B5EF4-FFF2-40B4-BE49-F238E27FC236}">
                    <a16:creationId xmlns:a16="http://schemas.microsoft.com/office/drawing/2014/main" id="{8A9C8F53-5A5B-E348-B690-60AAB5CB6ED9}"/>
                  </a:ext>
                </a:extLst>
              </p:cNvPr>
              <p:cNvSpPr txBox="1"/>
              <p:nvPr/>
            </p:nvSpPr>
            <p:spPr>
              <a:xfrm>
                <a:off x="5513628" y="712410"/>
                <a:ext cx="601447" cy="338554"/>
              </a:xfrm>
              <a:prstGeom prst="rect">
                <a:avLst/>
              </a:prstGeom>
              <a:noFill/>
            </p:spPr>
            <p:txBody>
              <a:bodyPr wrap="none" rtlCol="0">
                <a:spAutoFit/>
              </a:bodyPr>
              <a:lstStyle/>
              <a:p>
                <a:pPr algn="ctr"/>
                <a:r>
                  <a:rPr lang="en-US" sz="1600" b="1" dirty="0">
                    <a:solidFill>
                      <a:schemeClr val="accent2"/>
                    </a:solidFill>
                  </a:rPr>
                  <a:t>2015</a:t>
                </a:r>
              </a:p>
            </p:txBody>
          </p:sp>
          <p:sp>
            <p:nvSpPr>
              <p:cNvPr id="9" name="TextBox 8">
                <a:extLst>
                  <a:ext uri="{FF2B5EF4-FFF2-40B4-BE49-F238E27FC236}">
                    <a16:creationId xmlns:a16="http://schemas.microsoft.com/office/drawing/2014/main" id="{68FB4EE8-2977-EF42-A937-65FA1CFDA893}"/>
                  </a:ext>
                </a:extLst>
              </p:cNvPr>
              <p:cNvSpPr txBox="1"/>
              <p:nvPr/>
            </p:nvSpPr>
            <p:spPr>
              <a:xfrm>
                <a:off x="6345148" y="712410"/>
                <a:ext cx="601447" cy="338554"/>
              </a:xfrm>
              <a:prstGeom prst="rect">
                <a:avLst/>
              </a:prstGeom>
              <a:noFill/>
            </p:spPr>
            <p:txBody>
              <a:bodyPr wrap="none" rtlCol="0">
                <a:spAutoFit/>
              </a:bodyPr>
              <a:lstStyle/>
              <a:p>
                <a:pPr algn="ctr"/>
                <a:r>
                  <a:rPr lang="en-US" sz="1600" b="1" dirty="0">
                    <a:solidFill>
                      <a:schemeClr val="accent2"/>
                    </a:solidFill>
                  </a:rPr>
                  <a:t>2017</a:t>
                </a:r>
              </a:p>
            </p:txBody>
          </p:sp>
        </p:grpSp>
      </p:grpSp>
      <p:grpSp>
        <p:nvGrpSpPr>
          <p:cNvPr id="16" name="Group 15">
            <a:extLst>
              <a:ext uri="{FF2B5EF4-FFF2-40B4-BE49-F238E27FC236}">
                <a16:creationId xmlns:a16="http://schemas.microsoft.com/office/drawing/2014/main" id="{B3E3710A-3861-7345-A91F-50213CBD5572}"/>
              </a:ext>
            </a:extLst>
          </p:cNvPr>
          <p:cNvGrpSpPr/>
          <p:nvPr/>
        </p:nvGrpSpPr>
        <p:grpSpPr>
          <a:xfrm>
            <a:off x="3623041" y="5669280"/>
            <a:ext cx="3108960" cy="704314"/>
            <a:chOff x="6355046" y="7663785"/>
            <a:chExt cx="3112075" cy="704314"/>
          </a:xfrm>
        </p:grpSpPr>
        <p:pic>
          <p:nvPicPr>
            <p:cNvPr id="17" name="Picture 16">
              <a:extLst>
                <a:ext uri="{FF2B5EF4-FFF2-40B4-BE49-F238E27FC236}">
                  <a16:creationId xmlns:a16="http://schemas.microsoft.com/office/drawing/2014/main" id="{0EF9079C-57DA-3745-877C-54DB2C403D5A}"/>
                </a:ext>
              </a:extLst>
            </p:cNvPr>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6580541" y="7663785"/>
              <a:ext cx="2743200" cy="182880"/>
            </a:xfrm>
            <a:prstGeom prst="rect">
              <a:avLst/>
            </a:prstGeom>
          </p:spPr>
        </p:pic>
        <p:sp>
          <p:nvSpPr>
            <p:cNvPr id="18" name="TextBox 17">
              <a:extLst>
                <a:ext uri="{FF2B5EF4-FFF2-40B4-BE49-F238E27FC236}">
                  <a16:creationId xmlns:a16="http://schemas.microsoft.com/office/drawing/2014/main" id="{68EB38A0-57A6-334B-87E9-F17174A9F557}"/>
                </a:ext>
              </a:extLst>
            </p:cNvPr>
            <p:cNvSpPr txBox="1"/>
            <p:nvPr/>
          </p:nvSpPr>
          <p:spPr>
            <a:xfrm>
              <a:off x="7537091" y="8029545"/>
              <a:ext cx="830099" cy="338554"/>
            </a:xfrm>
            <a:prstGeom prst="rect">
              <a:avLst/>
            </a:prstGeom>
            <a:noFill/>
          </p:spPr>
          <p:txBody>
            <a:bodyPr wrap="none" rtlCol="0">
              <a:spAutoFit/>
            </a:bodyPr>
            <a:lstStyle/>
            <a:p>
              <a:pPr algn="ctr"/>
              <a:r>
                <a:rPr lang="en-US" sz="1600" b="1" dirty="0"/>
                <a:t>ALT [m]</a:t>
              </a:r>
            </a:p>
          </p:txBody>
        </p:sp>
        <p:sp>
          <p:nvSpPr>
            <p:cNvPr id="19" name="TextBox 18">
              <a:extLst>
                <a:ext uri="{FF2B5EF4-FFF2-40B4-BE49-F238E27FC236}">
                  <a16:creationId xmlns:a16="http://schemas.microsoft.com/office/drawing/2014/main" id="{129A461E-88EA-5343-B225-D9B1215A2ACA}"/>
                </a:ext>
              </a:extLst>
            </p:cNvPr>
            <p:cNvSpPr txBox="1"/>
            <p:nvPr/>
          </p:nvSpPr>
          <p:spPr>
            <a:xfrm>
              <a:off x="8915367" y="7755225"/>
              <a:ext cx="551754" cy="338554"/>
            </a:xfrm>
            <a:prstGeom prst="rect">
              <a:avLst/>
            </a:prstGeom>
            <a:noFill/>
          </p:spPr>
          <p:txBody>
            <a:bodyPr wrap="none" rtlCol="0">
              <a:spAutoFit/>
            </a:bodyPr>
            <a:lstStyle/>
            <a:p>
              <a:pPr algn="ctr"/>
              <a:r>
                <a:rPr lang="en-US" sz="1600" b="1" dirty="0"/>
                <a:t>0.65</a:t>
              </a:r>
            </a:p>
          </p:txBody>
        </p:sp>
        <p:sp>
          <p:nvSpPr>
            <p:cNvPr id="20" name="TextBox 19">
              <a:extLst>
                <a:ext uri="{FF2B5EF4-FFF2-40B4-BE49-F238E27FC236}">
                  <a16:creationId xmlns:a16="http://schemas.microsoft.com/office/drawing/2014/main" id="{80833246-8285-964B-B493-70190A8C0322}"/>
                </a:ext>
              </a:extLst>
            </p:cNvPr>
            <p:cNvSpPr txBox="1"/>
            <p:nvPr/>
          </p:nvSpPr>
          <p:spPr>
            <a:xfrm>
              <a:off x="6355046" y="7755225"/>
              <a:ext cx="551754" cy="338554"/>
            </a:xfrm>
            <a:prstGeom prst="rect">
              <a:avLst/>
            </a:prstGeom>
            <a:noFill/>
          </p:spPr>
          <p:txBody>
            <a:bodyPr wrap="none" rtlCol="0">
              <a:spAutoFit/>
            </a:bodyPr>
            <a:lstStyle/>
            <a:p>
              <a:pPr algn="ctr"/>
              <a:r>
                <a:rPr lang="en-US" sz="1600" b="1" dirty="0"/>
                <a:t>0.25</a:t>
              </a:r>
            </a:p>
          </p:txBody>
        </p:sp>
        <p:sp>
          <p:nvSpPr>
            <p:cNvPr id="21" name="TextBox 20">
              <a:extLst>
                <a:ext uri="{FF2B5EF4-FFF2-40B4-BE49-F238E27FC236}">
                  <a16:creationId xmlns:a16="http://schemas.microsoft.com/office/drawing/2014/main" id="{E2033477-6107-FC4E-8C00-38B9ED2FFC4F}"/>
                </a:ext>
              </a:extLst>
            </p:cNvPr>
            <p:cNvSpPr txBox="1"/>
            <p:nvPr/>
          </p:nvSpPr>
          <p:spPr>
            <a:xfrm>
              <a:off x="7676263" y="7755225"/>
              <a:ext cx="551754" cy="338554"/>
            </a:xfrm>
            <a:prstGeom prst="rect">
              <a:avLst/>
            </a:prstGeom>
            <a:noFill/>
          </p:spPr>
          <p:txBody>
            <a:bodyPr wrap="none" rtlCol="0">
              <a:spAutoFit/>
            </a:bodyPr>
            <a:lstStyle/>
            <a:p>
              <a:pPr algn="ctr"/>
              <a:r>
                <a:rPr lang="en-US" sz="1600" b="1" dirty="0"/>
                <a:t>0.45</a:t>
              </a:r>
            </a:p>
          </p:txBody>
        </p:sp>
      </p:grpSp>
      <p:grpSp>
        <p:nvGrpSpPr>
          <p:cNvPr id="22" name="Group 21">
            <a:extLst>
              <a:ext uri="{FF2B5EF4-FFF2-40B4-BE49-F238E27FC236}">
                <a16:creationId xmlns:a16="http://schemas.microsoft.com/office/drawing/2014/main" id="{30813A76-4A15-C648-AD13-A62D6265ECE8}"/>
              </a:ext>
            </a:extLst>
          </p:cNvPr>
          <p:cNvGrpSpPr/>
          <p:nvPr/>
        </p:nvGrpSpPr>
        <p:grpSpPr>
          <a:xfrm>
            <a:off x="428404" y="5669280"/>
            <a:ext cx="3108960" cy="704314"/>
            <a:chOff x="2684620" y="7663785"/>
            <a:chExt cx="3099319" cy="704314"/>
          </a:xfrm>
        </p:grpSpPr>
        <p:pic>
          <p:nvPicPr>
            <p:cNvPr id="23" name="Picture 22">
              <a:extLst>
                <a:ext uri="{FF2B5EF4-FFF2-40B4-BE49-F238E27FC236}">
                  <a16:creationId xmlns:a16="http://schemas.microsoft.com/office/drawing/2014/main" id="{21945AF8-E1EB-8246-9A8A-85842EB11840}"/>
                </a:ext>
              </a:extLst>
            </p:cNvPr>
            <p:cNvPicPr>
              <a:picLocks/>
            </p:cNvPicPr>
            <p:nvPr/>
          </p:nvPicPr>
          <p:blipFill rotWithShape="1">
            <a:blip r:embed="rId9" cstate="screen">
              <a:extLst>
                <a:ext uri="{28A0092B-C50C-407E-A947-70E740481C1C}">
                  <a14:useLocalDpi xmlns:a14="http://schemas.microsoft.com/office/drawing/2010/main"/>
                </a:ext>
              </a:extLst>
            </a:blip>
            <a:srcRect/>
            <a:stretch/>
          </p:blipFill>
          <p:spPr>
            <a:xfrm flipH="1">
              <a:off x="2855330" y="7663785"/>
              <a:ext cx="2743200" cy="182880"/>
            </a:xfrm>
            <a:prstGeom prst="rect">
              <a:avLst/>
            </a:prstGeom>
          </p:spPr>
        </p:pic>
        <p:sp>
          <p:nvSpPr>
            <p:cNvPr id="24" name="TextBox 23">
              <a:extLst>
                <a:ext uri="{FF2B5EF4-FFF2-40B4-BE49-F238E27FC236}">
                  <a16:creationId xmlns:a16="http://schemas.microsoft.com/office/drawing/2014/main" id="{60246285-96C9-134C-BAB1-0B9F8139EE13}"/>
                </a:ext>
              </a:extLst>
            </p:cNvPr>
            <p:cNvSpPr txBox="1"/>
            <p:nvPr/>
          </p:nvSpPr>
          <p:spPr>
            <a:xfrm>
              <a:off x="2859377" y="8029545"/>
              <a:ext cx="2735109" cy="338554"/>
            </a:xfrm>
            <a:prstGeom prst="rect">
              <a:avLst/>
            </a:prstGeom>
            <a:noFill/>
          </p:spPr>
          <p:txBody>
            <a:bodyPr wrap="none" rtlCol="0">
              <a:spAutoFit/>
            </a:bodyPr>
            <a:lstStyle/>
            <a:p>
              <a:pPr algn="ctr"/>
              <a:r>
                <a:rPr lang="en-US" sz="1600" b="1" dirty="0"/>
                <a:t>Surface Soil Moisture [m</a:t>
              </a:r>
              <a:r>
                <a:rPr lang="en-US" sz="1600" b="1" baseline="30000" dirty="0"/>
                <a:t>3</a:t>
              </a:r>
              <a:r>
                <a:rPr lang="en-US" sz="1600" b="1" dirty="0"/>
                <a:t>/m</a:t>
              </a:r>
              <a:r>
                <a:rPr lang="en-US" sz="1600" b="1" baseline="30000" dirty="0"/>
                <a:t>3</a:t>
              </a:r>
              <a:r>
                <a:rPr lang="en-US" sz="1600" b="1" dirty="0"/>
                <a:t>]</a:t>
              </a:r>
            </a:p>
          </p:txBody>
        </p:sp>
        <p:sp>
          <p:nvSpPr>
            <p:cNvPr id="25" name="TextBox 24">
              <a:extLst>
                <a:ext uri="{FF2B5EF4-FFF2-40B4-BE49-F238E27FC236}">
                  <a16:creationId xmlns:a16="http://schemas.microsoft.com/office/drawing/2014/main" id="{E55FF31E-F8A5-C14B-B23B-431440C13B7B}"/>
                </a:ext>
              </a:extLst>
            </p:cNvPr>
            <p:cNvSpPr txBox="1"/>
            <p:nvPr/>
          </p:nvSpPr>
          <p:spPr>
            <a:xfrm>
              <a:off x="2684620" y="7755225"/>
              <a:ext cx="447559" cy="338554"/>
            </a:xfrm>
            <a:prstGeom prst="rect">
              <a:avLst/>
            </a:prstGeom>
            <a:noFill/>
          </p:spPr>
          <p:txBody>
            <a:bodyPr wrap="none" rtlCol="0">
              <a:spAutoFit/>
            </a:bodyPr>
            <a:lstStyle/>
            <a:p>
              <a:pPr algn="ctr"/>
              <a:r>
                <a:rPr lang="en-US" sz="1600" b="1" dirty="0"/>
                <a:t>0.0</a:t>
              </a:r>
            </a:p>
          </p:txBody>
        </p:sp>
        <p:sp>
          <p:nvSpPr>
            <p:cNvPr id="26" name="TextBox 25">
              <a:extLst>
                <a:ext uri="{FF2B5EF4-FFF2-40B4-BE49-F238E27FC236}">
                  <a16:creationId xmlns:a16="http://schemas.microsoft.com/office/drawing/2014/main" id="{34241008-27C3-C044-AF2C-B9527EC3758E}"/>
                </a:ext>
              </a:extLst>
            </p:cNvPr>
            <p:cNvSpPr txBox="1"/>
            <p:nvPr/>
          </p:nvSpPr>
          <p:spPr>
            <a:xfrm>
              <a:off x="5336381" y="7755225"/>
              <a:ext cx="447558" cy="338554"/>
            </a:xfrm>
            <a:prstGeom prst="rect">
              <a:avLst/>
            </a:prstGeom>
            <a:noFill/>
          </p:spPr>
          <p:txBody>
            <a:bodyPr wrap="none" rtlCol="0">
              <a:spAutoFit/>
            </a:bodyPr>
            <a:lstStyle/>
            <a:p>
              <a:pPr algn="ctr"/>
              <a:r>
                <a:rPr lang="en-US" sz="1600" b="1" dirty="0"/>
                <a:t>0.5</a:t>
              </a:r>
            </a:p>
          </p:txBody>
        </p:sp>
        <p:sp>
          <p:nvSpPr>
            <p:cNvPr id="27" name="TextBox 26">
              <a:extLst>
                <a:ext uri="{FF2B5EF4-FFF2-40B4-BE49-F238E27FC236}">
                  <a16:creationId xmlns:a16="http://schemas.microsoft.com/office/drawing/2014/main" id="{9114AE55-70B4-064E-9D18-F396526536D0}"/>
                </a:ext>
              </a:extLst>
            </p:cNvPr>
            <p:cNvSpPr txBox="1"/>
            <p:nvPr/>
          </p:nvSpPr>
          <p:spPr>
            <a:xfrm>
              <a:off x="3951051" y="7755225"/>
              <a:ext cx="551754" cy="338554"/>
            </a:xfrm>
            <a:prstGeom prst="rect">
              <a:avLst/>
            </a:prstGeom>
            <a:noFill/>
          </p:spPr>
          <p:txBody>
            <a:bodyPr wrap="none" rtlCol="0">
              <a:spAutoFit/>
            </a:bodyPr>
            <a:lstStyle/>
            <a:p>
              <a:pPr algn="ctr"/>
              <a:r>
                <a:rPr lang="en-US" sz="1600" b="1" dirty="0"/>
                <a:t>0.25</a:t>
              </a:r>
            </a:p>
          </p:txBody>
        </p:sp>
      </p:grpSp>
      <p:sp>
        <p:nvSpPr>
          <p:cNvPr id="28" name="TextBox 27">
            <a:extLst>
              <a:ext uri="{FF2B5EF4-FFF2-40B4-BE49-F238E27FC236}">
                <a16:creationId xmlns:a16="http://schemas.microsoft.com/office/drawing/2014/main" id="{9D5D1F56-3388-B944-8E99-07FFA6E49E0E}"/>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Interannual Variations: Dalton HWY / </a:t>
            </a:r>
            <a:r>
              <a:rPr lang="en-US" sz="2400" b="1" dirty="0" err="1">
                <a:solidFill>
                  <a:schemeClr val="bg1"/>
                </a:solidFill>
              </a:rPr>
              <a:t>Deadhorse</a:t>
            </a:r>
            <a:endParaRPr lang="en-US" sz="2000" b="1" dirty="0">
              <a:solidFill>
                <a:schemeClr val="bg1"/>
              </a:solidFill>
            </a:endParaRPr>
          </a:p>
        </p:txBody>
      </p:sp>
      <p:sp>
        <p:nvSpPr>
          <p:cNvPr id="46" name="Slide Number Placeholder 45">
            <a:extLst>
              <a:ext uri="{FF2B5EF4-FFF2-40B4-BE49-F238E27FC236}">
                <a16:creationId xmlns:a16="http://schemas.microsoft.com/office/drawing/2014/main" id="{86CC685F-F539-F840-A552-1670E02F30C7}"/>
              </a:ext>
            </a:extLst>
          </p:cNvPr>
          <p:cNvSpPr>
            <a:spLocks noGrp="1"/>
          </p:cNvSpPr>
          <p:nvPr>
            <p:ph type="sldNum" sz="quarter" idx="12"/>
          </p:nvPr>
        </p:nvSpPr>
        <p:spPr/>
        <p:txBody>
          <a:bodyPr/>
          <a:lstStyle/>
          <a:p>
            <a:fld id="{AF4A57A3-165B-2B47-9364-4FA50E408D4D}" type="slidenum">
              <a:rPr lang="en-US" smtClean="0"/>
              <a:t>10</a:t>
            </a:fld>
            <a:endParaRPr lang="en-US"/>
          </a:p>
        </p:txBody>
      </p:sp>
      <p:sp>
        <p:nvSpPr>
          <p:cNvPr id="2" name="Rectangle 1">
            <a:extLst>
              <a:ext uri="{FF2B5EF4-FFF2-40B4-BE49-F238E27FC236}">
                <a16:creationId xmlns:a16="http://schemas.microsoft.com/office/drawing/2014/main" id="{4052E228-279B-F045-8F09-ACFAA40572EE}"/>
              </a:ext>
            </a:extLst>
          </p:cNvPr>
          <p:cNvSpPr/>
          <p:nvPr/>
        </p:nvSpPr>
        <p:spPr>
          <a:xfrm>
            <a:off x="3862368" y="1813302"/>
            <a:ext cx="2563036" cy="3874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ABBB15A-174C-1240-AA4A-9185E26F9CC7}"/>
              </a:ext>
            </a:extLst>
          </p:cNvPr>
          <p:cNvSpPr txBox="1"/>
          <p:nvPr/>
        </p:nvSpPr>
        <p:spPr>
          <a:xfrm>
            <a:off x="7036230" y="1937287"/>
            <a:ext cx="2092271" cy="1200329"/>
          </a:xfrm>
          <a:prstGeom prst="rect">
            <a:avLst/>
          </a:prstGeom>
          <a:noFill/>
        </p:spPr>
        <p:txBody>
          <a:bodyPr wrap="square" rtlCol="0">
            <a:spAutoFit/>
          </a:bodyPr>
          <a:lstStyle/>
          <a:p>
            <a:r>
              <a:rPr lang="en-US" dirty="0"/>
              <a:t>ALT decreased from 2014 to 2015, but increased slightly from 2015 to 2017</a:t>
            </a:r>
          </a:p>
        </p:txBody>
      </p:sp>
      <p:cxnSp>
        <p:nvCxnSpPr>
          <p:cNvPr id="34" name="Straight Arrow Connector 33">
            <a:extLst>
              <a:ext uri="{FF2B5EF4-FFF2-40B4-BE49-F238E27FC236}">
                <a16:creationId xmlns:a16="http://schemas.microsoft.com/office/drawing/2014/main" id="{E5FA8C3A-8D05-1448-A10F-B74AD6A265CE}"/>
              </a:ext>
            </a:extLst>
          </p:cNvPr>
          <p:cNvCxnSpPr>
            <a:cxnSpLocks/>
          </p:cNvCxnSpPr>
          <p:nvPr/>
        </p:nvCxnSpPr>
        <p:spPr>
          <a:xfrm flipH="1" flipV="1">
            <a:off x="6471898" y="2007031"/>
            <a:ext cx="610826" cy="5304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C03563D-8668-B44C-81E4-B9EE264037DD}"/>
              </a:ext>
            </a:extLst>
          </p:cNvPr>
          <p:cNvSpPr txBox="1"/>
          <p:nvPr/>
        </p:nvSpPr>
        <p:spPr>
          <a:xfrm>
            <a:off x="6639012" y="821409"/>
            <a:ext cx="2486905" cy="646331"/>
          </a:xfrm>
          <a:prstGeom prst="rect">
            <a:avLst/>
          </a:prstGeom>
          <a:noFill/>
        </p:spPr>
        <p:txBody>
          <a:bodyPr wrap="square" rtlCol="0">
            <a:spAutoFit/>
          </a:bodyPr>
          <a:lstStyle/>
          <a:p>
            <a:r>
              <a:rPr lang="en-US" dirty="0"/>
              <a:t>Spatial patterns influenced by landcover</a:t>
            </a:r>
          </a:p>
        </p:txBody>
      </p:sp>
      <p:sp>
        <p:nvSpPr>
          <p:cNvPr id="38" name="Rectangle 37">
            <a:extLst>
              <a:ext uri="{FF2B5EF4-FFF2-40B4-BE49-F238E27FC236}">
                <a16:creationId xmlns:a16="http://schemas.microsoft.com/office/drawing/2014/main" id="{B9642633-87CB-7A43-BDB6-CD7BFB41F621}"/>
              </a:ext>
            </a:extLst>
          </p:cNvPr>
          <p:cNvSpPr/>
          <p:nvPr/>
        </p:nvSpPr>
        <p:spPr>
          <a:xfrm>
            <a:off x="3859785" y="3763506"/>
            <a:ext cx="2563036" cy="3874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6E9E15A-E9C9-D74A-B9AB-4201303AC1EC}"/>
              </a:ext>
            </a:extLst>
          </p:cNvPr>
          <p:cNvSpPr txBox="1"/>
          <p:nvPr/>
        </p:nvSpPr>
        <p:spPr>
          <a:xfrm>
            <a:off x="7033647" y="3887491"/>
            <a:ext cx="2092271" cy="1200329"/>
          </a:xfrm>
          <a:prstGeom prst="rect">
            <a:avLst/>
          </a:prstGeom>
          <a:noFill/>
        </p:spPr>
        <p:txBody>
          <a:bodyPr wrap="square" rtlCol="0">
            <a:spAutoFit/>
          </a:bodyPr>
          <a:lstStyle/>
          <a:p>
            <a:r>
              <a:rPr lang="en-US" dirty="0"/>
              <a:t>ALT was stable from 2014 to 2015, but decreased slightly from 2015 to 2017</a:t>
            </a:r>
          </a:p>
        </p:txBody>
      </p:sp>
      <p:cxnSp>
        <p:nvCxnSpPr>
          <p:cNvPr id="40" name="Straight Arrow Connector 39">
            <a:extLst>
              <a:ext uri="{FF2B5EF4-FFF2-40B4-BE49-F238E27FC236}">
                <a16:creationId xmlns:a16="http://schemas.microsoft.com/office/drawing/2014/main" id="{933E8E66-D7ED-7247-B846-8BF3509FF06A}"/>
              </a:ext>
            </a:extLst>
          </p:cNvPr>
          <p:cNvCxnSpPr>
            <a:cxnSpLocks/>
          </p:cNvCxnSpPr>
          <p:nvPr/>
        </p:nvCxnSpPr>
        <p:spPr>
          <a:xfrm flipH="1" flipV="1">
            <a:off x="6469315" y="3957235"/>
            <a:ext cx="610826" cy="5304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75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edge">
                                      <p:cBhvr>
                                        <p:cTn id="10" dur="2000"/>
                                        <p:tgtEl>
                                          <p:spTgt spid="34"/>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edge">
                                      <p:cBhvr>
                                        <p:cTn id="13" dur="20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edge">
                                      <p:cBhvr>
                                        <p:cTn id="18" dur="2000"/>
                                        <p:tgtEl>
                                          <p:spTgt spid="38"/>
                                        </p:tgtEl>
                                      </p:cBhvr>
                                    </p:animEffect>
                                  </p:childTnLst>
                                </p:cTn>
                              </p:par>
                              <p:par>
                                <p:cTn id="19" presetID="20"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edge">
                                      <p:cBhvr>
                                        <p:cTn id="21" dur="2000"/>
                                        <p:tgtEl>
                                          <p:spTgt spid="40"/>
                                        </p:tgtEl>
                                      </p:cBhvr>
                                    </p:animEffect>
                                  </p:childTnLst>
                                </p:cTn>
                              </p:par>
                              <p:par>
                                <p:cTn id="22" presetID="2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edge">
                                      <p:cBhvr>
                                        <p:cTn id="24"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P spid="38" grpId="0" animBg="1"/>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5F964374-0700-4448-8990-C76E5FD22C8A}"/>
              </a:ext>
            </a:extLst>
          </p:cNvPr>
          <p:cNvGrpSpPr/>
          <p:nvPr/>
        </p:nvGrpSpPr>
        <p:grpSpPr>
          <a:xfrm>
            <a:off x="-91440" y="548640"/>
            <a:ext cx="9267208" cy="5669280"/>
            <a:chOff x="-91440" y="-2"/>
            <a:chExt cx="9267208" cy="6858002"/>
          </a:xfrm>
        </p:grpSpPr>
        <p:grpSp>
          <p:nvGrpSpPr>
            <p:cNvPr id="10" name="Group 9">
              <a:extLst>
                <a:ext uri="{FF2B5EF4-FFF2-40B4-BE49-F238E27FC236}">
                  <a16:creationId xmlns:a16="http://schemas.microsoft.com/office/drawing/2014/main" id="{0A0CE86A-6888-244C-B442-DDA001205A2B}"/>
                </a:ext>
              </a:extLst>
            </p:cNvPr>
            <p:cNvGrpSpPr/>
            <p:nvPr/>
          </p:nvGrpSpPr>
          <p:grpSpPr>
            <a:xfrm>
              <a:off x="0" y="0"/>
              <a:ext cx="9144000" cy="3429000"/>
              <a:chOff x="199390" y="273049"/>
              <a:chExt cx="8229600" cy="4119649"/>
            </a:xfrm>
          </p:grpSpPr>
          <p:pic>
            <p:nvPicPr>
              <p:cNvPr id="5" name="Picture 4">
                <a:extLst>
                  <a:ext uri="{FF2B5EF4-FFF2-40B4-BE49-F238E27FC236}">
                    <a16:creationId xmlns:a16="http://schemas.microsoft.com/office/drawing/2014/main" id="{480A45DF-7EEE-B64C-A295-36D01F0A1C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390" y="273050"/>
                <a:ext cx="2743200" cy="4119647"/>
              </a:xfrm>
              <a:prstGeom prst="rect">
                <a:avLst/>
              </a:prstGeom>
              <a:ln w="38100">
                <a:solidFill>
                  <a:srgbClr val="00B0F0"/>
                </a:solidFill>
              </a:ln>
            </p:spPr>
          </p:pic>
          <p:pic>
            <p:nvPicPr>
              <p:cNvPr id="7" name="Picture 6">
                <a:extLst>
                  <a:ext uri="{FF2B5EF4-FFF2-40B4-BE49-F238E27FC236}">
                    <a16:creationId xmlns:a16="http://schemas.microsoft.com/office/drawing/2014/main" id="{5CCBCD44-1D9E-F543-8557-D5905BFA59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2590" y="273051"/>
                <a:ext cx="2743200" cy="4119647"/>
              </a:xfrm>
              <a:prstGeom prst="rect">
                <a:avLst/>
              </a:prstGeom>
              <a:ln w="38100">
                <a:solidFill>
                  <a:srgbClr val="00B0F0"/>
                </a:solidFill>
              </a:ln>
            </p:spPr>
          </p:pic>
          <p:pic>
            <p:nvPicPr>
              <p:cNvPr id="9" name="Picture 8">
                <a:extLst>
                  <a:ext uri="{FF2B5EF4-FFF2-40B4-BE49-F238E27FC236}">
                    <a16:creationId xmlns:a16="http://schemas.microsoft.com/office/drawing/2014/main" id="{3B3A1B70-3F1E-314D-9492-20C7072999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5790" y="273049"/>
                <a:ext cx="2743200" cy="4119647"/>
              </a:xfrm>
              <a:prstGeom prst="rect">
                <a:avLst/>
              </a:prstGeom>
              <a:ln w="38100">
                <a:solidFill>
                  <a:srgbClr val="00B0F0"/>
                </a:solidFill>
              </a:ln>
            </p:spPr>
          </p:pic>
        </p:grpSp>
        <p:grpSp>
          <p:nvGrpSpPr>
            <p:cNvPr id="17" name="Group 16">
              <a:extLst>
                <a:ext uri="{FF2B5EF4-FFF2-40B4-BE49-F238E27FC236}">
                  <a16:creationId xmlns:a16="http://schemas.microsoft.com/office/drawing/2014/main" id="{6CF53552-D25E-0E42-B12B-3603BF9FB526}"/>
                </a:ext>
              </a:extLst>
            </p:cNvPr>
            <p:cNvGrpSpPr>
              <a:grpSpLocks/>
            </p:cNvGrpSpPr>
            <p:nvPr/>
          </p:nvGrpSpPr>
          <p:grpSpPr>
            <a:xfrm>
              <a:off x="0" y="3429000"/>
              <a:ext cx="9144000" cy="3429000"/>
              <a:chOff x="245110" y="1713231"/>
              <a:chExt cx="8229600" cy="4119647"/>
            </a:xfrm>
          </p:grpSpPr>
          <p:pic>
            <p:nvPicPr>
              <p:cNvPr id="12" name="Picture 11">
                <a:extLst>
                  <a:ext uri="{FF2B5EF4-FFF2-40B4-BE49-F238E27FC236}">
                    <a16:creationId xmlns:a16="http://schemas.microsoft.com/office/drawing/2014/main" id="{A3B948EE-C3F1-5A42-AEBC-5C69D75264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5110" y="1713231"/>
                <a:ext cx="2743200" cy="4119647"/>
              </a:xfrm>
              <a:prstGeom prst="rect">
                <a:avLst/>
              </a:prstGeom>
              <a:ln w="38100">
                <a:solidFill>
                  <a:srgbClr val="00B0F0"/>
                </a:solidFill>
              </a:ln>
            </p:spPr>
          </p:pic>
          <p:pic>
            <p:nvPicPr>
              <p:cNvPr id="14" name="Picture 13">
                <a:extLst>
                  <a:ext uri="{FF2B5EF4-FFF2-40B4-BE49-F238E27FC236}">
                    <a16:creationId xmlns:a16="http://schemas.microsoft.com/office/drawing/2014/main" id="{7816F48B-89FD-0348-976D-1647FA7995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88310" y="1713231"/>
                <a:ext cx="2743200" cy="4119647"/>
              </a:xfrm>
              <a:prstGeom prst="rect">
                <a:avLst/>
              </a:prstGeom>
              <a:ln w="38100">
                <a:solidFill>
                  <a:srgbClr val="00B0F0"/>
                </a:solidFill>
              </a:ln>
            </p:spPr>
          </p:pic>
          <p:pic>
            <p:nvPicPr>
              <p:cNvPr id="16" name="Picture 15">
                <a:extLst>
                  <a:ext uri="{FF2B5EF4-FFF2-40B4-BE49-F238E27FC236}">
                    <a16:creationId xmlns:a16="http://schemas.microsoft.com/office/drawing/2014/main" id="{B01CCAA1-B02E-8F45-ABA2-BF51C2CF30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31510" y="1713231"/>
                <a:ext cx="2743200" cy="4119647"/>
              </a:xfrm>
              <a:prstGeom prst="rect">
                <a:avLst/>
              </a:prstGeom>
              <a:ln w="38100">
                <a:solidFill>
                  <a:srgbClr val="00B0F0"/>
                </a:solidFill>
              </a:ln>
            </p:spPr>
          </p:pic>
        </p:grpSp>
        <p:sp>
          <p:nvSpPr>
            <p:cNvPr id="18" name="TextBox 17">
              <a:extLst>
                <a:ext uri="{FF2B5EF4-FFF2-40B4-BE49-F238E27FC236}">
                  <a16:creationId xmlns:a16="http://schemas.microsoft.com/office/drawing/2014/main" id="{D4536352-F7EB-0447-B53D-DA6F8EE6C8F2}"/>
                </a:ext>
              </a:extLst>
            </p:cNvPr>
            <p:cNvSpPr txBox="1"/>
            <p:nvPr/>
          </p:nvSpPr>
          <p:spPr>
            <a:xfrm>
              <a:off x="2395257" y="0"/>
              <a:ext cx="652743" cy="369332"/>
            </a:xfrm>
            <a:prstGeom prst="rect">
              <a:avLst/>
            </a:prstGeom>
            <a:noFill/>
          </p:spPr>
          <p:txBody>
            <a:bodyPr wrap="none" rtlCol="0">
              <a:spAutoFit/>
            </a:bodyPr>
            <a:lstStyle/>
            <a:p>
              <a:pPr algn="ctr"/>
              <a:r>
                <a:rPr lang="en-US" b="1" dirty="0">
                  <a:solidFill>
                    <a:srgbClr val="00B0F0"/>
                  </a:solidFill>
                </a:rPr>
                <a:t>2014</a:t>
              </a:r>
            </a:p>
          </p:txBody>
        </p:sp>
        <p:sp>
          <p:nvSpPr>
            <p:cNvPr id="19" name="TextBox 18">
              <a:extLst>
                <a:ext uri="{FF2B5EF4-FFF2-40B4-BE49-F238E27FC236}">
                  <a16:creationId xmlns:a16="http://schemas.microsoft.com/office/drawing/2014/main" id="{2B6CEB76-DD83-EB41-A05A-4C3AE6894E7C}"/>
                </a:ext>
              </a:extLst>
            </p:cNvPr>
            <p:cNvSpPr txBox="1"/>
            <p:nvPr/>
          </p:nvSpPr>
          <p:spPr>
            <a:xfrm>
              <a:off x="5443256" y="-2"/>
              <a:ext cx="652744" cy="369332"/>
            </a:xfrm>
            <a:prstGeom prst="rect">
              <a:avLst/>
            </a:prstGeom>
            <a:noFill/>
          </p:spPr>
          <p:txBody>
            <a:bodyPr wrap="none" rtlCol="0">
              <a:spAutoFit/>
            </a:bodyPr>
            <a:lstStyle/>
            <a:p>
              <a:pPr algn="ctr"/>
              <a:r>
                <a:rPr lang="en-US" b="1" dirty="0">
                  <a:solidFill>
                    <a:srgbClr val="00B0F0"/>
                  </a:solidFill>
                </a:rPr>
                <a:t>2015</a:t>
              </a:r>
            </a:p>
          </p:txBody>
        </p:sp>
        <p:sp>
          <p:nvSpPr>
            <p:cNvPr id="20" name="TextBox 19">
              <a:extLst>
                <a:ext uri="{FF2B5EF4-FFF2-40B4-BE49-F238E27FC236}">
                  <a16:creationId xmlns:a16="http://schemas.microsoft.com/office/drawing/2014/main" id="{A9874D8C-C2CC-B840-BEF7-DF4DB3957663}"/>
                </a:ext>
              </a:extLst>
            </p:cNvPr>
            <p:cNvSpPr txBox="1"/>
            <p:nvPr/>
          </p:nvSpPr>
          <p:spPr>
            <a:xfrm>
              <a:off x="8523024" y="-2"/>
              <a:ext cx="652744" cy="369332"/>
            </a:xfrm>
            <a:prstGeom prst="rect">
              <a:avLst/>
            </a:prstGeom>
            <a:noFill/>
          </p:spPr>
          <p:txBody>
            <a:bodyPr wrap="none" rtlCol="0">
              <a:spAutoFit/>
            </a:bodyPr>
            <a:lstStyle/>
            <a:p>
              <a:pPr algn="ctr"/>
              <a:r>
                <a:rPr lang="en-US" b="1" dirty="0">
                  <a:solidFill>
                    <a:srgbClr val="00B0F0"/>
                  </a:solidFill>
                </a:rPr>
                <a:t>2017</a:t>
              </a:r>
            </a:p>
          </p:txBody>
        </p:sp>
        <p:sp>
          <p:nvSpPr>
            <p:cNvPr id="21" name="TextBox 20">
              <a:extLst>
                <a:ext uri="{FF2B5EF4-FFF2-40B4-BE49-F238E27FC236}">
                  <a16:creationId xmlns:a16="http://schemas.microsoft.com/office/drawing/2014/main" id="{D85408E8-3FF3-6F4A-B6B2-C5EB4F64C84D}"/>
                </a:ext>
              </a:extLst>
            </p:cNvPr>
            <p:cNvSpPr txBox="1"/>
            <p:nvPr/>
          </p:nvSpPr>
          <p:spPr>
            <a:xfrm>
              <a:off x="2395257" y="3428996"/>
              <a:ext cx="652743" cy="369332"/>
            </a:xfrm>
            <a:prstGeom prst="rect">
              <a:avLst/>
            </a:prstGeom>
            <a:noFill/>
          </p:spPr>
          <p:txBody>
            <a:bodyPr wrap="none" rtlCol="0">
              <a:spAutoFit/>
            </a:bodyPr>
            <a:lstStyle/>
            <a:p>
              <a:pPr algn="ctr"/>
              <a:r>
                <a:rPr lang="en-US" b="1" dirty="0">
                  <a:solidFill>
                    <a:srgbClr val="00B0F0"/>
                  </a:solidFill>
                </a:rPr>
                <a:t>2014</a:t>
              </a:r>
            </a:p>
          </p:txBody>
        </p:sp>
        <p:sp>
          <p:nvSpPr>
            <p:cNvPr id="22" name="TextBox 21">
              <a:extLst>
                <a:ext uri="{FF2B5EF4-FFF2-40B4-BE49-F238E27FC236}">
                  <a16:creationId xmlns:a16="http://schemas.microsoft.com/office/drawing/2014/main" id="{C097DFB3-5E69-1746-A362-4F590FF192E2}"/>
                </a:ext>
              </a:extLst>
            </p:cNvPr>
            <p:cNvSpPr txBox="1"/>
            <p:nvPr/>
          </p:nvSpPr>
          <p:spPr>
            <a:xfrm>
              <a:off x="5443256" y="3428994"/>
              <a:ext cx="652744" cy="369332"/>
            </a:xfrm>
            <a:prstGeom prst="rect">
              <a:avLst/>
            </a:prstGeom>
            <a:noFill/>
          </p:spPr>
          <p:txBody>
            <a:bodyPr wrap="none" rtlCol="0">
              <a:spAutoFit/>
            </a:bodyPr>
            <a:lstStyle/>
            <a:p>
              <a:pPr algn="ctr"/>
              <a:r>
                <a:rPr lang="en-US" b="1" dirty="0">
                  <a:solidFill>
                    <a:srgbClr val="00B0F0"/>
                  </a:solidFill>
                </a:rPr>
                <a:t>2015</a:t>
              </a:r>
            </a:p>
          </p:txBody>
        </p:sp>
        <p:sp>
          <p:nvSpPr>
            <p:cNvPr id="23" name="TextBox 22">
              <a:extLst>
                <a:ext uri="{FF2B5EF4-FFF2-40B4-BE49-F238E27FC236}">
                  <a16:creationId xmlns:a16="http://schemas.microsoft.com/office/drawing/2014/main" id="{9F9F8A0D-E198-BF42-AD25-AD0522B58741}"/>
                </a:ext>
              </a:extLst>
            </p:cNvPr>
            <p:cNvSpPr txBox="1"/>
            <p:nvPr/>
          </p:nvSpPr>
          <p:spPr>
            <a:xfrm>
              <a:off x="8523024" y="3428994"/>
              <a:ext cx="652744" cy="369332"/>
            </a:xfrm>
            <a:prstGeom prst="rect">
              <a:avLst/>
            </a:prstGeom>
            <a:noFill/>
          </p:spPr>
          <p:txBody>
            <a:bodyPr wrap="none" rtlCol="0">
              <a:spAutoFit/>
            </a:bodyPr>
            <a:lstStyle/>
            <a:p>
              <a:pPr algn="ctr"/>
              <a:r>
                <a:rPr lang="en-US" b="1" dirty="0">
                  <a:solidFill>
                    <a:srgbClr val="00B0F0"/>
                  </a:solidFill>
                </a:rPr>
                <a:t>2017</a:t>
              </a:r>
            </a:p>
          </p:txBody>
        </p:sp>
        <p:grpSp>
          <p:nvGrpSpPr>
            <p:cNvPr id="24" name="Group 23">
              <a:extLst>
                <a:ext uri="{FF2B5EF4-FFF2-40B4-BE49-F238E27FC236}">
                  <a16:creationId xmlns:a16="http://schemas.microsoft.com/office/drawing/2014/main" id="{32552C82-52DD-3441-BE4A-C0452ABD80C3}"/>
                </a:ext>
              </a:extLst>
            </p:cNvPr>
            <p:cNvGrpSpPr/>
            <p:nvPr/>
          </p:nvGrpSpPr>
          <p:grpSpPr>
            <a:xfrm>
              <a:off x="-91440" y="5943600"/>
              <a:ext cx="3099319" cy="704314"/>
              <a:chOff x="2684620" y="7663785"/>
              <a:chExt cx="3099319" cy="704314"/>
            </a:xfrm>
          </p:grpSpPr>
          <p:pic>
            <p:nvPicPr>
              <p:cNvPr id="25" name="Picture 24">
                <a:extLst>
                  <a:ext uri="{FF2B5EF4-FFF2-40B4-BE49-F238E27FC236}">
                    <a16:creationId xmlns:a16="http://schemas.microsoft.com/office/drawing/2014/main" id="{45242843-165F-DC49-8EE2-ECB0D772573B}"/>
                  </a:ext>
                </a:extLst>
              </p:cNvPr>
              <p:cNvPicPr>
                <a:picLocks/>
              </p:cNvPicPr>
              <p:nvPr/>
            </p:nvPicPr>
            <p:blipFill rotWithShape="1">
              <a:blip r:embed="rId8" cstate="screen">
                <a:extLst>
                  <a:ext uri="{28A0092B-C50C-407E-A947-70E740481C1C}">
                    <a14:useLocalDpi xmlns:a14="http://schemas.microsoft.com/office/drawing/2010/main"/>
                  </a:ext>
                </a:extLst>
              </a:blip>
              <a:srcRect/>
              <a:stretch/>
            </p:blipFill>
            <p:spPr>
              <a:xfrm flipH="1">
                <a:off x="2855330" y="7663785"/>
                <a:ext cx="2743200" cy="182880"/>
              </a:xfrm>
              <a:prstGeom prst="rect">
                <a:avLst/>
              </a:prstGeom>
            </p:spPr>
          </p:pic>
          <p:sp>
            <p:nvSpPr>
              <p:cNvPr id="26" name="TextBox 25">
                <a:extLst>
                  <a:ext uri="{FF2B5EF4-FFF2-40B4-BE49-F238E27FC236}">
                    <a16:creationId xmlns:a16="http://schemas.microsoft.com/office/drawing/2014/main" id="{DCCAE3CD-6487-3541-883E-C787394003DA}"/>
                  </a:ext>
                </a:extLst>
              </p:cNvPr>
              <p:cNvSpPr txBox="1"/>
              <p:nvPr/>
            </p:nvSpPr>
            <p:spPr>
              <a:xfrm>
                <a:off x="2859377" y="8029545"/>
                <a:ext cx="2735109" cy="338554"/>
              </a:xfrm>
              <a:prstGeom prst="rect">
                <a:avLst/>
              </a:prstGeom>
              <a:noFill/>
            </p:spPr>
            <p:txBody>
              <a:bodyPr wrap="none" rtlCol="0">
                <a:spAutoFit/>
              </a:bodyPr>
              <a:lstStyle/>
              <a:p>
                <a:pPr algn="ctr"/>
                <a:r>
                  <a:rPr lang="en-US" sz="1600" b="1" dirty="0">
                    <a:solidFill>
                      <a:schemeClr val="bg1"/>
                    </a:solidFill>
                  </a:rPr>
                  <a:t>Surface Soil Moisture [m</a:t>
                </a:r>
                <a:r>
                  <a:rPr lang="en-US" sz="1600" b="1" baseline="30000" dirty="0">
                    <a:solidFill>
                      <a:schemeClr val="bg1"/>
                    </a:solidFill>
                  </a:rPr>
                  <a:t>3</a:t>
                </a:r>
                <a:r>
                  <a:rPr lang="en-US" sz="1600" b="1" dirty="0">
                    <a:solidFill>
                      <a:schemeClr val="bg1"/>
                    </a:solidFill>
                  </a:rPr>
                  <a:t>/m</a:t>
                </a:r>
                <a:r>
                  <a:rPr lang="en-US" sz="1600" b="1" baseline="30000" dirty="0">
                    <a:solidFill>
                      <a:schemeClr val="bg1"/>
                    </a:solidFill>
                  </a:rPr>
                  <a:t>3</a:t>
                </a:r>
                <a:r>
                  <a:rPr lang="en-US" sz="1600" b="1" dirty="0">
                    <a:solidFill>
                      <a:schemeClr val="bg1"/>
                    </a:solidFill>
                  </a:rPr>
                  <a:t>]</a:t>
                </a:r>
              </a:p>
            </p:txBody>
          </p:sp>
          <p:sp>
            <p:nvSpPr>
              <p:cNvPr id="27" name="TextBox 26">
                <a:extLst>
                  <a:ext uri="{FF2B5EF4-FFF2-40B4-BE49-F238E27FC236}">
                    <a16:creationId xmlns:a16="http://schemas.microsoft.com/office/drawing/2014/main" id="{B9291CAA-0321-7342-BE62-2017B86E3AC3}"/>
                  </a:ext>
                </a:extLst>
              </p:cNvPr>
              <p:cNvSpPr txBox="1"/>
              <p:nvPr/>
            </p:nvSpPr>
            <p:spPr>
              <a:xfrm>
                <a:off x="2684620" y="7755225"/>
                <a:ext cx="447559" cy="338554"/>
              </a:xfrm>
              <a:prstGeom prst="rect">
                <a:avLst/>
              </a:prstGeom>
              <a:noFill/>
            </p:spPr>
            <p:txBody>
              <a:bodyPr wrap="none" rtlCol="0">
                <a:spAutoFit/>
              </a:bodyPr>
              <a:lstStyle/>
              <a:p>
                <a:pPr algn="ctr"/>
                <a:r>
                  <a:rPr lang="en-US" sz="1600" b="1" dirty="0">
                    <a:solidFill>
                      <a:schemeClr val="bg1"/>
                    </a:solidFill>
                  </a:rPr>
                  <a:t>0.0</a:t>
                </a:r>
              </a:p>
            </p:txBody>
          </p:sp>
          <p:sp>
            <p:nvSpPr>
              <p:cNvPr id="28" name="TextBox 27">
                <a:extLst>
                  <a:ext uri="{FF2B5EF4-FFF2-40B4-BE49-F238E27FC236}">
                    <a16:creationId xmlns:a16="http://schemas.microsoft.com/office/drawing/2014/main" id="{058FFF5D-C362-9548-8CF3-CE4B66721EFD}"/>
                  </a:ext>
                </a:extLst>
              </p:cNvPr>
              <p:cNvSpPr txBox="1"/>
              <p:nvPr/>
            </p:nvSpPr>
            <p:spPr>
              <a:xfrm>
                <a:off x="5336381" y="7755225"/>
                <a:ext cx="447558" cy="338554"/>
              </a:xfrm>
              <a:prstGeom prst="rect">
                <a:avLst/>
              </a:prstGeom>
              <a:noFill/>
            </p:spPr>
            <p:txBody>
              <a:bodyPr wrap="none" rtlCol="0">
                <a:spAutoFit/>
              </a:bodyPr>
              <a:lstStyle/>
              <a:p>
                <a:pPr algn="ctr"/>
                <a:r>
                  <a:rPr lang="en-US" sz="1600" b="1" dirty="0">
                    <a:solidFill>
                      <a:schemeClr val="bg1"/>
                    </a:solidFill>
                  </a:rPr>
                  <a:t>0.5</a:t>
                </a:r>
              </a:p>
            </p:txBody>
          </p:sp>
          <p:sp>
            <p:nvSpPr>
              <p:cNvPr id="29" name="TextBox 28">
                <a:extLst>
                  <a:ext uri="{FF2B5EF4-FFF2-40B4-BE49-F238E27FC236}">
                    <a16:creationId xmlns:a16="http://schemas.microsoft.com/office/drawing/2014/main" id="{C6E38728-9383-ED46-9E08-8FE159AB7B6E}"/>
                  </a:ext>
                </a:extLst>
              </p:cNvPr>
              <p:cNvSpPr txBox="1"/>
              <p:nvPr/>
            </p:nvSpPr>
            <p:spPr>
              <a:xfrm>
                <a:off x="3951051" y="7755225"/>
                <a:ext cx="551754" cy="338554"/>
              </a:xfrm>
              <a:prstGeom prst="rect">
                <a:avLst/>
              </a:prstGeom>
              <a:noFill/>
            </p:spPr>
            <p:txBody>
              <a:bodyPr wrap="none" rtlCol="0">
                <a:spAutoFit/>
              </a:bodyPr>
              <a:lstStyle/>
              <a:p>
                <a:pPr algn="ctr"/>
                <a:r>
                  <a:rPr lang="en-US" sz="1600" b="1" dirty="0">
                    <a:solidFill>
                      <a:schemeClr val="bg1"/>
                    </a:solidFill>
                  </a:rPr>
                  <a:t>0.25</a:t>
                </a:r>
              </a:p>
            </p:txBody>
          </p:sp>
        </p:grpSp>
        <p:grpSp>
          <p:nvGrpSpPr>
            <p:cNvPr id="30" name="Group 29">
              <a:extLst>
                <a:ext uri="{FF2B5EF4-FFF2-40B4-BE49-F238E27FC236}">
                  <a16:creationId xmlns:a16="http://schemas.microsoft.com/office/drawing/2014/main" id="{D11479F6-413A-6046-B1C1-EF02139B6D16}"/>
                </a:ext>
              </a:extLst>
            </p:cNvPr>
            <p:cNvGrpSpPr/>
            <p:nvPr/>
          </p:nvGrpSpPr>
          <p:grpSpPr>
            <a:xfrm>
              <a:off x="-32038" y="2560320"/>
              <a:ext cx="3112075" cy="704314"/>
              <a:chOff x="6355046" y="7663785"/>
              <a:chExt cx="3112075" cy="704314"/>
            </a:xfrm>
          </p:grpSpPr>
          <p:pic>
            <p:nvPicPr>
              <p:cNvPr id="31" name="Picture 30">
                <a:extLst>
                  <a:ext uri="{FF2B5EF4-FFF2-40B4-BE49-F238E27FC236}">
                    <a16:creationId xmlns:a16="http://schemas.microsoft.com/office/drawing/2014/main" id="{50985121-0063-6B46-9AB3-6902F692445D}"/>
                  </a:ext>
                </a:extLst>
              </p:cNvPr>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6580541" y="7663785"/>
                <a:ext cx="2743200" cy="182880"/>
              </a:xfrm>
              <a:prstGeom prst="rect">
                <a:avLst/>
              </a:prstGeom>
            </p:spPr>
          </p:pic>
          <p:sp>
            <p:nvSpPr>
              <p:cNvPr id="32" name="TextBox 31">
                <a:extLst>
                  <a:ext uri="{FF2B5EF4-FFF2-40B4-BE49-F238E27FC236}">
                    <a16:creationId xmlns:a16="http://schemas.microsoft.com/office/drawing/2014/main" id="{B6EE323D-7DE1-3543-B7EA-6C8EC5E84D0F}"/>
                  </a:ext>
                </a:extLst>
              </p:cNvPr>
              <p:cNvSpPr txBox="1"/>
              <p:nvPr/>
            </p:nvSpPr>
            <p:spPr>
              <a:xfrm>
                <a:off x="7537091" y="8029545"/>
                <a:ext cx="830099" cy="338554"/>
              </a:xfrm>
              <a:prstGeom prst="rect">
                <a:avLst/>
              </a:prstGeom>
              <a:noFill/>
            </p:spPr>
            <p:txBody>
              <a:bodyPr wrap="none" rtlCol="0">
                <a:spAutoFit/>
              </a:bodyPr>
              <a:lstStyle/>
              <a:p>
                <a:pPr algn="ctr"/>
                <a:r>
                  <a:rPr lang="en-US" sz="1600" b="1" dirty="0">
                    <a:solidFill>
                      <a:schemeClr val="bg1"/>
                    </a:solidFill>
                  </a:rPr>
                  <a:t>ALT [m]</a:t>
                </a:r>
              </a:p>
            </p:txBody>
          </p:sp>
          <p:sp>
            <p:nvSpPr>
              <p:cNvPr id="33" name="TextBox 32">
                <a:extLst>
                  <a:ext uri="{FF2B5EF4-FFF2-40B4-BE49-F238E27FC236}">
                    <a16:creationId xmlns:a16="http://schemas.microsoft.com/office/drawing/2014/main" id="{6F8F4E6E-20F4-F546-B0D4-A0BB647EF886}"/>
                  </a:ext>
                </a:extLst>
              </p:cNvPr>
              <p:cNvSpPr txBox="1"/>
              <p:nvPr/>
            </p:nvSpPr>
            <p:spPr>
              <a:xfrm>
                <a:off x="8915367" y="7755225"/>
                <a:ext cx="551754" cy="338554"/>
              </a:xfrm>
              <a:prstGeom prst="rect">
                <a:avLst/>
              </a:prstGeom>
              <a:noFill/>
            </p:spPr>
            <p:txBody>
              <a:bodyPr wrap="none" rtlCol="0">
                <a:spAutoFit/>
              </a:bodyPr>
              <a:lstStyle/>
              <a:p>
                <a:pPr algn="ctr"/>
                <a:r>
                  <a:rPr lang="en-US" sz="1600" b="1" dirty="0">
                    <a:solidFill>
                      <a:schemeClr val="bg1"/>
                    </a:solidFill>
                  </a:rPr>
                  <a:t>0.65</a:t>
                </a:r>
              </a:p>
            </p:txBody>
          </p:sp>
          <p:sp>
            <p:nvSpPr>
              <p:cNvPr id="34" name="TextBox 33">
                <a:extLst>
                  <a:ext uri="{FF2B5EF4-FFF2-40B4-BE49-F238E27FC236}">
                    <a16:creationId xmlns:a16="http://schemas.microsoft.com/office/drawing/2014/main" id="{5CCB163F-07DF-AB48-9281-6D0DB0484873}"/>
                  </a:ext>
                </a:extLst>
              </p:cNvPr>
              <p:cNvSpPr txBox="1"/>
              <p:nvPr/>
            </p:nvSpPr>
            <p:spPr>
              <a:xfrm>
                <a:off x="6355046" y="7755225"/>
                <a:ext cx="551754" cy="338554"/>
              </a:xfrm>
              <a:prstGeom prst="rect">
                <a:avLst/>
              </a:prstGeom>
              <a:noFill/>
            </p:spPr>
            <p:txBody>
              <a:bodyPr wrap="none" rtlCol="0">
                <a:spAutoFit/>
              </a:bodyPr>
              <a:lstStyle/>
              <a:p>
                <a:pPr algn="ctr"/>
                <a:r>
                  <a:rPr lang="en-US" sz="1600" b="1" dirty="0">
                    <a:solidFill>
                      <a:schemeClr val="bg1"/>
                    </a:solidFill>
                  </a:rPr>
                  <a:t>0.25</a:t>
                </a:r>
              </a:p>
            </p:txBody>
          </p:sp>
          <p:sp>
            <p:nvSpPr>
              <p:cNvPr id="35" name="TextBox 34">
                <a:extLst>
                  <a:ext uri="{FF2B5EF4-FFF2-40B4-BE49-F238E27FC236}">
                    <a16:creationId xmlns:a16="http://schemas.microsoft.com/office/drawing/2014/main" id="{C28D45C0-4E6B-D242-BC9B-9F1A15C15FE7}"/>
                  </a:ext>
                </a:extLst>
              </p:cNvPr>
              <p:cNvSpPr txBox="1"/>
              <p:nvPr/>
            </p:nvSpPr>
            <p:spPr>
              <a:xfrm>
                <a:off x="7676263" y="7755225"/>
                <a:ext cx="551754" cy="338554"/>
              </a:xfrm>
              <a:prstGeom prst="rect">
                <a:avLst/>
              </a:prstGeom>
              <a:noFill/>
            </p:spPr>
            <p:txBody>
              <a:bodyPr wrap="none" rtlCol="0">
                <a:spAutoFit/>
              </a:bodyPr>
              <a:lstStyle/>
              <a:p>
                <a:pPr algn="ctr"/>
                <a:r>
                  <a:rPr lang="en-US" sz="1600" b="1" dirty="0">
                    <a:solidFill>
                      <a:schemeClr val="bg1"/>
                    </a:solidFill>
                  </a:rPr>
                  <a:t>0.45</a:t>
                </a:r>
              </a:p>
            </p:txBody>
          </p:sp>
        </p:grpSp>
      </p:grpSp>
      <p:sp>
        <p:nvSpPr>
          <p:cNvPr id="37" name="TextBox 36">
            <a:extLst>
              <a:ext uri="{FF2B5EF4-FFF2-40B4-BE49-F238E27FC236}">
                <a16:creationId xmlns:a16="http://schemas.microsoft.com/office/drawing/2014/main" id="{1EEA2DBA-815F-DD42-B5E2-6261D7827751}"/>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Interannual Variations: Barrow</a:t>
            </a:r>
            <a:endParaRPr lang="en-US" sz="2000" b="1" dirty="0">
              <a:solidFill>
                <a:schemeClr val="bg1"/>
              </a:solidFill>
            </a:endParaRPr>
          </a:p>
        </p:txBody>
      </p:sp>
      <p:sp>
        <p:nvSpPr>
          <p:cNvPr id="38" name="Slide Number Placeholder 37">
            <a:extLst>
              <a:ext uri="{FF2B5EF4-FFF2-40B4-BE49-F238E27FC236}">
                <a16:creationId xmlns:a16="http://schemas.microsoft.com/office/drawing/2014/main" id="{2E97BF65-7EE2-D341-A5E9-59F737CD9EDA}"/>
              </a:ext>
            </a:extLst>
          </p:cNvPr>
          <p:cNvSpPr>
            <a:spLocks noGrp="1"/>
          </p:cNvSpPr>
          <p:nvPr>
            <p:ph type="sldNum" sz="quarter" idx="12"/>
          </p:nvPr>
        </p:nvSpPr>
        <p:spPr/>
        <p:txBody>
          <a:bodyPr/>
          <a:lstStyle/>
          <a:p>
            <a:fld id="{AF4A57A3-165B-2B47-9364-4FA50E408D4D}" type="slidenum">
              <a:rPr lang="en-US" smtClean="0"/>
              <a:t>11</a:t>
            </a:fld>
            <a:endParaRPr lang="en-US"/>
          </a:p>
        </p:txBody>
      </p:sp>
    </p:spTree>
    <p:extLst>
      <p:ext uri="{BB962C8B-B14F-4D97-AF65-F5344CB8AC3E}">
        <p14:creationId xmlns:p14="http://schemas.microsoft.com/office/powerpoint/2010/main" val="424406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6B2C62-6099-074F-AB10-EE1D736EDB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73381"/>
            <a:ext cx="9144000" cy="5940531"/>
          </a:xfrm>
          <a:prstGeom prst="rect">
            <a:avLst/>
          </a:prstGeom>
        </p:spPr>
      </p:pic>
      <p:sp>
        <p:nvSpPr>
          <p:cNvPr id="7" name="TextBox 6">
            <a:extLst>
              <a:ext uri="{FF2B5EF4-FFF2-40B4-BE49-F238E27FC236}">
                <a16:creationId xmlns:a16="http://schemas.microsoft.com/office/drawing/2014/main" id="{5D5A2445-C214-BD48-A931-AC943CF6D7A6}"/>
              </a:ext>
            </a:extLst>
          </p:cNvPr>
          <p:cNvSpPr txBox="1"/>
          <p:nvPr/>
        </p:nvSpPr>
        <p:spPr>
          <a:xfrm>
            <a:off x="1180585" y="1146048"/>
            <a:ext cx="830099" cy="338554"/>
          </a:xfrm>
          <a:prstGeom prst="rect">
            <a:avLst/>
          </a:prstGeom>
          <a:noFill/>
        </p:spPr>
        <p:txBody>
          <a:bodyPr wrap="none" rtlCol="0">
            <a:spAutoFit/>
          </a:bodyPr>
          <a:lstStyle/>
          <a:p>
            <a:pPr algn="ctr"/>
            <a:r>
              <a:rPr lang="en-US" sz="1600" b="1" dirty="0">
                <a:solidFill>
                  <a:schemeClr val="bg1"/>
                </a:solidFill>
              </a:rPr>
              <a:t>ALT [m]</a:t>
            </a:r>
          </a:p>
        </p:txBody>
      </p:sp>
      <p:sp>
        <p:nvSpPr>
          <p:cNvPr id="8" name="TextBox 7">
            <a:extLst>
              <a:ext uri="{FF2B5EF4-FFF2-40B4-BE49-F238E27FC236}">
                <a16:creationId xmlns:a16="http://schemas.microsoft.com/office/drawing/2014/main" id="{EBEACD04-BA5A-BC4E-98B9-F570819D1CCE}"/>
              </a:ext>
            </a:extLst>
          </p:cNvPr>
          <p:cNvSpPr txBox="1"/>
          <p:nvPr/>
        </p:nvSpPr>
        <p:spPr>
          <a:xfrm>
            <a:off x="2514204" y="943966"/>
            <a:ext cx="447558" cy="338554"/>
          </a:xfrm>
          <a:prstGeom prst="rect">
            <a:avLst/>
          </a:prstGeom>
          <a:noFill/>
        </p:spPr>
        <p:txBody>
          <a:bodyPr wrap="none" rtlCol="0">
            <a:spAutoFit/>
          </a:bodyPr>
          <a:lstStyle/>
          <a:p>
            <a:pPr algn="ctr"/>
            <a:r>
              <a:rPr lang="en-US" sz="1600" b="1" dirty="0">
                <a:solidFill>
                  <a:schemeClr val="bg1"/>
                </a:solidFill>
              </a:rPr>
              <a:t>0.7</a:t>
            </a:r>
          </a:p>
        </p:txBody>
      </p:sp>
      <p:sp>
        <p:nvSpPr>
          <p:cNvPr id="9" name="TextBox 8">
            <a:extLst>
              <a:ext uri="{FF2B5EF4-FFF2-40B4-BE49-F238E27FC236}">
                <a16:creationId xmlns:a16="http://schemas.microsoft.com/office/drawing/2014/main" id="{6E08ED75-4CB8-8D47-87C5-276A49115707}"/>
              </a:ext>
            </a:extLst>
          </p:cNvPr>
          <p:cNvSpPr txBox="1"/>
          <p:nvPr/>
        </p:nvSpPr>
        <p:spPr>
          <a:xfrm>
            <a:off x="229510" y="943966"/>
            <a:ext cx="447558" cy="338554"/>
          </a:xfrm>
          <a:prstGeom prst="rect">
            <a:avLst/>
          </a:prstGeom>
          <a:noFill/>
        </p:spPr>
        <p:txBody>
          <a:bodyPr wrap="none" rtlCol="0">
            <a:spAutoFit/>
          </a:bodyPr>
          <a:lstStyle/>
          <a:p>
            <a:pPr algn="ctr"/>
            <a:r>
              <a:rPr lang="en-US" sz="1600" b="1" dirty="0">
                <a:solidFill>
                  <a:schemeClr val="bg1"/>
                </a:solidFill>
              </a:rPr>
              <a:t>0.2</a:t>
            </a:r>
          </a:p>
        </p:txBody>
      </p:sp>
      <p:sp>
        <p:nvSpPr>
          <p:cNvPr id="10" name="TextBox 9">
            <a:extLst>
              <a:ext uri="{FF2B5EF4-FFF2-40B4-BE49-F238E27FC236}">
                <a16:creationId xmlns:a16="http://schemas.microsoft.com/office/drawing/2014/main" id="{0E7C81F3-A49A-9C4A-A2CF-D3940E8882BA}"/>
              </a:ext>
            </a:extLst>
          </p:cNvPr>
          <p:cNvSpPr txBox="1"/>
          <p:nvPr/>
        </p:nvSpPr>
        <p:spPr>
          <a:xfrm>
            <a:off x="1319759" y="943966"/>
            <a:ext cx="551753" cy="338554"/>
          </a:xfrm>
          <a:prstGeom prst="rect">
            <a:avLst/>
          </a:prstGeom>
          <a:noFill/>
        </p:spPr>
        <p:txBody>
          <a:bodyPr wrap="none" rtlCol="0">
            <a:spAutoFit/>
          </a:bodyPr>
          <a:lstStyle/>
          <a:p>
            <a:pPr algn="ctr"/>
            <a:r>
              <a:rPr lang="en-US" sz="1600" b="1" dirty="0">
                <a:solidFill>
                  <a:schemeClr val="bg1"/>
                </a:solidFill>
              </a:rPr>
              <a:t>0.45</a:t>
            </a:r>
          </a:p>
        </p:txBody>
      </p:sp>
      <p:sp>
        <p:nvSpPr>
          <p:cNvPr id="11" name="TextBox 10">
            <a:extLst>
              <a:ext uri="{FF2B5EF4-FFF2-40B4-BE49-F238E27FC236}">
                <a16:creationId xmlns:a16="http://schemas.microsoft.com/office/drawing/2014/main" id="{0D7D714B-D356-7E44-B380-83C1B32F5131}"/>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3-Year Retrieval Performance</a:t>
            </a:r>
            <a:endParaRPr lang="en-US" sz="2000" b="1" dirty="0">
              <a:solidFill>
                <a:schemeClr val="bg1"/>
              </a:solidFill>
            </a:endParaRPr>
          </a:p>
        </p:txBody>
      </p:sp>
      <p:grpSp>
        <p:nvGrpSpPr>
          <p:cNvPr id="2" name="Group 1">
            <a:extLst>
              <a:ext uri="{FF2B5EF4-FFF2-40B4-BE49-F238E27FC236}">
                <a16:creationId xmlns:a16="http://schemas.microsoft.com/office/drawing/2014/main" id="{2CBBB85D-E68E-D14D-ABC2-F32C58A924E3}"/>
              </a:ext>
            </a:extLst>
          </p:cNvPr>
          <p:cNvGrpSpPr>
            <a:grpSpLocks noChangeAspect="1"/>
          </p:cNvGrpSpPr>
          <p:nvPr/>
        </p:nvGrpSpPr>
        <p:grpSpPr>
          <a:xfrm>
            <a:off x="118898" y="1615051"/>
            <a:ext cx="3596126" cy="2876609"/>
            <a:chOff x="1199053" y="1149271"/>
            <a:chExt cx="9299943" cy="7439198"/>
          </a:xfrm>
        </p:grpSpPr>
        <p:pic>
          <p:nvPicPr>
            <p:cNvPr id="3" name="Picture 2">
              <a:extLst>
                <a:ext uri="{FF2B5EF4-FFF2-40B4-BE49-F238E27FC236}">
                  <a16:creationId xmlns:a16="http://schemas.microsoft.com/office/drawing/2014/main" id="{BDC2977C-3EC5-A54B-A832-C4F434F8B3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9053" y="1149271"/>
              <a:ext cx="9299943" cy="7439198"/>
            </a:xfrm>
            <a:prstGeom prst="rect">
              <a:avLst/>
            </a:prstGeom>
          </p:spPr>
        </p:pic>
        <p:sp>
          <p:nvSpPr>
            <p:cNvPr id="4" name="TextBox 3">
              <a:extLst>
                <a:ext uri="{FF2B5EF4-FFF2-40B4-BE49-F238E27FC236}">
                  <a16:creationId xmlns:a16="http://schemas.microsoft.com/office/drawing/2014/main" id="{A632E3A0-7A8B-E24F-B896-9E14025E62B6}"/>
                </a:ext>
              </a:extLst>
            </p:cNvPr>
            <p:cNvSpPr txBox="1"/>
            <p:nvPr/>
          </p:nvSpPr>
          <p:spPr>
            <a:xfrm>
              <a:off x="8058346" y="1157141"/>
              <a:ext cx="2439329" cy="2744244"/>
            </a:xfrm>
            <a:prstGeom prst="rect">
              <a:avLst/>
            </a:prstGeom>
            <a:noFill/>
          </p:spPr>
          <p:txBody>
            <a:bodyPr wrap="none" rtlCol="0">
              <a:spAutoFit/>
            </a:bodyPr>
            <a:lstStyle/>
            <a:p>
              <a:pPr algn="ctr"/>
              <a:r>
                <a:rPr lang="en-US" sz="1600" b="1" dirty="0">
                  <a:solidFill>
                    <a:srgbClr val="1174BA"/>
                  </a:solidFill>
                </a:rPr>
                <a:t>2014</a:t>
              </a:r>
            </a:p>
            <a:p>
              <a:pPr algn="ctr"/>
              <a:r>
                <a:rPr lang="en-US" sz="1600" b="1" dirty="0">
                  <a:solidFill>
                    <a:srgbClr val="D75426"/>
                  </a:solidFill>
                </a:rPr>
                <a:t>2015</a:t>
              </a:r>
            </a:p>
            <a:p>
              <a:pPr algn="ctr"/>
              <a:r>
                <a:rPr lang="en-US" sz="1600" b="1" dirty="0">
                  <a:solidFill>
                    <a:srgbClr val="ECB035"/>
                  </a:solidFill>
                </a:rPr>
                <a:t>2017</a:t>
              </a:r>
            </a:p>
          </p:txBody>
        </p:sp>
      </p:grpSp>
      <p:sp>
        <p:nvSpPr>
          <p:cNvPr id="12" name="Oval 11">
            <a:extLst>
              <a:ext uri="{FF2B5EF4-FFF2-40B4-BE49-F238E27FC236}">
                <a16:creationId xmlns:a16="http://schemas.microsoft.com/office/drawing/2014/main" id="{9CDE2190-D442-D546-B79B-70F489F1ECD5}"/>
              </a:ext>
            </a:extLst>
          </p:cNvPr>
          <p:cNvSpPr/>
          <p:nvPr/>
        </p:nvSpPr>
        <p:spPr>
          <a:xfrm rot="20554014">
            <a:off x="1715851" y="2817094"/>
            <a:ext cx="1600684" cy="42261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85A3689-0859-FF41-B0B4-391D755AC8A1}"/>
              </a:ext>
            </a:extLst>
          </p:cNvPr>
          <p:cNvSpPr/>
          <p:nvPr/>
        </p:nvSpPr>
        <p:spPr>
          <a:xfrm rot="19265817">
            <a:off x="877762" y="2596828"/>
            <a:ext cx="1591509" cy="52017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E53EF4E-E353-924D-9EC2-4E9C04D4002A}"/>
              </a:ext>
            </a:extLst>
          </p:cNvPr>
          <p:cNvSpPr txBox="1"/>
          <p:nvPr/>
        </p:nvSpPr>
        <p:spPr>
          <a:xfrm>
            <a:off x="651153" y="1769286"/>
            <a:ext cx="1706749" cy="738664"/>
          </a:xfrm>
          <a:prstGeom prst="rect">
            <a:avLst/>
          </a:prstGeom>
          <a:noFill/>
        </p:spPr>
        <p:txBody>
          <a:bodyPr wrap="none" rtlCol="0">
            <a:spAutoFit/>
          </a:bodyPr>
          <a:lstStyle/>
          <a:p>
            <a:r>
              <a:rPr lang="en-US" sz="1400" dirty="0">
                <a:solidFill>
                  <a:schemeClr val="accent1"/>
                </a:solidFill>
              </a:rPr>
              <a:t>within sensing depth</a:t>
            </a:r>
          </a:p>
          <a:p>
            <a:r>
              <a:rPr lang="en-US" sz="1400" dirty="0">
                <a:solidFill>
                  <a:schemeClr val="accent1"/>
                </a:solidFill>
              </a:rPr>
              <a:t>RMSE = 0.056m</a:t>
            </a:r>
          </a:p>
          <a:p>
            <a:r>
              <a:rPr lang="en-US" sz="1400" dirty="0">
                <a:solidFill>
                  <a:schemeClr val="accent1"/>
                </a:solidFill>
              </a:rPr>
              <a:t>Bias = 0.029 m</a:t>
            </a:r>
          </a:p>
        </p:txBody>
      </p:sp>
      <p:sp>
        <p:nvSpPr>
          <p:cNvPr id="15" name="TextBox 14">
            <a:extLst>
              <a:ext uri="{FF2B5EF4-FFF2-40B4-BE49-F238E27FC236}">
                <a16:creationId xmlns:a16="http://schemas.microsoft.com/office/drawing/2014/main" id="{014BEBFC-CE11-424A-895A-A1D77A2935B1}"/>
              </a:ext>
            </a:extLst>
          </p:cNvPr>
          <p:cNvSpPr txBox="1"/>
          <p:nvPr/>
        </p:nvSpPr>
        <p:spPr>
          <a:xfrm>
            <a:off x="1480838" y="3333866"/>
            <a:ext cx="1862176" cy="307777"/>
          </a:xfrm>
          <a:prstGeom prst="rect">
            <a:avLst/>
          </a:prstGeom>
          <a:noFill/>
        </p:spPr>
        <p:txBody>
          <a:bodyPr wrap="none" rtlCol="0">
            <a:spAutoFit/>
          </a:bodyPr>
          <a:lstStyle/>
          <a:p>
            <a:r>
              <a:rPr lang="en-US" sz="1400" b="1" dirty="0">
                <a:solidFill>
                  <a:schemeClr val="tx1">
                    <a:lumMod val="50000"/>
                    <a:lumOff val="50000"/>
                  </a:schemeClr>
                </a:solidFill>
              </a:rPr>
              <a:t>beyond sensing depth</a:t>
            </a:r>
          </a:p>
        </p:txBody>
      </p:sp>
      <p:sp>
        <p:nvSpPr>
          <p:cNvPr id="16" name="Slide Number Placeholder 15">
            <a:extLst>
              <a:ext uri="{FF2B5EF4-FFF2-40B4-BE49-F238E27FC236}">
                <a16:creationId xmlns:a16="http://schemas.microsoft.com/office/drawing/2014/main" id="{06D177FA-0D94-BB4A-96B7-D084A05B953F}"/>
              </a:ext>
            </a:extLst>
          </p:cNvPr>
          <p:cNvSpPr>
            <a:spLocks noGrp="1"/>
          </p:cNvSpPr>
          <p:nvPr>
            <p:ph type="sldNum" sz="quarter" idx="12"/>
          </p:nvPr>
        </p:nvSpPr>
        <p:spPr/>
        <p:txBody>
          <a:bodyPr/>
          <a:lstStyle/>
          <a:p>
            <a:fld id="{AF4A57A3-165B-2B47-9364-4FA50E408D4D}" type="slidenum">
              <a:rPr lang="en-US" smtClean="0"/>
              <a:t>12</a:t>
            </a:fld>
            <a:endParaRPr lang="en-US"/>
          </a:p>
        </p:txBody>
      </p:sp>
    </p:spTree>
    <p:extLst>
      <p:ext uri="{BB962C8B-B14F-4D97-AF65-F5344CB8AC3E}">
        <p14:creationId xmlns:p14="http://schemas.microsoft.com/office/powerpoint/2010/main" val="3241764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D7D714B-D356-7E44-B380-83C1B32F5131}"/>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Current Work: Advanced Profile Retrievals (1)</a:t>
            </a:r>
            <a:endParaRPr lang="en-US" sz="2000" b="1" dirty="0">
              <a:solidFill>
                <a:schemeClr val="bg1"/>
              </a:solidFill>
            </a:endParaRPr>
          </a:p>
        </p:txBody>
      </p:sp>
      <p:sp>
        <p:nvSpPr>
          <p:cNvPr id="16" name="Slide Number Placeholder 15">
            <a:extLst>
              <a:ext uri="{FF2B5EF4-FFF2-40B4-BE49-F238E27FC236}">
                <a16:creationId xmlns:a16="http://schemas.microsoft.com/office/drawing/2014/main" id="{06D177FA-0D94-BB4A-96B7-D084A05B953F}"/>
              </a:ext>
            </a:extLst>
          </p:cNvPr>
          <p:cNvSpPr>
            <a:spLocks noGrp="1"/>
          </p:cNvSpPr>
          <p:nvPr>
            <p:ph type="sldNum" sz="quarter" idx="12"/>
          </p:nvPr>
        </p:nvSpPr>
        <p:spPr/>
        <p:txBody>
          <a:bodyPr/>
          <a:lstStyle/>
          <a:p>
            <a:fld id="{AF4A57A3-165B-2B47-9364-4FA50E408D4D}" type="slidenum">
              <a:rPr lang="en-US" smtClean="0"/>
              <a:t>13</a:t>
            </a:fld>
            <a:endParaRPr lang="en-US"/>
          </a:p>
        </p:txBody>
      </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5D08DA27-2076-6942-A1C5-06FE69F62E4A}"/>
                  </a:ext>
                </a:extLst>
              </p:cNvPr>
              <p:cNvSpPr/>
              <p:nvPr/>
            </p:nvSpPr>
            <p:spPr>
              <a:xfrm>
                <a:off x="91440" y="5151941"/>
                <a:ext cx="2797112" cy="614784"/>
              </a:xfrm>
              <a:prstGeom prst="rect">
                <a:avLst/>
              </a:prstGeom>
            </p:spPr>
            <p:txBody>
              <a:bodyPr wrap="none">
                <a:spAutoFit/>
              </a:bodyPr>
              <a:lstStyle/>
              <a:p>
                <a:r>
                  <a:rPr lang="en-US" sz="1400" dirty="0"/>
                  <a:t>OM profile as an S-shaped function:</a:t>
                </a:r>
                <a:endParaRPr lang="en-US" sz="1400" i="1" dirty="0">
                  <a:latin typeface="Cambria Math" panose="02040503050406030204" pitchFamily="18" charset="0"/>
                </a:endParaRPr>
              </a:p>
              <a:p>
                <a14:m>
                  <m:oMath xmlns:m="http://schemas.openxmlformats.org/officeDocument/2006/math">
                    <m:r>
                      <a:rPr lang="en-US" sz="1400" i="1" dirty="0" smtClean="0">
                        <a:latin typeface="Cambria Math" panose="02040503050406030204" pitchFamily="18" charset="0"/>
                      </a:rPr>
                      <m:t>𝑂𝑀</m:t>
                    </m:r>
                    <m:d>
                      <m:dPr>
                        <m:ctrlPr>
                          <a:rPr lang="en-US" sz="1400" i="1" dirty="0" smtClean="0">
                            <a:latin typeface="Cambria Math" panose="02040503050406030204" pitchFamily="18" charset="0"/>
                          </a:rPr>
                        </m:ctrlPr>
                      </m:dPr>
                      <m:e>
                        <m:r>
                          <a:rPr lang="en-US" sz="1400" i="1" dirty="0" smtClean="0">
                            <a:latin typeface="Cambria Math" panose="02040503050406030204" pitchFamily="18" charset="0"/>
                          </a:rPr>
                          <m:t>𝑧</m:t>
                        </m:r>
                      </m:e>
                    </m:d>
                    <m:r>
                      <a:rPr lang="en-US" sz="1400" b="0" i="1" dirty="0" smtClean="0">
                        <a:latin typeface="Cambria Math" panose="02040503050406030204" pitchFamily="18" charset="0"/>
                      </a:rPr>
                      <m:t>=</m:t>
                    </m:r>
                    <m:r>
                      <a:rPr lang="en-US" sz="1400" b="0" i="1" dirty="0" smtClean="0">
                        <a:solidFill>
                          <a:srgbClr val="C00000"/>
                        </a:solidFill>
                        <a:latin typeface="Cambria Math" panose="02040503050406030204" pitchFamily="18" charset="0"/>
                      </a:rPr>
                      <m:t>𝐴</m:t>
                    </m:r>
                    <m:r>
                      <a:rPr lang="en-US" sz="1400" b="0" i="1" dirty="0"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solidFill>
                              <a:schemeClr val="tx1"/>
                            </a:solidFill>
                            <a:latin typeface="Cambria Math" panose="02040503050406030204" pitchFamily="18" charset="0"/>
                          </a:rPr>
                          <m:t>𝐾</m:t>
                        </m:r>
                        <m:r>
                          <a:rPr lang="en-US" sz="1400" b="0" i="1" smtClean="0">
                            <a:latin typeface="Cambria Math" panose="02040503050406030204" pitchFamily="18" charset="0"/>
                          </a:rPr>
                          <m:t>−</m:t>
                        </m:r>
                        <m:r>
                          <a:rPr lang="en-US" sz="1400" b="0" i="1" smtClean="0">
                            <a:solidFill>
                              <a:srgbClr val="C00000"/>
                            </a:solidFill>
                            <a:latin typeface="Cambria Math" panose="02040503050406030204" pitchFamily="18" charset="0"/>
                          </a:rPr>
                          <m:t>𝐴</m:t>
                        </m:r>
                      </m:num>
                      <m:den>
                        <m:r>
                          <a:rPr lang="en-US" sz="1400" b="0" i="1" smtClean="0">
                            <a:latin typeface="Cambria Math" panose="02040503050406030204" pitchFamily="18" charset="0"/>
                          </a:rPr>
                          <m:t>1+</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𝑒</m:t>
                            </m:r>
                          </m:e>
                          <m:sup>
                            <m:r>
                              <a:rPr lang="en-US" sz="1400" b="0" i="1" smtClean="0">
                                <a:latin typeface="Cambria Math" panose="02040503050406030204" pitchFamily="18" charset="0"/>
                              </a:rPr>
                              <m:t>−</m:t>
                            </m:r>
                            <m:r>
                              <a:rPr lang="en-US" sz="1400" b="0" i="1" smtClean="0">
                                <a:solidFill>
                                  <a:schemeClr val="tx1"/>
                                </a:solidFill>
                                <a:latin typeface="Cambria Math" panose="02040503050406030204" pitchFamily="18" charset="0"/>
                              </a:rPr>
                              <m:t>𝐵</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𝑧</m:t>
                                </m:r>
                                <m:r>
                                  <a:rPr lang="en-US" sz="1400" b="0" i="1" smtClean="0">
                                    <a:latin typeface="Cambria Math" panose="02040503050406030204" pitchFamily="18" charset="0"/>
                                  </a:rPr>
                                  <m:t>−</m:t>
                                </m:r>
                                <m:r>
                                  <a:rPr lang="en-US" sz="1400" b="0" i="1" smtClean="0">
                                    <a:solidFill>
                                      <a:srgbClr val="C00000"/>
                                    </a:solidFill>
                                    <a:latin typeface="Cambria Math" panose="02040503050406030204" pitchFamily="18" charset="0"/>
                                  </a:rPr>
                                  <m:t>𝑀</m:t>
                                </m:r>
                              </m:e>
                            </m:d>
                          </m:sup>
                        </m:sSup>
                      </m:den>
                    </m:f>
                  </m:oMath>
                </a14:m>
                <a:r>
                  <a:rPr lang="en-US" sz="1400" dirty="0"/>
                  <a:t> </a:t>
                </a:r>
              </a:p>
            </p:txBody>
          </p:sp>
        </mc:Choice>
        <mc:Fallback xmlns="">
          <p:sp>
            <p:nvSpPr>
              <p:cNvPr id="61" name="Rectangle 60">
                <a:extLst>
                  <a:ext uri="{FF2B5EF4-FFF2-40B4-BE49-F238E27FC236}">
                    <a16:creationId xmlns:a16="http://schemas.microsoft.com/office/drawing/2014/main" id="{5D08DA27-2076-6942-A1C5-06FE69F62E4A}"/>
                  </a:ext>
                </a:extLst>
              </p:cNvPr>
              <p:cNvSpPr>
                <a:spLocks noRot="1" noChangeAspect="1" noMove="1" noResize="1" noEditPoints="1" noAdjustHandles="1" noChangeArrowheads="1" noChangeShapeType="1" noTextEdit="1"/>
              </p:cNvSpPr>
              <p:nvPr/>
            </p:nvSpPr>
            <p:spPr>
              <a:xfrm>
                <a:off x="91440" y="5151941"/>
                <a:ext cx="2797112" cy="614784"/>
              </a:xfrm>
              <a:prstGeom prst="rect">
                <a:avLst/>
              </a:prstGeom>
              <a:blipFill>
                <a:blip r:embed="rId2"/>
                <a:stretch>
                  <a:fillRect l="-452" t="-20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58ECD71E-004C-B84A-BA02-62D149955482}"/>
                  </a:ext>
                </a:extLst>
              </p:cNvPr>
              <p:cNvSpPr/>
              <p:nvPr/>
            </p:nvSpPr>
            <p:spPr>
              <a:xfrm>
                <a:off x="2834640" y="5151941"/>
                <a:ext cx="3665106" cy="995594"/>
              </a:xfrm>
              <a:prstGeom prst="rect">
                <a:avLst/>
              </a:prstGeom>
            </p:spPr>
            <p:txBody>
              <a:bodyPr wrap="square">
                <a:spAutoFit/>
              </a:bodyPr>
              <a:lstStyle/>
              <a:p>
                <a:r>
                  <a:rPr lang="en-US" sz="1400" dirty="0"/>
                  <a:t>Water saturation fraction profile:</a:t>
                </a:r>
                <a:endParaRPr lang="en-US" sz="1400" i="1" dirty="0">
                  <a:latin typeface="Cambria Math" panose="02040503050406030204" pitchFamily="18" charset="0"/>
                </a:endParaRPr>
              </a:p>
              <a:p>
                <a14:m>
                  <m:oMath xmlns:m="http://schemas.openxmlformats.org/officeDocument/2006/math">
                    <m:sSub>
                      <m:sSubPr>
                        <m:ctrlPr>
                          <a:rPr lang="en-US" sz="1400" i="1" dirty="0" smtClean="0">
                            <a:latin typeface="Cambria Math" panose="02040503050406030204" pitchFamily="18" charset="0"/>
                          </a:rPr>
                        </m:ctrlPr>
                      </m:sSubPr>
                      <m:e>
                        <m:r>
                          <a:rPr lang="en-US" sz="1400" b="0" i="1" dirty="0" smtClean="0">
                            <a:latin typeface="Cambria Math" panose="02040503050406030204" pitchFamily="18" charset="0"/>
                          </a:rPr>
                          <m:t>𝑆</m:t>
                        </m:r>
                      </m:e>
                      <m:sub>
                        <m:r>
                          <a:rPr lang="en-US" sz="1400" b="0" i="1" dirty="0" smtClean="0">
                            <a:latin typeface="Cambria Math" panose="02040503050406030204" pitchFamily="18" charset="0"/>
                          </a:rPr>
                          <m:t>𝑤</m:t>
                        </m:r>
                      </m:sub>
                    </m:sSub>
                    <m:d>
                      <m:dPr>
                        <m:ctrlPr>
                          <a:rPr lang="en-US" sz="1400" i="1" dirty="0" smtClean="0">
                            <a:latin typeface="Cambria Math" panose="02040503050406030204" pitchFamily="18" charset="0"/>
                          </a:rPr>
                        </m:ctrlPr>
                      </m:dPr>
                      <m:e>
                        <m:r>
                          <a:rPr lang="en-US" sz="1400" b="0" i="1" dirty="0" smtClean="0">
                            <a:latin typeface="Cambria Math" panose="02040503050406030204" pitchFamily="18" charset="0"/>
                          </a:rPr>
                          <m:t>𝑧</m:t>
                        </m:r>
                      </m:e>
                    </m:d>
                    <m:r>
                      <a:rPr lang="en-US" sz="1400" i="1" dirty="0" smtClean="0">
                        <a:latin typeface="Cambria Math" panose="02040503050406030204" pitchFamily="18" charset="0"/>
                      </a:rPr>
                      <m:t>=</m:t>
                    </m:r>
                    <m:d>
                      <m:dPr>
                        <m:begChr m:val="{"/>
                        <m:endChr m:val=""/>
                        <m:ctrlPr>
                          <a:rPr lang="en-US" sz="1400" i="1" dirty="0" smtClean="0">
                            <a:latin typeface="Cambria Math" panose="02040503050406030204" pitchFamily="18" charset="0"/>
                          </a:rPr>
                        </m:ctrlPr>
                      </m:dPr>
                      <m:e>
                        <m:eqArr>
                          <m:eqArrPr>
                            <m:ctrlPr>
                              <a:rPr lang="en-US" sz="1400" i="1" dirty="0" smtClean="0">
                                <a:latin typeface="Cambria Math" panose="02040503050406030204" pitchFamily="18" charset="0"/>
                              </a:rPr>
                            </m:ctrlPr>
                          </m:eqArrPr>
                          <m:e>
                            <m:f>
                              <m:fPr>
                                <m:ctrlPr>
                                  <a:rPr lang="en-US" sz="1400" i="1" dirty="0" smtClean="0">
                                    <a:latin typeface="Cambria Math" panose="02040503050406030204" pitchFamily="18" charset="0"/>
                                  </a:rPr>
                                </m:ctrlPr>
                              </m:fPr>
                              <m:num>
                                <m:sSub>
                                  <m:sSubPr>
                                    <m:ctrlPr>
                                      <a:rPr lang="en-US" sz="1400" i="1" dirty="0" smtClean="0">
                                        <a:solidFill>
                                          <a:srgbClr val="C00000"/>
                                        </a:solidFill>
                                        <a:latin typeface="Cambria Math" panose="02040503050406030204" pitchFamily="18" charset="0"/>
                                      </a:rPr>
                                    </m:ctrlPr>
                                  </m:sSubPr>
                                  <m:e>
                                    <m:r>
                                      <a:rPr lang="en-US" sz="1400" b="0" i="1" dirty="0" smtClean="0">
                                        <a:solidFill>
                                          <a:srgbClr val="C00000"/>
                                        </a:solidFill>
                                        <a:latin typeface="Cambria Math" panose="02040503050406030204" pitchFamily="18" charset="0"/>
                                      </a:rPr>
                                      <m:t>𝑆</m:t>
                                    </m:r>
                                  </m:e>
                                  <m:sub>
                                    <m:r>
                                      <a:rPr lang="en-US" sz="1400" b="0" i="1" dirty="0" smtClean="0">
                                        <a:solidFill>
                                          <a:srgbClr val="C00000"/>
                                        </a:solidFill>
                                        <a:latin typeface="Cambria Math" panose="02040503050406030204" pitchFamily="18" charset="0"/>
                                      </a:rPr>
                                      <m:t>𝑤</m:t>
                                    </m:r>
                                    <m:r>
                                      <a:rPr lang="en-US" sz="1400" b="0" i="1" dirty="0" smtClean="0">
                                        <a:solidFill>
                                          <a:srgbClr val="C00000"/>
                                        </a:solidFill>
                                        <a:latin typeface="Cambria Math" panose="02040503050406030204" pitchFamily="18" charset="0"/>
                                      </a:rPr>
                                      <m:t>0</m:t>
                                    </m:r>
                                  </m:sub>
                                </m:sSub>
                                <m:r>
                                  <a:rPr lang="en-US" sz="1400" b="0" i="1" dirty="0" smtClean="0">
                                    <a:latin typeface="Cambria Math" panose="02040503050406030204" pitchFamily="18" charset="0"/>
                                  </a:rPr>
                                  <m:t>−1</m:t>
                                </m:r>
                              </m:num>
                              <m:den>
                                <m:sSubSup>
                                  <m:sSubSupPr>
                                    <m:ctrlPr>
                                      <a:rPr lang="en-US" sz="1400" i="1" dirty="0" smtClean="0">
                                        <a:latin typeface="Cambria Math" panose="02040503050406030204" pitchFamily="18" charset="0"/>
                                      </a:rPr>
                                    </m:ctrlPr>
                                  </m:sSubSupPr>
                                  <m:e>
                                    <m:r>
                                      <a:rPr lang="en-US" sz="1400" b="0" i="1" dirty="0" smtClean="0">
                                        <a:solidFill>
                                          <a:srgbClr val="C00000"/>
                                        </a:solidFill>
                                        <a:latin typeface="Cambria Math" panose="02040503050406030204" pitchFamily="18" charset="0"/>
                                      </a:rPr>
                                      <m:t>𝑧</m:t>
                                    </m:r>
                                  </m:e>
                                  <m:sub>
                                    <m:r>
                                      <a:rPr lang="en-US" sz="1400" b="0" i="1" dirty="0" smtClean="0">
                                        <a:solidFill>
                                          <a:srgbClr val="C00000"/>
                                        </a:solidFill>
                                        <a:latin typeface="Cambria Math" panose="02040503050406030204" pitchFamily="18" charset="0"/>
                                      </a:rPr>
                                      <m:t>𝑤𝑡𝑑</m:t>
                                    </m:r>
                                  </m:sub>
                                  <m:sup>
                                    <m:r>
                                      <a:rPr lang="en-US" sz="1400" b="0" i="1" dirty="0" smtClean="0">
                                        <a:latin typeface="Cambria Math" panose="02040503050406030204" pitchFamily="18" charset="0"/>
                                      </a:rPr>
                                      <m:t>2</m:t>
                                    </m:r>
                                  </m:sup>
                                </m:sSubSup>
                              </m:den>
                            </m:f>
                            <m:sSup>
                              <m:sSupPr>
                                <m:ctrlPr>
                                  <a:rPr lang="en-US" sz="1400" i="1" dirty="0" smtClean="0">
                                    <a:latin typeface="Cambria Math" panose="02040503050406030204" pitchFamily="18" charset="0"/>
                                  </a:rPr>
                                </m:ctrlPr>
                              </m:sSupPr>
                              <m:e>
                                <m:d>
                                  <m:dPr>
                                    <m:ctrlPr>
                                      <a:rPr lang="en-US" sz="1400" i="1" dirty="0" smtClean="0">
                                        <a:latin typeface="Cambria Math" panose="02040503050406030204" pitchFamily="18" charset="0"/>
                                      </a:rPr>
                                    </m:ctrlPr>
                                  </m:dPr>
                                  <m:e>
                                    <m:r>
                                      <a:rPr lang="en-US" sz="1400" b="0" i="1" dirty="0" smtClean="0">
                                        <a:latin typeface="Cambria Math" panose="02040503050406030204" pitchFamily="18" charset="0"/>
                                      </a:rPr>
                                      <m:t>𝑧</m:t>
                                    </m:r>
                                    <m:r>
                                      <a:rPr lang="en-US" sz="1400" b="0" i="1" dirty="0" smtClean="0">
                                        <a:latin typeface="Cambria Math" panose="02040503050406030204" pitchFamily="18" charset="0"/>
                                      </a:rPr>
                                      <m:t>−</m:t>
                                    </m:r>
                                    <m:sSub>
                                      <m:sSubPr>
                                        <m:ctrlPr>
                                          <a:rPr lang="en-US" sz="1400" b="0" i="1" dirty="0" smtClean="0">
                                            <a:solidFill>
                                              <a:srgbClr val="C00000"/>
                                            </a:solidFill>
                                            <a:latin typeface="Cambria Math" panose="02040503050406030204" pitchFamily="18" charset="0"/>
                                          </a:rPr>
                                        </m:ctrlPr>
                                      </m:sSubPr>
                                      <m:e>
                                        <m:r>
                                          <a:rPr lang="en-US" sz="1400" b="0" i="1" dirty="0" smtClean="0">
                                            <a:solidFill>
                                              <a:srgbClr val="C00000"/>
                                            </a:solidFill>
                                            <a:latin typeface="Cambria Math" panose="02040503050406030204" pitchFamily="18" charset="0"/>
                                          </a:rPr>
                                          <m:t>𝑧</m:t>
                                        </m:r>
                                      </m:e>
                                      <m:sub>
                                        <m:r>
                                          <a:rPr lang="en-US" sz="1400" b="0" i="1" dirty="0" smtClean="0">
                                            <a:solidFill>
                                              <a:srgbClr val="C00000"/>
                                            </a:solidFill>
                                            <a:latin typeface="Cambria Math" panose="02040503050406030204" pitchFamily="18" charset="0"/>
                                          </a:rPr>
                                          <m:t>𝑤𝑡𝑑</m:t>
                                        </m:r>
                                      </m:sub>
                                    </m:sSub>
                                  </m:e>
                                </m:d>
                              </m:e>
                              <m:sup>
                                <m:r>
                                  <a:rPr lang="en-US" sz="1400" b="0" i="1" dirty="0" smtClean="0">
                                    <a:latin typeface="Cambria Math" panose="02040503050406030204" pitchFamily="18" charset="0"/>
                                  </a:rPr>
                                  <m:t>2</m:t>
                                </m:r>
                              </m:sup>
                            </m:sSup>
                            <m:r>
                              <a:rPr lang="en-US" sz="1400" b="0" i="1" dirty="0" smtClean="0">
                                <a:latin typeface="Cambria Math" panose="02040503050406030204" pitchFamily="18" charset="0"/>
                              </a:rPr>
                              <m:t>+1,  </m:t>
                            </m:r>
                            <m:r>
                              <a:rPr lang="en-US" sz="1400" b="0" i="1" dirty="0" smtClean="0">
                                <a:latin typeface="Cambria Math" panose="02040503050406030204" pitchFamily="18" charset="0"/>
                              </a:rPr>
                              <m:t>𝑧</m:t>
                            </m:r>
                            <m:r>
                              <a:rPr lang="en-US" sz="1400" i="1" dirty="0" smtClean="0">
                                <a:latin typeface="Cambria Math" panose="02040503050406030204" pitchFamily="18" charset="0"/>
                              </a:rPr>
                              <m:t>&lt;</m:t>
                            </m:r>
                            <m:sSub>
                              <m:sSubPr>
                                <m:ctrlPr>
                                  <a:rPr lang="en-US" sz="1400" i="1" dirty="0" smtClean="0">
                                    <a:latin typeface="Cambria Math" panose="02040503050406030204" pitchFamily="18" charset="0"/>
                                  </a:rPr>
                                </m:ctrlPr>
                              </m:sSubPr>
                              <m:e>
                                <m:r>
                                  <a:rPr lang="en-US" sz="1400" b="0" i="1" dirty="0" smtClean="0">
                                    <a:latin typeface="Cambria Math" panose="02040503050406030204" pitchFamily="18" charset="0"/>
                                  </a:rPr>
                                  <m:t>𝑧</m:t>
                                </m:r>
                              </m:e>
                              <m:sub>
                                <m:r>
                                  <a:rPr lang="en-US" sz="1400" b="0" i="1" dirty="0" smtClean="0">
                                    <a:latin typeface="Cambria Math" panose="02040503050406030204" pitchFamily="18" charset="0"/>
                                  </a:rPr>
                                  <m:t>𝑤𝑡𝑑</m:t>
                                </m:r>
                              </m:sub>
                            </m:sSub>
                          </m:e>
                          <m:e>
                            <m:r>
                              <a:rPr lang="en-US" sz="1400" i="1" dirty="0" smtClean="0">
                                <a:latin typeface="Cambria Math" panose="02040503050406030204" pitchFamily="18" charset="0"/>
                              </a:rPr>
                              <m:t>&amp;</m:t>
                            </m:r>
                            <m:r>
                              <a:rPr lang="en-US" sz="1400" b="0" i="1" dirty="0" smtClean="0">
                                <a:latin typeface="Cambria Math" panose="02040503050406030204" pitchFamily="18" charset="0"/>
                              </a:rPr>
                              <m:t> 1</m:t>
                            </m:r>
                            <m:r>
                              <a:rPr lang="en-US" sz="1400" i="1" dirty="0" smtClean="0">
                                <a:latin typeface="Cambria Math" panose="02040503050406030204" pitchFamily="18" charset="0"/>
                              </a:rPr>
                              <m:t>,  </m:t>
                            </m:r>
                            <m:r>
                              <a:rPr lang="en-US" sz="1400" b="0" i="1" dirty="0" smtClean="0">
                                <a:latin typeface="Cambria Math" panose="02040503050406030204" pitchFamily="18" charset="0"/>
                              </a:rPr>
                              <m:t>                                           </m:t>
                            </m:r>
                            <m:r>
                              <a:rPr lang="en-US" sz="1400" b="0" i="1" dirty="0" smtClean="0">
                                <a:latin typeface="Cambria Math" panose="02040503050406030204" pitchFamily="18" charset="0"/>
                              </a:rPr>
                              <m:t>𝑧</m:t>
                            </m:r>
                            <m:r>
                              <a:rPr lang="en-US" sz="1400" i="1" dirty="0" smtClean="0">
                                <a:latin typeface="Cambria Math" panose="02040503050406030204" pitchFamily="18" charset="0"/>
                              </a:rPr>
                              <m:t>≥</m:t>
                            </m:r>
                            <m:sSub>
                              <m:sSubPr>
                                <m:ctrlPr>
                                  <a:rPr lang="en-US" sz="1400" i="1" dirty="0" smtClean="0">
                                    <a:latin typeface="Cambria Math" panose="02040503050406030204" pitchFamily="18" charset="0"/>
                                  </a:rPr>
                                </m:ctrlPr>
                              </m:sSubPr>
                              <m:e>
                                <m:r>
                                  <a:rPr lang="en-US" sz="1400" b="0" i="1" dirty="0" smtClean="0">
                                    <a:latin typeface="Cambria Math" panose="02040503050406030204" pitchFamily="18" charset="0"/>
                                  </a:rPr>
                                  <m:t>𝑧</m:t>
                                </m:r>
                              </m:e>
                              <m:sub>
                                <m:r>
                                  <a:rPr lang="en-US" sz="1400" b="0" i="1" dirty="0" smtClean="0">
                                    <a:latin typeface="Cambria Math" panose="02040503050406030204" pitchFamily="18" charset="0"/>
                                  </a:rPr>
                                  <m:t>𝑤𝑡𝑑</m:t>
                                </m:r>
                              </m:sub>
                            </m:sSub>
                          </m:e>
                        </m:eqArr>
                      </m:e>
                    </m:d>
                  </m:oMath>
                </a14:m>
                <a:r>
                  <a:rPr lang="en-US" sz="1400" dirty="0"/>
                  <a:t> </a:t>
                </a:r>
              </a:p>
            </p:txBody>
          </p:sp>
        </mc:Choice>
        <mc:Fallback xmlns="">
          <p:sp>
            <p:nvSpPr>
              <p:cNvPr id="62" name="Rectangle 61">
                <a:extLst>
                  <a:ext uri="{FF2B5EF4-FFF2-40B4-BE49-F238E27FC236}">
                    <a16:creationId xmlns:a16="http://schemas.microsoft.com/office/drawing/2014/main" id="{58ECD71E-004C-B84A-BA02-62D149955482}"/>
                  </a:ext>
                </a:extLst>
              </p:cNvPr>
              <p:cNvSpPr>
                <a:spLocks noRot="1" noChangeAspect="1" noMove="1" noResize="1" noEditPoints="1" noAdjustHandles="1" noChangeArrowheads="1" noChangeShapeType="1" noTextEdit="1"/>
              </p:cNvSpPr>
              <p:nvPr/>
            </p:nvSpPr>
            <p:spPr>
              <a:xfrm>
                <a:off x="2834640" y="5151941"/>
                <a:ext cx="3665106" cy="995594"/>
              </a:xfrm>
              <a:prstGeom prst="rect">
                <a:avLst/>
              </a:prstGeom>
              <a:blipFill>
                <a:blip r:embed="rId3"/>
                <a:stretch>
                  <a:fillRect l="-14828" t="-135443" b="-225316"/>
                </a:stretch>
              </a:blipFill>
            </p:spPr>
            <p:txBody>
              <a:bodyPr/>
              <a:lstStyle/>
              <a:p>
                <a:r>
                  <a:rPr lang="en-US">
                    <a:noFill/>
                  </a:rPr>
                  <a:t> </a:t>
                </a:r>
              </a:p>
            </p:txBody>
          </p:sp>
        </mc:Fallback>
      </mc:AlternateContent>
      <p:sp>
        <p:nvSpPr>
          <p:cNvPr id="63" name="TextBox 62">
            <a:extLst>
              <a:ext uri="{FF2B5EF4-FFF2-40B4-BE49-F238E27FC236}">
                <a16:creationId xmlns:a16="http://schemas.microsoft.com/office/drawing/2014/main" id="{129906D1-56A6-0A4C-AFB2-28DE0A07A47F}"/>
              </a:ext>
            </a:extLst>
          </p:cNvPr>
          <p:cNvSpPr txBox="1"/>
          <p:nvPr/>
        </p:nvSpPr>
        <p:spPr>
          <a:xfrm>
            <a:off x="6569845" y="5388128"/>
            <a:ext cx="2185535" cy="523220"/>
          </a:xfrm>
          <a:prstGeom prst="rect">
            <a:avLst/>
          </a:prstGeom>
          <a:noFill/>
        </p:spPr>
        <p:txBody>
          <a:bodyPr wrap="none" rtlCol="0">
            <a:spAutoFit/>
          </a:bodyPr>
          <a:lstStyle/>
          <a:p>
            <a:r>
              <a:rPr lang="en-US" sz="1400" dirty="0"/>
              <a:t>S</a:t>
            </a:r>
            <a:r>
              <a:rPr lang="en-US" sz="1400" baseline="-25000" dirty="0"/>
              <a:t>w0</a:t>
            </a:r>
            <a:r>
              <a:rPr lang="en-US" sz="1400" dirty="0"/>
              <a:t>: water saturation at z=0</a:t>
            </a:r>
          </a:p>
          <a:p>
            <a:r>
              <a:rPr lang="en-US" sz="1400" dirty="0" err="1"/>
              <a:t>z</a:t>
            </a:r>
            <a:r>
              <a:rPr lang="en-US" sz="1400" baseline="-25000" dirty="0" err="1"/>
              <a:t>wtd</a:t>
            </a:r>
            <a:r>
              <a:rPr lang="en-US" sz="1400" dirty="0"/>
              <a:t>: water table depth</a:t>
            </a:r>
          </a:p>
        </p:txBody>
      </p:sp>
      <p:pic>
        <p:nvPicPr>
          <p:cNvPr id="20" name="Picture 19">
            <a:extLst>
              <a:ext uri="{FF2B5EF4-FFF2-40B4-BE49-F238E27FC236}">
                <a16:creationId xmlns:a16="http://schemas.microsoft.com/office/drawing/2014/main" id="{6997003E-C231-5B43-9DF6-6B04F132810D}"/>
              </a:ext>
            </a:extLst>
          </p:cNvPr>
          <p:cNvPicPr>
            <a:picLocks/>
          </p:cNvPicPr>
          <p:nvPr/>
        </p:nvPicPr>
        <p:blipFill>
          <a:blip r:embed="rId4"/>
          <a:stretch>
            <a:fillRect/>
          </a:stretch>
        </p:blipFill>
        <p:spPr>
          <a:xfrm>
            <a:off x="1143000" y="2957381"/>
            <a:ext cx="6858000" cy="2194560"/>
          </a:xfrm>
          <a:prstGeom prst="rect">
            <a:avLst/>
          </a:prstGeom>
        </p:spPr>
      </p:pic>
      <p:sp>
        <p:nvSpPr>
          <p:cNvPr id="64" name="TextBox 63">
            <a:extLst>
              <a:ext uri="{FF2B5EF4-FFF2-40B4-BE49-F238E27FC236}">
                <a16:creationId xmlns:a16="http://schemas.microsoft.com/office/drawing/2014/main" id="{EA0A8D1D-1793-8740-A1A2-FBC1E1D3D65D}"/>
              </a:ext>
            </a:extLst>
          </p:cNvPr>
          <p:cNvSpPr txBox="1"/>
          <p:nvPr/>
        </p:nvSpPr>
        <p:spPr>
          <a:xfrm>
            <a:off x="0" y="457200"/>
            <a:ext cx="9144000" cy="2317301"/>
          </a:xfrm>
          <a:prstGeom prst="rect">
            <a:avLst/>
          </a:prstGeom>
          <a:noFill/>
        </p:spPr>
        <p:txBody>
          <a:bodyPr wrap="square" rtlCol="0">
            <a:spAutoFit/>
          </a:bodyPr>
          <a:lstStyle/>
          <a:p>
            <a:pPr marL="377190" indent="-285750">
              <a:lnSpc>
                <a:spcPts val="2500"/>
              </a:lnSpc>
              <a:buFont typeface="Arial" panose="020B0604020202020204" pitchFamily="34" charset="0"/>
              <a:buChar char="•"/>
            </a:pPr>
            <a:r>
              <a:rPr lang="en-US" dirty="0"/>
              <a:t>In order to directly retrieve soil moisture profiles for high-organic Arctic soils and to address the sensing depth limitation, we have developed:</a:t>
            </a:r>
          </a:p>
          <a:p>
            <a:pPr marL="834390" lvl="1" indent="-285750">
              <a:lnSpc>
                <a:spcPts val="2500"/>
              </a:lnSpc>
              <a:buFont typeface="Arial" panose="020B0604020202020204" pitchFamily="34" charset="0"/>
              <a:buChar char="•"/>
            </a:pPr>
            <a:r>
              <a:rPr lang="en-US" dirty="0"/>
              <a:t>A </a:t>
            </a:r>
            <a:r>
              <a:rPr lang="en-US" b="1" dirty="0"/>
              <a:t>soil parametrization scheme</a:t>
            </a:r>
            <a:r>
              <a:rPr lang="en-US" dirty="0"/>
              <a:t> to estimate soil hydraulic properties for a given organic matter (OM) content and mineral texture</a:t>
            </a:r>
          </a:p>
          <a:p>
            <a:pPr marL="834390" lvl="1" indent="-285750">
              <a:lnSpc>
                <a:spcPts val="2500"/>
              </a:lnSpc>
              <a:buFont typeface="Arial" panose="020B0604020202020204" pitchFamily="34" charset="0"/>
              <a:buChar char="•"/>
            </a:pPr>
            <a:r>
              <a:rPr lang="en-US" dirty="0"/>
              <a:t>A </a:t>
            </a:r>
            <a:r>
              <a:rPr lang="en-US" b="1" dirty="0"/>
              <a:t>soil dielectric mixing model</a:t>
            </a:r>
            <a:r>
              <a:rPr lang="en-US" dirty="0"/>
              <a:t> using the derived hydraulic properties</a:t>
            </a:r>
          </a:p>
          <a:p>
            <a:pPr marL="377190" indent="-285750">
              <a:lnSpc>
                <a:spcPts val="2500"/>
              </a:lnSpc>
              <a:buFont typeface="Arial" panose="020B0604020202020204" pitchFamily="34" charset="0"/>
              <a:buChar char="•"/>
            </a:pPr>
            <a:r>
              <a:rPr lang="en-US" dirty="0"/>
              <a:t>With these developments and based on our in-situ OM profile data, we now can model the active layer soil profile as:</a:t>
            </a:r>
          </a:p>
        </p:txBody>
      </p:sp>
      <p:sp>
        <p:nvSpPr>
          <p:cNvPr id="22" name="TextBox 21">
            <a:extLst>
              <a:ext uri="{FF2B5EF4-FFF2-40B4-BE49-F238E27FC236}">
                <a16:creationId xmlns:a16="http://schemas.microsoft.com/office/drawing/2014/main" id="{D6F2122E-9D08-4742-9700-8C998CCB1E9F}"/>
              </a:ext>
            </a:extLst>
          </p:cNvPr>
          <p:cNvSpPr txBox="1"/>
          <p:nvPr/>
        </p:nvSpPr>
        <p:spPr>
          <a:xfrm>
            <a:off x="1489996" y="2803492"/>
            <a:ext cx="1276375" cy="307777"/>
          </a:xfrm>
          <a:prstGeom prst="rect">
            <a:avLst/>
          </a:prstGeom>
          <a:noFill/>
        </p:spPr>
        <p:txBody>
          <a:bodyPr wrap="none" rtlCol="0">
            <a:spAutoFit/>
          </a:bodyPr>
          <a:lstStyle/>
          <a:p>
            <a:r>
              <a:rPr lang="en-US" sz="1400" b="1" dirty="0"/>
              <a:t>organic matter</a:t>
            </a:r>
          </a:p>
        </p:txBody>
      </p:sp>
      <p:sp>
        <p:nvSpPr>
          <p:cNvPr id="65" name="TextBox 64">
            <a:extLst>
              <a:ext uri="{FF2B5EF4-FFF2-40B4-BE49-F238E27FC236}">
                <a16:creationId xmlns:a16="http://schemas.microsoft.com/office/drawing/2014/main" id="{7EEF98BB-0875-AC4D-92DF-AA9C9EE63C40}"/>
              </a:ext>
            </a:extLst>
          </p:cNvPr>
          <p:cNvSpPr txBox="1"/>
          <p:nvPr/>
        </p:nvSpPr>
        <p:spPr>
          <a:xfrm>
            <a:off x="3113367" y="2803492"/>
            <a:ext cx="1420325" cy="307777"/>
          </a:xfrm>
          <a:prstGeom prst="rect">
            <a:avLst/>
          </a:prstGeom>
          <a:noFill/>
        </p:spPr>
        <p:txBody>
          <a:bodyPr wrap="none" rtlCol="0">
            <a:spAutoFit/>
          </a:bodyPr>
          <a:lstStyle/>
          <a:p>
            <a:r>
              <a:rPr lang="en-US" sz="1400" b="1" dirty="0"/>
              <a:t>water saturation</a:t>
            </a:r>
          </a:p>
        </p:txBody>
      </p:sp>
      <p:sp>
        <p:nvSpPr>
          <p:cNvPr id="66" name="TextBox 65">
            <a:extLst>
              <a:ext uri="{FF2B5EF4-FFF2-40B4-BE49-F238E27FC236}">
                <a16:creationId xmlns:a16="http://schemas.microsoft.com/office/drawing/2014/main" id="{A35CD751-EDC7-674D-BBC4-E4EEF1C9D196}"/>
              </a:ext>
            </a:extLst>
          </p:cNvPr>
          <p:cNvSpPr txBox="1"/>
          <p:nvPr/>
        </p:nvSpPr>
        <p:spPr>
          <a:xfrm>
            <a:off x="4951501" y="2803492"/>
            <a:ext cx="1150508" cy="307777"/>
          </a:xfrm>
          <a:prstGeom prst="rect">
            <a:avLst/>
          </a:prstGeom>
          <a:noFill/>
        </p:spPr>
        <p:txBody>
          <a:bodyPr wrap="none" rtlCol="0">
            <a:spAutoFit/>
          </a:bodyPr>
          <a:lstStyle/>
          <a:p>
            <a:r>
              <a:rPr lang="en-US" sz="1400" b="1" dirty="0"/>
              <a:t>soil moisture</a:t>
            </a:r>
          </a:p>
        </p:txBody>
      </p:sp>
      <p:sp>
        <p:nvSpPr>
          <p:cNvPr id="67" name="TextBox 66">
            <a:extLst>
              <a:ext uri="{FF2B5EF4-FFF2-40B4-BE49-F238E27FC236}">
                <a16:creationId xmlns:a16="http://schemas.microsoft.com/office/drawing/2014/main" id="{FEFCC385-ECA1-954B-AB62-D9B389A3CA06}"/>
              </a:ext>
            </a:extLst>
          </p:cNvPr>
          <p:cNvSpPr txBox="1"/>
          <p:nvPr/>
        </p:nvSpPr>
        <p:spPr>
          <a:xfrm>
            <a:off x="6393086" y="2803492"/>
            <a:ext cx="1658146" cy="307777"/>
          </a:xfrm>
          <a:prstGeom prst="rect">
            <a:avLst/>
          </a:prstGeom>
          <a:noFill/>
        </p:spPr>
        <p:txBody>
          <a:bodyPr wrap="none" rtlCol="0">
            <a:spAutoFit/>
          </a:bodyPr>
          <a:lstStyle/>
          <a:p>
            <a:pPr algn="ctr"/>
            <a:r>
              <a:rPr lang="en-US" sz="1400" b="1" dirty="0"/>
              <a:t>soil dielectric const.</a:t>
            </a:r>
          </a:p>
        </p:txBody>
      </p:sp>
    </p:spTree>
    <p:extLst>
      <p:ext uri="{BB962C8B-B14F-4D97-AF65-F5344CB8AC3E}">
        <p14:creationId xmlns:p14="http://schemas.microsoft.com/office/powerpoint/2010/main" val="1061621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D7D714B-D356-7E44-B380-83C1B32F5131}"/>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Current Work: Advanced Profile Retrievals (2)</a:t>
            </a:r>
            <a:endParaRPr lang="en-US" sz="2000" b="1" dirty="0">
              <a:solidFill>
                <a:schemeClr val="bg1"/>
              </a:solidFill>
            </a:endParaRPr>
          </a:p>
        </p:txBody>
      </p:sp>
      <p:sp>
        <p:nvSpPr>
          <p:cNvPr id="16" name="Slide Number Placeholder 15">
            <a:extLst>
              <a:ext uri="{FF2B5EF4-FFF2-40B4-BE49-F238E27FC236}">
                <a16:creationId xmlns:a16="http://schemas.microsoft.com/office/drawing/2014/main" id="{06D177FA-0D94-BB4A-96B7-D084A05B953F}"/>
              </a:ext>
            </a:extLst>
          </p:cNvPr>
          <p:cNvSpPr>
            <a:spLocks noGrp="1"/>
          </p:cNvSpPr>
          <p:nvPr>
            <p:ph type="sldNum" sz="quarter" idx="12"/>
          </p:nvPr>
        </p:nvSpPr>
        <p:spPr/>
        <p:txBody>
          <a:bodyPr/>
          <a:lstStyle/>
          <a:p>
            <a:fld id="{AF4A57A3-165B-2B47-9364-4FA50E408D4D}" type="slidenum">
              <a:rPr lang="en-US" smtClean="0"/>
              <a:t>14</a:t>
            </a:fld>
            <a:endParaRPr lang="en-US"/>
          </a:p>
        </p:txBody>
      </p:sp>
      <p:grpSp>
        <p:nvGrpSpPr>
          <p:cNvPr id="13" name="Group 12">
            <a:extLst>
              <a:ext uri="{FF2B5EF4-FFF2-40B4-BE49-F238E27FC236}">
                <a16:creationId xmlns:a16="http://schemas.microsoft.com/office/drawing/2014/main" id="{BEFC937B-ABA1-5340-B042-302521EF67D4}"/>
              </a:ext>
            </a:extLst>
          </p:cNvPr>
          <p:cNvGrpSpPr/>
          <p:nvPr/>
        </p:nvGrpSpPr>
        <p:grpSpPr>
          <a:xfrm>
            <a:off x="2926080" y="1293219"/>
            <a:ext cx="6283723" cy="4271562"/>
            <a:chOff x="2639296" y="773686"/>
            <a:chExt cx="6283723" cy="4271562"/>
          </a:xfrm>
        </p:grpSpPr>
        <p:pic>
          <p:nvPicPr>
            <p:cNvPr id="17" name="Picture 16">
              <a:extLst>
                <a:ext uri="{FF2B5EF4-FFF2-40B4-BE49-F238E27FC236}">
                  <a16:creationId xmlns:a16="http://schemas.microsoft.com/office/drawing/2014/main" id="{AEBE69C4-B3C0-B542-B236-3D26DC7E06F7}"/>
                </a:ext>
              </a:extLst>
            </p:cNvPr>
            <p:cNvPicPr>
              <a:picLocks/>
            </p:cNvPicPr>
            <p:nvPr/>
          </p:nvPicPr>
          <p:blipFill>
            <a:blip r:embed="rId3"/>
            <a:stretch>
              <a:fillRect/>
            </a:stretch>
          </p:blipFill>
          <p:spPr>
            <a:xfrm>
              <a:off x="2639296" y="1081465"/>
              <a:ext cx="2514600" cy="1220993"/>
            </a:xfrm>
            <a:prstGeom prst="rect">
              <a:avLst/>
            </a:prstGeom>
          </p:spPr>
        </p:pic>
        <p:pic>
          <p:nvPicPr>
            <p:cNvPr id="19" name="Picture 18">
              <a:extLst>
                <a:ext uri="{FF2B5EF4-FFF2-40B4-BE49-F238E27FC236}">
                  <a16:creationId xmlns:a16="http://schemas.microsoft.com/office/drawing/2014/main" id="{8656721E-44E9-904A-A76C-BB7C2BE3E05F}"/>
                </a:ext>
              </a:extLst>
            </p:cNvPr>
            <p:cNvPicPr>
              <a:picLocks noChangeAspect="1"/>
            </p:cNvPicPr>
            <p:nvPr/>
          </p:nvPicPr>
          <p:blipFill>
            <a:blip r:embed="rId4"/>
            <a:stretch>
              <a:fillRect/>
            </a:stretch>
          </p:blipFill>
          <p:spPr>
            <a:xfrm>
              <a:off x="5217390" y="1081465"/>
              <a:ext cx="2516910" cy="1220993"/>
            </a:xfrm>
            <a:prstGeom prst="rect">
              <a:avLst/>
            </a:prstGeom>
          </p:spPr>
        </p:pic>
        <p:pic>
          <p:nvPicPr>
            <p:cNvPr id="21" name="Picture 20">
              <a:extLst>
                <a:ext uri="{FF2B5EF4-FFF2-40B4-BE49-F238E27FC236}">
                  <a16:creationId xmlns:a16="http://schemas.microsoft.com/office/drawing/2014/main" id="{4AF08915-FF59-E145-BEB7-A4F615361A9D}"/>
                </a:ext>
              </a:extLst>
            </p:cNvPr>
            <p:cNvPicPr>
              <a:picLocks/>
            </p:cNvPicPr>
            <p:nvPr/>
          </p:nvPicPr>
          <p:blipFill>
            <a:blip r:embed="rId5"/>
            <a:stretch>
              <a:fillRect/>
            </a:stretch>
          </p:blipFill>
          <p:spPr>
            <a:xfrm>
              <a:off x="2639296" y="2407037"/>
              <a:ext cx="2514600" cy="1220993"/>
            </a:xfrm>
            <a:prstGeom prst="rect">
              <a:avLst/>
            </a:prstGeom>
          </p:spPr>
        </p:pic>
        <p:pic>
          <p:nvPicPr>
            <p:cNvPr id="23" name="Picture 22">
              <a:extLst>
                <a:ext uri="{FF2B5EF4-FFF2-40B4-BE49-F238E27FC236}">
                  <a16:creationId xmlns:a16="http://schemas.microsoft.com/office/drawing/2014/main" id="{03C0D6D8-FAF6-B94A-9761-C976729BA840}"/>
                </a:ext>
              </a:extLst>
            </p:cNvPr>
            <p:cNvPicPr>
              <a:picLocks noChangeAspect="1"/>
            </p:cNvPicPr>
            <p:nvPr/>
          </p:nvPicPr>
          <p:blipFill>
            <a:blip r:embed="rId6"/>
            <a:stretch>
              <a:fillRect/>
            </a:stretch>
          </p:blipFill>
          <p:spPr>
            <a:xfrm>
              <a:off x="5217390" y="2407036"/>
              <a:ext cx="2516910" cy="1220993"/>
            </a:xfrm>
            <a:prstGeom prst="rect">
              <a:avLst/>
            </a:prstGeom>
          </p:spPr>
        </p:pic>
        <p:pic>
          <p:nvPicPr>
            <p:cNvPr id="25" name="Picture 24">
              <a:extLst>
                <a:ext uri="{FF2B5EF4-FFF2-40B4-BE49-F238E27FC236}">
                  <a16:creationId xmlns:a16="http://schemas.microsoft.com/office/drawing/2014/main" id="{DCA90B2D-0F11-D346-8270-33799F3B4114}"/>
                </a:ext>
              </a:extLst>
            </p:cNvPr>
            <p:cNvPicPr>
              <a:picLocks/>
            </p:cNvPicPr>
            <p:nvPr/>
          </p:nvPicPr>
          <p:blipFill>
            <a:blip r:embed="rId7"/>
            <a:stretch>
              <a:fillRect/>
            </a:stretch>
          </p:blipFill>
          <p:spPr>
            <a:xfrm>
              <a:off x="2639296" y="3732609"/>
              <a:ext cx="2514600" cy="1220993"/>
            </a:xfrm>
            <a:prstGeom prst="rect">
              <a:avLst/>
            </a:prstGeom>
          </p:spPr>
        </p:pic>
        <p:pic>
          <p:nvPicPr>
            <p:cNvPr id="27" name="Picture 26">
              <a:extLst>
                <a:ext uri="{FF2B5EF4-FFF2-40B4-BE49-F238E27FC236}">
                  <a16:creationId xmlns:a16="http://schemas.microsoft.com/office/drawing/2014/main" id="{34DDE56B-2B5E-FD42-AD0A-EB07494C2B08}"/>
                </a:ext>
              </a:extLst>
            </p:cNvPr>
            <p:cNvPicPr>
              <a:picLocks noChangeAspect="1"/>
            </p:cNvPicPr>
            <p:nvPr/>
          </p:nvPicPr>
          <p:blipFill>
            <a:blip r:embed="rId8"/>
            <a:stretch>
              <a:fillRect/>
            </a:stretch>
          </p:blipFill>
          <p:spPr>
            <a:xfrm>
              <a:off x="5217390" y="3732607"/>
              <a:ext cx="2516910" cy="1220993"/>
            </a:xfrm>
            <a:prstGeom prst="rect">
              <a:avLst/>
            </a:prstGeom>
          </p:spPr>
        </p:pic>
        <p:pic>
          <p:nvPicPr>
            <p:cNvPr id="28" name="Picture 27">
              <a:extLst>
                <a:ext uri="{FF2B5EF4-FFF2-40B4-BE49-F238E27FC236}">
                  <a16:creationId xmlns:a16="http://schemas.microsoft.com/office/drawing/2014/main" id="{20E68B6C-056B-AC49-85D2-7594E9D97B36}"/>
                </a:ext>
              </a:extLst>
            </p:cNvPr>
            <p:cNvPicPr>
              <a:picLocks/>
            </p:cNvPicPr>
            <p:nvPr/>
          </p:nvPicPr>
          <p:blipFill rotWithShape="1">
            <a:blip r:embed="rId9" cstate="screen">
              <a:extLst>
                <a:ext uri="{28A0092B-C50C-407E-A947-70E740481C1C}">
                  <a14:useLocalDpi xmlns:a14="http://schemas.microsoft.com/office/drawing/2010/main"/>
                </a:ext>
              </a:extLst>
            </a:blip>
            <a:srcRect r="545" b="-6270"/>
            <a:stretch/>
          </p:blipFill>
          <p:spPr>
            <a:xfrm rot="5400000" flipV="1">
              <a:off x="7322082" y="2946801"/>
              <a:ext cx="1225296" cy="137160"/>
            </a:xfrm>
            <a:prstGeom prst="rect">
              <a:avLst/>
            </a:prstGeom>
          </p:spPr>
        </p:pic>
        <p:sp>
          <p:nvSpPr>
            <p:cNvPr id="29" name="TextBox 28">
              <a:extLst>
                <a:ext uri="{FF2B5EF4-FFF2-40B4-BE49-F238E27FC236}">
                  <a16:creationId xmlns:a16="http://schemas.microsoft.com/office/drawing/2014/main" id="{853B6E65-BC13-E74B-B9A7-EBCA46A66EBF}"/>
                </a:ext>
              </a:extLst>
            </p:cNvPr>
            <p:cNvSpPr txBox="1"/>
            <p:nvPr/>
          </p:nvSpPr>
          <p:spPr>
            <a:xfrm>
              <a:off x="7934730" y="2302458"/>
              <a:ext cx="503664" cy="307777"/>
            </a:xfrm>
            <a:prstGeom prst="rect">
              <a:avLst/>
            </a:prstGeom>
            <a:noFill/>
          </p:spPr>
          <p:txBody>
            <a:bodyPr wrap="none" rtlCol="0">
              <a:spAutoFit/>
            </a:bodyPr>
            <a:lstStyle/>
            <a:p>
              <a:r>
                <a:rPr lang="en-US" sz="1400" dirty="0"/>
                <a:t>0.35</a:t>
              </a:r>
            </a:p>
          </p:txBody>
        </p:sp>
        <p:sp>
          <p:nvSpPr>
            <p:cNvPr id="30" name="TextBox 29">
              <a:extLst>
                <a:ext uri="{FF2B5EF4-FFF2-40B4-BE49-F238E27FC236}">
                  <a16:creationId xmlns:a16="http://schemas.microsoft.com/office/drawing/2014/main" id="{ABFF1601-C3D0-024C-BE61-216B6393C601}"/>
                </a:ext>
              </a:extLst>
            </p:cNvPr>
            <p:cNvSpPr txBox="1"/>
            <p:nvPr/>
          </p:nvSpPr>
          <p:spPr>
            <a:xfrm>
              <a:off x="7934730" y="3420527"/>
              <a:ext cx="276038" cy="307777"/>
            </a:xfrm>
            <a:prstGeom prst="rect">
              <a:avLst/>
            </a:prstGeom>
            <a:noFill/>
          </p:spPr>
          <p:txBody>
            <a:bodyPr wrap="none" rtlCol="0">
              <a:spAutoFit/>
            </a:bodyPr>
            <a:lstStyle/>
            <a:p>
              <a:r>
                <a:rPr lang="en-US" sz="1400" dirty="0"/>
                <a:t>0</a:t>
              </a:r>
            </a:p>
          </p:txBody>
        </p:sp>
        <p:sp>
          <p:nvSpPr>
            <p:cNvPr id="31" name="TextBox 30">
              <a:extLst>
                <a:ext uri="{FF2B5EF4-FFF2-40B4-BE49-F238E27FC236}">
                  <a16:creationId xmlns:a16="http://schemas.microsoft.com/office/drawing/2014/main" id="{30F381E0-3215-AB4D-BFCE-B838694DA12D}"/>
                </a:ext>
              </a:extLst>
            </p:cNvPr>
            <p:cNvSpPr txBox="1"/>
            <p:nvPr/>
          </p:nvSpPr>
          <p:spPr>
            <a:xfrm>
              <a:off x="7897096" y="2652955"/>
              <a:ext cx="1025923" cy="738664"/>
            </a:xfrm>
            <a:prstGeom prst="rect">
              <a:avLst/>
            </a:prstGeom>
            <a:noFill/>
          </p:spPr>
          <p:txBody>
            <a:bodyPr wrap="none" rtlCol="0">
              <a:spAutoFit/>
            </a:bodyPr>
            <a:lstStyle/>
            <a:p>
              <a:pPr algn="ctr"/>
              <a:r>
                <a:rPr lang="en-US" sz="1400" dirty="0"/>
                <a:t>Surface Soil</a:t>
              </a:r>
              <a:br>
                <a:rPr lang="en-US" sz="1400" dirty="0"/>
              </a:br>
              <a:r>
                <a:rPr lang="en-US" sz="1400" dirty="0"/>
                <a:t>Moisture</a:t>
              </a:r>
            </a:p>
            <a:p>
              <a:pPr algn="ctr"/>
              <a:r>
                <a:rPr lang="en-US" sz="1400" dirty="0"/>
                <a:t>[m</a:t>
              </a:r>
              <a:r>
                <a:rPr lang="en-US" sz="1400" baseline="30000" dirty="0"/>
                <a:t>3</a:t>
              </a:r>
              <a:r>
                <a:rPr lang="en-US" sz="1400" dirty="0"/>
                <a:t>/m</a:t>
              </a:r>
              <a:r>
                <a:rPr lang="en-US" sz="1400" baseline="30000" dirty="0"/>
                <a:t>3</a:t>
              </a:r>
              <a:r>
                <a:rPr lang="en-US" sz="1400" dirty="0"/>
                <a:t>]</a:t>
              </a:r>
            </a:p>
          </p:txBody>
        </p:sp>
        <p:pic>
          <p:nvPicPr>
            <p:cNvPr id="32" name="Picture 31">
              <a:extLst>
                <a:ext uri="{FF2B5EF4-FFF2-40B4-BE49-F238E27FC236}">
                  <a16:creationId xmlns:a16="http://schemas.microsoft.com/office/drawing/2014/main" id="{EB807134-8F7E-C04D-A68B-66703C0619C7}"/>
                </a:ext>
              </a:extLst>
            </p:cNvPr>
            <p:cNvPicPr>
              <a:picLocks/>
            </p:cNvPicPr>
            <p:nvPr/>
          </p:nvPicPr>
          <p:blipFill rotWithShape="1">
            <a:blip r:embed="rId9" cstate="screen">
              <a:extLst>
                <a:ext uri="{28A0092B-C50C-407E-A947-70E740481C1C}">
                  <a14:useLocalDpi xmlns:a14="http://schemas.microsoft.com/office/drawing/2010/main"/>
                </a:ext>
              </a:extLst>
            </a:blip>
            <a:srcRect r="545" b="-6270"/>
            <a:stretch/>
          </p:blipFill>
          <p:spPr>
            <a:xfrm rot="16200000">
              <a:off x="7332012" y="4272372"/>
              <a:ext cx="1225296" cy="137160"/>
            </a:xfrm>
            <a:prstGeom prst="rect">
              <a:avLst/>
            </a:prstGeom>
          </p:spPr>
        </p:pic>
        <p:sp>
          <p:nvSpPr>
            <p:cNvPr id="33" name="TextBox 32">
              <a:extLst>
                <a:ext uri="{FF2B5EF4-FFF2-40B4-BE49-F238E27FC236}">
                  <a16:creationId xmlns:a16="http://schemas.microsoft.com/office/drawing/2014/main" id="{7C73C499-0040-B443-B778-C1628C1529F1}"/>
                </a:ext>
              </a:extLst>
            </p:cNvPr>
            <p:cNvSpPr txBox="1"/>
            <p:nvPr/>
          </p:nvSpPr>
          <p:spPr>
            <a:xfrm>
              <a:off x="7934730" y="3628028"/>
              <a:ext cx="412292" cy="307777"/>
            </a:xfrm>
            <a:prstGeom prst="rect">
              <a:avLst/>
            </a:prstGeom>
            <a:noFill/>
          </p:spPr>
          <p:txBody>
            <a:bodyPr wrap="none" rtlCol="0">
              <a:spAutoFit/>
            </a:bodyPr>
            <a:lstStyle/>
            <a:p>
              <a:r>
                <a:rPr lang="en-US" sz="1400" dirty="0"/>
                <a:t>0.8</a:t>
              </a:r>
            </a:p>
          </p:txBody>
        </p:sp>
        <p:sp>
          <p:nvSpPr>
            <p:cNvPr id="34" name="TextBox 33">
              <a:extLst>
                <a:ext uri="{FF2B5EF4-FFF2-40B4-BE49-F238E27FC236}">
                  <a16:creationId xmlns:a16="http://schemas.microsoft.com/office/drawing/2014/main" id="{D4D474E3-53E4-8648-9465-94591E9F4AB2}"/>
                </a:ext>
              </a:extLst>
            </p:cNvPr>
            <p:cNvSpPr txBox="1"/>
            <p:nvPr/>
          </p:nvSpPr>
          <p:spPr>
            <a:xfrm>
              <a:off x="7934730" y="4737471"/>
              <a:ext cx="276038" cy="307777"/>
            </a:xfrm>
            <a:prstGeom prst="rect">
              <a:avLst/>
            </a:prstGeom>
            <a:noFill/>
          </p:spPr>
          <p:txBody>
            <a:bodyPr wrap="none" rtlCol="0">
              <a:spAutoFit/>
            </a:bodyPr>
            <a:lstStyle/>
            <a:p>
              <a:r>
                <a:rPr lang="en-US" sz="1400" dirty="0"/>
                <a:t>0</a:t>
              </a:r>
            </a:p>
          </p:txBody>
        </p:sp>
        <p:sp>
          <p:nvSpPr>
            <p:cNvPr id="35" name="TextBox 34">
              <a:extLst>
                <a:ext uri="{FF2B5EF4-FFF2-40B4-BE49-F238E27FC236}">
                  <a16:creationId xmlns:a16="http://schemas.microsoft.com/office/drawing/2014/main" id="{90A81BEA-BE64-4841-87D7-E3C17D4569AC}"/>
                </a:ext>
              </a:extLst>
            </p:cNvPr>
            <p:cNvSpPr txBox="1"/>
            <p:nvPr/>
          </p:nvSpPr>
          <p:spPr>
            <a:xfrm>
              <a:off x="8003068" y="3971620"/>
              <a:ext cx="634340" cy="738664"/>
            </a:xfrm>
            <a:prstGeom prst="rect">
              <a:avLst/>
            </a:prstGeom>
            <a:noFill/>
          </p:spPr>
          <p:txBody>
            <a:bodyPr wrap="none" rtlCol="0">
              <a:spAutoFit/>
            </a:bodyPr>
            <a:lstStyle/>
            <a:p>
              <a:pPr algn="ctr"/>
              <a:r>
                <a:rPr lang="en-US" sz="1400" dirty="0"/>
                <a:t>Thaw</a:t>
              </a:r>
            </a:p>
            <a:p>
              <a:pPr algn="ctr"/>
              <a:r>
                <a:rPr lang="en-US" sz="1400" dirty="0"/>
                <a:t>Depth</a:t>
              </a:r>
              <a:br>
                <a:rPr lang="en-US" sz="1400" dirty="0"/>
              </a:br>
              <a:r>
                <a:rPr lang="en-US" sz="1400" dirty="0"/>
                <a:t>[m]</a:t>
              </a:r>
            </a:p>
          </p:txBody>
        </p:sp>
        <p:sp>
          <p:nvSpPr>
            <p:cNvPr id="36" name="TextBox 35">
              <a:extLst>
                <a:ext uri="{FF2B5EF4-FFF2-40B4-BE49-F238E27FC236}">
                  <a16:creationId xmlns:a16="http://schemas.microsoft.com/office/drawing/2014/main" id="{4C2045AA-270A-F942-ACCA-E99D71CBE3DC}"/>
                </a:ext>
              </a:extLst>
            </p:cNvPr>
            <p:cNvSpPr txBox="1"/>
            <p:nvPr/>
          </p:nvSpPr>
          <p:spPr>
            <a:xfrm>
              <a:off x="7706046" y="1081464"/>
              <a:ext cx="961032" cy="338554"/>
            </a:xfrm>
            <a:prstGeom prst="rect">
              <a:avLst/>
            </a:prstGeom>
            <a:noFill/>
          </p:spPr>
          <p:txBody>
            <a:bodyPr wrap="none" rtlCol="0">
              <a:spAutoFit/>
            </a:bodyPr>
            <a:lstStyle/>
            <a:p>
              <a:r>
                <a:rPr lang="en-US" sz="1600" dirty="0">
                  <a:solidFill>
                    <a:srgbClr val="FF0000"/>
                  </a:solidFill>
                </a:rPr>
                <a:t>2015 Fire</a:t>
              </a:r>
            </a:p>
          </p:txBody>
        </p:sp>
        <p:sp>
          <p:nvSpPr>
            <p:cNvPr id="24" name="TextBox 23">
              <a:extLst>
                <a:ext uri="{FF2B5EF4-FFF2-40B4-BE49-F238E27FC236}">
                  <a16:creationId xmlns:a16="http://schemas.microsoft.com/office/drawing/2014/main" id="{31090911-1776-494E-A724-17B16B95F9CA}"/>
                </a:ext>
              </a:extLst>
            </p:cNvPr>
            <p:cNvSpPr txBox="1"/>
            <p:nvPr/>
          </p:nvSpPr>
          <p:spPr>
            <a:xfrm>
              <a:off x="7706046" y="1627519"/>
              <a:ext cx="961032" cy="338554"/>
            </a:xfrm>
            <a:prstGeom prst="rect">
              <a:avLst/>
            </a:prstGeom>
            <a:noFill/>
          </p:spPr>
          <p:txBody>
            <a:bodyPr wrap="none" rtlCol="0">
              <a:spAutoFit/>
            </a:bodyPr>
            <a:lstStyle/>
            <a:p>
              <a:r>
                <a:rPr lang="en-US" sz="1600" dirty="0">
                  <a:solidFill>
                    <a:srgbClr val="FF0000"/>
                  </a:solidFill>
                </a:rPr>
                <a:t>2006 Fire</a:t>
              </a:r>
            </a:p>
          </p:txBody>
        </p:sp>
        <p:cxnSp>
          <p:nvCxnSpPr>
            <p:cNvPr id="3" name="Straight Arrow Connector 2">
              <a:extLst>
                <a:ext uri="{FF2B5EF4-FFF2-40B4-BE49-F238E27FC236}">
                  <a16:creationId xmlns:a16="http://schemas.microsoft.com/office/drawing/2014/main" id="{13E658DB-BB13-D74A-8822-C388A1CD851B}"/>
                </a:ext>
              </a:extLst>
            </p:cNvPr>
            <p:cNvCxnSpPr>
              <a:cxnSpLocks/>
              <a:stCxn id="36" idx="1"/>
            </p:cNvCxnSpPr>
            <p:nvPr/>
          </p:nvCxnSpPr>
          <p:spPr>
            <a:xfrm flipH="1">
              <a:off x="7322820" y="1250741"/>
              <a:ext cx="38322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D20B4E0-BBDF-674A-A99C-5FF7D86A96CF}"/>
                </a:ext>
              </a:extLst>
            </p:cNvPr>
            <p:cNvCxnSpPr>
              <a:cxnSpLocks/>
              <a:stCxn id="24" idx="1"/>
            </p:cNvCxnSpPr>
            <p:nvPr/>
          </p:nvCxnSpPr>
          <p:spPr>
            <a:xfrm flipH="1">
              <a:off x="7322820" y="1796796"/>
              <a:ext cx="383226" cy="782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C5BE64E-E26D-1A41-BE5D-396EC746977F}"/>
                </a:ext>
              </a:extLst>
            </p:cNvPr>
            <p:cNvSpPr txBox="1"/>
            <p:nvPr/>
          </p:nvSpPr>
          <p:spPr>
            <a:xfrm>
              <a:off x="3384276" y="773687"/>
              <a:ext cx="1024639" cy="307777"/>
            </a:xfrm>
            <a:prstGeom prst="rect">
              <a:avLst/>
            </a:prstGeom>
            <a:noFill/>
          </p:spPr>
          <p:txBody>
            <a:bodyPr wrap="none" rtlCol="0">
              <a:spAutoFit/>
            </a:bodyPr>
            <a:lstStyle/>
            <a:p>
              <a:pPr algn="ctr"/>
              <a:r>
                <a:rPr lang="en-US" sz="1400" b="1" dirty="0"/>
                <a:t>2017-05-27</a:t>
              </a:r>
            </a:p>
          </p:txBody>
        </p:sp>
        <p:sp>
          <p:nvSpPr>
            <p:cNvPr id="40" name="TextBox 39">
              <a:extLst>
                <a:ext uri="{FF2B5EF4-FFF2-40B4-BE49-F238E27FC236}">
                  <a16:creationId xmlns:a16="http://schemas.microsoft.com/office/drawing/2014/main" id="{A1349C7D-757B-404E-AFC7-AD09A1DFB57F}"/>
                </a:ext>
              </a:extLst>
            </p:cNvPr>
            <p:cNvSpPr txBox="1"/>
            <p:nvPr/>
          </p:nvSpPr>
          <p:spPr>
            <a:xfrm>
              <a:off x="5850379" y="773686"/>
              <a:ext cx="1024639" cy="307777"/>
            </a:xfrm>
            <a:prstGeom prst="rect">
              <a:avLst/>
            </a:prstGeom>
            <a:noFill/>
          </p:spPr>
          <p:txBody>
            <a:bodyPr wrap="none" rtlCol="0">
              <a:spAutoFit/>
            </a:bodyPr>
            <a:lstStyle/>
            <a:p>
              <a:pPr algn="ctr"/>
              <a:r>
                <a:rPr lang="en-US" sz="1400" b="1" dirty="0"/>
                <a:t>2017-08-14</a:t>
              </a:r>
            </a:p>
          </p:txBody>
        </p:sp>
      </p:grpSp>
      <p:pic>
        <p:nvPicPr>
          <p:cNvPr id="41" name="Picture 40">
            <a:extLst>
              <a:ext uri="{FF2B5EF4-FFF2-40B4-BE49-F238E27FC236}">
                <a16:creationId xmlns:a16="http://schemas.microsoft.com/office/drawing/2014/main" id="{CD991384-E93C-C14C-AF15-0060C6E428C6}"/>
              </a:ext>
            </a:extLst>
          </p:cNvPr>
          <p:cNvPicPr>
            <a:picLocks noChangeAspect="1"/>
          </p:cNvPicPr>
          <p:nvPr/>
        </p:nvPicPr>
        <p:blipFill>
          <a:blip r:embed="rId10"/>
          <a:stretch>
            <a:fillRect/>
          </a:stretch>
        </p:blipFill>
        <p:spPr>
          <a:xfrm>
            <a:off x="0" y="1371600"/>
            <a:ext cx="3048000" cy="2286000"/>
          </a:xfrm>
          <a:prstGeom prst="rect">
            <a:avLst/>
          </a:prstGeom>
        </p:spPr>
      </p:pic>
      <p:pic>
        <p:nvPicPr>
          <p:cNvPr id="42" name="Picture 41">
            <a:extLst>
              <a:ext uri="{FF2B5EF4-FFF2-40B4-BE49-F238E27FC236}">
                <a16:creationId xmlns:a16="http://schemas.microsoft.com/office/drawing/2014/main" id="{1C126300-67CE-854C-B76C-23DE3A4E61FA}"/>
              </a:ext>
            </a:extLst>
          </p:cNvPr>
          <p:cNvPicPr>
            <a:picLocks noChangeAspect="1"/>
          </p:cNvPicPr>
          <p:nvPr/>
        </p:nvPicPr>
        <p:blipFill>
          <a:blip r:embed="rId11"/>
          <a:stretch>
            <a:fillRect/>
          </a:stretch>
        </p:blipFill>
        <p:spPr>
          <a:xfrm>
            <a:off x="1393798" y="3657600"/>
            <a:ext cx="1524000" cy="2286000"/>
          </a:xfrm>
          <a:prstGeom prst="rect">
            <a:avLst/>
          </a:prstGeom>
        </p:spPr>
      </p:pic>
      <p:pic>
        <p:nvPicPr>
          <p:cNvPr id="43" name="Picture 42">
            <a:extLst>
              <a:ext uri="{FF2B5EF4-FFF2-40B4-BE49-F238E27FC236}">
                <a16:creationId xmlns:a16="http://schemas.microsoft.com/office/drawing/2014/main" id="{F6835B9A-BDFC-2443-96EC-8D16D331EEE5}"/>
              </a:ext>
            </a:extLst>
          </p:cNvPr>
          <p:cNvPicPr>
            <a:picLocks noChangeAspect="1"/>
          </p:cNvPicPr>
          <p:nvPr/>
        </p:nvPicPr>
        <p:blipFill>
          <a:blip r:embed="rId12"/>
          <a:stretch>
            <a:fillRect/>
          </a:stretch>
        </p:blipFill>
        <p:spPr>
          <a:xfrm>
            <a:off x="0" y="3657600"/>
            <a:ext cx="1476531" cy="2286000"/>
          </a:xfrm>
          <a:prstGeom prst="rect">
            <a:avLst/>
          </a:prstGeom>
        </p:spPr>
      </p:pic>
      <p:sp>
        <p:nvSpPr>
          <p:cNvPr id="2" name="Rectangle 1">
            <a:extLst>
              <a:ext uri="{FF2B5EF4-FFF2-40B4-BE49-F238E27FC236}">
                <a16:creationId xmlns:a16="http://schemas.microsoft.com/office/drawing/2014/main" id="{6773360C-9B5D-E145-A3D7-B657CE29D43A}"/>
              </a:ext>
            </a:extLst>
          </p:cNvPr>
          <p:cNvSpPr/>
          <p:nvPr/>
        </p:nvSpPr>
        <p:spPr>
          <a:xfrm>
            <a:off x="25400" y="548640"/>
            <a:ext cx="2892399" cy="646331"/>
          </a:xfrm>
          <a:prstGeom prst="rect">
            <a:avLst/>
          </a:prstGeom>
        </p:spPr>
        <p:txBody>
          <a:bodyPr wrap="square">
            <a:spAutoFit/>
          </a:bodyPr>
          <a:lstStyle/>
          <a:p>
            <a:pPr marL="173038" indent="-173038">
              <a:buFont typeface="Arial" panose="020B0604020202020204" pitchFamily="34" charset="0"/>
              <a:buChar char="•"/>
            </a:pPr>
            <a:r>
              <a:rPr lang="en-US" b="1" dirty="0"/>
              <a:t>Happy Valley (Deadhorse Legacy Line), 2017</a:t>
            </a:r>
          </a:p>
        </p:txBody>
      </p:sp>
      <p:sp>
        <p:nvSpPr>
          <p:cNvPr id="39" name="Rectangle 38">
            <a:extLst>
              <a:ext uri="{FF2B5EF4-FFF2-40B4-BE49-F238E27FC236}">
                <a16:creationId xmlns:a16="http://schemas.microsoft.com/office/drawing/2014/main" id="{BB16EAC9-041F-C34D-B015-953100FA7EF8}"/>
              </a:ext>
            </a:extLst>
          </p:cNvPr>
          <p:cNvSpPr/>
          <p:nvPr/>
        </p:nvSpPr>
        <p:spPr>
          <a:xfrm>
            <a:off x="3287403" y="686598"/>
            <a:ext cx="4530086" cy="369332"/>
          </a:xfrm>
          <a:prstGeom prst="rect">
            <a:avLst/>
          </a:prstGeom>
        </p:spPr>
        <p:txBody>
          <a:bodyPr wrap="none">
            <a:spAutoFit/>
          </a:bodyPr>
          <a:lstStyle/>
          <a:p>
            <a:pPr marL="173038" indent="-173038" algn="ctr">
              <a:buFont typeface="Arial" panose="020B0604020202020204" pitchFamily="34" charset="0"/>
              <a:buChar char="•"/>
            </a:pPr>
            <a:r>
              <a:rPr lang="en-US" b="1" dirty="0"/>
              <a:t>Yukon-Kuskokwim Delta (</a:t>
            </a:r>
            <a:r>
              <a:rPr lang="en-US" b="1" dirty="0" err="1"/>
              <a:t>ykdelB</a:t>
            </a:r>
            <a:r>
              <a:rPr lang="en-US" b="1" dirty="0"/>
              <a:t> Line), 2017</a:t>
            </a:r>
          </a:p>
        </p:txBody>
      </p:sp>
    </p:spTree>
    <p:extLst>
      <p:ext uri="{BB962C8B-B14F-4D97-AF65-F5344CB8AC3E}">
        <p14:creationId xmlns:p14="http://schemas.microsoft.com/office/powerpoint/2010/main" val="3668081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86590E-F42A-C549-8D51-FD8F20E12FB5}"/>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Summary and Status</a:t>
            </a:r>
            <a:endParaRPr lang="en-US" sz="2000" b="1" dirty="0">
              <a:solidFill>
                <a:schemeClr val="bg1"/>
              </a:solidFill>
            </a:endParaRPr>
          </a:p>
        </p:txBody>
      </p:sp>
      <p:sp>
        <p:nvSpPr>
          <p:cNvPr id="7" name="TextBox 6">
            <a:extLst>
              <a:ext uri="{FF2B5EF4-FFF2-40B4-BE49-F238E27FC236}">
                <a16:creationId xmlns:a16="http://schemas.microsoft.com/office/drawing/2014/main" id="{90382992-9802-4641-BB07-5AC9E788D9C2}"/>
              </a:ext>
            </a:extLst>
          </p:cNvPr>
          <p:cNvSpPr txBox="1"/>
          <p:nvPr/>
        </p:nvSpPr>
        <p:spPr>
          <a:xfrm>
            <a:off x="336550" y="749300"/>
            <a:ext cx="8470900" cy="5202706"/>
          </a:xfrm>
          <a:prstGeom prst="rect">
            <a:avLst/>
          </a:prstGeom>
          <a:noFill/>
        </p:spPr>
        <p:txBody>
          <a:bodyPr wrap="square" rtlCol="0">
            <a:spAutoFit/>
          </a:bodyPr>
          <a:lstStyle/>
          <a:p>
            <a:pPr marL="91440">
              <a:lnSpc>
                <a:spcPts val="2500"/>
              </a:lnSpc>
            </a:pPr>
            <a:endParaRPr lang="en-US" dirty="0"/>
          </a:p>
          <a:p>
            <a:pPr marL="285750" indent="-194310">
              <a:lnSpc>
                <a:spcPts val="2500"/>
              </a:lnSpc>
              <a:buFont typeface="Arial" panose="020B0604020202020204" pitchFamily="34" charset="0"/>
              <a:buChar char="•"/>
            </a:pPr>
            <a:r>
              <a:rPr lang="en-US" dirty="0"/>
              <a:t>We used P-band time-series </a:t>
            </a:r>
            <a:r>
              <a:rPr lang="en-US" dirty="0" err="1"/>
              <a:t>AirMOSS</a:t>
            </a:r>
            <a:r>
              <a:rPr lang="en-US" dirty="0"/>
              <a:t> observations from 2014, 2015, and 2017 to retrieve ALT and other soil properties at 30-m resolution over the “legacy lines”</a:t>
            </a:r>
          </a:p>
          <a:p>
            <a:pPr marL="91440">
              <a:lnSpc>
                <a:spcPts val="2500"/>
              </a:lnSpc>
            </a:pPr>
            <a:endParaRPr lang="en-US" dirty="0"/>
          </a:p>
          <a:p>
            <a:pPr marL="285750" indent="-194310">
              <a:lnSpc>
                <a:spcPts val="2500"/>
              </a:lnSpc>
              <a:buFont typeface="Arial" panose="020B0604020202020204" pitchFamily="34" charset="0"/>
              <a:buChar char="•"/>
            </a:pPr>
            <a:r>
              <a:rPr lang="en-US" dirty="0"/>
              <a:t>For locations with ALT smaller than the </a:t>
            </a:r>
            <a:r>
              <a:rPr lang="en-US" b="1" i="1" dirty="0"/>
              <a:t>radar sensing depth</a:t>
            </a:r>
            <a:r>
              <a:rPr lang="en-US" dirty="0"/>
              <a:t>, overall retrieval RMSE from all 3 observation years is less than 6 cm and retrieval bias is less than 3 cm</a:t>
            </a:r>
          </a:p>
          <a:p>
            <a:pPr marL="285750" indent="-194310">
              <a:lnSpc>
                <a:spcPts val="2500"/>
              </a:lnSpc>
              <a:buFont typeface="Arial" panose="020B0604020202020204" pitchFamily="34" charset="0"/>
              <a:buChar char="•"/>
            </a:pPr>
            <a:endParaRPr lang="en-US" dirty="0"/>
          </a:p>
          <a:p>
            <a:pPr marL="285750" indent="-194310">
              <a:lnSpc>
                <a:spcPts val="2500"/>
              </a:lnSpc>
              <a:buFont typeface="Arial" panose="020B0604020202020204" pitchFamily="34" charset="0"/>
              <a:buChar char="•"/>
            </a:pPr>
            <a:r>
              <a:rPr lang="en-US" dirty="0"/>
              <a:t>3 years of observations have helped establish a temporal baseline; longer-term assessments require continued observations</a:t>
            </a:r>
          </a:p>
          <a:p>
            <a:pPr marL="285750" indent="-194310">
              <a:lnSpc>
                <a:spcPts val="2500"/>
              </a:lnSpc>
              <a:buFont typeface="Arial" panose="020B0604020202020204" pitchFamily="34" charset="0"/>
              <a:buChar char="•"/>
            </a:pPr>
            <a:endParaRPr lang="en-US" dirty="0"/>
          </a:p>
          <a:p>
            <a:pPr marL="285750" indent="-194310">
              <a:lnSpc>
                <a:spcPts val="2500"/>
              </a:lnSpc>
              <a:buFont typeface="Arial" panose="020B0604020202020204" pitchFamily="34" charset="0"/>
              <a:buChar char="•"/>
            </a:pPr>
            <a:r>
              <a:rPr lang="en-US" dirty="0"/>
              <a:t>All products delivered to ORNL-DAAC: </a:t>
            </a:r>
          </a:p>
          <a:p>
            <a:pPr marL="91440">
              <a:lnSpc>
                <a:spcPts val="2500"/>
              </a:lnSpc>
            </a:pPr>
            <a:r>
              <a:rPr lang="en-US" dirty="0">
                <a:solidFill>
                  <a:srgbClr val="3128F4"/>
                </a:solidFill>
                <a:hlinkClick r:id="rId2"/>
              </a:rPr>
              <a:t>https://daac.ornl.gov/cgi-bin/dsviewer.pl?ds_id=1657</a:t>
            </a:r>
            <a:endParaRPr lang="en-US" dirty="0">
              <a:solidFill>
                <a:srgbClr val="3128F4"/>
              </a:solidFill>
            </a:endParaRPr>
          </a:p>
          <a:p>
            <a:pPr marL="285750" indent="-194310">
              <a:lnSpc>
                <a:spcPts val="2500"/>
              </a:lnSpc>
              <a:buFont typeface="Arial" panose="020B0604020202020204" pitchFamily="34" charset="0"/>
              <a:buChar char="•"/>
            </a:pPr>
            <a:endParaRPr lang="en-US" dirty="0"/>
          </a:p>
          <a:p>
            <a:pPr marL="285750" indent="-194310">
              <a:lnSpc>
                <a:spcPts val="2500"/>
              </a:lnSpc>
              <a:buFont typeface="Arial" panose="020B0604020202020204" pitchFamily="34" charset="0"/>
              <a:buChar char="•"/>
            </a:pPr>
            <a:r>
              <a:rPr lang="en-US" dirty="0"/>
              <a:t>Currently working on retrieving ALT and soil moisture for remainder of Foundational flights using new soil profile model: </a:t>
            </a:r>
            <a:r>
              <a:rPr lang="en-US" b="1" i="1" dirty="0"/>
              <a:t>See posters</a:t>
            </a:r>
          </a:p>
          <a:p>
            <a:pPr marL="285750" indent="-194310">
              <a:lnSpc>
                <a:spcPts val="2500"/>
              </a:lnSpc>
              <a:buFont typeface="Arial" panose="020B0604020202020204" pitchFamily="34" charset="0"/>
              <a:buChar char="•"/>
            </a:pPr>
            <a:endParaRPr lang="en-US" dirty="0"/>
          </a:p>
        </p:txBody>
      </p:sp>
      <p:sp>
        <p:nvSpPr>
          <p:cNvPr id="44" name="Slide Number Placeholder 43">
            <a:extLst>
              <a:ext uri="{FF2B5EF4-FFF2-40B4-BE49-F238E27FC236}">
                <a16:creationId xmlns:a16="http://schemas.microsoft.com/office/drawing/2014/main" id="{103EB062-049D-884A-BDE3-F48D12097B47}"/>
              </a:ext>
            </a:extLst>
          </p:cNvPr>
          <p:cNvSpPr>
            <a:spLocks noGrp="1"/>
          </p:cNvSpPr>
          <p:nvPr>
            <p:ph type="sldNum" sz="quarter" idx="12"/>
          </p:nvPr>
        </p:nvSpPr>
        <p:spPr/>
        <p:txBody>
          <a:bodyPr/>
          <a:lstStyle/>
          <a:p>
            <a:fld id="{AF4A57A3-165B-2B47-9364-4FA50E408D4D}" type="slidenum">
              <a:rPr lang="en-US" smtClean="0"/>
              <a:t>15</a:t>
            </a:fld>
            <a:endParaRPr lang="en-US"/>
          </a:p>
        </p:txBody>
      </p:sp>
    </p:spTree>
    <p:extLst>
      <p:ext uri="{BB962C8B-B14F-4D97-AF65-F5344CB8AC3E}">
        <p14:creationId xmlns:p14="http://schemas.microsoft.com/office/powerpoint/2010/main" val="1049988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86590E-F42A-C549-8D51-FD8F20E12FB5}"/>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See Posters for More Detail</a:t>
            </a:r>
            <a:endParaRPr lang="en-US" sz="2000" b="1" dirty="0">
              <a:solidFill>
                <a:schemeClr val="bg1"/>
              </a:solidFill>
            </a:endParaRPr>
          </a:p>
        </p:txBody>
      </p:sp>
      <p:sp>
        <p:nvSpPr>
          <p:cNvPr id="7" name="TextBox 6">
            <a:extLst>
              <a:ext uri="{FF2B5EF4-FFF2-40B4-BE49-F238E27FC236}">
                <a16:creationId xmlns:a16="http://schemas.microsoft.com/office/drawing/2014/main" id="{90382992-9802-4641-BB07-5AC9E788D9C2}"/>
              </a:ext>
            </a:extLst>
          </p:cNvPr>
          <p:cNvSpPr txBox="1"/>
          <p:nvPr/>
        </p:nvSpPr>
        <p:spPr>
          <a:xfrm>
            <a:off x="336550" y="1307240"/>
            <a:ext cx="8470900" cy="4616648"/>
          </a:xfrm>
          <a:prstGeom prst="rect">
            <a:avLst/>
          </a:prstGeom>
          <a:noFill/>
        </p:spPr>
        <p:txBody>
          <a:bodyPr wrap="square" rtlCol="0">
            <a:spAutoFit/>
          </a:bodyPr>
          <a:lstStyle/>
          <a:p>
            <a:pPr marL="91440" algn="ctr"/>
            <a:r>
              <a:rPr lang="en-US" sz="2400" dirty="0"/>
              <a:t>Wednesday</a:t>
            </a:r>
          </a:p>
          <a:p>
            <a:pPr marL="91440"/>
            <a:endParaRPr lang="en-US" sz="2400" dirty="0"/>
          </a:p>
          <a:p>
            <a:pPr marL="91440"/>
            <a:r>
              <a:rPr lang="en-US" sz="2200" dirty="0"/>
              <a:t>3-48	Advancing Retrieval of Active Layer Properties from</a:t>
            </a:r>
          </a:p>
          <a:p>
            <a:pPr marL="91440"/>
            <a:r>
              <a:rPr lang="en-US" sz="2200" dirty="0"/>
              <a:t>	</a:t>
            </a:r>
            <a:r>
              <a:rPr lang="en-US" sz="2200" dirty="0" err="1"/>
              <a:t>AirMOSS</a:t>
            </a:r>
            <a:r>
              <a:rPr lang="en-US" sz="2200" dirty="0"/>
              <a:t> P-band </a:t>
            </a:r>
            <a:r>
              <a:rPr lang="en-US" sz="2200" dirty="0" err="1"/>
              <a:t>PolSAR</a:t>
            </a:r>
            <a:r>
              <a:rPr lang="en-US" sz="2200" dirty="0"/>
              <a:t> Data</a:t>
            </a:r>
          </a:p>
          <a:p>
            <a:pPr marL="91440"/>
            <a:endParaRPr lang="en-US" sz="2200" dirty="0"/>
          </a:p>
          <a:p>
            <a:pPr marL="91440"/>
            <a:r>
              <a:rPr lang="en-US" sz="2200" dirty="0"/>
              <a:t>3-47	Dielectric Model of Permafrost Active Layer Organic Soil for</a:t>
            </a:r>
          </a:p>
          <a:p>
            <a:pPr marL="91440"/>
            <a:r>
              <a:rPr lang="en-US" sz="2200" dirty="0"/>
              <a:t>	Remote Sensing of Carbon and Water Dynamics in the</a:t>
            </a:r>
          </a:p>
          <a:p>
            <a:pPr marL="91440"/>
            <a:r>
              <a:rPr lang="en-US" sz="2200" dirty="0"/>
              <a:t>	Active Layer</a:t>
            </a:r>
          </a:p>
          <a:p>
            <a:pPr marL="91440"/>
            <a:endParaRPr lang="en-US" sz="2200" dirty="0"/>
          </a:p>
          <a:p>
            <a:pPr marL="91440"/>
            <a:r>
              <a:rPr lang="en-US" sz="2200" dirty="0"/>
              <a:t>3-38	Sensitivity of longwave radar backscatter to the soil</a:t>
            </a:r>
          </a:p>
          <a:p>
            <a:pPr marL="91440"/>
            <a:r>
              <a:rPr lang="en-US" sz="2200" dirty="0"/>
              <a:t>	freezing process in Arctic tundra 	</a:t>
            </a:r>
          </a:p>
          <a:p>
            <a:pPr marL="91440"/>
            <a:endParaRPr lang="en-US" sz="2400" dirty="0"/>
          </a:p>
          <a:p>
            <a:pPr marL="91440"/>
            <a:r>
              <a:rPr lang="en-US" sz="2400" dirty="0"/>
              <a:t>	</a:t>
            </a:r>
          </a:p>
        </p:txBody>
      </p:sp>
      <p:sp>
        <p:nvSpPr>
          <p:cNvPr id="44" name="Slide Number Placeholder 43">
            <a:extLst>
              <a:ext uri="{FF2B5EF4-FFF2-40B4-BE49-F238E27FC236}">
                <a16:creationId xmlns:a16="http://schemas.microsoft.com/office/drawing/2014/main" id="{103EB062-049D-884A-BDE3-F48D12097B47}"/>
              </a:ext>
            </a:extLst>
          </p:cNvPr>
          <p:cNvSpPr>
            <a:spLocks noGrp="1"/>
          </p:cNvSpPr>
          <p:nvPr>
            <p:ph type="sldNum" sz="quarter" idx="12"/>
          </p:nvPr>
        </p:nvSpPr>
        <p:spPr/>
        <p:txBody>
          <a:bodyPr/>
          <a:lstStyle/>
          <a:p>
            <a:fld id="{AF4A57A3-165B-2B47-9364-4FA50E408D4D}" type="slidenum">
              <a:rPr lang="en-US" smtClean="0"/>
              <a:t>16</a:t>
            </a:fld>
            <a:endParaRPr lang="en-US"/>
          </a:p>
        </p:txBody>
      </p:sp>
    </p:spTree>
    <p:extLst>
      <p:ext uri="{BB962C8B-B14F-4D97-AF65-F5344CB8AC3E}">
        <p14:creationId xmlns:p14="http://schemas.microsoft.com/office/powerpoint/2010/main" val="2192997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30702-96BC-884D-A852-3B0D5D0411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3520" y="1549417"/>
            <a:ext cx="3657600" cy="2882900"/>
          </a:xfrm>
          <a:prstGeom prst="rect">
            <a:avLst/>
          </a:prstGeom>
        </p:spPr>
      </p:pic>
      <p:pic>
        <p:nvPicPr>
          <p:cNvPr id="4" name="Picture 3">
            <a:extLst>
              <a:ext uri="{FF2B5EF4-FFF2-40B4-BE49-F238E27FC236}">
                <a16:creationId xmlns:a16="http://schemas.microsoft.com/office/drawing/2014/main" id="{C3B59211-1D32-4C4C-BD46-8269C4DFB1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 y="1554480"/>
            <a:ext cx="5029200" cy="3240773"/>
          </a:xfrm>
          <a:prstGeom prst="rect">
            <a:avLst/>
          </a:prstGeom>
        </p:spPr>
      </p:pic>
      <p:sp>
        <p:nvSpPr>
          <p:cNvPr id="5" name="TextBox 4">
            <a:extLst>
              <a:ext uri="{FF2B5EF4-FFF2-40B4-BE49-F238E27FC236}">
                <a16:creationId xmlns:a16="http://schemas.microsoft.com/office/drawing/2014/main" id="{F586590E-F42A-C549-8D51-FD8F20E12FB5}"/>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P-Band POLSAR Observations in ABoVE Study Domain</a:t>
            </a:r>
            <a:endParaRPr lang="en-US" sz="2000" b="1" dirty="0">
              <a:solidFill>
                <a:schemeClr val="bg1"/>
              </a:solidFill>
            </a:endParaRPr>
          </a:p>
        </p:txBody>
      </p:sp>
      <p:sp>
        <p:nvSpPr>
          <p:cNvPr id="6" name="TextBox 5">
            <a:extLst>
              <a:ext uri="{FF2B5EF4-FFF2-40B4-BE49-F238E27FC236}">
                <a16:creationId xmlns:a16="http://schemas.microsoft.com/office/drawing/2014/main" id="{B98BC661-A142-AC48-8EE9-A3AAD09E7FCE}"/>
              </a:ext>
            </a:extLst>
          </p:cNvPr>
          <p:cNvSpPr txBox="1"/>
          <p:nvPr/>
        </p:nvSpPr>
        <p:spPr>
          <a:xfrm>
            <a:off x="5930356" y="4432317"/>
            <a:ext cx="2831929" cy="369332"/>
          </a:xfrm>
          <a:prstGeom prst="rect">
            <a:avLst/>
          </a:prstGeom>
          <a:noFill/>
        </p:spPr>
        <p:txBody>
          <a:bodyPr wrap="none" rtlCol="0">
            <a:spAutoFit/>
          </a:bodyPr>
          <a:lstStyle/>
          <a:p>
            <a:r>
              <a:rPr lang="en-US" dirty="0"/>
              <a:t>Pre-ABoVE Legacy Lines (10)</a:t>
            </a:r>
          </a:p>
        </p:txBody>
      </p:sp>
      <p:sp>
        <p:nvSpPr>
          <p:cNvPr id="7" name="TextBox 6">
            <a:extLst>
              <a:ext uri="{FF2B5EF4-FFF2-40B4-BE49-F238E27FC236}">
                <a16:creationId xmlns:a16="http://schemas.microsoft.com/office/drawing/2014/main" id="{90382992-9802-4641-BB07-5AC9E788D9C2}"/>
              </a:ext>
            </a:extLst>
          </p:cNvPr>
          <p:cNvSpPr txBox="1"/>
          <p:nvPr/>
        </p:nvSpPr>
        <p:spPr>
          <a:xfrm>
            <a:off x="0" y="457200"/>
            <a:ext cx="9144000" cy="1033168"/>
          </a:xfrm>
          <a:prstGeom prst="rect">
            <a:avLst/>
          </a:prstGeom>
          <a:noFill/>
        </p:spPr>
        <p:txBody>
          <a:bodyPr wrap="square" rtlCol="0">
            <a:spAutoFit/>
          </a:bodyPr>
          <a:lstStyle/>
          <a:p>
            <a:pPr marL="285750" indent="-194310">
              <a:lnSpc>
                <a:spcPts val="2500"/>
              </a:lnSpc>
              <a:buFont typeface="Arial" panose="020B0604020202020204" pitchFamily="34" charset="0"/>
              <a:buChar char="•"/>
            </a:pPr>
            <a:r>
              <a:rPr lang="en-US" b="1" u="sng" dirty="0"/>
              <a:t>Airborne Microwave Observatory of Subcanopy and Subsurface (AirMOSS)</a:t>
            </a:r>
            <a:endParaRPr lang="en-US" u="sng" dirty="0"/>
          </a:p>
          <a:p>
            <a:pPr marL="651510" lvl="1" indent="-285750">
              <a:lnSpc>
                <a:spcPts val="2500"/>
              </a:lnSpc>
              <a:buFont typeface="Wingdings" pitchFamily="2" charset="2"/>
              <a:buChar char="§"/>
            </a:pPr>
            <a:r>
              <a:rPr lang="en-US" dirty="0"/>
              <a:t>Polarimetric Synthetic Aperture Radar (SAR), </a:t>
            </a:r>
            <a:r>
              <a:rPr lang="en-US" b="1" dirty="0"/>
              <a:t>P-band (420 – 440 MHz)</a:t>
            </a:r>
          </a:p>
          <a:p>
            <a:pPr marL="651510" lvl="1" indent="-285750">
              <a:lnSpc>
                <a:spcPts val="2500"/>
              </a:lnSpc>
              <a:buFont typeface="Wingdings" pitchFamily="2" charset="2"/>
              <a:buChar char="§"/>
            </a:pPr>
            <a:r>
              <a:rPr lang="en-US" dirty="0"/>
              <a:t>0.5- and 3-arcsec resolutions (～5 m x 15 m and 30 m x 90 m in the Arctic)</a:t>
            </a:r>
          </a:p>
        </p:txBody>
      </p:sp>
      <p:grpSp>
        <p:nvGrpSpPr>
          <p:cNvPr id="8" name="Group 7">
            <a:extLst>
              <a:ext uri="{FF2B5EF4-FFF2-40B4-BE49-F238E27FC236}">
                <a16:creationId xmlns:a16="http://schemas.microsoft.com/office/drawing/2014/main" id="{2E314DE6-2073-0A4F-BEB0-8E86A9521266}"/>
              </a:ext>
            </a:extLst>
          </p:cNvPr>
          <p:cNvGrpSpPr/>
          <p:nvPr/>
        </p:nvGrpSpPr>
        <p:grpSpPr>
          <a:xfrm>
            <a:off x="0" y="5005461"/>
            <a:ext cx="9144000" cy="1097280"/>
            <a:chOff x="0" y="2560320"/>
            <a:chExt cx="12070080" cy="1679377"/>
          </a:xfrm>
        </p:grpSpPr>
        <p:cxnSp>
          <p:nvCxnSpPr>
            <p:cNvPr id="9" name="Straight Arrow Connector 8">
              <a:extLst>
                <a:ext uri="{FF2B5EF4-FFF2-40B4-BE49-F238E27FC236}">
                  <a16:creationId xmlns:a16="http://schemas.microsoft.com/office/drawing/2014/main" id="{6663580C-D707-5641-8224-34D3CCD53AC9}"/>
                </a:ext>
              </a:extLst>
            </p:cNvPr>
            <p:cNvCxnSpPr>
              <a:cxnSpLocks/>
            </p:cNvCxnSpPr>
            <p:nvPr/>
          </p:nvCxnSpPr>
          <p:spPr>
            <a:xfrm>
              <a:off x="7452360" y="3474720"/>
              <a:ext cx="4617720" cy="0"/>
            </a:xfrm>
            <a:prstGeom prst="straightConnector1">
              <a:avLst/>
            </a:prstGeom>
            <a:ln w="28575">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3321F1E-A8BB-2F4B-B29C-37CE127420BA}"/>
                </a:ext>
              </a:extLst>
            </p:cNvPr>
            <p:cNvSpPr txBox="1"/>
            <p:nvPr/>
          </p:nvSpPr>
          <p:spPr>
            <a:xfrm rot="19800000">
              <a:off x="731520" y="2743200"/>
              <a:ext cx="1097280" cy="307777"/>
            </a:xfrm>
            <a:prstGeom prst="rect">
              <a:avLst/>
            </a:prstGeom>
            <a:solidFill>
              <a:srgbClr val="92D050"/>
            </a:solidFill>
            <a:ln w="28575">
              <a:noFill/>
            </a:ln>
          </p:spPr>
          <p:txBody>
            <a:bodyPr wrap="square" rtlCol="0" anchor="ctr">
              <a:spAutoFit/>
            </a:bodyPr>
            <a:lstStyle/>
            <a:p>
              <a:pPr algn="ctr"/>
              <a:r>
                <a:rPr lang="en-US" sz="1400" dirty="0">
                  <a:solidFill>
                    <a:schemeClr val="tx1"/>
                  </a:solidFill>
                  <a:latin typeface="Helvetica" pitchFamily="2" charset="0"/>
                  <a:cs typeface="Times New Roman" panose="02020603050405020304" pitchFamily="18" charset="0"/>
                </a:rPr>
                <a:t>2014/10</a:t>
              </a:r>
            </a:p>
          </p:txBody>
        </p:sp>
        <p:sp>
          <p:nvSpPr>
            <p:cNvPr id="11" name="TextBox 10">
              <a:extLst>
                <a:ext uri="{FF2B5EF4-FFF2-40B4-BE49-F238E27FC236}">
                  <a16:creationId xmlns:a16="http://schemas.microsoft.com/office/drawing/2014/main" id="{399DDEAF-696F-1949-B590-6A3A99133B47}"/>
                </a:ext>
              </a:extLst>
            </p:cNvPr>
            <p:cNvSpPr txBox="1"/>
            <p:nvPr/>
          </p:nvSpPr>
          <p:spPr>
            <a:xfrm rot="19800000">
              <a:off x="0" y="2743200"/>
              <a:ext cx="1097280" cy="307777"/>
            </a:xfrm>
            <a:prstGeom prst="rect">
              <a:avLst/>
            </a:prstGeom>
            <a:solidFill>
              <a:srgbClr val="92D050"/>
            </a:solidFill>
            <a:ln w="28575">
              <a:noFill/>
            </a:ln>
          </p:spPr>
          <p:txBody>
            <a:bodyPr wrap="square" rtlCol="0" anchor="ctr">
              <a:spAutoFit/>
            </a:bodyPr>
            <a:lstStyle/>
            <a:p>
              <a:pPr algn="ctr"/>
              <a:r>
                <a:rPr lang="en-US" sz="1400" dirty="0">
                  <a:solidFill>
                    <a:schemeClr val="tx1"/>
                  </a:solidFill>
                  <a:latin typeface="Helvetica" pitchFamily="2" charset="0"/>
                  <a:cs typeface="Times New Roman" panose="02020603050405020304" pitchFamily="18" charset="0"/>
                </a:rPr>
                <a:t>2014/08</a:t>
              </a:r>
            </a:p>
          </p:txBody>
        </p:sp>
        <p:sp>
          <p:nvSpPr>
            <p:cNvPr id="12" name="TextBox 11">
              <a:extLst>
                <a:ext uri="{FF2B5EF4-FFF2-40B4-BE49-F238E27FC236}">
                  <a16:creationId xmlns:a16="http://schemas.microsoft.com/office/drawing/2014/main" id="{86813CE8-2440-424A-A475-AC3D358F968A}"/>
                </a:ext>
              </a:extLst>
            </p:cNvPr>
            <p:cNvSpPr txBox="1"/>
            <p:nvPr/>
          </p:nvSpPr>
          <p:spPr>
            <a:xfrm rot="19800000">
              <a:off x="2926080" y="2743200"/>
              <a:ext cx="1097280" cy="307777"/>
            </a:xfrm>
            <a:prstGeom prst="rect">
              <a:avLst/>
            </a:prstGeom>
            <a:solidFill>
              <a:srgbClr val="92D050"/>
            </a:solidFill>
            <a:ln w="28575">
              <a:noFill/>
            </a:ln>
          </p:spPr>
          <p:txBody>
            <a:bodyPr wrap="square" rtlCol="0" anchor="ctr">
              <a:spAutoFit/>
            </a:bodyPr>
            <a:lstStyle/>
            <a:p>
              <a:pPr algn="ctr"/>
              <a:r>
                <a:rPr lang="en-US" sz="1400" dirty="0">
                  <a:solidFill>
                    <a:schemeClr val="tx1"/>
                  </a:solidFill>
                  <a:latin typeface="Helvetica" pitchFamily="2" charset="0"/>
                  <a:cs typeface="Times New Roman" panose="02020603050405020304" pitchFamily="18" charset="0"/>
                </a:rPr>
                <a:t>2015/04</a:t>
              </a:r>
            </a:p>
          </p:txBody>
        </p:sp>
        <p:sp>
          <p:nvSpPr>
            <p:cNvPr id="13" name="TextBox 12">
              <a:extLst>
                <a:ext uri="{FF2B5EF4-FFF2-40B4-BE49-F238E27FC236}">
                  <a16:creationId xmlns:a16="http://schemas.microsoft.com/office/drawing/2014/main" id="{412245DC-D38D-CA44-9ECD-61269D248ED6}"/>
                </a:ext>
              </a:extLst>
            </p:cNvPr>
            <p:cNvSpPr txBox="1"/>
            <p:nvPr/>
          </p:nvSpPr>
          <p:spPr>
            <a:xfrm rot="19800000">
              <a:off x="4206240" y="2743200"/>
              <a:ext cx="1097280" cy="307777"/>
            </a:xfrm>
            <a:prstGeom prst="rect">
              <a:avLst/>
            </a:prstGeom>
            <a:solidFill>
              <a:srgbClr val="92D050"/>
            </a:solidFill>
            <a:ln w="28575">
              <a:noFill/>
            </a:ln>
          </p:spPr>
          <p:txBody>
            <a:bodyPr wrap="square" rtlCol="0" anchor="ctr">
              <a:spAutoFit/>
            </a:bodyPr>
            <a:lstStyle/>
            <a:p>
              <a:pPr algn="ctr"/>
              <a:r>
                <a:rPr lang="en-US" sz="1400" dirty="0">
                  <a:solidFill>
                    <a:schemeClr val="tx1"/>
                  </a:solidFill>
                  <a:latin typeface="Helvetica" pitchFamily="2" charset="0"/>
                  <a:cs typeface="Times New Roman" panose="02020603050405020304" pitchFamily="18" charset="0"/>
                </a:rPr>
                <a:t>2015/08</a:t>
              </a:r>
            </a:p>
          </p:txBody>
        </p:sp>
        <p:sp>
          <p:nvSpPr>
            <p:cNvPr id="14" name="TextBox 13">
              <a:extLst>
                <a:ext uri="{FF2B5EF4-FFF2-40B4-BE49-F238E27FC236}">
                  <a16:creationId xmlns:a16="http://schemas.microsoft.com/office/drawing/2014/main" id="{C1482D8D-8F23-3D45-A74A-9BA1A825F326}"/>
                </a:ext>
              </a:extLst>
            </p:cNvPr>
            <p:cNvSpPr txBox="1"/>
            <p:nvPr/>
          </p:nvSpPr>
          <p:spPr>
            <a:xfrm rot="19800000">
              <a:off x="4937760" y="2743200"/>
              <a:ext cx="1097280" cy="307777"/>
            </a:xfrm>
            <a:prstGeom prst="rect">
              <a:avLst/>
            </a:prstGeom>
            <a:solidFill>
              <a:srgbClr val="92D050"/>
            </a:solidFill>
            <a:ln w="28575">
              <a:noFill/>
            </a:ln>
          </p:spPr>
          <p:txBody>
            <a:bodyPr wrap="square" rtlCol="0" anchor="ctr">
              <a:spAutoFit/>
            </a:bodyPr>
            <a:lstStyle/>
            <a:p>
              <a:pPr algn="ctr"/>
              <a:r>
                <a:rPr lang="en-US" sz="1400" dirty="0">
                  <a:solidFill>
                    <a:schemeClr val="tx1"/>
                  </a:solidFill>
                  <a:latin typeface="Helvetica" pitchFamily="2" charset="0"/>
                  <a:cs typeface="Times New Roman" panose="02020603050405020304" pitchFamily="18" charset="0"/>
                </a:rPr>
                <a:t>2015/10</a:t>
              </a:r>
            </a:p>
          </p:txBody>
        </p:sp>
        <p:sp>
          <p:nvSpPr>
            <p:cNvPr id="15" name="TextBox 14">
              <a:extLst>
                <a:ext uri="{FF2B5EF4-FFF2-40B4-BE49-F238E27FC236}">
                  <a16:creationId xmlns:a16="http://schemas.microsoft.com/office/drawing/2014/main" id="{E234FFB3-2738-3C4B-8B53-ED6063C645B0}"/>
                </a:ext>
              </a:extLst>
            </p:cNvPr>
            <p:cNvSpPr txBox="1"/>
            <p:nvPr/>
          </p:nvSpPr>
          <p:spPr>
            <a:xfrm rot="19800000">
              <a:off x="9144000" y="2743200"/>
              <a:ext cx="1097280" cy="307777"/>
            </a:xfrm>
            <a:prstGeom prst="rect">
              <a:avLst/>
            </a:prstGeom>
            <a:solidFill>
              <a:srgbClr val="92D050"/>
            </a:solidFill>
            <a:ln w="28575">
              <a:noFill/>
            </a:ln>
          </p:spPr>
          <p:txBody>
            <a:bodyPr wrap="square" rtlCol="0" anchor="ctr">
              <a:spAutoFit/>
            </a:bodyPr>
            <a:lstStyle/>
            <a:p>
              <a:pPr algn="ctr"/>
              <a:r>
                <a:rPr lang="en-US" sz="1400" dirty="0">
                  <a:solidFill>
                    <a:schemeClr val="tx1"/>
                  </a:solidFill>
                  <a:latin typeface="Helvetica" pitchFamily="2" charset="0"/>
                  <a:cs typeface="Times New Roman" panose="02020603050405020304" pitchFamily="18" charset="0"/>
                </a:rPr>
                <a:t>2017/05</a:t>
              </a:r>
            </a:p>
          </p:txBody>
        </p:sp>
        <p:sp>
          <p:nvSpPr>
            <p:cNvPr id="16" name="TextBox 15">
              <a:extLst>
                <a:ext uri="{FF2B5EF4-FFF2-40B4-BE49-F238E27FC236}">
                  <a16:creationId xmlns:a16="http://schemas.microsoft.com/office/drawing/2014/main" id="{502B8EFE-C494-0140-AB29-C53497A5B8B5}"/>
                </a:ext>
              </a:extLst>
            </p:cNvPr>
            <p:cNvSpPr txBox="1"/>
            <p:nvPr/>
          </p:nvSpPr>
          <p:spPr>
            <a:xfrm rot="19800000">
              <a:off x="10241280" y="2743200"/>
              <a:ext cx="1097280" cy="307777"/>
            </a:xfrm>
            <a:prstGeom prst="rect">
              <a:avLst/>
            </a:prstGeom>
            <a:solidFill>
              <a:srgbClr val="92D050"/>
            </a:solidFill>
            <a:ln w="28575">
              <a:noFill/>
            </a:ln>
          </p:spPr>
          <p:txBody>
            <a:bodyPr wrap="square" rtlCol="0" anchor="ctr">
              <a:spAutoFit/>
            </a:bodyPr>
            <a:lstStyle/>
            <a:p>
              <a:pPr algn="ctr"/>
              <a:r>
                <a:rPr lang="en-US" sz="1400" dirty="0">
                  <a:solidFill>
                    <a:schemeClr val="tx1"/>
                  </a:solidFill>
                  <a:latin typeface="Helvetica" pitchFamily="2" charset="0"/>
                  <a:cs typeface="Times New Roman" panose="02020603050405020304" pitchFamily="18" charset="0"/>
                </a:rPr>
                <a:t>2017/08</a:t>
              </a:r>
            </a:p>
          </p:txBody>
        </p:sp>
        <p:sp>
          <p:nvSpPr>
            <p:cNvPr id="17" name="TextBox 16">
              <a:extLst>
                <a:ext uri="{FF2B5EF4-FFF2-40B4-BE49-F238E27FC236}">
                  <a16:creationId xmlns:a16="http://schemas.microsoft.com/office/drawing/2014/main" id="{2B7F5302-80EF-8A4C-84B2-55C70E930566}"/>
                </a:ext>
              </a:extLst>
            </p:cNvPr>
            <p:cNvSpPr txBox="1"/>
            <p:nvPr/>
          </p:nvSpPr>
          <p:spPr>
            <a:xfrm rot="19800000">
              <a:off x="10972800" y="2743200"/>
              <a:ext cx="1097280" cy="307777"/>
            </a:xfrm>
            <a:prstGeom prst="rect">
              <a:avLst/>
            </a:prstGeom>
            <a:solidFill>
              <a:srgbClr val="92D050"/>
            </a:solidFill>
            <a:ln w="28575">
              <a:noFill/>
            </a:ln>
          </p:spPr>
          <p:txBody>
            <a:bodyPr wrap="square" rtlCol="0" anchor="ctr">
              <a:spAutoFit/>
            </a:bodyPr>
            <a:lstStyle/>
            <a:p>
              <a:pPr algn="ctr"/>
              <a:r>
                <a:rPr lang="en-US" sz="1400" dirty="0">
                  <a:solidFill>
                    <a:schemeClr val="tx1"/>
                  </a:solidFill>
                  <a:latin typeface="Helvetica" pitchFamily="2" charset="0"/>
                  <a:cs typeface="Times New Roman" panose="02020603050405020304" pitchFamily="18" charset="0"/>
                </a:rPr>
                <a:t>2017/10</a:t>
              </a:r>
            </a:p>
          </p:txBody>
        </p:sp>
        <p:sp>
          <p:nvSpPr>
            <p:cNvPr id="18" name="TextBox 17">
              <a:extLst>
                <a:ext uri="{FF2B5EF4-FFF2-40B4-BE49-F238E27FC236}">
                  <a16:creationId xmlns:a16="http://schemas.microsoft.com/office/drawing/2014/main" id="{7D609652-81DE-DE49-AD40-E55FFFD0D9E2}"/>
                </a:ext>
              </a:extLst>
            </p:cNvPr>
            <p:cNvSpPr txBox="1"/>
            <p:nvPr/>
          </p:nvSpPr>
          <p:spPr>
            <a:xfrm rot="19800000">
              <a:off x="5120640" y="3931920"/>
              <a:ext cx="1097280" cy="307777"/>
            </a:xfrm>
            <a:prstGeom prst="rect">
              <a:avLst/>
            </a:prstGeom>
            <a:solidFill>
              <a:srgbClr val="FFC000"/>
            </a:solidFill>
            <a:ln w="28575">
              <a:noFill/>
            </a:ln>
          </p:spPr>
          <p:txBody>
            <a:bodyPr wrap="square" rtlCol="0" anchor="ctr">
              <a:spAutoFit/>
            </a:bodyPr>
            <a:lstStyle/>
            <a:p>
              <a:pPr algn="ctr"/>
              <a:r>
                <a:rPr lang="en-US" sz="1400" dirty="0">
                  <a:solidFill>
                    <a:schemeClr val="tx1"/>
                  </a:solidFill>
                  <a:latin typeface="Helvetica" pitchFamily="2" charset="0"/>
                  <a:cs typeface="Times New Roman" panose="02020603050405020304" pitchFamily="18" charset="0"/>
                </a:rPr>
                <a:t>2015/10</a:t>
              </a:r>
            </a:p>
          </p:txBody>
        </p:sp>
        <p:sp>
          <p:nvSpPr>
            <p:cNvPr id="19" name="TextBox 18">
              <a:extLst>
                <a:ext uri="{FF2B5EF4-FFF2-40B4-BE49-F238E27FC236}">
                  <a16:creationId xmlns:a16="http://schemas.microsoft.com/office/drawing/2014/main" id="{EFA3ED5B-53BA-784B-8B0A-7536FEAF1C38}"/>
                </a:ext>
              </a:extLst>
            </p:cNvPr>
            <p:cNvSpPr txBox="1"/>
            <p:nvPr/>
          </p:nvSpPr>
          <p:spPr>
            <a:xfrm rot="19800000">
              <a:off x="9509760" y="3931920"/>
              <a:ext cx="1097280" cy="307777"/>
            </a:xfrm>
            <a:prstGeom prst="rect">
              <a:avLst/>
            </a:prstGeom>
            <a:solidFill>
              <a:srgbClr val="FFC000"/>
            </a:solidFill>
            <a:ln w="28575">
              <a:noFill/>
            </a:ln>
          </p:spPr>
          <p:txBody>
            <a:bodyPr wrap="square" rtlCol="0" anchor="ctr">
              <a:spAutoFit/>
            </a:bodyPr>
            <a:lstStyle/>
            <a:p>
              <a:pPr algn="ctr"/>
              <a:r>
                <a:rPr lang="en-US" sz="1400" dirty="0">
                  <a:solidFill>
                    <a:schemeClr val="tx1"/>
                  </a:solidFill>
                  <a:latin typeface="Helvetica" pitchFamily="2" charset="0"/>
                  <a:cs typeface="Times New Roman" panose="02020603050405020304" pitchFamily="18" charset="0"/>
                </a:rPr>
                <a:t>2017/06</a:t>
              </a:r>
            </a:p>
          </p:txBody>
        </p:sp>
        <p:sp>
          <p:nvSpPr>
            <p:cNvPr id="20" name="TextBox 19">
              <a:extLst>
                <a:ext uri="{FF2B5EF4-FFF2-40B4-BE49-F238E27FC236}">
                  <a16:creationId xmlns:a16="http://schemas.microsoft.com/office/drawing/2014/main" id="{DBC88226-597B-ED48-8C6F-D02D322C9A2B}"/>
                </a:ext>
              </a:extLst>
            </p:cNvPr>
            <p:cNvSpPr txBox="1"/>
            <p:nvPr/>
          </p:nvSpPr>
          <p:spPr>
            <a:xfrm rot="19800000">
              <a:off x="10607040" y="3931920"/>
              <a:ext cx="1097280" cy="307777"/>
            </a:xfrm>
            <a:prstGeom prst="rect">
              <a:avLst/>
            </a:prstGeom>
            <a:solidFill>
              <a:srgbClr val="FFC000"/>
            </a:solidFill>
            <a:ln w="28575">
              <a:noFill/>
            </a:ln>
          </p:spPr>
          <p:txBody>
            <a:bodyPr wrap="square" rtlCol="0" anchor="ctr">
              <a:spAutoFit/>
            </a:bodyPr>
            <a:lstStyle/>
            <a:p>
              <a:pPr algn="ctr"/>
              <a:r>
                <a:rPr lang="en-US" sz="1400" dirty="0">
                  <a:solidFill>
                    <a:schemeClr val="tx1"/>
                  </a:solidFill>
                  <a:latin typeface="Helvetica" pitchFamily="2" charset="0"/>
                  <a:cs typeface="Times New Roman" panose="02020603050405020304" pitchFamily="18" charset="0"/>
                </a:rPr>
                <a:t>2017/09</a:t>
              </a:r>
            </a:p>
          </p:txBody>
        </p:sp>
        <p:cxnSp>
          <p:nvCxnSpPr>
            <p:cNvPr id="21" name="Straight Connector 20">
              <a:extLst>
                <a:ext uri="{FF2B5EF4-FFF2-40B4-BE49-F238E27FC236}">
                  <a16:creationId xmlns:a16="http://schemas.microsoft.com/office/drawing/2014/main" id="{A4C7F7A3-1013-624A-B049-91E5162EDD35}"/>
                </a:ext>
              </a:extLst>
            </p:cNvPr>
            <p:cNvCxnSpPr>
              <a:cxnSpLocks/>
              <a:stCxn id="11" idx="2"/>
            </p:cNvCxnSpPr>
            <p:nvPr/>
          </p:nvCxnSpPr>
          <p:spPr>
            <a:xfrm flipH="1">
              <a:off x="621792" y="3030360"/>
              <a:ext cx="3792" cy="444360"/>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BB23E2-C8A3-4D42-92F2-7055630C95AA}"/>
                </a:ext>
              </a:extLst>
            </p:cNvPr>
            <p:cNvCxnSpPr>
              <a:cxnSpLocks/>
              <a:stCxn id="10" idx="2"/>
            </p:cNvCxnSpPr>
            <p:nvPr/>
          </p:nvCxnSpPr>
          <p:spPr>
            <a:xfrm flipH="1">
              <a:off x="1353312" y="3030360"/>
              <a:ext cx="3792" cy="444360"/>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C8FB98-BA71-CC45-8E1C-DCDA53FAAC92}"/>
                </a:ext>
              </a:extLst>
            </p:cNvPr>
            <p:cNvCxnSpPr>
              <a:cxnSpLocks/>
              <a:stCxn id="12" idx="2"/>
            </p:cNvCxnSpPr>
            <p:nvPr/>
          </p:nvCxnSpPr>
          <p:spPr>
            <a:xfrm flipH="1">
              <a:off x="3547872" y="3030360"/>
              <a:ext cx="3792" cy="444360"/>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9B62D1-2B31-ED43-B582-0BBF1885E185}"/>
                </a:ext>
              </a:extLst>
            </p:cNvPr>
            <p:cNvCxnSpPr>
              <a:cxnSpLocks/>
            </p:cNvCxnSpPr>
            <p:nvPr/>
          </p:nvCxnSpPr>
          <p:spPr>
            <a:xfrm>
              <a:off x="4831824" y="3017520"/>
              <a:ext cx="0" cy="444360"/>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C89E42E-0D0A-134E-935A-77C649C1AF6E}"/>
                </a:ext>
              </a:extLst>
            </p:cNvPr>
            <p:cNvCxnSpPr>
              <a:cxnSpLocks/>
            </p:cNvCxnSpPr>
            <p:nvPr/>
          </p:nvCxnSpPr>
          <p:spPr>
            <a:xfrm>
              <a:off x="5563344" y="3017520"/>
              <a:ext cx="0" cy="444360"/>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977FA05-67DA-D449-A2AC-78145E9FD576}"/>
                </a:ext>
              </a:extLst>
            </p:cNvPr>
            <p:cNvCxnSpPr>
              <a:cxnSpLocks/>
              <a:stCxn id="15" idx="2"/>
            </p:cNvCxnSpPr>
            <p:nvPr/>
          </p:nvCxnSpPr>
          <p:spPr>
            <a:xfrm>
              <a:off x="9769584" y="3030360"/>
              <a:ext cx="0" cy="448056"/>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B06527-16A7-A64A-836D-FC0A64BC7A6E}"/>
                </a:ext>
              </a:extLst>
            </p:cNvPr>
            <p:cNvCxnSpPr>
              <a:cxnSpLocks/>
            </p:cNvCxnSpPr>
            <p:nvPr/>
          </p:nvCxnSpPr>
          <p:spPr>
            <a:xfrm>
              <a:off x="10866864" y="3017520"/>
              <a:ext cx="0" cy="448056"/>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F96CDB0-792D-1044-B0A7-FE021ED1B345}"/>
                </a:ext>
              </a:extLst>
            </p:cNvPr>
            <p:cNvCxnSpPr>
              <a:cxnSpLocks/>
            </p:cNvCxnSpPr>
            <p:nvPr/>
          </p:nvCxnSpPr>
          <p:spPr>
            <a:xfrm>
              <a:off x="11598384" y="3017520"/>
              <a:ext cx="0" cy="448056"/>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078F79E-14AF-1048-99B4-FE9336ADF4B8}"/>
                </a:ext>
              </a:extLst>
            </p:cNvPr>
            <p:cNvCxnSpPr>
              <a:cxnSpLocks/>
              <a:stCxn id="18" idx="0"/>
            </p:cNvCxnSpPr>
            <p:nvPr/>
          </p:nvCxnSpPr>
          <p:spPr>
            <a:xfrm flipV="1">
              <a:off x="5592336" y="3474721"/>
              <a:ext cx="0" cy="477816"/>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83FF47B-F92C-744A-9518-98A823139E41}"/>
                </a:ext>
              </a:extLst>
            </p:cNvPr>
            <p:cNvCxnSpPr>
              <a:cxnSpLocks/>
            </p:cNvCxnSpPr>
            <p:nvPr/>
          </p:nvCxnSpPr>
          <p:spPr>
            <a:xfrm flipV="1">
              <a:off x="9981456" y="3474720"/>
              <a:ext cx="0" cy="477817"/>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24C2E44-8F4C-494A-9167-253CCEC7027F}"/>
                </a:ext>
              </a:extLst>
            </p:cNvPr>
            <p:cNvCxnSpPr>
              <a:cxnSpLocks/>
              <a:stCxn id="20" idx="0"/>
            </p:cNvCxnSpPr>
            <p:nvPr/>
          </p:nvCxnSpPr>
          <p:spPr>
            <a:xfrm flipV="1">
              <a:off x="11078736" y="3474721"/>
              <a:ext cx="0" cy="477816"/>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771CAE5-863C-C741-AEF9-87A5DD9E7724}"/>
                </a:ext>
              </a:extLst>
            </p:cNvPr>
            <p:cNvCxnSpPr/>
            <p:nvPr/>
          </p:nvCxnSpPr>
          <p:spPr>
            <a:xfrm>
              <a:off x="2450592" y="3474720"/>
              <a:ext cx="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056F09-490C-4145-B9BE-6AB48BD7E5A1}"/>
                </a:ext>
              </a:extLst>
            </p:cNvPr>
            <p:cNvCxnSpPr/>
            <p:nvPr/>
          </p:nvCxnSpPr>
          <p:spPr>
            <a:xfrm>
              <a:off x="6839712" y="3474720"/>
              <a:ext cx="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9EA326B-E350-8144-8A5A-5D96F4E072C2}"/>
                </a:ext>
              </a:extLst>
            </p:cNvPr>
            <p:cNvCxnSpPr/>
            <p:nvPr/>
          </p:nvCxnSpPr>
          <p:spPr>
            <a:xfrm>
              <a:off x="7936992" y="3474720"/>
              <a:ext cx="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3C4E191-9203-DF41-A1DE-16404A52D456}"/>
                </a:ext>
              </a:extLst>
            </p:cNvPr>
            <p:cNvSpPr/>
            <p:nvPr/>
          </p:nvSpPr>
          <p:spPr>
            <a:xfrm>
              <a:off x="2159486" y="3566160"/>
              <a:ext cx="582211" cy="307777"/>
            </a:xfrm>
            <a:prstGeom prst="rect">
              <a:avLst/>
            </a:prstGeom>
          </p:spPr>
          <p:txBody>
            <a:bodyPr wrap="none">
              <a:spAutoFit/>
            </a:bodyPr>
            <a:lstStyle/>
            <a:p>
              <a:r>
                <a:rPr lang="en-US" sz="1400" dirty="0">
                  <a:latin typeface="Helvetica" pitchFamily="2" charset="0"/>
                  <a:cs typeface="Times New Roman" panose="02020603050405020304" pitchFamily="18" charset="0"/>
                </a:rPr>
                <a:t>2015</a:t>
              </a:r>
              <a:endParaRPr lang="en-US" sz="1400" dirty="0"/>
            </a:p>
          </p:txBody>
        </p:sp>
        <p:sp>
          <p:nvSpPr>
            <p:cNvPr id="36" name="Rectangle 35">
              <a:extLst>
                <a:ext uri="{FF2B5EF4-FFF2-40B4-BE49-F238E27FC236}">
                  <a16:creationId xmlns:a16="http://schemas.microsoft.com/office/drawing/2014/main" id="{C97C3400-27CF-6747-95D4-1E0CCD260228}"/>
                </a:ext>
              </a:extLst>
            </p:cNvPr>
            <p:cNvSpPr/>
            <p:nvPr/>
          </p:nvSpPr>
          <p:spPr>
            <a:xfrm>
              <a:off x="6522676" y="3566160"/>
              <a:ext cx="582211" cy="307777"/>
            </a:xfrm>
            <a:prstGeom prst="rect">
              <a:avLst/>
            </a:prstGeom>
          </p:spPr>
          <p:txBody>
            <a:bodyPr wrap="none">
              <a:spAutoFit/>
            </a:bodyPr>
            <a:lstStyle/>
            <a:p>
              <a:r>
                <a:rPr lang="en-US" sz="1400" dirty="0">
                  <a:latin typeface="Helvetica" pitchFamily="2" charset="0"/>
                  <a:cs typeface="Times New Roman" panose="02020603050405020304" pitchFamily="18" charset="0"/>
                </a:rPr>
                <a:t>2016</a:t>
              </a:r>
              <a:endParaRPr lang="en-US" sz="1400" dirty="0"/>
            </a:p>
          </p:txBody>
        </p:sp>
        <p:sp>
          <p:nvSpPr>
            <p:cNvPr id="37" name="Rectangle 36">
              <a:extLst>
                <a:ext uri="{FF2B5EF4-FFF2-40B4-BE49-F238E27FC236}">
                  <a16:creationId xmlns:a16="http://schemas.microsoft.com/office/drawing/2014/main" id="{AD5E1D46-188D-964C-90A9-0DF2035DAEB5}"/>
                </a:ext>
              </a:extLst>
            </p:cNvPr>
            <p:cNvSpPr/>
            <p:nvPr/>
          </p:nvSpPr>
          <p:spPr>
            <a:xfrm>
              <a:off x="7645886" y="3566160"/>
              <a:ext cx="582211" cy="307777"/>
            </a:xfrm>
            <a:prstGeom prst="rect">
              <a:avLst/>
            </a:prstGeom>
          </p:spPr>
          <p:txBody>
            <a:bodyPr wrap="none">
              <a:spAutoFit/>
            </a:bodyPr>
            <a:lstStyle/>
            <a:p>
              <a:r>
                <a:rPr lang="en-US" sz="1400" dirty="0">
                  <a:latin typeface="Helvetica" pitchFamily="2" charset="0"/>
                  <a:cs typeface="Times New Roman" panose="02020603050405020304" pitchFamily="18" charset="0"/>
                </a:rPr>
                <a:t>2017</a:t>
              </a:r>
              <a:endParaRPr lang="en-US" sz="1400" dirty="0"/>
            </a:p>
          </p:txBody>
        </p:sp>
        <p:cxnSp>
          <p:nvCxnSpPr>
            <p:cNvPr id="38" name="Straight Arrow Connector 37">
              <a:extLst>
                <a:ext uri="{FF2B5EF4-FFF2-40B4-BE49-F238E27FC236}">
                  <a16:creationId xmlns:a16="http://schemas.microsoft.com/office/drawing/2014/main" id="{151F373F-65A5-384D-8F97-622355B04663}"/>
                </a:ext>
              </a:extLst>
            </p:cNvPr>
            <p:cNvCxnSpPr>
              <a:cxnSpLocks/>
            </p:cNvCxnSpPr>
            <p:nvPr/>
          </p:nvCxnSpPr>
          <p:spPr>
            <a:xfrm>
              <a:off x="182880" y="3474720"/>
              <a:ext cx="7178040" cy="0"/>
            </a:xfrm>
            <a:prstGeom prst="straightConnector1">
              <a:avLst/>
            </a:prstGeom>
            <a:ln w="28575">
              <a:solidFill>
                <a:schemeClr val="tx1"/>
              </a:solidFill>
              <a:headEnd w="lg" len="lg"/>
              <a:tailEnd type="none" w="sm" len="sm"/>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4AA761EE-8291-0E46-9F63-42B522546E03}"/>
                </a:ext>
              </a:extLst>
            </p:cNvPr>
            <p:cNvCxnSpPr>
              <a:cxnSpLocks/>
            </p:cNvCxnSpPr>
            <p:nvPr/>
          </p:nvCxnSpPr>
          <p:spPr>
            <a:xfrm rot="-2700000" flipV="1">
              <a:off x="7269480" y="3383279"/>
              <a:ext cx="182883" cy="182881"/>
            </a:xfrm>
            <a:prstGeom prst="curved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C769AB8F-5C03-DB4F-8EF0-07B2E1448EEC}"/>
                </a:ext>
              </a:extLst>
            </p:cNvPr>
            <p:cNvCxnSpPr>
              <a:cxnSpLocks/>
            </p:cNvCxnSpPr>
            <p:nvPr/>
          </p:nvCxnSpPr>
          <p:spPr>
            <a:xfrm rot="-2700000" flipV="1">
              <a:off x="7360920" y="3383278"/>
              <a:ext cx="182883" cy="182881"/>
            </a:xfrm>
            <a:prstGeom prst="curved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6B095218-DA9A-8341-8E78-1B51939DA376}"/>
                </a:ext>
              </a:extLst>
            </p:cNvPr>
            <p:cNvGrpSpPr/>
            <p:nvPr/>
          </p:nvGrpSpPr>
          <p:grpSpPr>
            <a:xfrm>
              <a:off x="6839712" y="2560320"/>
              <a:ext cx="1097280" cy="615554"/>
              <a:chOff x="6309360" y="914400"/>
              <a:chExt cx="1097280" cy="615554"/>
            </a:xfrm>
          </p:grpSpPr>
          <p:sp>
            <p:nvSpPr>
              <p:cNvPr id="42" name="TextBox 41">
                <a:extLst>
                  <a:ext uri="{FF2B5EF4-FFF2-40B4-BE49-F238E27FC236}">
                    <a16:creationId xmlns:a16="http://schemas.microsoft.com/office/drawing/2014/main" id="{D60E1790-27C3-6940-9F0A-3ACB09F5BADA}"/>
                  </a:ext>
                </a:extLst>
              </p:cNvPr>
              <p:cNvSpPr txBox="1"/>
              <p:nvPr/>
            </p:nvSpPr>
            <p:spPr>
              <a:xfrm>
                <a:off x="6309360" y="914400"/>
                <a:ext cx="1097280" cy="307777"/>
              </a:xfrm>
              <a:prstGeom prst="rect">
                <a:avLst/>
              </a:prstGeom>
              <a:solidFill>
                <a:srgbClr val="92D050"/>
              </a:solidFill>
              <a:ln w="28575">
                <a:noFill/>
              </a:ln>
            </p:spPr>
            <p:txBody>
              <a:bodyPr wrap="square" rtlCol="0" anchor="ctr">
                <a:spAutoFit/>
              </a:bodyPr>
              <a:lstStyle/>
              <a:p>
                <a:pPr algn="ctr"/>
                <a:r>
                  <a:rPr lang="en-US" sz="1400" dirty="0">
                    <a:solidFill>
                      <a:schemeClr val="tx1"/>
                    </a:solidFill>
                    <a:latin typeface="Helvetica" pitchFamily="2" charset="0"/>
                    <a:cs typeface="Times New Roman" panose="02020603050405020304" pitchFamily="18" charset="0"/>
                  </a:rPr>
                  <a:t>P-band</a:t>
                </a:r>
              </a:p>
            </p:txBody>
          </p:sp>
          <p:sp>
            <p:nvSpPr>
              <p:cNvPr id="43" name="TextBox 42">
                <a:extLst>
                  <a:ext uri="{FF2B5EF4-FFF2-40B4-BE49-F238E27FC236}">
                    <a16:creationId xmlns:a16="http://schemas.microsoft.com/office/drawing/2014/main" id="{46DA0310-E3B4-4D4F-B289-30CC7CEFE103}"/>
                  </a:ext>
                </a:extLst>
              </p:cNvPr>
              <p:cNvSpPr txBox="1"/>
              <p:nvPr/>
            </p:nvSpPr>
            <p:spPr>
              <a:xfrm>
                <a:off x="6309360" y="1222177"/>
                <a:ext cx="1097280" cy="307777"/>
              </a:xfrm>
              <a:prstGeom prst="rect">
                <a:avLst/>
              </a:prstGeom>
              <a:solidFill>
                <a:srgbClr val="FFC000"/>
              </a:solidFill>
              <a:ln w="28575">
                <a:noFill/>
              </a:ln>
            </p:spPr>
            <p:txBody>
              <a:bodyPr wrap="square" rtlCol="0" anchor="ctr">
                <a:spAutoFit/>
              </a:bodyPr>
              <a:lstStyle/>
              <a:p>
                <a:pPr algn="ctr"/>
                <a:r>
                  <a:rPr lang="en-US" sz="1400" dirty="0">
                    <a:latin typeface="Helvetica" pitchFamily="2" charset="0"/>
                    <a:cs typeface="Times New Roman" panose="02020603050405020304" pitchFamily="18" charset="0"/>
                  </a:rPr>
                  <a:t>L</a:t>
                </a:r>
                <a:r>
                  <a:rPr lang="en-US" sz="1400" dirty="0">
                    <a:solidFill>
                      <a:schemeClr val="tx1"/>
                    </a:solidFill>
                    <a:latin typeface="Helvetica" pitchFamily="2" charset="0"/>
                    <a:cs typeface="Times New Roman" panose="02020603050405020304" pitchFamily="18" charset="0"/>
                  </a:rPr>
                  <a:t>-band</a:t>
                </a:r>
              </a:p>
            </p:txBody>
          </p:sp>
        </p:grpSp>
      </p:grpSp>
      <p:sp>
        <p:nvSpPr>
          <p:cNvPr id="44" name="Slide Number Placeholder 43">
            <a:extLst>
              <a:ext uri="{FF2B5EF4-FFF2-40B4-BE49-F238E27FC236}">
                <a16:creationId xmlns:a16="http://schemas.microsoft.com/office/drawing/2014/main" id="{103EB062-049D-884A-BDE3-F48D12097B47}"/>
              </a:ext>
            </a:extLst>
          </p:cNvPr>
          <p:cNvSpPr>
            <a:spLocks noGrp="1"/>
          </p:cNvSpPr>
          <p:nvPr>
            <p:ph type="sldNum" sz="quarter" idx="12"/>
          </p:nvPr>
        </p:nvSpPr>
        <p:spPr/>
        <p:txBody>
          <a:bodyPr/>
          <a:lstStyle/>
          <a:p>
            <a:fld id="{AF4A57A3-165B-2B47-9364-4FA50E408D4D}" type="slidenum">
              <a:rPr lang="en-US" smtClean="0"/>
              <a:t>2</a:t>
            </a:fld>
            <a:endParaRPr lang="en-US"/>
          </a:p>
        </p:txBody>
      </p:sp>
    </p:spTree>
    <p:extLst>
      <p:ext uri="{BB962C8B-B14F-4D97-AF65-F5344CB8AC3E}">
        <p14:creationId xmlns:p14="http://schemas.microsoft.com/office/powerpoint/2010/main" val="1361750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5AD818-D4CD-D54B-AC49-B3AA0D60D50D}"/>
              </a:ext>
            </a:extLst>
          </p:cNvPr>
          <p:cNvSpPr txBox="1"/>
          <p:nvPr/>
        </p:nvSpPr>
        <p:spPr>
          <a:xfrm>
            <a:off x="-1" y="457200"/>
            <a:ext cx="9144000" cy="393698"/>
          </a:xfrm>
          <a:prstGeom prst="rect">
            <a:avLst/>
          </a:prstGeom>
          <a:noFill/>
        </p:spPr>
        <p:txBody>
          <a:bodyPr wrap="square" rtlCol="0">
            <a:spAutoFit/>
          </a:bodyPr>
          <a:lstStyle/>
          <a:p>
            <a:pPr marL="91440">
              <a:lnSpc>
                <a:spcPts val="2500"/>
              </a:lnSpc>
            </a:pPr>
            <a:r>
              <a:rPr lang="en-US" b="1" dirty="0"/>
              <a:t>Observations from in-situ measurements</a:t>
            </a:r>
          </a:p>
        </p:txBody>
      </p:sp>
      <p:pic>
        <p:nvPicPr>
          <p:cNvPr id="3" name="Picture 2">
            <a:extLst>
              <a:ext uri="{FF2B5EF4-FFF2-40B4-BE49-F238E27FC236}">
                <a16:creationId xmlns:a16="http://schemas.microsoft.com/office/drawing/2014/main" id="{43F47CB8-263B-9B43-A669-734CF9F1BA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6400" y="3474720"/>
            <a:ext cx="3467405" cy="2743200"/>
          </a:xfrm>
          <a:prstGeom prst="rect">
            <a:avLst/>
          </a:prstGeom>
        </p:spPr>
      </p:pic>
      <p:sp>
        <p:nvSpPr>
          <p:cNvPr id="4" name="TextBox 3">
            <a:extLst>
              <a:ext uri="{FF2B5EF4-FFF2-40B4-BE49-F238E27FC236}">
                <a16:creationId xmlns:a16="http://schemas.microsoft.com/office/drawing/2014/main" id="{158F3935-261D-8942-B7CA-73C973F98295}"/>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P-band POLSAR Time-Series Approach*</a:t>
            </a:r>
            <a:endParaRPr lang="en-US" sz="2000" b="1" dirty="0">
              <a:solidFill>
                <a:schemeClr val="bg1"/>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EADB4BE-6E15-DA46-8CC4-F621B9DAD095}"/>
                  </a:ext>
                </a:extLst>
              </p:cNvPr>
              <p:cNvSpPr txBox="1"/>
              <p:nvPr/>
            </p:nvSpPr>
            <p:spPr>
              <a:xfrm>
                <a:off x="347022" y="731520"/>
                <a:ext cx="7315200" cy="276999"/>
              </a:xfrm>
              <a:prstGeom prst="rect">
                <a:avLst/>
              </a:prstGeom>
              <a:noFill/>
            </p:spPr>
            <p:txBody>
              <a:bodyPr wrap="square" rtlCol="0">
                <a:spAutoFit/>
              </a:bodyPr>
              <a:lstStyle/>
              <a:p>
                <a:r>
                  <a:rPr lang="en-US" sz="1200" dirty="0"/>
                  <a:t>Soil dielectric constant </a:t>
                </a:r>
                <a14:m>
                  <m:oMath xmlns:m="http://schemas.openxmlformats.org/officeDocument/2006/math">
                    <m:r>
                      <a:rPr lang="en-US" sz="1200" b="0" i="1" dirty="0" smtClean="0">
                        <a:latin typeface="Cambria Math" panose="02040503050406030204" pitchFamily="18" charset="0"/>
                        <a:ea typeface="Cambria Math" panose="02040503050406030204" pitchFamily="18" charset="0"/>
                        <a:cs typeface="Times New Roman" panose="02020603050405020304" pitchFamily="18" charset="0"/>
                      </a:rPr>
                      <m:t>𝜖</m:t>
                    </m:r>
                  </m:oMath>
                </a14:m>
                <a:r>
                  <a:rPr lang="en-US" sz="1200" dirty="0"/>
                  <a:t> at different depths at SoilSCAPE Prudhoe Meadow site:</a:t>
                </a:r>
              </a:p>
            </p:txBody>
          </p:sp>
        </mc:Choice>
        <mc:Fallback xmlns="">
          <p:sp>
            <p:nvSpPr>
              <p:cNvPr id="5" name="TextBox 4">
                <a:extLst>
                  <a:ext uri="{FF2B5EF4-FFF2-40B4-BE49-F238E27FC236}">
                    <a16:creationId xmlns:a16="http://schemas.microsoft.com/office/drawing/2014/main" id="{0EADB4BE-6E15-DA46-8CC4-F621B9DAD095}"/>
                  </a:ext>
                </a:extLst>
              </p:cNvPr>
              <p:cNvSpPr txBox="1">
                <a:spLocks noRot="1" noChangeAspect="1" noMove="1" noResize="1" noEditPoints="1" noAdjustHandles="1" noChangeArrowheads="1" noChangeShapeType="1" noTextEdit="1"/>
              </p:cNvSpPr>
              <p:nvPr/>
            </p:nvSpPr>
            <p:spPr>
              <a:xfrm>
                <a:off x="347022" y="731520"/>
                <a:ext cx="7315200" cy="276999"/>
              </a:xfrm>
              <a:prstGeom prst="rect">
                <a:avLst/>
              </a:prstGeom>
              <a:blipFill>
                <a:blip r:embed="rId3"/>
                <a:stretch>
                  <a:fillRect b="-13636"/>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46B76F9-2024-5642-842D-50B3EAE368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320" y="1005840"/>
            <a:ext cx="8229600" cy="2317478"/>
          </a:xfrm>
          <a:prstGeom prst="rect">
            <a:avLst/>
          </a:prstGeom>
        </p:spPr>
      </p:pic>
      <p:sp>
        <p:nvSpPr>
          <p:cNvPr id="8" name="TextBox 7">
            <a:extLst>
              <a:ext uri="{FF2B5EF4-FFF2-40B4-BE49-F238E27FC236}">
                <a16:creationId xmlns:a16="http://schemas.microsoft.com/office/drawing/2014/main" id="{443FD480-FCAE-CE4E-85E2-EB92CD4D3A60}"/>
              </a:ext>
            </a:extLst>
          </p:cNvPr>
          <p:cNvSpPr txBox="1"/>
          <p:nvPr/>
        </p:nvSpPr>
        <p:spPr>
          <a:xfrm>
            <a:off x="2708722" y="2510135"/>
            <a:ext cx="773866" cy="369332"/>
          </a:xfrm>
          <a:prstGeom prst="rect">
            <a:avLst/>
          </a:prstGeom>
          <a:noFill/>
        </p:spPr>
        <p:txBody>
          <a:bodyPr wrap="none" rtlCol="0">
            <a:spAutoFit/>
          </a:bodyPr>
          <a:lstStyle/>
          <a:p>
            <a:r>
              <a:rPr lang="en-US" dirty="0">
                <a:solidFill>
                  <a:schemeClr val="accent1"/>
                </a:solidFill>
              </a:rPr>
              <a:t>frozen</a:t>
            </a:r>
          </a:p>
        </p:txBody>
      </p:sp>
      <p:sp>
        <p:nvSpPr>
          <p:cNvPr id="9" name="TextBox 8">
            <a:extLst>
              <a:ext uri="{FF2B5EF4-FFF2-40B4-BE49-F238E27FC236}">
                <a16:creationId xmlns:a16="http://schemas.microsoft.com/office/drawing/2014/main" id="{DCFFBBD0-5C1A-934B-9718-84936A788AC3}"/>
              </a:ext>
            </a:extLst>
          </p:cNvPr>
          <p:cNvSpPr txBox="1"/>
          <p:nvPr/>
        </p:nvSpPr>
        <p:spPr>
          <a:xfrm>
            <a:off x="4125627" y="1417040"/>
            <a:ext cx="892745" cy="369332"/>
          </a:xfrm>
          <a:prstGeom prst="rect">
            <a:avLst/>
          </a:prstGeom>
          <a:noFill/>
        </p:spPr>
        <p:txBody>
          <a:bodyPr wrap="none" rtlCol="0">
            <a:spAutoFit/>
          </a:bodyPr>
          <a:lstStyle/>
          <a:p>
            <a:r>
              <a:rPr lang="en-US" dirty="0">
                <a:solidFill>
                  <a:srgbClr val="C00000"/>
                </a:solidFill>
              </a:rPr>
              <a:t>thawed</a:t>
            </a:r>
          </a:p>
        </p:txBody>
      </p:sp>
      <p:sp>
        <p:nvSpPr>
          <p:cNvPr id="10" name="TextBox 9">
            <a:extLst>
              <a:ext uri="{FF2B5EF4-FFF2-40B4-BE49-F238E27FC236}">
                <a16:creationId xmlns:a16="http://schemas.microsoft.com/office/drawing/2014/main" id="{C9466D04-F992-6041-93FC-B11273EF2E47}"/>
              </a:ext>
            </a:extLst>
          </p:cNvPr>
          <p:cNvSpPr txBox="1"/>
          <p:nvPr/>
        </p:nvSpPr>
        <p:spPr>
          <a:xfrm>
            <a:off x="6136473" y="2510135"/>
            <a:ext cx="773866" cy="369332"/>
          </a:xfrm>
          <a:prstGeom prst="rect">
            <a:avLst/>
          </a:prstGeom>
          <a:noFill/>
        </p:spPr>
        <p:txBody>
          <a:bodyPr wrap="none" rtlCol="0">
            <a:spAutoFit/>
          </a:bodyPr>
          <a:lstStyle/>
          <a:p>
            <a:r>
              <a:rPr lang="en-US" dirty="0">
                <a:solidFill>
                  <a:schemeClr val="accent1"/>
                </a:solidFill>
              </a:rPr>
              <a:t>frozen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F32E637-3445-A341-BEA3-2B2663B38B0C}"/>
                  </a:ext>
                </a:extLst>
              </p:cNvPr>
              <p:cNvSpPr txBox="1"/>
              <p:nvPr/>
            </p:nvSpPr>
            <p:spPr>
              <a:xfrm>
                <a:off x="0" y="3474720"/>
                <a:ext cx="5943600" cy="2303195"/>
              </a:xfrm>
              <a:prstGeom prst="rect">
                <a:avLst/>
              </a:prstGeom>
              <a:noFill/>
            </p:spPr>
            <p:txBody>
              <a:bodyPr wrap="square" rtlCol="0">
                <a:spAutoFit/>
              </a:bodyPr>
              <a:lstStyle/>
              <a:p>
                <a:pPr marL="91440">
                  <a:lnSpc>
                    <a:spcPts val="2500"/>
                  </a:lnSpc>
                </a:pPr>
                <a:r>
                  <a:rPr lang="en-US" b="1" dirty="0"/>
                  <a:t>Assumptions for Modeling and Retrieval</a:t>
                </a:r>
              </a:p>
              <a:p>
                <a:pPr marL="233363" indent="-142875">
                  <a:lnSpc>
                    <a:spcPts val="2500"/>
                  </a:lnSpc>
                  <a:buFont typeface="Arial" panose="020B0604020202020204" pitchFamily="34" charset="0"/>
                  <a:buChar char="•"/>
                </a:pPr>
                <a:r>
                  <a:rPr lang="en-US" sz="1400" dirty="0"/>
                  <a:t>3-layer dielectric structure</a:t>
                </a:r>
              </a:p>
              <a:p>
                <a:pPr marL="233363" indent="-142875">
                  <a:lnSpc>
                    <a:spcPts val="2500"/>
                  </a:lnSpc>
                  <a:buFont typeface="Arial" panose="020B0604020202020204" pitchFamily="34" charset="0"/>
                  <a:buChar char="•"/>
                </a:pPr>
                <a:r>
                  <a:rPr lang="en-US" sz="1400" b="0" dirty="0"/>
                  <a:t>Time-invariant variables between August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𝑡</m:t>
                        </m:r>
                      </m:e>
                      <m:sub>
                        <m:r>
                          <a:rPr lang="en-US" sz="1400" b="0" i="1" smtClean="0">
                            <a:latin typeface="Cambria Math" charset="0"/>
                          </a:rPr>
                          <m:t>1</m:t>
                        </m:r>
                      </m:sub>
                    </m:sSub>
                  </m:oMath>
                </a14:m>
                <a:r>
                  <a:rPr lang="en-US" sz="1400" b="0" dirty="0"/>
                  <a:t>) and October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𝑡</m:t>
                        </m:r>
                      </m:e>
                      <m:sub>
                        <m:r>
                          <a:rPr lang="en-US" sz="1400" b="0" i="1" smtClean="0">
                            <a:latin typeface="Cambria Math" panose="02040503050406030204" pitchFamily="18" charset="0"/>
                          </a:rPr>
                          <m:t>2</m:t>
                        </m:r>
                      </m:sub>
                    </m:sSub>
                  </m:oMath>
                </a14:m>
                <a:r>
                  <a:rPr lang="en-US" sz="1400" b="0" dirty="0"/>
                  <a:t>) flights:</a:t>
                </a:r>
              </a:p>
              <a:p>
                <a:pPr marL="400050" lvl="2" indent="-158750">
                  <a:lnSpc>
                    <a:spcPts val="2500"/>
                  </a:lnSpc>
                  <a:buFont typeface="Wingdings" pitchFamily="2" charset="2"/>
                  <a:buChar char="§"/>
                </a:pPr>
                <a:r>
                  <a:rPr lang="en-US" sz="1400" b="1" dirty="0"/>
                  <a:t>Surface roughness (</a:t>
                </a:r>
                <a14:m>
                  <m:oMath xmlns:m="http://schemas.openxmlformats.org/officeDocument/2006/math">
                    <m:r>
                      <a:rPr lang="en-US" sz="1400" b="1" i="1" smtClean="0">
                        <a:latin typeface="Cambria Math" panose="02040503050406030204" pitchFamily="18" charset="0"/>
                      </a:rPr>
                      <m:t>𝒉</m:t>
                    </m:r>
                  </m:oMath>
                </a14:m>
                <a:r>
                  <a:rPr lang="en-US" sz="1400" b="1" dirty="0"/>
                  <a:t>)</a:t>
                </a:r>
                <a:r>
                  <a:rPr lang="en-US" sz="1400" b="0" dirty="0"/>
                  <a:t> – no major variations when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ea typeface="Cambria Math" panose="02040503050406030204" pitchFamily="18" charset="0"/>
                      </a:rPr>
                      <m:t>∈</m:t>
                    </m:r>
                    <m:d>
                      <m:dPr>
                        <m:begChr m:val="["/>
                        <m:endChr m:val="]"/>
                        <m:ctrlPr>
                          <a:rPr lang="en-US" sz="1400" b="0" i="1" smtClean="0">
                            <a:latin typeface="Cambria Math" panose="02040503050406030204" pitchFamily="18" charset="0"/>
                            <a:ea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𝑡</m:t>
                            </m:r>
                          </m:e>
                          <m:sub>
                            <m:r>
                              <a:rPr lang="en-US" sz="1400" b="0" i="1" smtClean="0">
                                <a:latin typeface="Cambria Math"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𝑡</m:t>
                            </m:r>
                          </m:e>
                          <m:sub>
                            <m:r>
                              <a:rPr lang="en-US" sz="1400" b="0" i="1" smtClean="0">
                                <a:latin typeface="Cambria Math" panose="02040503050406030204" pitchFamily="18" charset="0"/>
                              </a:rPr>
                              <m:t>2</m:t>
                            </m:r>
                          </m:sub>
                        </m:sSub>
                      </m:e>
                    </m:d>
                  </m:oMath>
                </a14:m>
                <a:endParaRPr lang="en-US" sz="1400" b="0" i="1" dirty="0">
                  <a:latin typeface="Cambria Math" panose="02040503050406030204" pitchFamily="18" charset="0"/>
                </a:endParaRPr>
              </a:p>
              <a:p>
                <a:pPr marL="400050" lvl="2" indent="-158750">
                  <a:lnSpc>
                    <a:spcPts val="2500"/>
                  </a:lnSpc>
                  <a:buFont typeface="Wingdings" pitchFamily="2" charset="2"/>
                  <a:buChar char="§"/>
                </a:pPr>
                <a:r>
                  <a:rPr lang="en-US" sz="1400" b="1" dirty="0"/>
                  <a:t>Dielectric constant for saturated soils (</a:t>
                </a:r>
                <a14:m>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charset="0"/>
                            <a:ea typeface="Cambria Math" charset="0"/>
                            <a:cs typeface="Cambria Math" charset="0"/>
                          </a:rPr>
                          <m:t>𝝐</m:t>
                        </m:r>
                      </m:e>
                      <m:sub>
                        <m:r>
                          <a:rPr lang="en-US" sz="1400" b="1" i="1" smtClean="0">
                            <a:latin typeface="Cambria Math" charset="0"/>
                          </a:rPr>
                          <m:t>𝟐</m:t>
                        </m:r>
                      </m:sub>
                    </m:sSub>
                  </m:oMath>
                </a14:m>
                <a:r>
                  <a:rPr lang="en-US" sz="1400" b="1" dirty="0"/>
                  <a:t>)</a:t>
                </a:r>
                <a:r>
                  <a:rPr lang="en-US" sz="1400" dirty="0"/>
                  <a:t> – only depends on porosity</a:t>
                </a:r>
              </a:p>
              <a:p>
                <a:pPr marL="400050" lvl="2" indent="-158750">
                  <a:lnSpc>
                    <a:spcPts val="2500"/>
                  </a:lnSpc>
                  <a:buFont typeface="Wingdings" pitchFamily="2" charset="2"/>
                  <a:buChar char="§"/>
                </a:pPr>
                <a:r>
                  <a:rPr lang="en-US" sz="1400" b="1" dirty="0"/>
                  <a:t>ALT (</a:t>
                </a:r>
                <a14:m>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charset="0"/>
                            <a:ea typeface="Cambria Math" charset="0"/>
                            <a:cs typeface="Cambria Math" charset="0"/>
                          </a:rPr>
                          <m:t>𝒛</m:t>
                        </m:r>
                      </m:e>
                      <m:sub>
                        <m:r>
                          <a:rPr lang="en-US" sz="1400" b="1" i="1" smtClean="0">
                            <a:latin typeface="Cambria Math" charset="0"/>
                          </a:rPr>
                          <m:t>𝟐</m:t>
                        </m:r>
                      </m:sub>
                    </m:sSub>
                  </m:oMath>
                </a14:m>
                <a:r>
                  <a:rPr lang="en-US" sz="1400" b="1" dirty="0"/>
                  <a:t>)</a:t>
                </a:r>
                <a:r>
                  <a:rPr lang="en-US" sz="1400" dirty="0"/>
                  <a:t> – still observable in early October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𝑡</m:t>
                        </m:r>
                      </m:e>
                      <m:sub>
                        <m:r>
                          <a:rPr lang="en-US" sz="1400" b="0" i="1" smtClean="0">
                            <a:latin typeface="Cambria Math" panose="02040503050406030204" pitchFamily="18" charset="0"/>
                          </a:rPr>
                          <m:t>2</m:t>
                        </m:r>
                      </m:sub>
                    </m:sSub>
                  </m:oMath>
                </a14:m>
                <a:r>
                  <a:rPr lang="en-US" sz="1400" dirty="0"/>
                  <a:t>)</a:t>
                </a:r>
              </a:p>
              <a:p>
                <a:pPr marL="233363" indent="-142875">
                  <a:lnSpc>
                    <a:spcPts val="2500"/>
                  </a:lnSpc>
                  <a:buFont typeface="Arial" panose="020B0604020202020204" pitchFamily="34" charset="0"/>
                  <a:buChar char="•"/>
                </a:pPr>
                <a14:m>
                  <m:oMath xmlns:m="http://schemas.openxmlformats.org/officeDocument/2006/math">
                    <m:r>
                      <a:rPr lang="en-US" sz="1400" b="1" i="0" smtClean="0">
                        <a:latin typeface="Cambria Math" panose="02040503050406030204" pitchFamily="18" charset="0"/>
                      </a:rPr>
                      <m:t>𝐗</m:t>
                    </m:r>
                    <m:r>
                      <a:rPr lang="en-US" sz="1400" b="1" i="0" smtClean="0">
                        <a:latin typeface="Cambria Math" panose="02040503050406030204" pitchFamily="18" charset="0"/>
                      </a:rPr>
                      <m:t>=</m:t>
                    </m:r>
                    <m:d>
                      <m:dPr>
                        <m:begChr m:val="["/>
                        <m:endChr m:val="]"/>
                        <m:ctrlPr>
                          <a:rPr lang="en-US" sz="1400" b="1" i="1" smtClean="0">
                            <a:latin typeface="Cambria Math" panose="02040503050406030204" pitchFamily="18" charset="0"/>
                          </a:rPr>
                        </m:ctrlPr>
                      </m:dPr>
                      <m:e>
                        <m:r>
                          <a:rPr lang="en-US" sz="1400" b="0" i="1" smtClean="0">
                            <a:latin typeface="Cambria Math" panose="02040503050406030204" pitchFamily="18" charset="0"/>
                          </a:rPr>
                          <m:t>h</m:t>
                        </m:r>
                        <m:r>
                          <a:rPr lang="en-US" sz="1400" b="1"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charset="0"/>
                                <a:ea typeface="Cambria Math" charset="0"/>
                                <a:cs typeface="Cambria Math" charset="0"/>
                              </a:rPr>
                              <m:t>𝜖</m:t>
                            </m:r>
                          </m:e>
                          <m:sub>
                            <m:r>
                              <a:rPr lang="en-US" sz="1400" b="0" i="1" smtClean="0">
                                <a:latin typeface="Cambria Math" charset="0"/>
                              </a:rPr>
                              <m:t>1</m:t>
                            </m:r>
                          </m:sub>
                        </m:sSub>
                        <m:d>
                          <m:dPr>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𝑡</m:t>
                                </m:r>
                              </m:e>
                              <m:sub>
                                <m:r>
                                  <a:rPr lang="en-US" sz="1400" b="0" i="1" smtClean="0">
                                    <a:latin typeface="Cambria Math" charset="0"/>
                                  </a:rPr>
                                  <m:t>1</m:t>
                                </m:r>
                              </m:sub>
                            </m:sSub>
                          </m:e>
                        </m:d>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charset="0"/>
                                <a:ea typeface="Cambria Math" charset="0"/>
                                <a:cs typeface="Cambria Math" charset="0"/>
                              </a:rPr>
                              <m:t>𝜖</m:t>
                            </m:r>
                          </m:e>
                          <m:sub>
                            <m:r>
                              <a:rPr lang="en-US" sz="1400" b="0" i="1" smtClean="0">
                                <a:latin typeface="Cambria Math" charset="0"/>
                              </a:rPr>
                              <m:t>1</m:t>
                            </m:r>
                          </m:sub>
                        </m:sSub>
                        <m:d>
                          <m:dPr>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𝑡</m:t>
                                </m:r>
                              </m:e>
                              <m:sub>
                                <m:r>
                                  <a:rPr lang="en-US" sz="1400" b="0" i="1" smtClean="0">
                                    <a:latin typeface="Cambria Math" panose="02040503050406030204" pitchFamily="18" charset="0"/>
                                  </a:rPr>
                                  <m:t>2</m:t>
                                </m:r>
                              </m:sub>
                            </m:sSub>
                          </m:e>
                        </m:d>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charset="0"/>
                                <a:ea typeface="Cambria Math" charset="0"/>
                                <a:cs typeface="Cambria Math" charset="0"/>
                              </a:rPr>
                              <m:t>𝜖</m:t>
                            </m:r>
                          </m:e>
                          <m:sub>
                            <m:r>
                              <a:rPr lang="en-US" sz="1400" b="0" i="1" smtClean="0">
                                <a:latin typeface="Cambria Math" panose="02040503050406030204" pitchFamily="18" charset="0"/>
                                <a:ea typeface="Cambria Math" charset="0"/>
                                <a:cs typeface="Cambria Math"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𝑧</m:t>
                            </m:r>
                          </m:e>
                          <m:sub>
                            <m:r>
                              <a:rPr lang="en-US" sz="1400" b="0" i="1" smtClean="0">
                                <a:latin typeface="Cambria Math" charset="0"/>
                              </a:rPr>
                              <m:t>1</m:t>
                            </m:r>
                          </m:sub>
                        </m:sSub>
                        <m:d>
                          <m:dPr>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𝑡</m:t>
                                </m:r>
                              </m:e>
                              <m:sub>
                                <m:r>
                                  <a:rPr lang="en-US" sz="1400" b="0" i="1" smtClean="0">
                                    <a:latin typeface="Cambria Math" charset="0"/>
                                  </a:rPr>
                                  <m:t>1</m:t>
                                </m:r>
                              </m:sub>
                            </m:sSub>
                          </m:e>
                        </m:d>
                        <m:r>
                          <a:rPr lang="en-US" sz="1400" b="1"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𝑧</m:t>
                            </m:r>
                          </m:e>
                          <m:sub>
                            <m:r>
                              <a:rPr lang="en-US" sz="1400" b="0" i="1" smtClean="0">
                                <a:latin typeface="Cambria Math" charset="0"/>
                              </a:rPr>
                              <m:t>1</m:t>
                            </m:r>
                          </m:sub>
                        </m:sSub>
                        <m:d>
                          <m:dPr>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𝑡</m:t>
                                </m:r>
                              </m:e>
                              <m:sub>
                                <m:r>
                                  <a:rPr lang="en-US" sz="1400" b="0" i="1" smtClean="0">
                                    <a:latin typeface="Cambria Math" panose="02040503050406030204" pitchFamily="18" charset="0"/>
                                  </a:rPr>
                                  <m:t>2</m:t>
                                </m:r>
                              </m:sub>
                            </m:sSub>
                          </m:e>
                        </m:d>
                        <m:r>
                          <a:rPr lang="en-US" sz="1400" b="0" i="1" smtClean="0">
                            <a:latin typeface="Cambria Math" panose="02040503050406030204" pitchFamily="18" charset="0"/>
                          </a:rPr>
                          <m:t>, </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𝑧</m:t>
                            </m:r>
                          </m:e>
                          <m:sub>
                            <m:r>
                              <a:rPr lang="en-US" sz="1400" b="0" i="1" smtClean="0">
                                <a:latin typeface="Cambria Math" panose="02040503050406030204" pitchFamily="18" charset="0"/>
                                <a:ea typeface="Cambria Math" charset="0"/>
                                <a:cs typeface="Cambria Math" charset="0"/>
                              </a:rPr>
                              <m:t>2</m:t>
                            </m:r>
                          </m:sub>
                        </m:sSub>
                      </m:e>
                    </m:d>
                  </m:oMath>
                </a14:m>
                <a:endParaRPr lang="en-US" sz="1400" dirty="0"/>
              </a:p>
            </p:txBody>
          </p:sp>
        </mc:Choice>
        <mc:Fallback xmlns="">
          <p:sp>
            <p:nvSpPr>
              <p:cNvPr id="11" name="TextBox 10">
                <a:extLst>
                  <a:ext uri="{FF2B5EF4-FFF2-40B4-BE49-F238E27FC236}">
                    <a16:creationId xmlns:a16="http://schemas.microsoft.com/office/drawing/2014/main" id="{9F32E637-3445-A341-BEA3-2B2663B38B0C}"/>
                  </a:ext>
                </a:extLst>
              </p:cNvPr>
              <p:cNvSpPr txBox="1">
                <a:spLocks noRot="1" noChangeAspect="1" noMove="1" noResize="1" noEditPoints="1" noAdjustHandles="1" noChangeArrowheads="1" noChangeShapeType="1" noTextEdit="1"/>
              </p:cNvSpPr>
              <p:nvPr/>
            </p:nvSpPr>
            <p:spPr>
              <a:xfrm>
                <a:off x="0" y="3474720"/>
                <a:ext cx="5943600" cy="2303195"/>
              </a:xfrm>
              <a:prstGeom prst="rect">
                <a:avLst/>
              </a:prstGeom>
              <a:blipFill>
                <a:blip r:embed="rId5"/>
                <a:stretch>
                  <a:fillRect b="-1099"/>
                </a:stretch>
              </a:blipFill>
            </p:spPr>
            <p:txBody>
              <a:bodyPr/>
              <a:lstStyle/>
              <a:p>
                <a:r>
                  <a:rPr lang="en-US">
                    <a:noFill/>
                  </a:rPr>
                  <a:t> </a:t>
                </a:r>
              </a:p>
            </p:txBody>
          </p:sp>
        </mc:Fallback>
      </mc:AlternateContent>
      <p:sp>
        <p:nvSpPr>
          <p:cNvPr id="12" name="Slide Number Placeholder 11">
            <a:extLst>
              <a:ext uri="{FF2B5EF4-FFF2-40B4-BE49-F238E27FC236}">
                <a16:creationId xmlns:a16="http://schemas.microsoft.com/office/drawing/2014/main" id="{F133429D-48F6-7647-BC31-9D7BB0175C47}"/>
              </a:ext>
            </a:extLst>
          </p:cNvPr>
          <p:cNvSpPr>
            <a:spLocks noGrp="1"/>
          </p:cNvSpPr>
          <p:nvPr>
            <p:ph type="sldNum" sz="quarter" idx="12"/>
          </p:nvPr>
        </p:nvSpPr>
        <p:spPr/>
        <p:txBody>
          <a:bodyPr/>
          <a:lstStyle/>
          <a:p>
            <a:fld id="{AF4A57A3-165B-2B47-9364-4FA50E408D4D}" type="slidenum">
              <a:rPr lang="en-US" smtClean="0"/>
              <a:t>3</a:t>
            </a:fld>
            <a:endParaRPr lang="en-US"/>
          </a:p>
        </p:txBody>
      </p:sp>
      <p:sp>
        <p:nvSpPr>
          <p:cNvPr id="13" name="TextBox 12">
            <a:extLst>
              <a:ext uri="{FF2B5EF4-FFF2-40B4-BE49-F238E27FC236}">
                <a16:creationId xmlns:a16="http://schemas.microsoft.com/office/drawing/2014/main" id="{C9823979-D6F4-1445-AFDB-A121A518556C}"/>
              </a:ext>
            </a:extLst>
          </p:cNvPr>
          <p:cNvSpPr txBox="1"/>
          <p:nvPr/>
        </p:nvSpPr>
        <p:spPr>
          <a:xfrm>
            <a:off x="347022" y="6368336"/>
            <a:ext cx="4428178" cy="461665"/>
          </a:xfrm>
          <a:prstGeom prst="rect">
            <a:avLst/>
          </a:prstGeom>
          <a:noFill/>
        </p:spPr>
        <p:txBody>
          <a:bodyPr wrap="square" rtlCol="0">
            <a:spAutoFit/>
          </a:bodyPr>
          <a:lstStyle/>
          <a:p>
            <a:r>
              <a:rPr lang="en-US" sz="1200" dirty="0">
                <a:solidFill>
                  <a:schemeClr val="bg1"/>
                </a:solidFill>
              </a:rPr>
              <a:t>* Chen et al., “Retrieval of Permafrost Active Layer Properties Using Time-Series P-Band Radar Observations,” IEEE-TGRS 2019</a:t>
            </a:r>
          </a:p>
        </p:txBody>
      </p:sp>
    </p:spTree>
    <p:extLst>
      <p:ext uri="{BB962C8B-B14F-4D97-AF65-F5344CB8AC3E}">
        <p14:creationId xmlns:p14="http://schemas.microsoft.com/office/powerpoint/2010/main" val="1574456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D4FA9E-F04B-6340-9D24-0553DBAF6DDC}"/>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Radar POLSAR Retrieval at-a-Glance</a:t>
            </a:r>
            <a:endParaRPr lang="en-US" sz="2000" b="1" dirty="0">
              <a:solidFill>
                <a:schemeClr val="bg1"/>
              </a:solidFill>
            </a:endParaRPr>
          </a:p>
        </p:txBody>
      </p:sp>
      <p:pic>
        <p:nvPicPr>
          <p:cNvPr id="3" name="Picture 2">
            <a:extLst>
              <a:ext uri="{FF2B5EF4-FFF2-40B4-BE49-F238E27FC236}">
                <a16:creationId xmlns:a16="http://schemas.microsoft.com/office/drawing/2014/main" id="{403918F1-CB66-7742-8B64-C48D12593A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2513" y="600096"/>
            <a:ext cx="4221487" cy="297650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8A033A9-A4FA-0845-9A59-669595E557DB}"/>
                  </a:ext>
                </a:extLst>
              </p:cNvPr>
              <p:cNvSpPr txBox="1"/>
              <p:nvPr/>
            </p:nvSpPr>
            <p:spPr>
              <a:xfrm>
                <a:off x="110120" y="3744434"/>
                <a:ext cx="8584429" cy="2317301"/>
              </a:xfrm>
              <a:prstGeom prst="rect">
                <a:avLst/>
              </a:prstGeom>
              <a:noFill/>
            </p:spPr>
            <p:txBody>
              <a:bodyPr wrap="square" rtlCol="0">
                <a:spAutoFit/>
              </a:bodyPr>
              <a:lstStyle/>
              <a:p>
                <a:pPr marL="285750" indent="-194310">
                  <a:lnSpc>
                    <a:spcPts val="2500"/>
                  </a:lnSpc>
                  <a:buFont typeface="Arial" panose="020B0604020202020204" pitchFamily="34" charset="0"/>
                  <a:buChar char="•"/>
                </a:pPr>
                <a:r>
                  <a:rPr lang="en-US" b="1" dirty="0"/>
                  <a:t>Components of </a:t>
                </a:r>
                <a14:m>
                  <m:oMath xmlns:m="http://schemas.openxmlformats.org/officeDocument/2006/math">
                    <m:sSup>
                      <m:sSupPr>
                        <m:ctrlPr>
                          <a:rPr lang="en-US" i="1" dirty="0">
                            <a:latin typeface="Cambria Math" panose="02040503050406030204" pitchFamily="18" charset="0"/>
                            <a:ea typeface="Cambria Math" panose="02040503050406030204" pitchFamily="18" charset="0"/>
                            <a:cs typeface="Times New Roman" panose="02020603050405020304" pitchFamily="18" charset="0"/>
                          </a:rPr>
                        </m:ctrlPr>
                      </m:sSupPr>
                      <m:e>
                        <m:r>
                          <a:rPr lang="en-US" i="1" dirty="0">
                            <a:latin typeface="Cambria Math" panose="02040503050406030204" pitchFamily="18" charset="0"/>
                            <a:ea typeface="Cambria Math" panose="02040503050406030204" pitchFamily="18" charset="0"/>
                            <a:cs typeface="Times New Roman" panose="02020603050405020304" pitchFamily="18" charset="0"/>
                          </a:rPr>
                          <m:t>𝜎</m:t>
                        </m:r>
                      </m:e>
                      <m:sup>
                        <m:r>
                          <a:rPr lang="en-US" i="1" dirty="0">
                            <a:latin typeface="Cambria Math" panose="02040503050406030204" pitchFamily="18" charset="0"/>
                            <a:ea typeface="Cambria Math" panose="02040503050406030204" pitchFamily="18" charset="0"/>
                            <a:cs typeface="Times New Roman" panose="02020603050405020304" pitchFamily="18" charset="0"/>
                          </a:rPr>
                          <m:t>0</m:t>
                        </m:r>
                      </m:sup>
                    </m:sSup>
                    <m:r>
                      <a:rPr lang="en-US" i="1" dirty="0">
                        <a:latin typeface="Cambria Math" panose="02040503050406030204" pitchFamily="18" charset="0"/>
                        <a:ea typeface="Cambria Math" panose="02040503050406030204" pitchFamily="18" charset="0"/>
                        <a:cs typeface="Times New Roman" panose="02020603050405020304" pitchFamily="18" charset="0"/>
                      </a:rPr>
                      <m:t> </m:t>
                    </m:r>
                  </m:oMath>
                </a14:m>
                <a:r>
                  <a:rPr lang="en-US" b="1" dirty="0"/>
                  <a:t>radar scattering model</a:t>
                </a:r>
                <a:r>
                  <a:rPr lang="en-US" b="1" baseline="30000" dirty="0"/>
                  <a:t>*,**,***</a:t>
                </a:r>
                <a:endParaRPr lang="en-US" dirty="0"/>
              </a:p>
              <a:p>
                <a:pPr marL="834390" lvl="1" indent="-285750">
                  <a:lnSpc>
                    <a:spcPts val="2500"/>
                  </a:lnSpc>
                  <a:buFont typeface="Wingdings" pitchFamily="2" charset="2"/>
                  <a:buChar char="§"/>
                </a:pPr>
                <a:r>
                  <a:rPr lang="en-US" dirty="0"/>
                  <a:t>Rough surface</a:t>
                </a:r>
              </a:p>
              <a:p>
                <a:pPr marL="834390" lvl="1" indent="-285750">
                  <a:lnSpc>
                    <a:spcPts val="2500"/>
                  </a:lnSpc>
                  <a:buFont typeface="Wingdings" pitchFamily="2" charset="2"/>
                  <a:buChar char="§"/>
                </a:pPr>
                <a:r>
                  <a:rPr lang="en-US" dirty="0"/>
                  <a:t>Layered subsurface: dielectric structure </a:t>
                </a:r>
                <a14:m>
                  <m:oMath xmlns:m="http://schemas.openxmlformats.org/officeDocument/2006/math">
                    <m:r>
                      <a:rPr lang="en-US" b="0" i="1" dirty="0" smtClean="0">
                        <a:latin typeface="Cambria Math" panose="02040503050406030204" pitchFamily="18" charset="0"/>
                        <a:ea typeface="Cambria Math" panose="02040503050406030204" pitchFamily="18" charset="0"/>
                        <a:cs typeface="Times New Roman" panose="02020603050405020304" pitchFamily="18" charset="0"/>
                      </a:rPr>
                      <m:t>𝜖</m:t>
                    </m:r>
                    <m:d>
                      <m:dPr>
                        <m:ctrlPr>
                          <a:rPr lang="en-US" b="0" i="1" dirty="0"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b="0" i="1" dirty="0" smtClean="0">
                            <a:latin typeface="Cambria Math" panose="02040503050406030204" pitchFamily="18" charset="0"/>
                            <a:ea typeface="Cambria Math" panose="02040503050406030204" pitchFamily="18" charset="0"/>
                            <a:cs typeface="Times New Roman" panose="02020603050405020304" pitchFamily="18" charset="0"/>
                          </a:rPr>
                          <m:t>𝑧</m:t>
                        </m:r>
                      </m:e>
                    </m:d>
                  </m:oMath>
                </a14:m>
                <a:endParaRPr lang="en-US" dirty="0"/>
              </a:p>
              <a:p>
                <a:pPr marL="834390" lvl="1" indent="-285750">
                  <a:lnSpc>
                    <a:spcPts val="2500"/>
                  </a:lnSpc>
                  <a:buFont typeface="Wingdings" pitchFamily="2" charset="2"/>
                  <a:buChar char="§"/>
                </a:pPr>
                <a:r>
                  <a:rPr lang="en-US" dirty="0"/>
                  <a:t>Vegetation: dielectric cylinders (trunks/branches), needles/leaves</a:t>
                </a:r>
              </a:p>
              <a:p>
                <a:pPr marL="834390" lvl="1" indent="-285750">
                  <a:lnSpc>
                    <a:spcPts val="2500"/>
                  </a:lnSpc>
                  <a:buFont typeface="Wingdings" pitchFamily="2" charset="2"/>
                  <a:buChar char="§"/>
                </a:pPr>
                <a:r>
                  <a:rPr lang="en-US" dirty="0"/>
                  <a:t>Highly nonlinear function</a:t>
                </a:r>
              </a:p>
              <a:p>
                <a:pPr marL="548640" lvl="1">
                  <a:lnSpc>
                    <a:spcPts val="2500"/>
                  </a:lnSpc>
                </a:pPr>
                <a:endParaRPr lang="en-US" dirty="0"/>
              </a:p>
              <a:p>
                <a:pPr marL="833438" lvl="1" indent="-285750">
                  <a:lnSpc>
                    <a:spcPts val="2500"/>
                  </a:lnSpc>
                  <a:buFont typeface="Wingdings" pitchFamily="2" charset="2"/>
                  <a:buChar char="§"/>
                  <a:tabLst>
                    <a:tab pos="3197225" algn="l"/>
                  </a:tabLst>
                </a:pPr>
                <a:endParaRPr lang="en-US" dirty="0"/>
              </a:p>
            </p:txBody>
          </p:sp>
        </mc:Choice>
        <mc:Fallback xmlns="">
          <p:sp>
            <p:nvSpPr>
              <p:cNvPr id="10" name="TextBox 9">
                <a:extLst>
                  <a:ext uri="{FF2B5EF4-FFF2-40B4-BE49-F238E27FC236}">
                    <a16:creationId xmlns:a16="http://schemas.microsoft.com/office/drawing/2014/main" id="{58A033A9-A4FA-0845-9A59-669595E557DB}"/>
                  </a:ext>
                </a:extLst>
              </p:cNvPr>
              <p:cNvSpPr txBox="1">
                <a:spLocks noRot="1" noChangeAspect="1" noMove="1" noResize="1" noEditPoints="1" noAdjustHandles="1" noChangeArrowheads="1" noChangeShapeType="1" noTextEdit="1"/>
              </p:cNvSpPr>
              <p:nvPr/>
            </p:nvSpPr>
            <p:spPr>
              <a:xfrm>
                <a:off x="110120" y="3744434"/>
                <a:ext cx="8584429" cy="2317301"/>
              </a:xfrm>
              <a:prstGeom prst="rect">
                <a:avLst/>
              </a:prstGeom>
              <a:blipFill>
                <a:blip r:embed="rId3"/>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12B3C7C9-C94E-4C44-82CA-D721854AB377}"/>
              </a:ext>
            </a:extLst>
          </p:cNvPr>
          <p:cNvSpPr/>
          <p:nvPr/>
        </p:nvSpPr>
        <p:spPr>
          <a:xfrm>
            <a:off x="4837645" y="5490199"/>
            <a:ext cx="657552" cy="307777"/>
          </a:xfrm>
          <a:prstGeom prst="rect">
            <a:avLst/>
          </a:prstGeom>
        </p:spPr>
        <p:txBody>
          <a:bodyPr wrap="none">
            <a:spAutoFit/>
          </a:bodyPr>
          <a:lstStyle/>
          <a:p>
            <a:pPr algn="ctr"/>
            <a:r>
              <a:rPr lang="en-US" sz="1400" b="1" dirty="0">
                <a:solidFill>
                  <a:schemeClr val="accent1"/>
                </a:solidFill>
              </a:rPr>
              <a:t>model</a:t>
            </a:r>
          </a:p>
        </p:txBody>
      </p:sp>
      <p:sp>
        <p:nvSpPr>
          <p:cNvPr id="12" name="Rectangle 11">
            <a:extLst>
              <a:ext uri="{FF2B5EF4-FFF2-40B4-BE49-F238E27FC236}">
                <a16:creationId xmlns:a16="http://schemas.microsoft.com/office/drawing/2014/main" id="{47A32678-3EB3-2541-8C31-089D149D9B8F}"/>
              </a:ext>
            </a:extLst>
          </p:cNvPr>
          <p:cNvSpPr/>
          <p:nvPr/>
        </p:nvSpPr>
        <p:spPr>
          <a:xfrm>
            <a:off x="6499730" y="5490199"/>
            <a:ext cx="516296" cy="307777"/>
          </a:xfrm>
          <a:prstGeom prst="rect">
            <a:avLst/>
          </a:prstGeom>
        </p:spPr>
        <p:txBody>
          <a:bodyPr wrap="none">
            <a:spAutoFit/>
          </a:bodyPr>
          <a:lstStyle/>
          <a:p>
            <a:pPr algn="ctr"/>
            <a:r>
              <a:rPr lang="en-US" sz="1400" b="1" dirty="0">
                <a:solidFill>
                  <a:schemeClr val="accent1">
                    <a:lumMod val="75000"/>
                  </a:schemeClr>
                </a:solidFill>
              </a:rPr>
              <a:t>data</a:t>
            </a:r>
          </a:p>
        </p:txBody>
      </p:sp>
      <p:sp>
        <p:nvSpPr>
          <p:cNvPr id="2" name="Slide Number Placeholder 1">
            <a:extLst>
              <a:ext uri="{FF2B5EF4-FFF2-40B4-BE49-F238E27FC236}">
                <a16:creationId xmlns:a16="http://schemas.microsoft.com/office/drawing/2014/main" id="{90A7DC92-4B7C-0445-A076-71F46AD8E532}"/>
              </a:ext>
            </a:extLst>
          </p:cNvPr>
          <p:cNvSpPr>
            <a:spLocks noGrp="1"/>
          </p:cNvSpPr>
          <p:nvPr>
            <p:ph type="sldNum" sz="quarter" idx="12"/>
          </p:nvPr>
        </p:nvSpPr>
        <p:spPr/>
        <p:txBody>
          <a:bodyPr/>
          <a:lstStyle/>
          <a:p>
            <a:fld id="{AF4A57A3-165B-2B47-9364-4FA50E408D4D}" type="slidenum">
              <a:rPr lang="en-US" smtClean="0"/>
              <a:t>4</a:t>
            </a:fld>
            <a:endParaRPr lang="en-US" dirty="0"/>
          </a:p>
        </p:txBody>
      </p:sp>
      <p:sp>
        <p:nvSpPr>
          <p:cNvPr id="4" name="TextBox 3">
            <a:extLst>
              <a:ext uri="{FF2B5EF4-FFF2-40B4-BE49-F238E27FC236}">
                <a16:creationId xmlns:a16="http://schemas.microsoft.com/office/drawing/2014/main" id="{E32662B3-72AC-3344-A4C3-24BF1DF5D843}"/>
              </a:ext>
            </a:extLst>
          </p:cNvPr>
          <p:cNvSpPr txBox="1"/>
          <p:nvPr/>
        </p:nvSpPr>
        <p:spPr>
          <a:xfrm>
            <a:off x="609600" y="6337680"/>
            <a:ext cx="3612527" cy="646331"/>
          </a:xfrm>
          <a:prstGeom prst="rect">
            <a:avLst/>
          </a:prstGeom>
          <a:noFill/>
        </p:spPr>
        <p:txBody>
          <a:bodyPr wrap="none" rtlCol="0">
            <a:spAutoFit/>
          </a:bodyPr>
          <a:lstStyle/>
          <a:p>
            <a:r>
              <a:rPr lang="en-US" sz="1200" dirty="0">
                <a:solidFill>
                  <a:schemeClr val="bg1"/>
                </a:solidFill>
              </a:rPr>
              <a:t>* </a:t>
            </a:r>
            <a:r>
              <a:rPr lang="en-US" sz="1200" dirty="0" err="1">
                <a:solidFill>
                  <a:schemeClr val="bg1"/>
                </a:solidFill>
              </a:rPr>
              <a:t>Tabatabaeenejad</a:t>
            </a:r>
            <a:r>
              <a:rPr lang="en-US" sz="1200" dirty="0">
                <a:solidFill>
                  <a:schemeClr val="bg1"/>
                </a:solidFill>
              </a:rPr>
              <a:t> and Moghaddam, TGRS 44(8), 2006</a:t>
            </a:r>
          </a:p>
          <a:p>
            <a:r>
              <a:rPr lang="en-US" sz="1200" dirty="0">
                <a:solidFill>
                  <a:schemeClr val="bg1"/>
                </a:solidFill>
              </a:rPr>
              <a:t>** </a:t>
            </a:r>
            <a:r>
              <a:rPr lang="en-US" sz="1200" dirty="0" err="1">
                <a:solidFill>
                  <a:schemeClr val="bg1"/>
                </a:solidFill>
              </a:rPr>
              <a:t>Tabatabaeenejad</a:t>
            </a:r>
            <a:r>
              <a:rPr lang="en-US" sz="1200" dirty="0">
                <a:solidFill>
                  <a:schemeClr val="bg1"/>
                </a:solidFill>
              </a:rPr>
              <a:t>  et al., TGRS 51(7), 2013</a:t>
            </a:r>
          </a:p>
          <a:p>
            <a:r>
              <a:rPr lang="en-US" sz="1200" dirty="0">
                <a:solidFill>
                  <a:schemeClr val="bg1"/>
                </a:solidFill>
              </a:rPr>
              <a:t>*** Burgin et al., TGRS 49(12), 2011</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A853F24-B049-4844-8773-EBCAF64EF49C}"/>
                  </a:ext>
                </a:extLst>
              </p:cNvPr>
              <p:cNvSpPr txBox="1"/>
              <p:nvPr/>
            </p:nvSpPr>
            <p:spPr>
              <a:xfrm>
                <a:off x="110120" y="5455066"/>
                <a:ext cx="9144000" cy="1355499"/>
              </a:xfrm>
              <a:prstGeom prst="rect">
                <a:avLst/>
              </a:prstGeom>
              <a:noFill/>
            </p:spPr>
            <p:txBody>
              <a:bodyPr wrap="square" rtlCol="0">
                <a:spAutoFit/>
              </a:bodyPr>
              <a:lstStyle/>
              <a:p>
                <a:pPr marL="376238" indent="-285750">
                  <a:lnSpc>
                    <a:spcPts val="2500"/>
                  </a:lnSpc>
                  <a:buFont typeface="Arial" panose="020B0604020202020204" pitchFamily="34" charset="0"/>
                  <a:buChar char="•"/>
                  <a:tabLst>
                    <a:tab pos="3197225" algn="l"/>
                  </a:tabLst>
                </a:pPr>
                <a:r>
                  <a:rPr lang="en-US" b="1" dirty="0"/>
                  <a:t>Inverse problem</a:t>
                </a:r>
                <a:endParaRPr lang="en-US" dirty="0"/>
              </a:p>
              <a:p>
                <a:pPr marL="833438" lvl="1" indent="-285750">
                  <a:lnSpc>
                    <a:spcPts val="2500"/>
                  </a:lnSpc>
                  <a:buFont typeface="Wingdings" pitchFamily="2" charset="2"/>
                  <a:buChar char="§"/>
                  <a:tabLst>
                    <a:tab pos="3197225" algn="l"/>
                  </a:tabLst>
                </a:pPr>
                <a:r>
                  <a:rPr lang="en-US" dirty="0"/>
                  <a:t>Cost function:    </a:t>
                </a:r>
                <a14:m>
                  <m:oMath xmlns:m="http://schemas.openxmlformats.org/officeDocument/2006/math">
                    <m:r>
                      <a:rPr lang="en-US" i="1" smtClean="0">
                        <a:latin typeface="Cambria Math" panose="02040503050406030204" pitchFamily="18" charset="0"/>
                      </a:rPr>
                      <m:t>𝐿</m:t>
                    </m:r>
                    <m:d>
                      <m:dPr>
                        <m:ctrlPr>
                          <a:rPr lang="en-US" i="1" smtClean="0">
                            <a:latin typeface="Cambria Math" panose="02040503050406030204" pitchFamily="18" charset="0"/>
                          </a:rPr>
                        </m:ctrlPr>
                      </m:dPr>
                      <m:e>
                        <m:r>
                          <a:rPr lang="en-US" b="1" i="1">
                            <a:latin typeface="Cambria Math" panose="02040503050406030204" pitchFamily="18" charset="0"/>
                          </a:rPr>
                          <m:t>𝑿</m:t>
                        </m:r>
                      </m:e>
                    </m:d>
                    <m:r>
                      <a:rPr lang="en-US" i="1">
                        <a:latin typeface="Cambria Math" panose="02040503050406030204" pitchFamily="18" charset="0"/>
                      </a:rPr>
                      <m:t>=</m:t>
                    </m:r>
                    <m:f>
                      <m:fPr>
                        <m:ctrlPr>
                          <a:rPr lang="en-US" b="1"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limLoc m:val="undOvr"/>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𝑝𝑞</m:t>
                            </m:r>
                            <m:r>
                              <a:rPr lang="en-US" i="1">
                                <a:latin typeface="Cambria Math" panose="02040503050406030204" pitchFamily="18" charset="0"/>
                              </a:rPr>
                              <m:t>, </m:t>
                            </m:r>
                            <m:r>
                              <a:rPr lang="en-US" i="1">
                                <a:latin typeface="Cambria Math" panose="02040503050406030204" pitchFamily="18" charset="0"/>
                              </a:rPr>
                              <m:t>𝜃</m:t>
                            </m:r>
                          </m:e>
                          <m:sub>
                            <m:r>
                              <a:rPr lang="en-US" i="1">
                                <a:latin typeface="Cambria Math" panose="02040503050406030204" pitchFamily="18" charset="0"/>
                              </a:rPr>
                              <m:t>𝑖𝑛𝑐</m:t>
                            </m:r>
                          </m:sub>
                        </m:sSub>
                      </m:sub>
                      <m:sup/>
                      <m:e>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Sup>
                                  <m:sSubSupPr>
                                    <m:ctrlPr>
                                      <a:rPr lang="en-US" i="1" smtClean="0">
                                        <a:latin typeface="Cambria Math" panose="02040503050406030204" pitchFamily="18" charset="0"/>
                                      </a:rPr>
                                    </m:ctrlPr>
                                  </m:sSubSupPr>
                                  <m:e>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𝑓</m:t>
                                        </m:r>
                                      </m:e>
                                      <m:sub>
                                        <m:r>
                                          <a:rPr lang="en-US" i="1" smtClean="0">
                                            <a:latin typeface="Cambria Math" panose="02040503050406030204" pitchFamily="18" charset="0"/>
                                          </a:rPr>
                                          <m:t>𝑝𝑞</m:t>
                                        </m:r>
                                      </m:sub>
                                      <m:sup/>
                                    </m:sSub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panose="02040503050406030204" pitchFamily="18" charset="0"/>
                                              </a:rPr>
                                              <m:t>𝑿</m:t>
                                            </m:r>
                                            <m:r>
                                              <a:rPr lang="en-US" b="0" i="1" smtClean="0">
                                                <a:latin typeface="Cambria Math" panose="02040503050406030204" pitchFamily="18" charset="0"/>
                                              </a:rPr>
                                              <m:t>;</m:t>
                                            </m:r>
                                            <m:r>
                                              <a:rPr lang="en-US" b="0" i="1" smtClean="0">
                                                <a:latin typeface="Cambria Math" panose="02040503050406030204" pitchFamily="18" charset="0"/>
                                              </a:rPr>
                                              <m:t>𝑓𝑟𝑒𝑞</m:t>
                                            </m:r>
                                            <m:r>
                                              <a:rPr lang="en-US" b="0" i="1" smtClean="0">
                                                <a:latin typeface="Cambria Math" panose="02040503050406030204" pitchFamily="18" charset="0"/>
                                              </a:rPr>
                                              <m:t>,</m:t>
                                            </m:r>
                                            <m:r>
                                              <a:rPr lang="en-US" i="1">
                                                <a:latin typeface="Cambria Math" panose="02040503050406030204" pitchFamily="18" charset="0"/>
                                              </a:rPr>
                                              <m:t>𝜃</m:t>
                                            </m:r>
                                          </m:e>
                                          <m:sub>
                                            <m:r>
                                              <a:rPr lang="en-US" i="1">
                                                <a:latin typeface="Cambria Math" panose="02040503050406030204" pitchFamily="18" charset="0"/>
                                              </a:rPr>
                                              <m:t>𝑖𝑛𝑐</m:t>
                                            </m:r>
                                          </m:sub>
                                        </m:sSub>
                                      </m:e>
                                    </m:d>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𝑝𝑞</m:t>
                                        </m:r>
                                      </m:sub>
                                      <m:sup>
                                        <m:r>
                                          <a:rPr lang="en-US" i="1">
                                            <a:latin typeface="Cambria Math" panose="02040503050406030204" pitchFamily="18" charset="0"/>
                                          </a:rPr>
                                          <m:t>0</m:t>
                                        </m:r>
                                      </m:sup>
                                    </m:sSubSup>
                                  </m:e>
                                  <m:sub/>
                                  <m:sup/>
                                </m:sSub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𝑓𝑟𝑒𝑞</m:t>
                                        </m:r>
                                        <m:r>
                                          <a:rPr lang="en-US" b="0" i="1" smtClean="0">
                                            <a:latin typeface="Cambria Math" panose="02040503050406030204" pitchFamily="18" charset="0"/>
                                          </a:rPr>
                                          <m:t>,</m:t>
                                        </m:r>
                                        <m:r>
                                          <a:rPr lang="en-US" i="1">
                                            <a:latin typeface="Cambria Math" panose="02040503050406030204" pitchFamily="18" charset="0"/>
                                          </a:rPr>
                                          <m:t>𝜃</m:t>
                                        </m:r>
                                      </m:e>
                                      <m:sub>
                                        <m:r>
                                          <a:rPr lang="en-US" i="1">
                                            <a:latin typeface="Cambria Math" panose="02040503050406030204" pitchFamily="18" charset="0"/>
                                          </a:rPr>
                                          <m:t>𝑖𝑛𝑐</m:t>
                                        </m:r>
                                      </m:sub>
                                    </m:sSub>
                                  </m:e>
                                </m:d>
                              </m:e>
                            </m:d>
                          </m:e>
                          <m:sup>
                            <m:r>
                              <a:rPr lang="en-US" i="1">
                                <a:latin typeface="Cambria Math" panose="02040503050406030204" pitchFamily="18" charset="0"/>
                              </a:rPr>
                              <m:t>2</m:t>
                            </m:r>
                          </m:sup>
                        </m:sSup>
                      </m:e>
                    </m:nary>
                  </m:oMath>
                </a14:m>
                <a:endParaRPr lang="en-US" dirty="0"/>
              </a:p>
              <a:p>
                <a:pPr marL="547688" lvl="1">
                  <a:lnSpc>
                    <a:spcPts val="2500"/>
                  </a:lnSpc>
                  <a:tabLst>
                    <a:tab pos="3197225" algn="l"/>
                  </a:tabLst>
                </a:pPr>
                <a:endParaRPr lang="en-US" dirty="0"/>
              </a:p>
              <a:p>
                <a:pPr marL="833438" lvl="1" indent="-285750">
                  <a:lnSpc>
                    <a:spcPts val="2500"/>
                  </a:lnSpc>
                  <a:buFont typeface="Wingdings" pitchFamily="2" charset="2"/>
                  <a:buChar char="§"/>
                  <a:tabLst>
                    <a:tab pos="3197225" algn="l"/>
                  </a:tabLst>
                </a:pPr>
                <a:endParaRPr lang="en-US" dirty="0"/>
              </a:p>
            </p:txBody>
          </p:sp>
        </mc:Choice>
        <mc:Fallback xmlns="">
          <p:sp>
            <p:nvSpPr>
              <p:cNvPr id="11" name="TextBox 10">
                <a:extLst>
                  <a:ext uri="{FF2B5EF4-FFF2-40B4-BE49-F238E27FC236}">
                    <a16:creationId xmlns:a16="http://schemas.microsoft.com/office/drawing/2014/main" id="{3A853F24-B049-4844-8773-EBCAF64EF49C}"/>
                  </a:ext>
                </a:extLst>
              </p:cNvPr>
              <p:cNvSpPr txBox="1">
                <a:spLocks noRot="1" noChangeAspect="1" noMove="1" noResize="1" noEditPoints="1" noAdjustHandles="1" noChangeArrowheads="1" noChangeShapeType="1" noTextEdit="1"/>
              </p:cNvSpPr>
              <p:nvPr/>
            </p:nvSpPr>
            <p:spPr>
              <a:xfrm>
                <a:off x="110120" y="5455066"/>
                <a:ext cx="9144000" cy="1355499"/>
              </a:xfrm>
              <a:prstGeom prst="rect">
                <a:avLst/>
              </a:prstGeom>
              <a:blipFill>
                <a:blip r:embed="rId4"/>
                <a:stretch>
                  <a:fillRect t="-5607"/>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9D604FC0-5EE2-D34A-981C-0C9E7FBABF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963" y="876780"/>
            <a:ext cx="4241800" cy="2917770"/>
          </a:xfrm>
          <a:prstGeom prst="rect">
            <a:avLst/>
          </a:prstGeom>
        </p:spPr>
      </p:pic>
    </p:spTree>
    <p:extLst>
      <p:ext uri="{BB962C8B-B14F-4D97-AF65-F5344CB8AC3E}">
        <p14:creationId xmlns:p14="http://schemas.microsoft.com/office/powerpoint/2010/main" val="312329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8FB15D-3CE8-064B-8969-B62709ACFA73}"/>
              </a:ext>
            </a:extLst>
          </p:cNvPr>
          <p:cNvSpPr txBox="1"/>
          <p:nvPr/>
        </p:nvSpPr>
        <p:spPr>
          <a:xfrm>
            <a:off x="0" y="548640"/>
            <a:ext cx="9144000" cy="714298"/>
          </a:xfrm>
          <a:prstGeom prst="rect">
            <a:avLst/>
          </a:prstGeom>
          <a:noFill/>
        </p:spPr>
        <p:txBody>
          <a:bodyPr wrap="square" rtlCol="0">
            <a:spAutoFit/>
          </a:bodyPr>
          <a:lstStyle/>
          <a:p>
            <a:pPr marL="377190" indent="-285750">
              <a:lnSpc>
                <a:spcPts val="2500"/>
              </a:lnSpc>
              <a:buFont typeface="Arial" panose="020B0604020202020204" pitchFamily="34" charset="0"/>
              <a:buChar char="•"/>
            </a:pPr>
            <a:r>
              <a:rPr lang="en-US" dirty="0"/>
              <a:t>Example shown: </a:t>
            </a:r>
            <a:r>
              <a:rPr lang="en-US" dirty="0" err="1"/>
              <a:t>Deadhorse</a:t>
            </a:r>
            <a:r>
              <a:rPr lang="en-US" dirty="0"/>
              <a:t> (Dalton HWY) line, 2015</a:t>
            </a:r>
          </a:p>
          <a:p>
            <a:pPr marL="377190" indent="-285750">
              <a:lnSpc>
                <a:spcPts val="2500"/>
              </a:lnSpc>
              <a:buFont typeface="Arial" panose="020B0604020202020204" pitchFamily="34" charset="0"/>
              <a:buChar char="•"/>
            </a:pPr>
            <a:r>
              <a:rPr lang="en-US" dirty="0"/>
              <a:t>Retrieval results show ALT and m</a:t>
            </a:r>
            <a:r>
              <a:rPr lang="en-US" baseline="-25000" dirty="0"/>
              <a:t>v</a:t>
            </a:r>
            <a:r>
              <a:rPr lang="en-US" dirty="0"/>
              <a:t> are strongly influenced by land cover</a:t>
            </a:r>
          </a:p>
        </p:txBody>
      </p:sp>
      <p:pic>
        <p:nvPicPr>
          <p:cNvPr id="3" name="Picture 2">
            <a:extLst>
              <a:ext uri="{FF2B5EF4-FFF2-40B4-BE49-F238E27FC236}">
                <a16:creationId xmlns:a16="http://schemas.microsoft.com/office/drawing/2014/main" id="{9ABDFD84-7BB1-4349-8C4B-6665F362E8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41" y="1608823"/>
            <a:ext cx="5943600" cy="4379495"/>
          </a:xfrm>
          <a:prstGeom prst="rect">
            <a:avLst/>
          </a:prstGeom>
        </p:spPr>
      </p:pic>
      <p:sp>
        <p:nvSpPr>
          <p:cNvPr id="5" name="TextBox 4">
            <a:extLst>
              <a:ext uri="{FF2B5EF4-FFF2-40B4-BE49-F238E27FC236}">
                <a16:creationId xmlns:a16="http://schemas.microsoft.com/office/drawing/2014/main" id="{5DB065E2-09FF-E447-9CDF-A85220DAD7B9}"/>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P-Band POLSAR Retrievals (1)</a:t>
            </a:r>
            <a:endParaRPr lang="en-US" sz="2000" b="1" dirty="0">
              <a:solidFill>
                <a:schemeClr val="bg1"/>
              </a:solidFill>
            </a:endParaRPr>
          </a:p>
        </p:txBody>
      </p:sp>
      <p:grpSp>
        <p:nvGrpSpPr>
          <p:cNvPr id="10" name="Group 9">
            <a:extLst>
              <a:ext uri="{FF2B5EF4-FFF2-40B4-BE49-F238E27FC236}">
                <a16:creationId xmlns:a16="http://schemas.microsoft.com/office/drawing/2014/main" id="{53B560DF-AA24-834C-A2AA-0D1BCE6D5FB0}"/>
              </a:ext>
            </a:extLst>
          </p:cNvPr>
          <p:cNvGrpSpPr/>
          <p:nvPr/>
        </p:nvGrpSpPr>
        <p:grpSpPr>
          <a:xfrm>
            <a:off x="6096000" y="2201909"/>
            <a:ext cx="3200400" cy="4126230"/>
            <a:chOff x="5943600" y="1005840"/>
            <a:chExt cx="3200400" cy="4126230"/>
          </a:xfrm>
        </p:grpSpPr>
        <p:pic>
          <p:nvPicPr>
            <p:cNvPr id="7" name="Picture 6">
              <a:extLst>
                <a:ext uri="{FF2B5EF4-FFF2-40B4-BE49-F238E27FC236}">
                  <a16:creationId xmlns:a16="http://schemas.microsoft.com/office/drawing/2014/main" id="{C80E72D7-9D5C-2746-BD0E-D90E98970C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3600" y="1005840"/>
              <a:ext cx="3200400" cy="1200150"/>
            </a:xfrm>
            <a:prstGeom prst="rect">
              <a:avLst/>
            </a:prstGeom>
          </p:spPr>
        </p:pic>
        <p:pic>
          <p:nvPicPr>
            <p:cNvPr id="8" name="Picture 7">
              <a:extLst>
                <a:ext uri="{FF2B5EF4-FFF2-40B4-BE49-F238E27FC236}">
                  <a16:creationId xmlns:a16="http://schemas.microsoft.com/office/drawing/2014/main" id="{7FA5BF9C-1610-6B44-A2AE-E99FF9F3B7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3600" y="3931920"/>
              <a:ext cx="3200400" cy="1200150"/>
            </a:xfrm>
            <a:prstGeom prst="rect">
              <a:avLst/>
            </a:prstGeom>
          </p:spPr>
        </p:pic>
        <p:pic>
          <p:nvPicPr>
            <p:cNvPr id="9" name="Picture 8">
              <a:extLst>
                <a:ext uri="{FF2B5EF4-FFF2-40B4-BE49-F238E27FC236}">
                  <a16:creationId xmlns:a16="http://schemas.microsoft.com/office/drawing/2014/main" id="{A569C239-27F9-2245-9BC6-FF9B76A624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3600" y="2468880"/>
              <a:ext cx="3200400" cy="1200150"/>
            </a:xfrm>
            <a:prstGeom prst="rect">
              <a:avLst/>
            </a:prstGeom>
          </p:spPr>
        </p:pic>
      </p:grpSp>
      <p:sp>
        <p:nvSpPr>
          <p:cNvPr id="11" name="Slide Number Placeholder 10">
            <a:extLst>
              <a:ext uri="{FF2B5EF4-FFF2-40B4-BE49-F238E27FC236}">
                <a16:creationId xmlns:a16="http://schemas.microsoft.com/office/drawing/2014/main" id="{55BD8542-8ABA-C041-A1AA-C2FFD0CEF48C}"/>
              </a:ext>
            </a:extLst>
          </p:cNvPr>
          <p:cNvSpPr>
            <a:spLocks noGrp="1"/>
          </p:cNvSpPr>
          <p:nvPr>
            <p:ph type="sldNum" sz="quarter" idx="12"/>
          </p:nvPr>
        </p:nvSpPr>
        <p:spPr/>
        <p:txBody>
          <a:bodyPr/>
          <a:lstStyle/>
          <a:p>
            <a:fld id="{AF4A57A3-165B-2B47-9364-4FA50E408D4D}" type="slidenum">
              <a:rPr lang="en-US" smtClean="0"/>
              <a:t>5</a:t>
            </a:fld>
            <a:endParaRPr lang="en-US"/>
          </a:p>
        </p:txBody>
      </p:sp>
      <p:pic>
        <p:nvPicPr>
          <p:cNvPr id="12" name="Picture 11">
            <a:extLst>
              <a:ext uri="{FF2B5EF4-FFF2-40B4-BE49-F238E27FC236}">
                <a16:creationId xmlns:a16="http://schemas.microsoft.com/office/drawing/2014/main" id="{85FE9605-2C65-D24B-94D2-200A51D35A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1200" y="512921"/>
            <a:ext cx="2019300" cy="1597548"/>
          </a:xfrm>
          <a:prstGeom prst="rect">
            <a:avLst/>
          </a:prstGeom>
        </p:spPr>
      </p:pic>
      <p:sp>
        <p:nvSpPr>
          <p:cNvPr id="14" name="TextBox 13">
            <a:extLst>
              <a:ext uri="{FF2B5EF4-FFF2-40B4-BE49-F238E27FC236}">
                <a16:creationId xmlns:a16="http://schemas.microsoft.com/office/drawing/2014/main" id="{83609527-5875-AD47-ADD9-824200A27AA9}"/>
              </a:ext>
            </a:extLst>
          </p:cNvPr>
          <p:cNvSpPr txBox="1"/>
          <p:nvPr/>
        </p:nvSpPr>
        <p:spPr>
          <a:xfrm>
            <a:off x="347022" y="6368336"/>
            <a:ext cx="4428178" cy="461665"/>
          </a:xfrm>
          <a:prstGeom prst="rect">
            <a:avLst/>
          </a:prstGeom>
          <a:noFill/>
        </p:spPr>
        <p:txBody>
          <a:bodyPr wrap="square" rtlCol="0">
            <a:spAutoFit/>
          </a:bodyPr>
          <a:lstStyle/>
          <a:p>
            <a:r>
              <a:rPr lang="en-US" sz="1200" dirty="0">
                <a:solidFill>
                  <a:schemeClr val="bg1"/>
                </a:solidFill>
              </a:rPr>
              <a:t>* Chen et al., “Retrieval of Permafrost Active Layer Properties Using Time-Series P-Band Radar Observations,” IEEE-TGRS 2019</a:t>
            </a:r>
          </a:p>
        </p:txBody>
      </p:sp>
      <p:sp>
        <p:nvSpPr>
          <p:cNvPr id="4" name="Rectangle 3">
            <a:extLst>
              <a:ext uri="{FF2B5EF4-FFF2-40B4-BE49-F238E27FC236}">
                <a16:creationId xmlns:a16="http://schemas.microsoft.com/office/drawing/2014/main" id="{A7E18943-6432-6D42-914C-14F9A831B506}"/>
              </a:ext>
            </a:extLst>
          </p:cNvPr>
          <p:cNvSpPr/>
          <p:nvPr/>
        </p:nvSpPr>
        <p:spPr>
          <a:xfrm>
            <a:off x="2107769" y="1534331"/>
            <a:ext cx="1301858" cy="46649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567C30D-C441-D943-A069-CF1B2ADE43F7}"/>
              </a:ext>
            </a:extLst>
          </p:cNvPr>
          <p:cNvSpPr/>
          <p:nvPr/>
        </p:nvSpPr>
        <p:spPr>
          <a:xfrm>
            <a:off x="3422548" y="1531751"/>
            <a:ext cx="1301858" cy="46649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0C056B-CFD7-1841-86CC-E4283024467A}"/>
              </a:ext>
            </a:extLst>
          </p:cNvPr>
          <p:cNvSpPr/>
          <p:nvPr/>
        </p:nvSpPr>
        <p:spPr>
          <a:xfrm>
            <a:off x="4737327" y="3812583"/>
            <a:ext cx="1301858" cy="2381578"/>
          </a:xfrm>
          <a:prstGeom prst="rect">
            <a:avLst/>
          </a:prstGeom>
          <a:noFill/>
          <a:ln w="57150">
            <a:solidFill>
              <a:srgbClr val="00E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8C968B5-34B8-3643-8F68-558A25C5E861}"/>
              </a:ext>
            </a:extLst>
          </p:cNvPr>
          <p:cNvSpPr txBox="1"/>
          <p:nvPr/>
        </p:nvSpPr>
        <p:spPr>
          <a:xfrm>
            <a:off x="2324746" y="1213446"/>
            <a:ext cx="848950" cy="369332"/>
          </a:xfrm>
          <a:prstGeom prst="rect">
            <a:avLst/>
          </a:prstGeom>
          <a:noFill/>
        </p:spPr>
        <p:txBody>
          <a:bodyPr wrap="none" rtlCol="0">
            <a:spAutoFit/>
          </a:bodyPr>
          <a:lstStyle/>
          <a:p>
            <a:r>
              <a:rPr lang="en-US" b="1" dirty="0">
                <a:solidFill>
                  <a:srgbClr val="FF0000"/>
                </a:solidFill>
              </a:rPr>
              <a:t>August</a:t>
            </a:r>
          </a:p>
        </p:txBody>
      </p:sp>
      <p:sp>
        <p:nvSpPr>
          <p:cNvPr id="16" name="TextBox 15">
            <a:extLst>
              <a:ext uri="{FF2B5EF4-FFF2-40B4-BE49-F238E27FC236}">
                <a16:creationId xmlns:a16="http://schemas.microsoft.com/office/drawing/2014/main" id="{EFEBA580-5547-8D40-99C7-BF8ACC2CE854}"/>
              </a:ext>
            </a:extLst>
          </p:cNvPr>
          <p:cNvSpPr txBox="1"/>
          <p:nvPr/>
        </p:nvSpPr>
        <p:spPr>
          <a:xfrm>
            <a:off x="3562027" y="1195368"/>
            <a:ext cx="958276" cy="369332"/>
          </a:xfrm>
          <a:prstGeom prst="rect">
            <a:avLst/>
          </a:prstGeom>
          <a:noFill/>
        </p:spPr>
        <p:txBody>
          <a:bodyPr wrap="none" rtlCol="0">
            <a:spAutoFit/>
          </a:bodyPr>
          <a:lstStyle/>
          <a:p>
            <a:r>
              <a:rPr lang="en-US" b="1" dirty="0">
                <a:solidFill>
                  <a:srgbClr val="FF0000"/>
                </a:solidFill>
              </a:rPr>
              <a:t>October</a:t>
            </a:r>
          </a:p>
        </p:txBody>
      </p:sp>
      <p:sp>
        <p:nvSpPr>
          <p:cNvPr id="17" name="TextBox 16">
            <a:extLst>
              <a:ext uri="{FF2B5EF4-FFF2-40B4-BE49-F238E27FC236}">
                <a16:creationId xmlns:a16="http://schemas.microsoft.com/office/drawing/2014/main" id="{B91D1E70-5F06-3246-87E3-39E62B094FC6}"/>
              </a:ext>
            </a:extLst>
          </p:cNvPr>
          <p:cNvSpPr txBox="1"/>
          <p:nvPr/>
        </p:nvSpPr>
        <p:spPr>
          <a:xfrm>
            <a:off x="5094980" y="5958807"/>
            <a:ext cx="518796" cy="369332"/>
          </a:xfrm>
          <a:prstGeom prst="rect">
            <a:avLst/>
          </a:prstGeom>
          <a:noFill/>
        </p:spPr>
        <p:txBody>
          <a:bodyPr wrap="none" rtlCol="0">
            <a:spAutoFit/>
          </a:bodyPr>
          <a:lstStyle/>
          <a:p>
            <a:r>
              <a:rPr lang="en-US" b="1" dirty="0"/>
              <a:t>ALT</a:t>
            </a:r>
          </a:p>
        </p:txBody>
      </p:sp>
    </p:spTree>
    <p:extLst>
      <p:ext uri="{BB962C8B-B14F-4D97-AF65-F5344CB8AC3E}">
        <p14:creationId xmlns:p14="http://schemas.microsoft.com/office/powerpoint/2010/main" val="264419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edge">
                                      <p:cBhvr>
                                        <p:cTn id="23" dur="2000"/>
                                        <p:tgtEl>
                                          <p:spTgt spid="17"/>
                                        </p:tgtEl>
                                      </p:cBhvr>
                                    </p:animEffect>
                                  </p:childTnLst>
                                </p:cTn>
                              </p:par>
                              <p:par>
                                <p:cTn id="24" presetID="2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edge">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5" grpId="0" animBg="1"/>
      <p:bldP spid="6"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3EACDC-81BC-524B-B13C-BE873A046EE3}"/>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0" y="1221740"/>
            <a:ext cx="4572000" cy="4114800"/>
          </a:xfrm>
          <a:prstGeom prst="rect">
            <a:avLst/>
          </a:prstGeom>
          <a:ln w="38100">
            <a:solidFill>
              <a:srgbClr val="00B0F0"/>
            </a:solidFill>
          </a:ln>
        </p:spPr>
      </p:pic>
      <p:pic>
        <p:nvPicPr>
          <p:cNvPr id="7" name="Picture 6">
            <a:extLst>
              <a:ext uri="{FF2B5EF4-FFF2-40B4-BE49-F238E27FC236}">
                <a16:creationId xmlns:a16="http://schemas.microsoft.com/office/drawing/2014/main" id="{F4FCDEDE-6096-904E-9DAE-48FDBABFB66D}"/>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572000" y="1221740"/>
            <a:ext cx="4572000" cy="4114800"/>
          </a:xfrm>
          <a:prstGeom prst="rect">
            <a:avLst/>
          </a:prstGeom>
          <a:ln w="38100">
            <a:solidFill>
              <a:srgbClr val="00B0F0"/>
            </a:solidFill>
          </a:ln>
        </p:spPr>
      </p:pic>
      <p:sp>
        <p:nvSpPr>
          <p:cNvPr id="8" name="TextBox 7">
            <a:extLst>
              <a:ext uri="{FF2B5EF4-FFF2-40B4-BE49-F238E27FC236}">
                <a16:creationId xmlns:a16="http://schemas.microsoft.com/office/drawing/2014/main" id="{C53BBC9B-53F8-C54C-9B7C-7A188192EC1B}"/>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P-Band POLSAR Retrievals (2)</a:t>
            </a:r>
            <a:endParaRPr lang="en-US" sz="2000" b="1" dirty="0">
              <a:solidFill>
                <a:schemeClr val="bg1"/>
              </a:solidFill>
            </a:endParaRPr>
          </a:p>
        </p:txBody>
      </p:sp>
      <p:grpSp>
        <p:nvGrpSpPr>
          <p:cNvPr id="10" name="Group 9">
            <a:extLst>
              <a:ext uri="{FF2B5EF4-FFF2-40B4-BE49-F238E27FC236}">
                <a16:creationId xmlns:a16="http://schemas.microsoft.com/office/drawing/2014/main" id="{0E256039-8B2E-F74A-ABAC-FA220DEDFC45}"/>
              </a:ext>
            </a:extLst>
          </p:cNvPr>
          <p:cNvGrpSpPr/>
          <p:nvPr/>
        </p:nvGrpSpPr>
        <p:grpSpPr>
          <a:xfrm>
            <a:off x="731520" y="5519420"/>
            <a:ext cx="3108960" cy="704314"/>
            <a:chOff x="6355046" y="7663785"/>
            <a:chExt cx="3112075" cy="704314"/>
          </a:xfrm>
        </p:grpSpPr>
        <p:pic>
          <p:nvPicPr>
            <p:cNvPr id="11" name="Picture 10">
              <a:extLst>
                <a:ext uri="{FF2B5EF4-FFF2-40B4-BE49-F238E27FC236}">
                  <a16:creationId xmlns:a16="http://schemas.microsoft.com/office/drawing/2014/main" id="{F91BA353-0CE5-3043-980D-E641E84EF2F5}"/>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6580541" y="7663785"/>
              <a:ext cx="2743200" cy="182880"/>
            </a:xfrm>
            <a:prstGeom prst="rect">
              <a:avLst/>
            </a:prstGeom>
          </p:spPr>
        </p:pic>
        <p:sp>
          <p:nvSpPr>
            <p:cNvPr id="12" name="TextBox 11">
              <a:extLst>
                <a:ext uri="{FF2B5EF4-FFF2-40B4-BE49-F238E27FC236}">
                  <a16:creationId xmlns:a16="http://schemas.microsoft.com/office/drawing/2014/main" id="{3F3855AB-7688-0743-B452-3FE029DF6E30}"/>
                </a:ext>
              </a:extLst>
            </p:cNvPr>
            <p:cNvSpPr txBox="1"/>
            <p:nvPr/>
          </p:nvSpPr>
          <p:spPr>
            <a:xfrm>
              <a:off x="7537091" y="8029545"/>
              <a:ext cx="830099" cy="338554"/>
            </a:xfrm>
            <a:prstGeom prst="rect">
              <a:avLst/>
            </a:prstGeom>
            <a:noFill/>
          </p:spPr>
          <p:txBody>
            <a:bodyPr wrap="none" rtlCol="0">
              <a:spAutoFit/>
            </a:bodyPr>
            <a:lstStyle/>
            <a:p>
              <a:pPr algn="ctr"/>
              <a:r>
                <a:rPr lang="en-US" sz="1600" b="1" dirty="0"/>
                <a:t>ALT [m]</a:t>
              </a:r>
            </a:p>
          </p:txBody>
        </p:sp>
        <p:sp>
          <p:nvSpPr>
            <p:cNvPr id="13" name="TextBox 12">
              <a:extLst>
                <a:ext uri="{FF2B5EF4-FFF2-40B4-BE49-F238E27FC236}">
                  <a16:creationId xmlns:a16="http://schemas.microsoft.com/office/drawing/2014/main" id="{2985E67A-82EA-0743-92E3-173D76A5B6C3}"/>
                </a:ext>
              </a:extLst>
            </p:cNvPr>
            <p:cNvSpPr txBox="1"/>
            <p:nvPr/>
          </p:nvSpPr>
          <p:spPr>
            <a:xfrm>
              <a:off x="8915367" y="7755225"/>
              <a:ext cx="551754" cy="338554"/>
            </a:xfrm>
            <a:prstGeom prst="rect">
              <a:avLst/>
            </a:prstGeom>
            <a:noFill/>
          </p:spPr>
          <p:txBody>
            <a:bodyPr wrap="none" rtlCol="0">
              <a:spAutoFit/>
            </a:bodyPr>
            <a:lstStyle/>
            <a:p>
              <a:pPr algn="ctr"/>
              <a:r>
                <a:rPr lang="en-US" sz="1600" b="1" dirty="0"/>
                <a:t>0.65</a:t>
              </a:r>
            </a:p>
          </p:txBody>
        </p:sp>
        <p:sp>
          <p:nvSpPr>
            <p:cNvPr id="14" name="TextBox 13">
              <a:extLst>
                <a:ext uri="{FF2B5EF4-FFF2-40B4-BE49-F238E27FC236}">
                  <a16:creationId xmlns:a16="http://schemas.microsoft.com/office/drawing/2014/main" id="{7FDB8EB3-B892-6E4D-A376-659B5E852430}"/>
                </a:ext>
              </a:extLst>
            </p:cNvPr>
            <p:cNvSpPr txBox="1"/>
            <p:nvPr/>
          </p:nvSpPr>
          <p:spPr>
            <a:xfrm>
              <a:off x="6355046" y="7755225"/>
              <a:ext cx="551754" cy="338554"/>
            </a:xfrm>
            <a:prstGeom prst="rect">
              <a:avLst/>
            </a:prstGeom>
            <a:noFill/>
          </p:spPr>
          <p:txBody>
            <a:bodyPr wrap="none" rtlCol="0">
              <a:spAutoFit/>
            </a:bodyPr>
            <a:lstStyle/>
            <a:p>
              <a:pPr algn="ctr"/>
              <a:r>
                <a:rPr lang="en-US" sz="1600" b="1" dirty="0"/>
                <a:t>0.25</a:t>
              </a:r>
            </a:p>
          </p:txBody>
        </p:sp>
        <p:sp>
          <p:nvSpPr>
            <p:cNvPr id="15" name="TextBox 14">
              <a:extLst>
                <a:ext uri="{FF2B5EF4-FFF2-40B4-BE49-F238E27FC236}">
                  <a16:creationId xmlns:a16="http://schemas.microsoft.com/office/drawing/2014/main" id="{D7474129-BA6D-574A-85BA-7AA4D726C519}"/>
                </a:ext>
              </a:extLst>
            </p:cNvPr>
            <p:cNvSpPr txBox="1"/>
            <p:nvPr/>
          </p:nvSpPr>
          <p:spPr>
            <a:xfrm>
              <a:off x="7676263" y="7755225"/>
              <a:ext cx="551754" cy="338554"/>
            </a:xfrm>
            <a:prstGeom prst="rect">
              <a:avLst/>
            </a:prstGeom>
            <a:noFill/>
          </p:spPr>
          <p:txBody>
            <a:bodyPr wrap="none" rtlCol="0">
              <a:spAutoFit/>
            </a:bodyPr>
            <a:lstStyle/>
            <a:p>
              <a:pPr algn="ctr"/>
              <a:r>
                <a:rPr lang="en-US" sz="1600" b="1" dirty="0"/>
                <a:t>0.45</a:t>
              </a:r>
            </a:p>
          </p:txBody>
        </p:sp>
      </p:grpSp>
      <p:grpSp>
        <p:nvGrpSpPr>
          <p:cNvPr id="16" name="Group 15">
            <a:extLst>
              <a:ext uri="{FF2B5EF4-FFF2-40B4-BE49-F238E27FC236}">
                <a16:creationId xmlns:a16="http://schemas.microsoft.com/office/drawing/2014/main" id="{6D63DEF3-77DC-0549-B7DF-140D56CE3FA1}"/>
              </a:ext>
            </a:extLst>
          </p:cNvPr>
          <p:cNvGrpSpPr/>
          <p:nvPr/>
        </p:nvGrpSpPr>
        <p:grpSpPr>
          <a:xfrm>
            <a:off x="5252120" y="5519420"/>
            <a:ext cx="3211763" cy="704314"/>
            <a:chOff x="2633379" y="7663785"/>
            <a:chExt cx="3201803" cy="704314"/>
          </a:xfrm>
        </p:grpSpPr>
        <p:pic>
          <p:nvPicPr>
            <p:cNvPr id="17" name="Picture 16">
              <a:extLst>
                <a:ext uri="{FF2B5EF4-FFF2-40B4-BE49-F238E27FC236}">
                  <a16:creationId xmlns:a16="http://schemas.microsoft.com/office/drawing/2014/main" id="{F0D88746-81F0-9B43-83B8-B9EEFD81995D}"/>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flipH="1">
              <a:off x="2855330" y="7663785"/>
              <a:ext cx="2743200" cy="182880"/>
            </a:xfrm>
            <a:prstGeom prst="rect">
              <a:avLst/>
            </a:prstGeom>
          </p:spPr>
        </p:pic>
        <p:sp>
          <p:nvSpPr>
            <p:cNvPr id="18" name="TextBox 17">
              <a:extLst>
                <a:ext uri="{FF2B5EF4-FFF2-40B4-BE49-F238E27FC236}">
                  <a16:creationId xmlns:a16="http://schemas.microsoft.com/office/drawing/2014/main" id="{87C02F6B-1CC7-AF44-8FC6-823CA481B818}"/>
                </a:ext>
              </a:extLst>
            </p:cNvPr>
            <p:cNvSpPr txBox="1"/>
            <p:nvPr/>
          </p:nvSpPr>
          <p:spPr>
            <a:xfrm>
              <a:off x="2704614" y="8029545"/>
              <a:ext cx="3044635" cy="338554"/>
            </a:xfrm>
            <a:prstGeom prst="rect">
              <a:avLst/>
            </a:prstGeom>
            <a:noFill/>
          </p:spPr>
          <p:txBody>
            <a:bodyPr wrap="none" rtlCol="0">
              <a:spAutoFit/>
            </a:bodyPr>
            <a:lstStyle/>
            <a:p>
              <a:pPr algn="ctr"/>
              <a:r>
                <a:rPr lang="en-US" sz="1600" b="1" dirty="0"/>
                <a:t>Subsurface Soil Moisture [m</a:t>
              </a:r>
              <a:r>
                <a:rPr lang="en-US" sz="1600" b="1" baseline="30000" dirty="0"/>
                <a:t>3</a:t>
              </a:r>
              <a:r>
                <a:rPr lang="en-US" sz="1600" b="1" dirty="0"/>
                <a:t>/m</a:t>
              </a:r>
              <a:r>
                <a:rPr lang="en-US" sz="1600" b="1" baseline="30000" dirty="0"/>
                <a:t>3</a:t>
              </a:r>
              <a:r>
                <a:rPr lang="en-US" sz="1600" b="1" dirty="0"/>
                <a:t>]</a:t>
              </a:r>
            </a:p>
          </p:txBody>
        </p:sp>
        <p:sp>
          <p:nvSpPr>
            <p:cNvPr id="19" name="TextBox 18">
              <a:extLst>
                <a:ext uri="{FF2B5EF4-FFF2-40B4-BE49-F238E27FC236}">
                  <a16:creationId xmlns:a16="http://schemas.microsoft.com/office/drawing/2014/main" id="{FB331508-4C47-F946-801C-5434EC18B1AE}"/>
                </a:ext>
              </a:extLst>
            </p:cNvPr>
            <p:cNvSpPr txBox="1"/>
            <p:nvPr/>
          </p:nvSpPr>
          <p:spPr>
            <a:xfrm>
              <a:off x="2633379" y="7755225"/>
              <a:ext cx="550043" cy="338554"/>
            </a:xfrm>
            <a:prstGeom prst="rect">
              <a:avLst/>
            </a:prstGeom>
            <a:noFill/>
          </p:spPr>
          <p:txBody>
            <a:bodyPr wrap="none" rtlCol="0">
              <a:spAutoFit/>
            </a:bodyPr>
            <a:lstStyle/>
            <a:p>
              <a:pPr algn="ctr"/>
              <a:r>
                <a:rPr lang="en-US" sz="1600" b="1" dirty="0"/>
                <a:t>0.25</a:t>
              </a:r>
            </a:p>
          </p:txBody>
        </p:sp>
        <p:sp>
          <p:nvSpPr>
            <p:cNvPr id="20" name="TextBox 19">
              <a:extLst>
                <a:ext uri="{FF2B5EF4-FFF2-40B4-BE49-F238E27FC236}">
                  <a16:creationId xmlns:a16="http://schemas.microsoft.com/office/drawing/2014/main" id="{5207760C-1C7B-BF47-A8DC-83F5ABC4CA79}"/>
                </a:ext>
              </a:extLst>
            </p:cNvPr>
            <p:cNvSpPr txBox="1"/>
            <p:nvPr/>
          </p:nvSpPr>
          <p:spPr>
            <a:xfrm>
              <a:off x="5285139" y="7755225"/>
              <a:ext cx="550043" cy="338554"/>
            </a:xfrm>
            <a:prstGeom prst="rect">
              <a:avLst/>
            </a:prstGeom>
            <a:noFill/>
          </p:spPr>
          <p:txBody>
            <a:bodyPr wrap="none" rtlCol="0">
              <a:spAutoFit/>
            </a:bodyPr>
            <a:lstStyle/>
            <a:p>
              <a:pPr algn="ctr"/>
              <a:r>
                <a:rPr lang="en-US" sz="1600" b="1" dirty="0"/>
                <a:t>0.65</a:t>
              </a:r>
            </a:p>
          </p:txBody>
        </p:sp>
        <p:sp>
          <p:nvSpPr>
            <p:cNvPr id="21" name="TextBox 20">
              <a:extLst>
                <a:ext uri="{FF2B5EF4-FFF2-40B4-BE49-F238E27FC236}">
                  <a16:creationId xmlns:a16="http://schemas.microsoft.com/office/drawing/2014/main" id="{DF88A75F-E186-1846-B4CA-B6598FD7AAE0}"/>
                </a:ext>
              </a:extLst>
            </p:cNvPr>
            <p:cNvSpPr txBox="1"/>
            <p:nvPr/>
          </p:nvSpPr>
          <p:spPr>
            <a:xfrm>
              <a:off x="3951906" y="7755225"/>
              <a:ext cx="550043" cy="338554"/>
            </a:xfrm>
            <a:prstGeom prst="rect">
              <a:avLst/>
            </a:prstGeom>
            <a:noFill/>
          </p:spPr>
          <p:txBody>
            <a:bodyPr wrap="none" rtlCol="0">
              <a:spAutoFit/>
            </a:bodyPr>
            <a:lstStyle/>
            <a:p>
              <a:pPr algn="ctr"/>
              <a:r>
                <a:rPr lang="en-US" sz="1600" b="1" dirty="0"/>
                <a:t>0.45</a:t>
              </a:r>
            </a:p>
          </p:txBody>
        </p:sp>
      </p:grpSp>
      <p:sp>
        <p:nvSpPr>
          <p:cNvPr id="22" name="TextBox 21">
            <a:extLst>
              <a:ext uri="{FF2B5EF4-FFF2-40B4-BE49-F238E27FC236}">
                <a16:creationId xmlns:a16="http://schemas.microsoft.com/office/drawing/2014/main" id="{A8D79C9B-2F06-054C-B182-028A69862173}"/>
              </a:ext>
            </a:extLst>
          </p:cNvPr>
          <p:cNvSpPr txBox="1"/>
          <p:nvPr/>
        </p:nvSpPr>
        <p:spPr>
          <a:xfrm>
            <a:off x="0" y="422441"/>
            <a:ext cx="9144000" cy="714298"/>
          </a:xfrm>
          <a:prstGeom prst="rect">
            <a:avLst/>
          </a:prstGeom>
          <a:noFill/>
        </p:spPr>
        <p:txBody>
          <a:bodyPr wrap="square" rtlCol="0">
            <a:spAutoFit/>
          </a:bodyPr>
          <a:lstStyle/>
          <a:p>
            <a:pPr marL="377190" indent="-285750">
              <a:lnSpc>
                <a:spcPts val="2500"/>
              </a:lnSpc>
              <a:buFont typeface="Arial" panose="020B0604020202020204" pitchFamily="34" charset="0"/>
              <a:buChar char="•"/>
            </a:pPr>
            <a:r>
              <a:rPr lang="en-US" dirty="0"/>
              <a:t>Example shown: </a:t>
            </a:r>
            <a:r>
              <a:rPr lang="en-US" dirty="0" err="1"/>
              <a:t>Atqasuk</a:t>
            </a:r>
            <a:r>
              <a:rPr lang="en-US" dirty="0"/>
              <a:t> line, 2015</a:t>
            </a:r>
          </a:p>
          <a:p>
            <a:pPr marL="377190" indent="-285750">
              <a:lnSpc>
                <a:spcPts val="2500"/>
              </a:lnSpc>
              <a:buFont typeface="Arial" panose="020B0604020202020204" pitchFamily="34" charset="0"/>
              <a:buChar char="•"/>
            </a:pPr>
            <a:r>
              <a:rPr lang="en-US" dirty="0"/>
              <a:t>Note spatial variability of ALT and soil moisture around the rims of ponds</a:t>
            </a:r>
          </a:p>
        </p:txBody>
      </p:sp>
      <p:sp>
        <p:nvSpPr>
          <p:cNvPr id="23" name="TextBox 22">
            <a:extLst>
              <a:ext uri="{FF2B5EF4-FFF2-40B4-BE49-F238E27FC236}">
                <a16:creationId xmlns:a16="http://schemas.microsoft.com/office/drawing/2014/main" id="{0743FD2A-3FD0-6A47-B89E-E6D56B1EAE9B}"/>
              </a:ext>
            </a:extLst>
          </p:cNvPr>
          <p:cNvSpPr txBox="1"/>
          <p:nvPr/>
        </p:nvSpPr>
        <p:spPr>
          <a:xfrm>
            <a:off x="3893834" y="1221740"/>
            <a:ext cx="652744" cy="305314"/>
          </a:xfrm>
          <a:prstGeom prst="rect">
            <a:avLst/>
          </a:prstGeom>
          <a:noFill/>
        </p:spPr>
        <p:txBody>
          <a:bodyPr wrap="none" rtlCol="0">
            <a:spAutoFit/>
          </a:bodyPr>
          <a:lstStyle/>
          <a:p>
            <a:pPr algn="ctr"/>
            <a:r>
              <a:rPr lang="en-US" b="1" dirty="0">
                <a:solidFill>
                  <a:srgbClr val="00B0F0"/>
                </a:solidFill>
              </a:rPr>
              <a:t>2015</a:t>
            </a:r>
          </a:p>
        </p:txBody>
      </p:sp>
      <p:sp>
        <p:nvSpPr>
          <p:cNvPr id="24" name="TextBox 23">
            <a:extLst>
              <a:ext uri="{FF2B5EF4-FFF2-40B4-BE49-F238E27FC236}">
                <a16:creationId xmlns:a16="http://schemas.microsoft.com/office/drawing/2014/main" id="{ADF79915-27A5-6645-A14E-C5207A098DF4}"/>
              </a:ext>
            </a:extLst>
          </p:cNvPr>
          <p:cNvSpPr txBox="1"/>
          <p:nvPr/>
        </p:nvSpPr>
        <p:spPr>
          <a:xfrm>
            <a:off x="8491256" y="1193905"/>
            <a:ext cx="652744" cy="305314"/>
          </a:xfrm>
          <a:prstGeom prst="rect">
            <a:avLst/>
          </a:prstGeom>
          <a:noFill/>
        </p:spPr>
        <p:txBody>
          <a:bodyPr wrap="none" rtlCol="0">
            <a:spAutoFit/>
          </a:bodyPr>
          <a:lstStyle/>
          <a:p>
            <a:pPr algn="ctr"/>
            <a:r>
              <a:rPr lang="en-US" b="1" dirty="0">
                <a:solidFill>
                  <a:srgbClr val="00B0F0"/>
                </a:solidFill>
              </a:rPr>
              <a:t>2015</a:t>
            </a:r>
          </a:p>
        </p:txBody>
      </p:sp>
      <p:sp>
        <p:nvSpPr>
          <p:cNvPr id="25" name="Slide Number Placeholder 24">
            <a:extLst>
              <a:ext uri="{FF2B5EF4-FFF2-40B4-BE49-F238E27FC236}">
                <a16:creationId xmlns:a16="http://schemas.microsoft.com/office/drawing/2014/main" id="{FBE35787-71AC-F64A-8CED-E4C911E7439E}"/>
              </a:ext>
            </a:extLst>
          </p:cNvPr>
          <p:cNvSpPr>
            <a:spLocks noGrp="1"/>
          </p:cNvSpPr>
          <p:nvPr>
            <p:ph type="sldNum" sz="quarter" idx="12"/>
          </p:nvPr>
        </p:nvSpPr>
        <p:spPr/>
        <p:txBody>
          <a:bodyPr/>
          <a:lstStyle/>
          <a:p>
            <a:fld id="{AF4A57A3-165B-2B47-9364-4FA50E408D4D}" type="slidenum">
              <a:rPr lang="en-US" smtClean="0"/>
              <a:t>6</a:t>
            </a:fld>
            <a:endParaRPr lang="en-US"/>
          </a:p>
        </p:txBody>
      </p:sp>
      <p:sp>
        <p:nvSpPr>
          <p:cNvPr id="27" name="TextBox 26">
            <a:extLst>
              <a:ext uri="{FF2B5EF4-FFF2-40B4-BE49-F238E27FC236}">
                <a16:creationId xmlns:a16="http://schemas.microsoft.com/office/drawing/2014/main" id="{E4D45EB2-636F-A245-AE7B-D04592874ABA}"/>
              </a:ext>
            </a:extLst>
          </p:cNvPr>
          <p:cNvSpPr txBox="1"/>
          <p:nvPr/>
        </p:nvSpPr>
        <p:spPr>
          <a:xfrm>
            <a:off x="347022" y="6368336"/>
            <a:ext cx="4428178" cy="461665"/>
          </a:xfrm>
          <a:prstGeom prst="rect">
            <a:avLst/>
          </a:prstGeom>
          <a:noFill/>
        </p:spPr>
        <p:txBody>
          <a:bodyPr wrap="square" rtlCol="0">
            <a:spAutoFit/>
          </a:bodyPr>
          <a:lstStyle/>
          <a:p>
            <a:r>
              <a:rPr lang="en-US" sz="1200" dirty="0">
                <a:solidFill>
                  <a:schemeClr val="bg1"/>
                </a:solidFill>
              </a:rPr>
              <a:t>* Chen et al., “Retrieval of Permafrost Active Layer Properties Using Time-Series P-Band Radar Observations,” IEEE-TGRS 2019</a:t>
            </a:r>
          </a:p>
        </p:txBody>
      </p:sp>
    </p:spTree>
    <p:extLst>
      <p:ext uri="{BB962C8B-B14F-4D97-AF65-F5344CB8AC3E}">
        <p14:creationId xmlns:p14="http://schemas.microsoft.com/office/powerpoint/2010/main" val="2530785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7FEC83-9739-0B47-B9B9-87684F22B6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9212" y="548640"/>
            <a:ext cx="3405576" cy="2834640"/>
          </a:xfrm>
          <a:prstGeom prst="rect">
            <a:avLst/>
          </a:prstGeom>
        </p:spPr>
      </p:pic>
      <p:pic>
        <p:nvPicPr>
          <p:cNvPr id="5" name="Picture 4">
            <a:extLst>
              <a:ext uri="{FF2B5EF4-FFF2-40B4-BE49-F238E27FC236}">
                <a16:creationId xmlns:a16="http://schemas.microsoft.com/office/drawing/2014/main" id="{A8BCF83D-7EF4-8F4B-896F-804EC7E122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7145" y="3429000"/>
            <a:ext cx="3405575" cy="2834640"/>
          </a:xfrm>
          <a:prstGeom prst="rect">
            <a:avLst/>
          </a:prstGeom>
        </p:spPr>
      </p:pic>
      <p:pic>
        <p:nvPicPr>
          <p:cNvPr id="7" name="Picture 6">
            <a:extLst>
              <a:ext uri="{FF2B5EF4-FFF2-40B4-BE49-F238E27FC236}">
                <a16:creationId xmlns:a16="http://schemas.microsoft.com/office/drawing/2014/main" id="{62EDD302-7210-0144-A681-A8E11EB52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1282" y="3429000"/>
            <a:ext cx="3405574" cy="2834640"/>
          </a:xfrm>
          <a:prstGeom prst="rect">
            <a:avLst/>
          </a:prstGeom>
        </p:spPr>
      </p:pic>
      <p:grpSp>
        <p:nvGrpSpPr>
          <p:cNvPr id="16" name="Group 15">
            <a:extLst>
              <a:ext uri="{FF2B5EF4-FFF2-40B4-BE49-F238E27FC236}">
                <a16:creationId xmlns:a16="http://schemas.microsoft.com/office/drawing/2014/main" id="{0BFEA0A1-F764-DF4C-866E-51C865403178}"/>
              </a:ext>
            </a:extLst>
          </p:cNvPr>
          <p:cNvGrpSpPr/>
          <p:nvPr/>
        </p:nvGrpSpPr>
        <p:grpSpPr>
          <a:xfrm>
            <a:off x="2869212" y="2724686"/>
            <a:ext cx="2056318" cy="704314"/>
            <a:chOff x="6161462" y="7663785"/>
            <a:chExt cx="3499243" cy="704314"/>
          </a:xfrm>
        </p:grpSpPr>
        <p:pic>
          <p:nvPicPr>
            <p:cNvPr id="17" name="Picture 16">
              <a:extLst>
                <a:ext uri="{FF2B5EF4-FFF2-40B4-BE49-F238E27FC236}">
                  <a16:creationId xmlns:a16="http://schemas.microsoft.com/office/drawing/2014/main" id="{6A868DF9-9E19-904B-9E65-7D15EFCD1448}"/>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6580541" y="7663785"/>
              <a:ext cx="2743200" cy="182880"/>
            </a:xfrm>
            <a:prstGeom prst="rect">
              <a:avLst/>
            </a:prstGeom>
          </p:spPr>
        </p:pic>
        <p:sp>
          <p:nvSpPr>
            <p:cNvPr id="18" name="TextBox 17">
              <a:extLst>
                <a:ext uri="{FF2B5EF4-FFF2-40B4-BE49-F238E27FC236}">
                  <a16:creationId xmlns:a16="http://schemas.microsoft.com/office/drawing/2014/main" id="{C5720E8A-7307-CF4A-891E-DA182F00F405}"/>
                </a:ext>
              </a:extLst>
            </p:cNvPr>
            <p:cNvSpPr txBox="1"/>
            <p:nvPr/>
          </p:nvSpPr>
          <p:spPr>
            <a:xfrm>
              <a:off x="7245850" y="8029545"/>
              <a:ext cx="1412584" cy="338554"/>
            </a:xfrm>
            <a:prstGeom prst="rect">
              <a:avLst/>
            </a:prstGeom>
            <a:noFill/>
          </p:spPr>
          <p:txBody>
            <a:bodyPr wrap="none" rtlCol="0">
              <a:spAutoFit/>
            </a:bodyPr>
            <a:lstStyle/>
            <a:p>
              <a:pPr algn="ctr"/>
              <a:r>
                <a:rPr lang="en-US" sz="1600" b="1" dirty="0">
                  <a:solidFill>
                    <a:schemeClr val="bg1"/>
                  </a:solidFill>
                </a:rPr>
                <a:t>ALT [m]</a:t>
              </a:r>
            </a:p>
          </p:txBody>
        </p:sp>
        <p:sp>
          <p:nvSpPr>
            <p:cNvPr id="19" name="TextBox 18">
              <a:extLst>
                <a:ext uri="{FF2B5EF4-FFF2-40B4-BE49-F238E27FC236}">
                  <a16:creationId xmlns:a16="http://schemas.microsoft.com/office/drawing/2014/main" id="{C701DE08-B40F-0D4E-8022-5DC3F8B27EAF}"/>
                </a:ext>
              </a:extLst>
            </p:cNvPr>
            <p:cNvSpPr txBox="1"/>
            <p:nvPr/>
          </p:nvSpPr>
          <p:spPr>
            <a:xfrm>
              <a:off x="8721783" y="7755225"/>
              <a:ext cx="938922" cy="338554"/>
            </a:xfrm>
            <a:prstGeom prst="rect">
              <a:avLst/>
            </a:prstGeom>
            <a:noFill/>
          </p:spPr>
          <p:txBody>
            <a:bodyPr wrap="none" rtlCol="0">
              <a:spAutoFit/>
            </a:bodyPr>
            <a:lstStyle/>
            <a:p>
              <a:pPr algn="ctr"/>
              <a:r>
                <a:rPr lang="en-US" sz="1600" b="1" dirty="0">
                  <a:solidFill>
                    <a:schemeClr val="bg1"/>
                  </a:solidFill>
                </a:rPr>
                <a:t>0.65</a:t>
              </a:r>
            </a:p>
          </p:txBody>
        </p:sp>
        <p:sp>
          <p:nvSpPr>
            <p:cNvPr id="20" name="TextBox 19">
              <a:extLst>
                <a:ext uri="{FF2B5EF4-FFF2-40B4-BE49-F238E27FC236}">
                  <a16:creationId xmlns:a16="http://schemas.microsoft.com/office/drawing/2014/main" id="{3B004A13-0209-8C46-AF38-CAB56279F631}"/>
                </a:ext>
              </a:extLst>
            </p:cNvPr>
            <p:cNvSpPr txBox="1"/>
            <p:nvPr/>
          </p:nvSpPr>
          <p:spPr>
            <a:xfrm>
              <a:off x="6161462" y="7755225"/>
              <a:ext cx="938922" cy="338554"/>
            </a:xfrm>
            <a:prstGeom prst="rect">
              <a:avLst/>
            </a:prstGeom>
            <a:noFill/>
          </p:spPr>
          <p:txBody>
            <a:bodyPr wrap="none" rtlCol="0">
              <a:spAutoFit/>
            </a:bodyPr>
            <a:lstStyle/>
            <a:p>
              <a:pPr algn="ctr"/>
              <a:r>
                <a:rPr lang="en-US" sz="1600" b="1" dirty="0">
                  <a:solidFill>
                    <a:schemeClr val="bg1"/>
                  </a:solidFill>
                </a:rPr>
                <a:t>0.25</a:t>
              </a:r>
            </a:p>
          </p:txBody>
        </p:sp>
        <p:sp>
          <p:nvSpPr>
            <p:cNvPr id="21" name="TextBox 20">
              <a:extLst>
                <a:ext uri="{FF2B5EF4-FFF2-40B4-BE49-F238E27FC236}">
                  <a16:creationId xmlns:a16="http://schemas.microsoft.com/office/drawing/2014/main" id="{58C09957-1A82-2946-9B46-4BDE3200E5CC}"/>
                </a:ext>
              </a:extLst>
            </p:cNvPr>
            <p:cNvSpPr txBox="1"/>
            <p:nvPr/>
          </p:nvSpPr>
          <p:spPr>
            <a:xfrm>
              <a:off x="7482680" y="7755225"/>
              <a:ext cx="938922" cy="338554"/>
            </a:xfrm>
            <a:prstGeom prst="rect">
              <a:avLst/>
            </a:prstGeom>
            <a:noFill/>
          </p:spPr>
          <p:txBody>
            <a:bodyPr wrap="none" rtlCol="0">
              <a:spAutoFit/>
            </a:bodyPr>
            <a:lstStyle/>
            <a:p>
              <a:pPr algn="ctr"/>
              <a:r>
                <a:rPr lang="en-US" sz="1600" b="1" dirty="0">
                  <a:solidFill>
                    <a:schemeClr val="bg1"/>
                  </a:solidFill>
                </a:rPr>
                <a:t>0.45</a:t>
              </a:r>
            </a:p>
          </p:txBody>
        </p:sp>
      </p:grpSp>
      <p:grpSp>
        <p:nvGrpSpPr>
          <p:cNvPr id="22" name="Group 21">
            <a:extLst>
              <a:ext uri="{FF2B5EF4-FFF2-40B4-BE49-F238E27FC236}">
                <a16:creationId xmlns:a16="http://schemas.microsoft.com/office/drawing/2014/main" id="{11C5B84D-367D-BE45-B809-3A4702E80FE4}"/>
              </a:ext>
            </a:extLst>
          </p:cNvPr>
          <p:cNvGrpSpPr/>
          <p:nvPr/>
        </p:nvGrpSpPr>
        <p:grpSpPr>
          <a:xfrm>
            <a:off x="1078583" y="5605046"/>
            <a:ext cx="2735109" cy="704314"/>
            <a:chOff x="1909299" y="7663785"/>
            <a:chExt cx="4635266" cy="704314"/>
          </a:xfrm>
        </p:grpSpPr>
        <p:pic>
          <p:nvPicPr>
            <p:cNvPr id="23" name="Picture 22">
              <a:extLst>
                <a:ext uri="{FF2B5EF4-FFF2-40B4-BE49-F238E27FC236}">
                  <a16:creationId xmlns:a16="http://schemas.microsoft.com/office/drawing/2014/main" id="{2D8A5936-592C-384B-9D0B-9321E3032885}"/>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flipH="1">
              <a:off x="2855330" y="7663785"/>
              <a:ext cx="2743200" cy="182880"/>
            </a:xfrm>
            <a:prstGeom prst="rect">
              <a:avLst/>
            </a:prstGeom>
          </p:spPr>
        </p:pic>
        <p:sp>
          <p:nvSpPr>
            <p:cNvPr id="24" name="TextBox 23">
              <a:extLst>
                <a:ext uri="{FF2B5EF4-FFF2-40B4-BE49-F238E27FC236}">
                  <a16:creationId xmlns:a16="http://schemas.microsoft.com/office/drawing/2014/main" id="{653DA42C-DFFB-6A48-8B9A-972A93D3631A}"/>
                </a:ext>
              </a:extLst>
            </p:cNvPr>
            <p:cNvSpPr txBox="1"/>
            <p:nvPr/>
          </p:nvSpPr>
          <p:spPr>
            <a:xfrm>
              <a:off x="1909299" y="8029545"/>
              <a:ext cx="4635266" cy="338554"/>
            </a:xfrm>
            <a:prstGeom prst="rect">
              <a:avLst/>
            </a:prstGeom>
            <a:noFill/>
          </p:spPr>
          <p:txBody>
            <a:bodyPr wrap="none" rtlCol="0">
              <a:spAutoFit/>
            </a:bodyPr>
            <a:lstStyle/>
            <a:p>
              <a:pPr algn="ctr"/>
              <a:r>
                <a:rPr lang="en-US" sz="1600" b="1" dirty="0">
                  <a:solidFill>
                    <a:schemeClr val="bg1"/>
                  </a:solidFill>
                </a:rPr>
                <a:t>Surface Soil Moisture [m</a:t>
              </a:r>
              <a:r>
                <a:rPr lang="en-US" sz="1600" b="1" baseline="30000" dirty="0">
                  <a:solidFill>
                    <a:schemeClr val="bg1"/>
                  </a:solidFill>
                </a:rPr>
                <a:t>3</a:t>
              </a:r>
              <a:r>
                <a:rPr lang="en-US" sz="1600" b="1" dirty="0">
                  <a:solidFill>
                    <a:schemeClr val="bg1"/>
                  </a:solidFill>
                </a:rPr>
                <a:t>/m</a:t>
              </a:r>
              <a:r>
                <a:rPr lang="en-US" sz="1600" b="1" baseline="30000" dirty="0">
                  <a:solidFill>
                    <a:schemeClr val="bg1"/>
                  </a:solidFill>
                </a:rPr>
                <a:t>3</a:t>
              </a:r>
              <a:r>
                <a:rPr lang="en-US" sz="1600" b="1" dirty="0">
                  <a:solidFill>
                    <a:schemeClr val="bg1"/>
                  </a:solidFill>
                </a:rPr>
                <a:t>]</a:t>
              </a:r>
            </a:p>
          </p:txBody>
        </p:sp>
        <p:sp>
          <p:nvSpPr>
            <p:cNvPr id="25" name="TextBox 24">
              <a:extLst>
                <a:ext uri="{FF2B5EF4-FFF2-40B4-BE49-F238E27FC236}">
                  <a16:creationId xmlns:a16="http://schemas.microsoft.com/office/drawing/2014/main" id="{9B165DA2-9B9E-E94F-BAF1-E9627804AA49}"/>
                </a:ext>
              </a:extLst>
            </p:cNvPr>
            <p:cNvSpPr txBox="1"/>
            <p:nvPr/>
          </p:nvSpPr>
          <p:spPr>
            <a:xfrm>
              <a:off x="2529156" y="7755225"/>
              <a:ext cx="758489" cy="338554"/>
            </a:xfrm>
            <a:prstGeom prst="rect">
              <a:avLst/>
            </a:prstGeom>
            <a:noFill/>
          </p:spPr>
          <p:txBody>
            <a:bodyPr wrap="none" rtlCol="0">
              <a:spAutoFit/>
            </a:bodyPr>
            <a:lstStyle/>
            <a:p>
              <a:pPr algn="ctr"/>
              <a:r>
                <a:rPr lang="en-US" sz="1600" b="1" dirty="0">
                  <a:solidFill>
                    <a:schemeClr val="bg1"/>
                  </a:solidFill>
                </a:rPr>
                <a:t>0.0</a:t>
              </a:r>
            </a:p>
          </p:txBody>
        </p:sp>
        <p:sp>
          <p:nvSpPr>
            <p:cNvPr id="26" name="TextBox 25">
              <a:extLst>
                <a:ext uri="{FF2B5EF4-FFF2-40B4-BE49-F238E27FC236}">
                  <a16:creationId xmlns:a16="http://schemas.microsoft.com/office/drawing/2014/main" id="{C39C914D-A5E1-BF44-AB89-71EE8C0A82D8}"/>
                </a:ext>
              </a:extLst>
            </p:cNvPr>
            <p:cNvSpPr txBox="1"/>
            <p:nvPr/>
          </p:nvSpPr>
          <p:spPr>
            <a:xfrm>
              <a:off x="5180914" y="7755225"/>
              <a:ext cx="758491" cy="338554"/>
            </a:xfrm>
            <a:prstGeom prst="rect">
              <a:avLst/>
            </a:prstGeom>
            <a:noFill/>
          </p:spPr>
          <p:txBody>
            <a:bodyPr wrap="none" rtlCol="0">
              <a:spAutoFit/>
            </a:bodyPr>
            <a:lstStyle/>
            <a:p>
              <a:pPr algn="ctr"/>
              <a:r>
                <a:rPr lang="en-US" sz="1600" b="1" dirty="0">
                  <a:solidFill>
                    <a:schemeClr val="bg1"/>
                  </a:solidFill>
                </a:rPr>
                <a:t>0.3</a:t>
              </a:r>
            </a:p>
          </p:txBody>
        </p:sp>
        <p:sp>
          <p:nvSpPr>
            <p:cNvPr id="27" name="TextBox 26">
              <a:extLst>
                <a:ext uri="{FF2B5EF4-FFF2-40B4-BE49-F238E27FC236}">
                  <a16:creationId xmlns:a16="http://schemas.microsoft.com/office/drawing/2014/main" id="{76596379-BE2F-1E45-946B-F0A328FC98FC}"/>
                </a:ext>
              </a:extLst>
            </p:cNvPr>
            <p:cNvSpPr txBox="1"/>
            <p:nvPr/>
          </p:nvSpPr>
          <p:spPr>
            <a:xfrm>
              <a:off x="3759393" y="7755225"/>
              <a:ext cx="935073" cy="338554"/>
            </a:xfrm>
            <a:prstGeom prst="rect">
              <a:avLst/>
            </a:prstGeom>
            <a:noFill/>
          </p:spPr>
          <p:txBody>
            <a:bodyPr wrap="none" rtlCol="0">
              <a:spAutoFit/>
            </a:bodyPr>
            <a:lstStyle/>
            <a:p>
              <a:pPr algn="ctr"/>
              <a:r>
                <a:rPr lang="en-US" sz="1600" b="1" dirty="0">
                  <a:solidFill>
                    <a:schemeClr val="bg1"/>
                  </a:solidFill>
                </a:rPr>
                <a:t>0.1	5</a:t>
              </a:r>
            </a:p>
          </p:txBody>
        </p:sp>
      </p:grpSp>
      <p:grpSp>
        <p:nvGrpSpPr>
          <p:cNvPr id="28" name="Group 27">
            <a:extLst>
              <a:ext uri="{FF2B5EF4-FFF2-40B4-BE49-F238E27FC236}">
                <a16:creationId xmlns:a16="http://schemas.microsoft.com/office/drawing/2014/main" id="{99EAB51E-1D2C-AD48-8137-958119362B15}"/>
              </a:ext>
            </a:extLst>
          </p:cNvPr>
          <p:cNvGrpSpPr/>
          <p:nvPr/>
        </p:nvGrpSpPr>
        <p:grpSpPr>
          <a:xfrm>
            <a:off x="4554906" y="5559326"/>
            <a:ext cx="3037050" cy="690711"/>
            <a:chOff x="1880328" y="7663785"/>
            <a:chExt cx="5146974" cy="690711"/>
          </a:xfrm>
        </p:grpSpPr>
        <p:pic>
          <p:nvPicPr>
            <p:cNvPr id="29" name="Picture 28">
              <a:extLst>
                <a:ext uri="{FF2B5EF4-FFF2-40B4-BE49-F238E27FC236}">
                  <a16:creationId xmlns:a16="http://schemas.microsoft.com/office/drawing/2014/main" id="{B5727068-07E4-3346-9428-1AD2912E9563}"/>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flipH="1">
              <a:off x="2855330" y="7663785"/>
              <a:ext cx="2743200" cy="182880"/>
            </a:xfrm>
            <a:prstGeom prst="rect">
              <a:avLst/>
            </a:prstGeom>
          </p:spPr>
        </p:pic>
        <p:sp>
          <p:nvSpPr>
            <p:cNvPr id="30" name="TextBox 29">
              <a:extLst>
                <a:ext uri="{FF2B5EF4-FFF2-40B4-BE49-F238E27FC236}">
                  <a16:creationId xmlns:a16="http://schemas.microsoft.com/office/drawing/2014/main" id="{13CD61DE-C57E-3C42-AE2D-796ECFDB66BF}"/>
                </a:ext>
              </a:extLst>
            </p:cNvPr>
            <p:cNvSpPr txBox="1"/>
            <p:nvPr/>
          </p:nvSpPr>
          <p:spPr>
            <a:xfrm>
              <a:off x="1880328" y="8015942"/>
              <a:ext cx="5146974" cy="338554"/>
            </a:xfrm>
            <a:prstGeom prst="rect">
              <a:avLst/>
            </a:prstGeom>
            <a:noFill/>
          </p:spPr>
          <p:txBody>
            <a:bodyPr wrap="none" rtlCol="0">
              <a:spAutoFit/>
            </a:bodyPr>
            <a:lstStyle/>
            <a:p>
              <a:pPr algn="ctr"/>
              <a:r>
                <a:rPr lang="en-US" sz="1600" b="1" dirty="0">
                  <a:solidFill>
                    <a:schemeClr val="bg1"/>
                  </a:solidFill>
                </a:rPr>
                <a:t>Subsurface Soil Moisture [m</a:t>
              </a:r>
              <a:r>
                <a:rPr lang="en-US" sz="1600" b="1" baseline="30000" dirty="0">
                  <a:solidFill>
                    <a:schemeClr val="bg1"/>
                  </a:solidFill>
                </a:rPr>
                <a:t>3</a:t>
              </a:r>
              <a:r>
                <a:rPr lang="en-US" sz="1600" b="1" dirty="0">
                  <a:solidFill>
                    <a:schemeClr val="bg1"/>
                  </a:solidFill>
                </a:rPr>
                <a:t>/m</a:t>
              </a:r>
              <a:r>
                <a:rPr lang="en-US" sz="1600" b="1" baseline="30000" dirty="0">
                  <a:solidFill>
                    <a:schemeClr val="bg1"/>
                  </a:solidFill>
                </a:rPr>
                <a:t>3</a:t>
              </a:r>
              <a:r>
                <a:rPr lang="en-US" sz="1600" b="1" dirty="0">
                  <a:solidFill>
                    <a:schemeClr val="bg1"/>
                  </a:solidFill>
                </a:rPr>
                <a:t>]</a:t>
              </a:r>
            </a:p>
          </p:txBody>
        </p:sp>
        <p:sp>
          <p:nvSpPr>
            <p:cNvPr id="31" name="TextBox 30">
              <a:extLst>
                <a:ext uri="{FF2B5EF4-FFF2-40B4-BE49-F238E27FC236}">
                  <a16:creationId xmlns:a16="http://schemas.microsoft.com/office/drawing/2014/main" id="{8222B914-2B8E-DF49-8F1F-C8238933338B}"/>
                </a:ext>
              </a:extLst>
            </p:cNvPr>
            <p:cNvSpPr txBox="1"/>
            <p:nvPr/>
          </p:nvSpPr>
          <p:spPr>
            <a:xfrm>
              <a:off x="2440864" y="7755225"/>
              <a:ext cx="935073" cy="338554"/>
            </a:xfrm>
            <a:prstGeom prst="rect">
              <a:avLst/>
            </a:prstGeom>
            <a:noFill/>
          </p:spPr>
          <p:txBody>
            <a:bodyPr wrap="none" rtlCol="0">
              <a:spAutoFit/>
            </a:bodyPr>
            <a:lstStyle/>
            <a:p>
              <a:pPr algn="ctr"/>
              <a:r>
                <a:rPr lang="en-US" sz="1600" b="1" dirty="0">
                  <a:solidFill>
                    <a:schemeClr val="bg1"/>
                  </a:solidFill>
                </a:rPr>
                <a:t>0.35</a:t>
              </a:r>
            </a:p>
          </p:txBody>
        </p:sp>
        <p:sp>
          <p:nvSpPr>
            <p:cNvPr id="32" name="TextBox 31">
              <a:extLst>
                <a:ext uri="{FF2B5EF4-FFF2-40B4-BE49-F238E27FC236}">
                  <a16:creationId xmlns:a16="http://schemas.microsoft.com/office/drawing/2014/main" id="{0F5B0180-02EE-D145-AB7D-4619EEB51861}"/>
                </a:ext>
              </a:extLst>
            </p:cNvPr>
            <p:cNvSpPr txBox="1"/>
            <p:nvPr/>
          </p:nvSpPr>
          <p:spPr>
            <a:xfrm>
              <a:off x="5092624" y="7755225"/>
              <a:ext cx="935073" cy="338554"/>
            </a:xfrm>
            <a:prstGeom prst="rect">
              <a:avLst/>
            </a:prstGeom>
            <a:noFill/>
          </p:spPr>
          <p:txBody>
            <a:bodyPr wrap="none" rtlCol="0">
              <a:spAutoFit/>
            </a:bodyPr>
            <a:lstStyle/>
            <a:p>
              <a:pPr algn="ctr"/>
              <a:r>
                <a:rPr lang="en-US" sz="1600" b="1" dirty="0">
                  <a:solidFill>
                    <a:schemeClr val="bg1"/>
                  </a:solidFill>
                </a:rPr>
                <a:t>0.75</a:t>
              </a:r>
            </a:p>
          </p:txBody>
        </p:sp>
        <p:sp>
          <p:nvSpPr>
            <p:cNvPr id="33" name="TextBox 32">
              <a:extLst>
                <a:ext uri="{FF2B5EF4-FFF2-40B4-BE49-F238E27FC236}">
                  <a16:creationId xmlns:a16="http://schemas.microsoft.com/office/drawing/2014/main" id="{B145EDB7-4963-7345-8A06-B44B09E4CEF3}"/>
                </a:ext>
              </a:extLst>
            </p:cNvPr>
            <p:cNvSpPr txBox="1"/>
            <p:nvPr/>
          </p:nvSpPr>
          <p:spPr>
            <a:xfrm>
              <a:off x="3759393" y="7755225"/>
              <a:ext cx="935073" cy="338554"/>
            </a:xfrm>
            <a:prstGeom prst="rect">
              <a:avLst/>
            </a:prstGeom>
            <a:noFill/>
          </p:spPr>
          <p:txBody>
            <a:bodyPr wrap="none" rtlCol="0">
              <a:spAutoFit/>
            </a:bodyPr>
            <a:lstStyle/>
            <a:p>
              <a:pPr algn="ctr"/>
              <a:r>
                <a:rPr lang="en-US" sz="1600" b="1" dirty="0">
                  <a:solidFill>
                    <a:schemeClr val="bg1"/>
                  </a:solidFill>
                </a:rPr>
                <a:t>0.55</a:t>
              </a:r>
            </a:p>
          </p:txBody>
        </p:sp>
      </p:grpSp>
      <p:sp>
        <p:nvSpPr>
          <p:cNvPr id="34" name="TextBox 33">
            <a:extLst>
              <a:ext uri="{FF2B5EF4-FFF2-40B4-BE49-F238E27FC236}">
                <a16:creationId xmlns:a16="http://schemas.microsoft.com/office/drawing/2014/main" id="{1CC50A7A-8C86-2D41-A76E-9A76585FA033}"/>
              </a:ext>
            </a:extLst>
          </p:cNvPr>
          <p:cNvSpPr txBox="1"/>
          <p:nvPr/>
        </p:nvSpPr>
        <p:spPr>
          <a:xfrm>
            <a:off x="5651325" y="548640"/>
            <a:ext cx="652744" cy="305314"/>
          </a:xfrm>
          <a:prstGeom prst="rect">
            <a:avLst/>
          </a:prstGeom>
          <a:noFill/>
        </p:spPr>
        <p:txBody>
          <a:bodyPr wrap="none" rtlCol="0">
            <a:spAutoFit/>
          </a:bodyPr>
          <a:lstStyle/>
          <a:p>
            <a:pPr algn="ctr"/>
            <a:r>
              <a:rPr lang="en-US" b="1" dirty="0">
                <a:solidFill>
                  <a:srgbClr val="00B0F0"/>
                </a:solidFill>
              </a:rPr>
              <a:t>2017</a:t>
            </a:r>
          </a:p>
        </p:txBody>
      </p:sp>
      <p:sp>
        <p:nvSpPr>
          <p:cNvPr id="35" name="TextBox 34">
            <a:extLst>
              <a:ext uri="{FF2B5EF4-FFF2-40B4-BE49-F238E27FC236}">
                <a16:creationId xmlns:a16="http://schemas.microsoft.com/office/drawing/2014/main" id="{F8B96260-E476-6846-A165-08FE43B3D2E3}"/>
              </a:ext>
            </a:extLst>
          </p:cNvPr>
          <p:cNvSpPr txBox="1"/>
          <p:nvPr/>
        </p:nvSpPr>
        <p:spPr>
          <a:xfrm>
            <a:off x="7354112" y="3429000"/>
            <a:ext cx="652744" cy="305314"/>
          </a:xfrm>
          <a:prstGeom prst="rect">
            <a:avLst/>
          </a:prstGeom>
          <a:noFill/>
        </p:spPr>
        <p:txBody>
          <a:bodyPr wrap="none" rtlCol="0">
            <a:spAutoFit/>
          </a:bodyPr>
          <a:lstStyle/>
          <a:p>
            <a:pPr algn="ctr"/>
            <a:r>
              <a:rPr lang="en-US" b="1" dirty="0">
                <a:solidFill>
                  <a:srgbClr val="00B0F0"/>
                </a:solidFill>
              </a:rPr>
              <a:t>2017</a:t>
            </a:r>
          </a:p>
        </p:txBody>
      </p:sp>
      <p:sp>
        <p:nvSpPr>
          <p:cNvPr id="36" name="TextBox 35">
            <a:extLst>
              <a:ext uri="{FF2B5EF4-FFF2-40B4-BE49-F238E27FC236}">
                <a16:creationId xmlns:a16="http://schemas.microsoft.com/office/drawing/2014/main" id="{ABD6DF84-57D0-474F-A1FE-76EE40710377}"/>
              </a:ext>
            </a:extLst>
          </p:cNvPr>
          <p:cNvSpPr txBox="1"/>
          <p:nvPr/>
        </p:nvSpPr>
        <p:spPr>
          <a:xfrm>
            <a:off x="3889976" y="3429000"/>
            <a:ext cx="652744" cy="305314"/>
          </a:xfrm>
          <a:prstGeom prst="rect">
            <a:avLst/>
          </a:prstGeom>
          <a:noFill/>
        </p:spPr>
        <p:txBody>
          <a:bodyPr wrap="none" rtlCol="0">
            <a:spAutoFit/>
          </a:bodyPr>
          <a:lstStyle/>
          <a:p>
            <a:pPr algn="ctr"/>
            <a:r>
              <a:rPr lang="en-US" b="1" dirty="0">
                <a:solidFill>
                  <a:srgbClr val="00B0F0"/>
                </a:solidFill>
              </a:rPr>
              <a:t>2017</a:t>
            </a:r>
          </a:p>
        </p:txBody>
      </p:sp>
      <p:sp>
        <p:nvSpPr>
          <p:cNvPr id="37" name="Slide Number Placeholder 36">
            <a:extLst>
              <a:ext uri="{FF2B5EF4-FFF2-40B4-BE49-F238E27FC236}">
                <a16:creationId xmlns:a16="http://schemas.microsoft.com/office/drawing/2014/main" id="{C5324EF4-F7C9-094E-B851-44F47C4C1D35}"/>
              </a:ext>
            </a:extLst>
          </p:cNvPr>
          <p:cNvSpPr>
            <a:spLocks noGrp="1"/>
          </p:cNvSpPr>
          <p:nvPr>
            <p:ph type="sldNum" sz="quarter" idx="12"/>
          </p:nvPr>
        </p:nvSpPr>
        <p:spPr/>
        <p:txBody>
          <a:bodyPr/>
          <a:lstStyle/>
          <a:p>
            <a:fld id="{AF4A57A3-165B-2B47-9364-4FA50E408D4D}" type="slidenum">
              <a:rPr lang="en-US" smtClean="0"/>
              <a:t>7</a:t>
            </a:fld>
            <a:endParaRPr lang="en-US"/>
          </a:p>
        </p:txBody>
      </p:sp>
      <p:sp>
        <p:nvSpPr>
          <p:cNvPr id="38" name="TextBox 37">
            <a:extLst>
              <a:ext uri="{FF2B5EF4-FFF2-40B4-BE49-F238E27FC236}">
                <a16:creationId xmlns:a16="http://schemas.microsoft.com/office/drawing/2014/main" id="{8E51C6A1-E218-9B45-A744-B4E3D7E5154E}"/>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P-Band POLSAR Retrievals (3)</a:t>
            </a:r>
            <a:endParaRPr lang="en-US" sz="2000" b="1" dirty="0">
              <a:solidFill>
                <a:schemeClr val="bg1"/>
              </a:solidFill>
            </a:endParaRPr>
          </a:p>
        </p:txBody>
      </p:sp>
      <p:sp>
        <p:nvSpPr>
          <p:cNvPr id="2" name="TextBox 1">
            <a:extLst>
              <a:ext uri="{FF2B5EF4-FFF2-40B4-BE49-F238E27FC236}">
                <a16:creationId xmlns:a16="http://schemas.microsoft.com/office/drawing/2014/main" id="{E111AAEA-8C05-EE47-B4F6-FC6353A36DFB}"/>
              </a:ext>
            </a:extLst>
          </p:cNvPr>
          <p:cNvSpPr txBox="1"/>
          <p:nvPr/>
        </p:nvSpPr>
        <p:spPr>
          <a:xfrm>
            <a:off x="85455" y="853954"/>
            <a:ext cx="2376676" cy="461665"/>
          </a:xfrm>
          <a:prstGeom prst="rect">
            <a:avLst/>
          </a:prstGeom>
          <a:noFill/>
        </p:spPr>
        <p:txBody>
          <a:bodyPr wrap="none" rtlCol="0">
            <a:spAutoFit/>
          </a:bodyPr>
          <a:lstStyle/>
          <a:p>
            <a:r>
              <a:rPr lang="en-US" sz="2400" dirty="0"/>
              <a:t>Seward Peninsula</a:t>
            </a:r>
          </a:p>
        </p:txBody>
      </p:sp>
    </p:spTree>
    <p:extLst>
      <p:ext uri="{BB962C8B-B14F-4D97-AF65-F5344CB8AC3E}">
        <p14:creationId xmlns:p14="http://schemas.microsoft.com/office/powerpoint/2010/main" val="2556241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8FB15D-3CE8-064B-8969-B62709ACFA73}"/>
              </a:ext>
            </a:extLst>
          </p:cNvPr>
          <p:cNvSpPr txBox="1"/>
          <p:nvPr/>
        </p:nvSpPr>
        <p:spPr>
          <a:xfrm>
            <a:off x="0" y="548640"/>
            <a:ext cx="9144000" cy="1996700"/>
          </a:xfrm>
          <a:prstGeom prst="rect">
            <a:avLst/>
          </a:prstGeom>
          <a:noFill/>
        </p:spPr>
        <p:txBody>
          <a:bodyPr wrap="square" rtlCol="0">
            <a:spAutoFit/>
          </a:bodyPr>
          <a:lstStyle/>
          <a:p>
            <a:pPr marL="377190" indent="-285750">
              <a:lnSpc>
                <a:spcPts val="2500"/>
              </a:lnSpc>
              <a:buFont typeface="Arial" panose="020B0604020202020204" pitchFamily="34" charset="0"/>
              <a:buChar char="•"/>
            </a:pPr>
            <a:r>
              <a:rPr lang="en-US" dirty="0"/>
              <a:t>“Sensing depth” </a:t>
            </a:r>
            <a:r>
              <a:rPr lang="en-US" i="1" dirty="0">
                <a:latin typeface="Symbol" pitchFamily="2" charset="2"/>
              </a:rPr>
              <a:t>d</a:t>
            </a:r>
            <a:r>
              <a:rPr lang="en-US" i="1" baseline="-25000" dirty="0"/>
              <a:t>s</a:t>
            </a:r>
            <a:r>
              <a:rPr lang="en-US" dirty="0"/>
              <a:t> defined as </a:t>
            </a:r>
            <a:r>
              <a:rPr lang="en-US" b="1" i="1" u="sng" dirty="0">
                <a:solidFill>
                  <a:srgbClr val="3128F4"/>
                </a:solidFill>
              </a:rPr>
              <a:t>subsurface depth beyond which observed radar signals are not sensitive to the presence of permafrost interface</a:t>
            </a:r>
          </a:p>
          <a:p>
            <a:pPr marL="377190" indent="-285750">
              <a:lnSpc>
                <a:spcPts val="2500"/>
              </a:lnSpc>
              <a:buFont typeface="Arial" panose="020B0604020202020204" pitchFamily="34" charset="0"/>
              <a:buChar char="•"/>
            </a:pPr>
            <a:r>
              <a:rPr lang="en-US" i="1" dirty="0">
                <a:latin typeface="Symbol" pitchFamily="2" charset="2"/>
              </a:rPr>
              <a:t>d</a:t>
            </a:r>
            <a:r>
              <a:rPr lang="en-US" i="1" baseline="-25000" dirty="0"/>
              <a:t>s  </a:t>
            </a:r>
            <a:r>
              <a:rPr lang="en-US" dirty="0"/>
              <a:t>is different from the conventional penetration depth </a:t>
            </a:r>
            <a:r>
              <a:rPr lang="en-US" i="1" dirty="0" err="1">
                <a:latin typeface="Symbol" pitchFamily="2" charset="2"/>
              </a:rPr>
              <a:t>d</a:t>
            </a:r>
            <a:r>
              <a:rPr lang="en-US" i="1" baseline="-25000" dirty="0" err="1">
                <a:latin typeface="Calibri" panose="020F0502020204030204" pitchFamily="34" charset="0"/>
                <a:cs typeface="Calibri" panose="020F0502020204030204" pitchFamily="34" charset="0"/>
              </a:rPr>
              <a:t>p</a:t>
            </a:r>
            <a:r>
              <a:rPr lang="en-US" i="1" baseline="-25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(or the 1/e depth) </a:t>
            </a:r>
            <a:endParaRPr lang="en-US" baseline="-25000" dirty="0">
              <a:latin typeface="Calibri" panose="020F0502020204030204" pitchFamily="34" charset="0"/>
              <a:cs typeface="Calibri" panose="020F0502020204030204" pitchFamily="34" charset="0"/>
            </a:endParaRPr>
          </a:p>
          <a:p>
            <a:pPr marL="377190" indent="-285750">
              <a:lnSpc>
                <a:spcPts val="2500"/>
              </a:lnSpc>
              <a:buFont typeface="Arial" panose="020B0604020202020204" pitchFamily="34" charset="0"/>
              <a:buChar char="•"/>
            </a:pPr>
            <a:r>
              <a:rPr lang="en-US" i="1" dirty="0">
                <a:latin typeface="Symbol" pitchFamily="2" charset="2"/>
              </a:rPr>
              <a:t>d</a:t>
            </a:r>
            <a:r>
              <a:rPr lang="en-US" i="1" baseline="-25000" dirty="0"/>
              <a:t>s   </a:t>
            </a:r>
            <a:r>
              <a:rPr lang="en-US" dirty="0"/>
              <a:t>depends on radar calibration uncertainty and dielectric properties of active layer</a:t>
            </a:r>
          </a:p>
          <a:p>
            <a:pPr marL="377190" indent="-285750">
              <a:lnSpc>
                <a:spcPts val="2500"/>
              </a:lnSpc>
              <a:buFont typeface="Arial" panose="020B0604020202020204" pitchFamily="34" charset="0"/>
              <a:buChar char="•"/>
            </a:pPr>
            <a:r>
              <a:rPr lang="en-US" i="1" dirty="0">
                <a:latin typeface="Symbol" pitchFamily="2" charset="2"/>
              </a:rPr>
              <a:t>d</a:t>
            </a:r>
            <a:r>
              <a:rPr lang="en-US" i="1" baseline="-25000" dirty="0"/>
              <a:t>s    </a:t>
            </a:r>
            <a:r>
              <a:rPr lang="en-US" dirty="0"/>
              <a:t>is larger for longer wavelengths: </a:t>
            </a:r>
            <a:r>
              <a:rPr lang="en-US" i="1" dirty="0">
                <a:latin typeface="Symbol" pitchFamily="2" charset="2"/>
              </a:rPr>
              <a:t>d</a:t>
            </a:r>
            <a:r>
              <a:rPr lang="en-US" i="1" baseline="-25000" dirty="0"/>
              <a:t>s, P-band  </a:t>
            </a:r>
            <a:r>
              <a:rPr lang="en-US" i="1" dirty="0"/>
              <a:t>&gt; </a:t>
            </a:r>
            <a:r>
              <a:rPr lang="en-US" i="1" dirty="0">
                <a:latin typeface="Symbol" pitchFamily="2" charset="2"/>
              </a:rPr>
              <a:t>d</a:t>
            </a:r>
            <a:r>
              <a:rPr lang="en-US" i="1" baseline="-25000" dirty="0"/>
              <a:t>s, L-band</a:t>
            </a:r>
            <a:endParaRPr lang="en-US" dirty="0"/>
          </a:p>
          <a:p>
            <a:pPr marL="91440">
              <a:lnSpc>
                <a:spcPts val="2500"/>
              </a:lnSpc>
            </a:pPr>
            <a:endParaRPr lang="en-US" dirty="0"/>
          </a:p>
        </p:txBody>
      </p:sp>
      <p:sp>
        <p:nvSpPr>
          <p:cNvPr id="5" name="TextBox 4">
            <a:extLst>
              <a:ext uri="{FF2B5EF4-FFF2-40B4-BE49-F238E27FC236}">
                <a16:creationId xmlns:a16="http://schemas.microsoft.com/office/drawing/2014/main" id="{5DB065E2-09FF-E447-9CDF-A85220DAD7B9}"/>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Radar “Sensing Depth”</a:t>
            </a:r>
            <a:endParaRPr lang="en-US" sz="2000" b="1" dirty="0">
              <a:solidFill>
                <a:schemeClr val="bg1"/>
              </a:solidFill>
            </a:endParaRPr>
          </a:p>
        </p:txBody>
      </p:sp>
      <p:sp>
        <p:nvSpPr>
          <p:cNvPr id="11" name="Slide Number Placeholder 10">
            <a:extLst>
              <a:ext uri="{FF2B5EF4-FFF2-40B4-BE49-F238E27FC236}">
                <a16:creationId xmlns:a16="http://schemas.microsoft.com/office/drawing/2014/main" id="{55BD8542-8ABA-C041-A1AA-C2FFD0CEF48C}"/>
              </a:ext>
            </a:extLst>
          </p:cNvPr>
          <p:cNvSpPr>
            <a:spLocks noGrp="1"/>
          </p:cNvSpPr>
          <p:nvPr>
            <p:ph type="sldNum" sz="quarter" idx="12"/>
          </p:nvPr>
        </p:nvSpPr>
        <p:spPr/>
        <p:txBody>
          <a:bodyPr/>
          <a:lstStyle/>
          <a:p>
            <a:fld id="{AF4A57A3-165B-2B47-9364-4FA50E408D4D}" type="slidenum">
              <a:rPr lang="en-US" smtClean="0"/>
              <a:t>8</a:t>
            </a:fld>
            <a:endParaRPr lang="en-US"/>
          </a:p>
        </p:txBody>
      </p:sp>
      <p:pic>
        <p:nvPicPr>
          <p:cNvPr id="14" name="Picture 13">
            <a:extLst>
              <a:ext uri="{FF2B5EF4-FFF2-40B4-BE49-F238E27FC236}">
                <a16:creationId xmlns:a16="http://schemas.microsoft.com/office/drawing/2014/main" id="{AA7ED395-8E74-A84B-8886-720B4E1D2D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847" y="2310922"/>
            <a:ext cx="5489751" cy="4031536"/>
          </a:xfrm>
          <a:prstGeom prst="rect">
            <a:avLst/>
          </a:prstGeom>
        </p:spPr>
      </p:pic>
      <p:sp>
        <p:nvSpPr>
          <p:cNvPr id="15" name="TextBox 14">
            <a:extLst>
              <a:ext uri="{FF2B5EF4-FFF2-40B4-BE49-F238E27FC236}">
                <a16:creationId xmlns:a16="http://schemas.microsoft.com/office/drawing/2014/main" id="{9613EC71-C468-8A47-A872-CECF243B6CCD}"/>
              </a:ext>
            </a:extLst>
          </p:cNvPr>
          <p:cNvSpPr txBox="1"/>
          <p:nvPr/>
        </p:nvSpPr>
        <p:spPr>
          <a:xfrm>
            <a:off x="2151999" y="5006460"/>
            <a:ext cx="2619426" cy="646331"/>
          </a:xfrm>
          <a:prstGeom prst="rect">
            <a:avLst/>
          </a:prstGeom>
          <a:noFill/>
        </p:spPr>
        <p:txBody>
          <a:bodyPr wrap="square" rtlCol="0">
            <a:spAutoFit/>
          </a:bodyPr>
          <a:lstStyle/>
          <a:p>
            <a:r>
              <a:rPr lang="en-US" dirty="0">
                <a:solidFill>
                  <a:schemeClr val="accent1">
                    <a:lumMod val="75000"/>
                  </a:schemeClr>
                </a:solidFill>
              </a:rPr>
              <a:t>Example for calibration uncertainty = 0.5 dB </a:t>
            </a:r>
          </a:p>
        </p:txBody>
      </p:sp>
      <p:sp>
        <p:nvSpPr>
          <p:cNvPr id="8" name="TextBox 7">
            <a:extLst>
              <a:ext uri="{FF2B5EF4-FFF2-40B4-BE49-F238E27FC236}">
                <a16:creationId xmlns:a16="http://schemas.microsoft.com/office/drawing/2014/main" id="{F877BC00-281C-7740-8E74-F822EE49C6F8}"/>
              </a:ext>
            </a:extLst>
          </p:cNvPr>
          <p:cNvSpPr txBox="1"/>
          <p:nvPr/>
        </p:nvSpPr>
        <p:spPr>
          <a:xfrm>
            <a:off x="347022" y="6368336"/>
            <a:ext cx="4428178" cy="461665"/>
          </a:xfrm>
          <a:prstGeom prst="rect">
            <a:avLst/>
          </a:prstGeom>
          <a:noFill/>
        </p:spPr>
        <p:txBody>
          <a:bodyPr wrap="square" rtlCol="0">
            <a:spAutoFit/>
          </a:bodyPr>
          <a:lstStyle/>
          <a:p>
            <a:r>
              <a:rPr lang="en-US" sz="1200" dirty="0">
                <a:solidFill>
                  <a:schemeClr val="bg1"/>
                </a:solidFill>
              </a:rPr>
              <a:t>* Chen et al., “Retrieval of Permafrost Active Layer Properties Using Time-Series P-Band Radar Observations,” IEEE-TGRS 2019</a:t>
            </a:r>
          </a:p>
        </p:txBody>
      </p:sp>
      <p:pic>
        <p:nvPicPr>
          <p:cNvPr id="9" name="Picture 8">
            <a:extLst>
              <a:ext uri="{FF2B5EF4-FFF2-40B4-BE49-F238E27FC236}">
                <a16:creationId xmlns:a16="http://schemas.microsoft.com/office/drawing/2014/main" id="{B1E4613E-1AB1-A244-A395-F7273DE422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4356"/>
          <a:stretch/>
        </p:blipFill>
        <p:spPr>
          <a:xfrm>
            <a:off x="6000853" y="2725583"/>
            <a:ext cx="2771185" cy="2976505"/>
          </a:xfrm>
          <a:prstGeom prst="rect">
            <a:avLst/>
          </a:prstGeom>
        </p:spPr>
      </p:pic>
      <p:cxnSp>
        <p:nvCxnSpPr>
          <p:cNvPr id="4" name="Straight Arrow Connector 3">
            <a:extLst>
              <a:ext uri="{FF2B5EF4-FFF2-40B4-BE49-F238E27FC236}">
                <a16:creationId xmlns:a16="http://schemas.microsoft.com/office/drawing/2014/main" id="{B14DB113-8D8C-034C-A591-E0A44178D4AD}"/>
              </a:ext>
            </a:extLst>
          </p:cNvPr>
          <p:cNvCxnSpPr>
            <a:cxnSpLocks/>
          </p:cNvCxnSpPr>
          <p:nvPr/>
        </p:nvCxnSpPr>
        <p:spPr>
          <a:xfrm flipH="1">
            <a:off x="7538112" y="945397"/>
            <a:ext cx="1233926" cy="37294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93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8FB15D-3CE8-064B-8969-B62709ACFA73}"/>
              </a:ext>
            </a:extLst>
          </p:cNvPr>
          <p:cNvSpPr txBox="1"/>
          <p:nvPr/>
        </p:nvSpPr>
        <p:spPr>
          <a:xfrm>
            <a:off x="0" y="548640"/>
            <a:ext cx="9144000" cy="1676100"/>
          </a:xfrm>
          <a:prstGeom prst="rect">
            <a:avLst/>
          </a:prstGeom>
          <a:noFill/>
        </p:spPr>
        <p:txBody>
          <a:bodyPr wrap="square" rtlCol="0">
            <a:spAutoFit/>
          </a:bodyPr>
          <a:lstStyle/>
          <a:p>
            <a:pPr marL="377190" indent="-285750">
              <a:lnSpc>
                <a:spcPts val="2500"/>
              </a:lnSpc>
              <a:buFont typeface="Arial" panose="020B0604020202020204" pitchFamily="34" charset="0"/>
              <a:buChar char="•"/>
            </a:pPr>
            <a:r>
              <a:rPr lang="en-US" dirty="0"/>
              <a:t>Retrieved ALT was compared against available in-situ observations at several CALM sites</a:t>
            </a:r>
          </a:p>
          <a:p>
            <a:pPr marL="377190" indent="-285750">
              <a:lnSpc>
                <a:spcPts val="2500"/>
              </a:lnSpc>
              <a:buFont typeface="Arial" panose="020B0604020202020204" pitchFamily="34" charset="0"/>
              <a:buChar char="•"/>
            </a:pPr>
            <a:r>
              <a:rPr lang="en-US" dirty="0"/>
              <a:t>“error” bars show spatial distribution of retrieved ALT within 2 arcsec pixels</a:t>
            </a:r>
          </a:p>
          <a:p>
            <a:pPr marL="377190" indent="-285750">
              <a:lnSpc>
                <a:spcPts val="2500"/>
              </a:lnSpc>
              <a:buFont typeface="Arial" panose="020B0604020202020204" pitchFamily="34" charset="0"/>
              <a:buChar char="•"/>
            </a:pPr>
            <a:endParaRPr lang="en-US" dirty="0"/>
          </a:p>
          <a:p>
            <a:pPr marL="377190" indent="-285750">
              <a:lnSpc>
                <a:spcPts val="2500"/>
              </a:lnSpc>
              <a:buFont typeface="Arial" panose="020B0604020202020204" pitchFamily="34" charset="0"/>
              <a:buChar char="•"/>
            </a:pPr>
            <a:r>
              <a:rPr lang="en-US" dirty="0"/>
              <a:t>For ALT &lt; sensing depth, retrieval RMSE is &lt; 0.05 m and mean bias is &lt; 0.03 m</a:t>
            </a:r>
          </a:p>
          <a:p>
            <a:pPr marL="377190" indent="-285750">
              <a:lnSpc>
                <a:spcPts val="2500"/>
              </a:lnSpc>
              <a:buFont typeface="Arial" panose="020B0604020202020204" pitchFamily="34" charset="0"/>
              <a:buChar char="•"/>
            </a:pPr>
            <a:r>
              <a:rPr lang="en-US" dirty="0"/>
              <a:t>For ALT &gt; sensing depth, retrieval errors increase nearly linearly with ALT</a:t>
            </a:r>
          </a:p>
        </p:txBody>
      </p:sp>
      <p:sp>
        <p:nvSpPr>
          <p:cNvPr id="5" name="TextBox 4">
            <a:extLst>
              <a:ext uri="{FF2B5EF4-FFF2-40B4-BE49-F238E27FC236}">
                <a16:creationId xmlns:a16="http://schemas.microsoft.com/office/drawing/2014/main" id="{5DB065E2-09FF-E447-9CDF-A85220DAD7B9}"/>
              </a:ext>
            </a:extLst>
          </p:cNvPr>
          <p:cNvSpPr txBox="1"/>
          <p:nvPr/>
        </p:nvSpPr>
        <p:spPr>
          <a:xfrm>
            <a:off x="0" y="0"/>
            <a:ext cx="9144000" cy="457200"/>
          </a:xfrm>
          <a:prstGeom prst="rect">
            <a:avLst/>
          </a:prstGeom>
          <a:solidFill>
            <a:schemeClr val="bg1">
              <a:lumMod val="50000"/>
            </a:schemeClr>
          </a:solidFill>
        </p:spPr>
        <p:txBody>
          <a:bodyPr wrap="square" rtlCol="0" anchor="ctr">
            <a:noAutofit/>
          </a:bodyPr>
          <a:lstStyle/>
          <a:p>
            <a:pPr algn="ctr"/>
            <a:r>
              <a:rPr lang="en-US" sz="2400" b="1" dirty="0">
                <a:solidFill>
                  <a:schemeClr val="bg1"/>
                </a:solidFill>
              </a:rPr>
              <a:t>ALT Retrieval Accuracy*</a:t>
            </a:r>
            <a:endParaRPr lang="en-US" sz="2000" b="1" dirty="0">
              <a:solidFill>
                <a:schemeClr val="bg1"/>
              </a:solidFill>
            </a:endParaRPr>
          </a:p>
        </p:txBody>
      </p:sp>
      <p:sp>
        <p:nvSpPr>
          <p:cNvPr id="11" name="Slide Number Placeholder 10">
            <a:extLst>
              <a:ext uri="{FF2B5EF4-FFF2-40B4-BE49-F238E27FC236}">
                <a16:creationId xmlns:a16="http://schemas.microsoft.com/office/drawing/2014/main" id="{55BD8542-8ABA-C041-A1AA-C2FFD0CEF48C}"/>
              </a:ext>
            </a:extLst>
          </p:cNvPr>
          <p:cNvSpPr>
            <a:spLocks noGrp="1"/>
          </p:cNvSpPr>
          <p:nvPr>
            <p:ph type="sldNum" sz="quarter" idx="12"/>
          </p:nvPr>
        </p:nvSpPr>
        <p:spPr/>
        <p:txBody>
          <a:bodyPr/>
          <a:lstStyle/>
          <a:p>
            <a:fld id="{AF4A57A3-165B-2B47-9364-4FA50E408D4D}" type="slidenum">
              <a:rPr lang="en-US" smtClean="0"/>
              <a:t>9</a:t>
            </a:fld>
            <a:endParaRPr lang="en-US"/>
          </a:p>
        </p:txBody>
      </p:sp>
      <p:pic>
        <p:nvPicPr>
          <p:cNvPr id="4" name="Picture 3">
            <a:extLst>
              <a:ext uri="{FF2B5EF4-FFF2-40B4-BE49-F238E27FC236}">
                <a16:creationId xmlns:a16="http://schemas.microsoft.com/office/drawing/2014/main" id="{D2606EF9-1143-9047-94EB-50C39F2EF3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5900" y="2331080"/>
            <a:ext cx="6172200" cy="3898232"/>
          </a:xfrm>
          <a:prstGeom prst="rect">
            <a:avLst/>
          </a:prstGeom>
        </p:spPr>
      </p:pic>
      <p:sp>
        <p:nvSpPr>
          <p:cNvPr id="7" name="TextBox 6">
            <a:extLst>
              <a:ext uri="{FF2B5EF4-FFF2-40B4-BE49-F238E27FC236}">
                <a16:creationId xmlns:a16="http://schemas.microsoft.com/office/drawing/2014/main" id="{DD3D8E14-4412-5C4A-AA41-BC93FA63CA64}"/>
              </a:ext>
            </a:extLst>
          </p:cNvPr>
          <p:cNvSpPr txBox="1"/>
          <p:nvPr/>
        </p:nvSpPr>
        <p:spPr>
          <a:xfrm>
            <a:off x="347022" y="6368336"/>
            <a:ext cx="4428178" cy="461665"/>
          </a:xfrm>
          <a:prstGeom prst="rect">
            <a:avLst/>
          </a:prstGeom>
          <a:noFill/>
        </p:spPr>
        <p:txBody>
          <a:bodyPr wrap="square" rtlCol="0">
            <a:spAutoFit/>
          </a:bodyPr>
          <a:lstStyle/>
          <a:p>
            <a:r>
              <a:rPr lang="en-US" sz="1200" dirty="0">
                <a:solidFill>
                  <a:schemeClr val="bg1"/>
                </a:solidFill>
              </a:rPr>
              <a:t>* Chen et al., “Retrieval of Permafrost Active Layer Properties Using Time-Series P-Band Radar Observations,” IEEE-TGRS 2019</a:t>
            </a:r>
          </a:p>
        </p:txBody>
      </p:sp>
    </p:spTree>
    <p:extLst>
      <p:ext uri="{BB962C8B-B14F-4D97-AF65-F5344CB8AC3E}">
        <p14:creationId xmlns:p14="http://schemas.microsoft.com/office/powerpoint/2010/main" val="1348261916"/>
      </p:ext>
    </p:extLst>
  </p:cSld>
  <p:clrMapOvr>
    <a:masterClrMapping/>
  </p:clrMapOvr>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tf00001236</Template>
  <TotalTime>4760</TotalTime>
  <Words>1191</Words>
  <Application>Microsoft Macintosh PowerPoint</Application>
  <PresentationFormat>On-screen Show (4:3)</PresentationFormat>
  <Paragraphs>231</Paragraphs>
  <Slides>16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Cambria Math</vt:lpstr>
      <vt:lpstr>Helvetica</vt:lpstr>
      <vt:lpstr>Symbol</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Chen</dc:creator>
  <cp:lastModifiedBy>Kendig, Leanne (GSFC-618.0)[GLOBAL SCIENCE &amp; TECHNOLOGY INC]</cp:lastModifiedBy>
  <cp:revision>94</cp:revision>
  <dcterms:created xsi:type="dcterms:W3CDTF">2018-12-07T14:29:07Z</dcterms:created>
  <dcterms:modified xsi:type="dcterms:W3CDTF">2019-05-20T14:36:04Z</dcterms:modified>
</cp:coreProperties>
</file>