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1"/>
  </p:notesMasterIdLst>
  <p:sldIdLst>
    <p:sldId id="324" r:id="rId2"/>
    <p:sldId id="584" r:id="rId3"/>
    <p:sldId id="583" r:id="rId4"/>
    <p:sldId id="581" r:id="rId5"/>
    <p:sldId id="573" r:id="rId6"/>
    <p:sldId id="579" r:id="rId7"/>
    <p:sldId id="574" r:id="rId8"/>
    <p:sldId id="575" r:id="rId9"/>
    <p:sldId id="576" r:id="rId10"/>
    <p:sldId id="577" r:id="rId11"/>
    <p:sldId id="578" r:id="rId12"/>
    <p:sldId id="580" r:id="rId13"/>
    <p:sldId id="588" r:id="rId14"/>
    <p:sldId id="585" r:id="rId15"/>
    <p:sldId id="586" r:id="rId16"/>
    <p:sldId id="567" r:id="rId17"/>
    <p:sldId id="427" r:id="rId18"/>
    <p:sldId id="521" r:id="rId19"/>
    <p:sldId id="558" r:id="rId20"/>
    <p:sldId id="565" r:id="rId21"/>
    <p:sldId id="582" r:id="rId22"/>
    <p:sldId id="587" r:id="rId23"/>
    <p:sldId id="561" r:id="rId24"/>
    <p:sldId id="562" r:id="rId25"/>
    <p:sldId id="564" r:id="rId26"/>
    <p:sldId id="552" r:id="rId27"/>
    <p:sldId id="553" r:id="rId28"/>
    <p:sldId id="555" r:id="rId29"/>
    <p:sldId id="515" r:id="rId30"/>
  </p:sldIdLst>
  <p:sldSz cx="9144000" cy="6858000" type="screen4x3"/>
  <p:notesSz cx="6858000" cy="9296400"/>
  <p:custShowLst>
    <p:custShow name="Custom Show 1" id="0">
      <p:sldLst>
        <p:sld r:id="rId2"/>
        <p:sld r:id="rId18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8"/>
    <a:srgbClr val="0000FF"/>
    <a:srgbClr val="00FA00"/>
    <a:srgbClr val="FF33CC"/>
    <a:srgbClr val="FFFF00"/>
    <a:srgbClr val="000066"/>
    <a:srgbClr val="9A4D00"/>
    <a:srgbClr val="6E652C"/>
    <a:srgbClr val="CC6600"/>
    <a:srgbClr val="FA6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52" autoAdjust="0"/>
    <p:restoredTop sz="86443" autoAdjust="0"/>
  </p:normalViewPr>
  <p:slideViewPr>
    <p:cSldViewPr snapToGrid="0">
      <p:cViewPr varScale="1">
        <p:scale>
          <a:sx n="80" d="100"/>
          <a:sy n="80" d="100"/>
        </p:scale>
        <p:origin x="31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B31CF3E-9C0B-44D5-A90A-5E2A89958F2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527953-FC24-4A6C-BE80-98EDFB753D89}" type="slidenum">
              <a:rPr lang="en-US" altLang="zh-CN">
                <a:latin typeface="Arial" panose="020B0604020202020204" pitchFamily="34" charset="0"/>
              </a:rPr>
              <a:pPr/>
              <a:t>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5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DC1BA-0A39-493D-A59E-B862265425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665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BD76A-7E69-4688-B36E-CB7A108812A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243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F26CC-AA54-468C-BA92-D42E710A2E7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8723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A82E4-DA11-4D41-A843-4118C0A2E5F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848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E3997-9DEB-40F6-A78E-E78E7A695B6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838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3C864-3907-4621-8908-595DE582A5A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758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72444-7797-4BE9-B32B-C419EB5C99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089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B04D5-31A0-42FC-B618-0B9382D4FBF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507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C7DC4-1618-4399-8315-C09537139FB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958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2826C-D1F6-44CC-B622-62B1C3E8BBA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9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F4486-BCAA-4EDA-8714-D2C63F5B61D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624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84CAC-2AFC-48FB-BA51-CBFE81B7E0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711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CBF41-787A-4DF4-9E54-38B73C12FAC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694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90F22-29E1-460C-9450-767AE58EA6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19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4282" y="0"/>
            <a:ext cx="874971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655DA56D-2717-45BC-8890-97E9DA23CDB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Char char="•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b="1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7646" y="703383"/>
            <a:ext cx="5848709" cy="1557338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Results from </a:t>
            </a:r>
            <a:r>
              <a:rPr lang="en-US" dirty="0" err="1" smtClean="0"/>
              <a:t>ABoVE</a:t>
            </a:r>
            <a:r>
              <a:rPr lang="en-US" dirty="0" smtClean="0"/>
              <a:t> Radar Projects</a:t>
            </a:r>
            <a:endParaRPr lang="en-US" altLang="zh-CN" dirty="0" smtClean="0">
              <a:ea typeface="宋体" panose="02010600030101010101" pitchFamily="2" charset="-12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608" y="26488942"/>
            <a:ext cx="1828800" cy="16987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322" y="3265688"/>
            <a:ext cx="3931920" cy="151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" y="2549791"/>
            <a:ext cx="3657600" cy="306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/>
              <a:t>Delta Junction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7642708" y="73333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/>
          <a:stretch/>
        </p:blipFill>
        <p:spPr>
          <a:xfrm>
            <a:off x="734665" y="1561383"/>
            <a:ext cx="7040880" cy="44919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6342" r="18956" b="8066"/>
          <a:stretch/>
        </p:blipFill>
        <p:spPr>
          <a:xfrm>
            <a:off x="28977" y="1551706"/>
            <a:ext cx="640080" cy="10725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809" y="1236874"/>
            <a:ext cx="167059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ubsidence (cm)</a:t>
            </a:r>
            <a:endParaRPr lang="en-US" b="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1894473" y="6085947"/>
            <a:ext cx="882754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Fire Scar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>
            <a:stCxn id="40" idx="0"/>
            <a:endCxn id="42" idx="4"/>
          </p:cNvCxnSpPr>
          <p:nvPr/>
        </p:nvCxnSpPr>
        <p:spPr bwMode="auto">
          <a:xfrm flipV="1">
            <a:off x="2335850" y="3912046"/>
            <a:ext cx="0" cy="217390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Oval 41"/>
          <p:cNvSpPr/>
          <p:nvPr/>
        </p:nvSpPr>
        <p:spPr bwMode="auto">
          <a:xfrm>
            <a:off x="2080969" y="3392695"/>
            <a:ext cx="509762" cy="51935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6129284" y="6041578"/>
            <a:ext cx="10824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Agriculture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0"/>
            <a:endCxn id="47" idx="4"/>
          </p:cNvCxnSpPr>
          <p:nvPr/>
        </p:nvCxnSpPr>
        <p:spPr bwMode="auto">
          <a:xfrm flipV="1">
            <a:off x="6670484" y="4932547"/>
            <a:ext cx="0" cy="110903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Oval 46"/>
          <p:cNvSpPr/>
          <p:nvPr/>
        </p:nvSpPr>
        <p:spPr bwMode="auto">
          <a:xfrm>
            <a:off x="6415603" y="4413196"/>
            <a:ext cx="509762" cy="51935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3524400" y="6066656"/>
            <a:ext cx="115112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Undisturbed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>
            <a:stCxn id="48" idx="0"/>
            <a:endCxn id="50" idx="4"/>
          </p:cNvCxnSpPr>
          <p:nvPr/>
        </p:nvCxnSpPr>
        <p:spPr bwMode="auto">
          <a:xfrm flipV="1">
            <a:off x="4099960" y="4726131"/>
            <a:ext cx="0" cy="134052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Oval 49"/>
          <p:cNvSpPr/>
          <p:nvPr/>
        </p:nvSpPr>
        <p:spPr bwMode="auto">
          <a:xfrm>
            <a:off x="3845079" y="4206780"/>
            <a:ext cx="509762" cy="51935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9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/>
      <p:bldP spid="47" grpId="0" animBg="1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/>
              <a:t>Seward </a:t>
            </a:r>
            <a:r>
              <a:rPr lang="en-US" dirty="0" smtClean="0"/>
              <a:t>Peninsula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6972148" y="45901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70" y="1443262"/>
            <a:ext cx="6858000" cy="47465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3872" r="31261" b="3278"/>
          <a:stretch/>
        </p:blipFill>
        <p:spPr>
          <a:xfrm>
            <a:off x="485774" y="1443262"/>
            <a:ext cx="640080" cy="1073682"/>
          </a:xfrm>
          <a:prstGeom prst="rect">
            <a:avLst/>
          </a:prstGeom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85774" y="1129981"/>
            <a:ext cx="90073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ALT (m)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2079257" y="6302535"/>
            <a:ext cx="130028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High and Dry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stCxn id="29" idx="0"/>
            <a:endCxn id="31" idx="4"/>
          </p:cNvCxnSpPr>
          <p:nvPr/>
        </p:nvCxnSpPr>
        <p:spPr bwMode="auto">
          <a:xfrm flipV="1">
            <a:off x="2729400" y="4705738"/>
            <a:ext cx="421543" cy="159679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Oval 30"/>
          <p:cNvSpPr/>
          <p:nvPr/>
        </p:nvSpPr>
        <p:spPr bwMode="auto">
          <a:xfrm>
            <a:off x="2922343" y="4248538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4064344" y="6302535"/>
            <a:ext cx="126723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Low and Wet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>
            <a:stCxn id="32" idx="0"/>
            <a:endCxn id="34" idx="4"/>
          </p:cNvCxnSpPr>
          <p:nvPr/>
        </p:nvCxnSpPr>
        <p:spPr bwMode="auto">
          <a:xfrm flipH="1" flipV="1">
            <a:off x="4292944" y="4705738"/>
            <a:ext cx="405018" cy="159679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4064344" y="4248538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 err="1" smtClean="0"/>
              <a:t>AirSWOT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9052560" y="95812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2" t="4801" r="38963" b="3963"/>
          <a:stretch/>
        </p:blipFill>
        <p:spPr>
          <a:xfrm>
            <a:off x="3036807" y="1706205"/>
            <a:ext cx="2156604" cy="4692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3" t="4429" r="33019" b="4298"/>
          <a:stretch/>
        </p:blipFill>
        <p:spPr>
          <a:xfrm>
            <a:off x="282695" y="1706205"/>
            <a:ext cx="2639683" cy="46945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5263" t="2931" r="13158" b="6223"/>
          <a:stretch/>
        </p:blipFill>
        <p:spPr>
          <a:xfrm>
            <a:off x="4743090" y="0"/>
            <a:ext cx="1554480" cy="155448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2695" y="1449448"/>
            <a:ext cx="178284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Ka</a:t>
            </a: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-band DEM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036807" y="1449448"/>
            <a:ext cx="178284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Infrared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0" y="1981200"/>
            <a:ext cx="3638550" cy="4114800"/>
          </a:xfrm>
        </p:spPr>
        <p:txBody>
          <a:bodyPr/>
          <a:lstStyle/>
          <a:p>
            <a:r>
              <a:rPr lang="en-US" dirty="0" err="1" smtClean="0"/>
              <a:t>Ka</a:t>
            </a:r>
            <a:r>
              <a:rPr lang="en-US" dirty="0" smtClean="0"/>
              <a:t>-band, </a:t>
            </a:r>
            <a:r>
              <a:rPr lang="en-US" dirty="0" err="1" smtClean="0"/>
              <a:t>cal</a:t>
            </a:r>
            <a:r>
              <a:rPr lang="en-US" dirty="0" smtClean="0"/>
              <a:t>/</a:t>
            </a:r>
            <a:r>
              <a:rPr lang="en-US" dirty="0" err="1" smtClean="0"/>
              <a:t>val</a:t>
            </a:r>
            <a:r>
              <a:rPr lang="en-US" baseline="0" dirty="0" smtClean="0"/>
              <a:t> for SWOT satellite</a:t>
            </a:r>
          </a:p>
          <a:p>
            <a:r>
              <a:rPr lang="en-US" dirty="0" smtClean="0"/>
              <a:t>Backscatter, coherence, uncertainty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Larry Smith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9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235570" y="1708031"/>
            <a:ext cx="4175185" cy="277770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66337" cy="846138"/>
          </a:xfrm>
        </p:spPr>
        <p:txBody>
          <a:bodyPr/>
          <a:lstStyle/>
          <a:p>
            <a:r>
              <a:rPr lang="en-US" dirty="0" smtClean="0"/>
              <a:t>Belowground Biomass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7581900" y="20374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226943" y="1380438"/>
            <a:ext cx="3976778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Compare </a:t>
            </a:r>
            <a:r>
              <a:rPr lang="en-US" altLang="en-US" sz="1800" i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en-US" altLang="en-US" sz="1800" i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 situ</a:t>
            </a:r>
            <a:r>
              <a:rPr lang="en-US" altLang="en-US" sz="18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and LVIS Canopy Height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6679" y="6488668"/>
            <a:ext cx="271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</a:t>
            </a:r>
            <a:r>
              <a:rPr lang="en-US" altLang="ja-JP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altLang="ja-JP" dirty="0" err="1">
                <a:solidFill>
                  <a:srgbClr val="FFFF00"/>
                </a:solidFill>
                <a:latin typeface="+mj-lt"/>
              </a:rPr>
              <a:t>Alireza</a:t>
            </a:r>
            <a:r>
              <a:rPr lang="en-US" altLang="ja-JP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ja-JP" dirty="0" err="1">
                <a:solidFill>
                  <a:srgbClr val="FFFF00"/>
                </a:solidFill>
                <a:latin typeface="+mj-lt"/>
              </a:rPr>
              <a:t>Tabatabaeenjad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3192FB-DC3F-45D8-A110-14475B400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30000"/>
          <a:stretch/>
        </p:blipFill>
        <p:spPr>
          <a:xfrm rot="10800000" flipH="1" flipV="1">
            <a:off x="333379" y="1286073"/>
            <a:ext cx="3566160" cy="4761042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EBABCB-FA4E-4CB2-9CC1-9327FB22A8BD}"/>
              </a:ext>
            </a:extLst>
          </p:cNvPr>
          <p:cNvSpPr txBox="1"/>
          <p:nvPr/>
        </p:nvSpPr>
        <p:spPr>
          <a:xfrm>
            <a:off x="237653" y="965525"/>
            <a:ext cx="29886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2018 Fieldwork Locations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7B769-DB7C-49C3-8EEF-736152568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2"/>
          <a:stretch/>
        </p:blipFill>
        <p:spPr>
          <a:xfrm>
            <a:off x="4235570" y="1664484"/>
            <a:ext cx="3441350" cy="27443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C8004C-426E-4D2A-ADCE-A60EFFAF9734}"/>
              </a:ext>
            </a:extLst>
          </p:cNvPr>
          <p:cNvSpPr txBox="1"/>
          <p:nvPr/>
        </p:nvSpPr>
        <p:spPr>
          <a:xfrm>
            <a:off x="7357222" y="1869876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8"/>
                </a:solidFill>
              </a:rPr>
              <a:t>Mean = 3.0</a:t>
            </a:r>
          </a:p>
          <a:p>
            <a:r>
              <a:rPr lang="en-US" sz="1400" dirty="0">
                <a:solidFill>
                  <a:srgbClr val="000008"/>
                </a:solidFill>
              </a:rPr>
              <a:t>Std. = 2.2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225805-84BA-46E5-8B38-ECE1F8D2C42D}"/>
              </a:ext>
            </a:extLst>
          </p:cNvPr>
          <p:cNvSpPr txBox="1"/>
          <p:nvPr/>
        </p:nvSpPr>
        <p:spPr>
          <a:xfrm>
            <a:off x="7357222" y="2660043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8"/>
                </a:solidFill>
              </a:rPr>
              <a:t>Mean = 5.6</a:t>
            </a:r>
          </a:p>
          <a:p>
            <a:r>
              <a:rPr lang="en-US" sz="1400" dirty="0">
                <a:solidFill>
                  <a:srgbClr val="000008"/>
                </a:solidFill>
              </a:rPr>
              <a:t>Std. = 2.6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80DD74-6629-442A-BFED-D69CC87CCFE5}"/>
              </a:ext>
            </a:extLst>
          </p:cNvPr>
          <p:cNvSpPr txBox="1"/>
          <p:nvPr/>
        </p:nvSpPr>
        <p:spPr>
          <a:xfrm>
            <a:off x="7357222" y="3473700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8"/>
                </a:solidFill>
              </a:rPr>
              <a:t>Mean = 4.8</a:t>
            </a:r>
          </a:p>
          <a:p>
            <a:r>
              <a:rPr lang="en-US" sz="1400" dirty="0">
                <a:solidFill>
                  <a:srgbClr val="000008"/>
                </a:solidFill>
              </a:rPr>
              <a:t>Std. = 2.5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48150" y="4619625"/>
            <a:ext cx="4286250" cy="1619250"/>
          </a:xfrm>
        </p:spPr>
        <p:txBody>
          <a:bodyPr/>
          <a:lstStyle/>
          <a:p>
            <a:r>
              <a:rPr lang="en-US" dirty="0" smtClean="0"/>
              <a:t>Lab measurements nearly done</a:t>
            </a:r>
          </a:p>
          <a:p>
            <a:r>
              <a:rPr lang="en-US" dirty="0" smtClean="0"/>
              <a:t>First product at ORNL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ALT and VWC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637" y="4943474"/>
            <a:ext cx="7044726" cy="1590675"/>
          </a:xfrm>
        </p:spPr>
        <p:txBody>
          <a:bodyPr/>
          <a:lstStyle/>
          <a:p>
            <a:r>
              <a:rPr lang="en-US" dirty="0" smtClean="0"/>
              <a:t>Integrate data from all </a:t>
            </a:r>
            <a:r>
              <a:rPr lang="en-US" dirty="0" err="1" smtClean="0"/>
              <a:t>ABoVE</a:t>
            </a:r>
            <a:r>
              <a:rPr lang="en-US" dirty="0" smtClean="0"/>
              <a:t> teams</a:t>
            </a:r>
          </a:p>
          <a:p>
            <a:r>
              <a:rPr lang="en-US" dirty="0" smtClean="0"/>
              <a:t>Send data to Kevin, Laura, or Liz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75241-D23A-4CC4-9C08-68B01AE6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6153" r="11654" b="13821"/>
          <a:stretch/>
        </p:blipFill>
        <p:spPr>
          <a:xfrm>
            <a:off x="1600200" y="1076332"/>
            <a:ext cx="5943600" cy="35724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1904787" y="253825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1779057" y="238204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021117" y="250015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253527" y="248491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3356397" y="261445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3546897" y="282019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3211617" y="235918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3162087" y="196294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3322107" y="166957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3417357" y="157813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3470697" y="146002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3291627" y="151717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3268767" y="161242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5-Point Star 17"/>
          <p:cNvSpPr/>
          <p:nvPr/>
        </p:nvSpPr>
        <p:spPr bwMode="auto">
          <a:xfrm>
            <a:off x="3131607" y="110569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5783367" y="302974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5-Point Star 19"/>
          <p:cNvSpPr/>
          <p:nvPr/>
        </p:nvSpPr>
        <p:spPr bwMode="auto">
          <a:xfrm>
            <a:off x="5779557" y="292306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5718597" y="316690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5413797" y="3140232"/>
            <a:ext cx="182880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Calibration for HSII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8"/>
          <a:stretch/>
        </p:blipFill>
        <p:spPr>
          <a:xfrm>
            <a:off x="6095374" y="2820446"/>
            <a:ext cx="2377440" cy="2895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5" y="2820446"/>
            <a:ext cx="5029200" cy="2990191"/>
          </a:xfrm>
          <a:prstGeom prst="rect">
            <a:avLst/>
          </a:prstGeom>
          <a:ln>
            <a:noFill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55085" y="2510484"/>
            <a:ext cx="29509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Analyze soil samples in lab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94" y="2829072"/>
            <a:ext cx="1188720" cy="891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5374" y="2510484"/>
            <a:ext cx="1918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Fire in the hole!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96240" y="1197428"/>
            <a:ext cx="8229600" cy="735875"/>
          </a:xfrm>
        </p:spPr>
        <p:txBody>
          <a:bodyPr/>
          <a:lstStyle/>
          <a:p>
            <a:r>
              <a:rPr lang="en-US" dirty="0" smtClean="0"/>
              <a:t>HSII underestimates VWC for organic soils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49042" y="6488668"/>
            <a:ext cx="2794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</a:t>
            </a:r>
            <a:r>
              <a:rPr lang="en-US" altLang="ja-JP" dirty="0">
                <a:solidFill>
                  <a:srgbClr val="FFFF00"/>
                </a:solidFill>
                <a:latin typeface="+mj-lt"/>
              </a:rPr>
              <a:t>: Laura </a:t>
            </a:r>
            <a:r>
              <a:rPr lang="en-US" altLang="ja-JP" dirty="0" err="1">
                <a:solidFill>
                  <a:srgbClr val="FFFF00"/>
                </a:solidFill>
                <a:latin typeface="+mj-lt"/>
              </a:rPr>
              <a:t>Bourgeau</a:t>
            </a:r>
            <a:r>
              <a:rPr lang="en-US" altLang="ja-JP" dirty="0">
                <a:solidFill>
                  <a:srgbClr val="FFFF00"/>
                </a:solidFill>
                <a:latin typeface="+mj-lt"/>
              </a:rPr>
              <a:t>-Chavez 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0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seriously cool results</a:t>
            </a:r>
          </a:p>
          <a:p>
            <a:r>
              <a:rPr lang="en-US" dirty="0" smtClean="0"/>
              <a:t>Come see our posters on Wednesday</a:t>
            </a:r>
          </a:p>
          <a:p>
            <a:r>
              <a:rPr lang="en-US" dirty="0" smtClean="0"/>
              <a:t>We have only scratched the surface…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51175"/>
            <a:ext cx="9144000" cy="846138"/>
          </a:xfrm>
        </p:spPr>
        <p:txBody>
          <a:bodyPr/>
          <a:lstStyle/>
          <a:p>
            <a:pPr algn="ctr" eaLnBrk="1" hangingPunct="1"/>
            <a:r>
              <a:rPr lang="en-US" altLang="zh-CN" sz="9600" dirty="0" smtClean="0">
                <a:ea typeface="宋体" panose="02010600030101010101" pitchFamily="2" charset="-122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14986" r="34585"/>
          <a:stretch/>
        </p:blipFill>
        <p:spPr>
          <a:xfrm>
            <a:off x="178236" y="2262936"/>
            <a:ext cx="1754081" cy="2280304"/>
          </a:xfrm>
          <a:prstGeom prst="rect">
            <a:avLst/>
          </a:prstGeom>
          <a:ln>
            <a:noFill/>
          </a:ln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316172" y="4158455"/>
            <a:ext cx="1465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8"/>
                </a:solidFill>
                <a:latin typeface="+mj-lt"/>
                <a:cs typeface="Arial" panose="020B0604020202020204" pitchFamily="34" charset="0"/>
              </a:rPr>
              <a:t>Typical Probe</a:t>
            </a:r>
            <a:endParaRPr lang="en-US" altLang="en-US" sz="2000" dirty="0">
              <a:solidFill>
                <a:srgbClr val="00000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5114925" cy="1323975"/>
          </a:xfrm>
        </p:spPr>
        <p:txBody>
          <a:bodyPr/>
          <a:lstStyle/>
          <a:p>
            <a:r>
              <a:rPr lang="en-US" dirty="0" smtClean="0"/>
              <a:t>Probing Active Layer Thickness (ALT)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14951" y="4575076"/>
            <a:ext cx="1983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Push into ground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05492" y="4575076"/>
            <a:ext cx="2082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Thumb at surface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645449" y="4575076"/>
            <a:ext cx="2061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Pull and measure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14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/>
          <a:stretch/>
        </p:blipFill>
        <p:spPr>
          <a:xfrm rot="16200000" flipV="1">
            <a:off x="6739356" y="2355594"/>
            <a:ext cx="2288435" cy="2103120"/>
          </a:xfrm>
          <a:prstGeom prst="rect">
            <a:avLst/>
          </a:prstGeom>
        </p:spPr>
      </p:pic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797646" y="4592006"/>
            <a:ext cx="21718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Multi-purpose Probe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874948" y="1048591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26873"/>
          <a:stretch/>
        </p:blipFill>
        <p:spPr>
          <a:xfrm>
            <a:off x="155272" y="2262936"/>
            <a:ext cx="2103120" cy="2280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r="27142"/>
          <a:stretch/>
        </p:blipFill>
        <p:spPr>
          <a:xfrm>
            <a:off x="2395228" y="2262936"/>
            <a:ext cx="2103120" cy="22808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22829"/>
          <a:stretch/>
        </p:blipFill>
        <p:spPr>
          <a:xfrm>
            <a:off x="4624754" y="2262936"/>
            <a:ext cx="2103120" cy="22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846138"/>
          </a:xfrm>
        </p:spPr>
        <p:txBody>
          <a:bodyPr/>
          <a:lstStyle/>
          <a:p>
            <a:r>
              <a:rPr lang="en-US" altLang="en-US" dirty="0" smtClean="0"/>
              <a:t>Permafrost Profile</a:t>
            </a:r>
          </a:p>
        </p:txBody>
      </p:sp>
      <p:pic>
        <p:nvPicPr>
          <p:cNvPr id="19465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48" y="1431925"/>
            <a:ext cx="344011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13234" y="1092238"/>
            <a:ext cx="1126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latin typeface="TIMES" panose="02020603050405020304" pitchFamily="18" charset="0"/>
                <a:ea typeface="宋体" panose="02010600030101010101" pitchFamily="2" charset="-122"/>
              </a:rPr>
              <a:t>Vegetation</a:t>
            </a:r>
          </a:p>
        </p:txBody>
      </p:sp>
      <p:cxnSp>
        <p:nvCxnSpPr>
          <p:cNvPr id="16" name="Straight Connector 8"/>
          <p:cNvCxnSpPr>
            <a:cxnSpLocks noChangeShapeType="1"/>
          </p:cNvCxnSpPr>
          <p:nvPr/>
        </p:nvCxnSpPr>
        <p:spPr bwMode="auto">
          <a:xfrm>
            <a:off x="5022863" y="2387579"/>
            <a:ext cx="1307669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2"/>
          <p:cNvCxnSpPr>
            <a:cxnSpLocks noChangeShapeType="1"/>
          </p:cNvCxnSpPr>
          <p:nvPr/>
        </p:nvCxnSpPr>
        <p:spPr bwMode="auto">
          <a:xfrm>
            <a:off x="5022250" y="1431925"/>
            <a:ext cx="1308894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3"/>
          <p:cNvCxnSpPr>
            <a:cxnSpLocks noChangeShapeType="1"/>
          </p:cNvCxnSpPr>
          <p:nvPr/>
        </p:nvCxnSpPr>
        <p:spPr bwMode="auto">
          <a:xfrm flipH="1">
            <a:off x="5676697" y="1423832"/>
            <a:ext cx="1" cy="96374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0"/>
          <p:cNvCxnSpPr>
            <a:cxnSpLocks noChangeShapeType="1"/>
          </p:cNvCxnSpPr>
          <p:nvPr/>
        </p:nvCxnSpPr>
        <p:spPr bwMode="auto">
          <a:xfrm flipH="1">
            <a:off x="5677310" y="2387580"/>
            <a:ext cx="1" cy="363063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5079897" y="3390084"/>
            <a:ext cx="1193601" cy="276999"/>
          </a:xfrm>
          <a:prstGeom prst="rect">
            <a:avLst/>
          </a:prstGeom>
          <a:solidFill>
            <a:srgbClr val="050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latin typeface="TIMES" panose="02020603050405020304" pitchFamily="18" charset="0"/>
                <a:ea typeface="宋体" panose="02010600030101010101" pitchFamily="2" charset="-122"/>
              </a:rPr>
              <a:t>Permafrost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6354430" y="2214576"/>
            <a:ext cx="1886391" cy="276999"/>
          </a:xfrm>
          <a:prstGeom prst="rect">
            <a:avLst/>
          </a:prstGeom>
          <a:solidFill>
            <a:srgbClr val="050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smtClean="0">
                <a:latin typeface="TIMES" panose="02020603050405020304" pitchFamily="18" charset="0"/>
                <a:ea typeface="宋体" panose="02010600030101010101" pitchFamily="2" charset="-122"/>
              </a:rPr>
              <a:t>Permafrost Table</a:t>
            </a:r>
            <a:endParaRPr lang="en-US" altLang="zh-CN" sz="1800" b="1" dirty="0"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996156" y="1708564"/>
            <a:ext cx="1361083" cy="276999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latin typeface="TIMES" panose="02020603050405020304" pitchFamily="18" charset="0"/>
                <a:ea typeface="宋体" panose="02010600030101010101" pitchFamily="2" charset="-122"/>
              </a:rPr>
              <a:t>Active Layer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28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0" name="Oval 39"/>
          <p:cNvSpPr/>
          <p:nvPr/>
        </p:nvSpPr>
        <p:spPr bwMode="auto">
          <a:xfrm>
            <a:off x="8129305" y="48908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1524348" y="6018212"/>
            <a:ext cx="2082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Barrow, Alaska</a:t>
            </a:r>
            <a:endParaRPr lang="en-US" altLang="en-US" sz="2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ABoVE</a:t>
            </a:r>
            <a:r>
              <a:rPr lang="en-US" dirty="0" smtClean="0"/>
              <a:t> Radar Flights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41765"/>
            <a:ext cx="8229600" cy="5197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0A5436-CA17-DB45-9924-F9DF5B1B6E0B}"/>
              </a:ext>
            </a:extLst>
          </p:cNvPr>
          <p:cNvSpPr txBox="1"/>
          <p:nvPr/>
        </p:nvSpPr>
        <p:spPr>
          <a:xfrm>
            <a:off x="5791335" y="950481"/>
            <a:ext cx="2941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Processed</a:t>
            </a:r>
          </a:p>
          <a:p>
            <a:r>
              <a:rPr lang="en-US" dirty="0">
                <a:solidFill>
                  <a:srgbClr val="FFFF00"/>
                </a:solidFill>
              </a:rPr>
              <a:t>Processed (L-band only)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Processed Atmospheric Noise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To be processed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213233" y="1095555"/>
            <a:ext cx="595222" cy="129396"/>
          </a:xfrm>
          <a:prstGeom prst="rect">
            <a:avLst/>
          </a:prstGeom>
          <a:solidFill>
            <a:srgbClr val="00FA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13233" y="1361057"/>
            <a:ext cx="595222" cy="12939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13233" y="1626559"/>
            <a:ext cx="595222" cy="12939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13233" y="1892060"/>
            <a:ext cx="595222" cy="129396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60" y="2293167"/>
            <a:ext cx="4114800" cy="3835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57850" cy="1318688"/>
          </a:xfrm>
        </p:spPr>
        <p:txBody>
          <a:bodyPr/>
          <a:lstStyle/>
          <a:p>
            <a:r>
              <a:rPr lang="en-US" dirty="0" smtClean="0"/>
              <a:t>Yukon-Kuskokwim Delta Fires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32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7874948" y="1048591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3" y="2287614"/>
            <a:ext cx="4114800" cy="38570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9" y="1255582"/>
            <a:ext cx="1524132" cy="99068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6793" y="6144689"/>
            <a:ext cx="34571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Fire Scars from </a:t>
            </a:r>
            <a:r>
              <a:rPr lang="en-US" sz="2400" b="0" dirty="0" err="1" smtClean="0">
                <a:solidFill>
                  <a:srgbClr val="FFFF00"/>
                </a:solidFill>
                <a:latin typeface="+mj-lt"/>
                <a:cs typeface="Arial" pitchFamily="34" charset="0"/>
              </a:rPr>
              <a:t>LandSat</a:t>
            </a:r>
            <a:endParaRPr lang="en-US" sz="2400" b="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10239" y="6189147"/>
            <a:ext cx="43084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ALOS Subsidence trends (cm yr</a:t>
            </a:r>
            <a:r>
              <a:rPr lang="en-US" sz="2400" b="0" baseline="300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-1</a:t>
            </a:r>
            <a:r>
              <a:rPr lang="en-US" sz="2400" b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)</a:t>
            </a:r>
            <a:endParaRPr lang="en-US" sz="2400" b="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10240" y="2287614"/>
            <a:ext cx="4114800" cy="3754162"/>
            <a:chOff x="4610240" y="2287614"/>
            <a:chExt cx="4114800" cy="375416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240" y="2287614"/>
              <a:ext cx="4114800" cy="375416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62263" y="3317184"/>
              <a:ext cx="4955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64448" y="2348468"/>
              <a:ext cx="4955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5697674" y="2485627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1972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flipH="1">
              <a:off x="6006284" y="2858716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1972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7764152" y="2533134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7539342" y="3184296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1971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4741364" y="4587147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1972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6170255" y="4771813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1971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flipH="1">
              <a:off x="7626255" y="4858572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7976247" y="5838463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1971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flipH="1">
              <a:off x="6678630" y="3676557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flipH="1">
              <a:off x="6927322" y="3043382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flipH="1">
              <a:off x="5726130" y="4079035"/>
              <a:ext cx="4973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200" b="0" dirty="0">
                <a:solidFill>
                  <a:srgbClr val="0000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48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 bwMode="auto">
          <a:xfrm>
            <a:off x="4888547" y="4012477"/>
            <a:ext cx="25991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4888547" y="2372264"/>
            <a:ext cx="25991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570253" y="1380226"/>
            <a:ext cx="59174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242"/>
          </a:xfrm>
        </p:spPr>
        <p:txBody>
          <a:bodyPr/>
          <a:lstStyle/>
          <a:p>
            <a:r>
              <a:rPr lang="en-US" altLang="en-US" dirty="0" smtClean="0"/>
              <a:t>Leveraging the Freezing of Soil Water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452247" y="5406513"/>
            <a:ext cx="5993787" cy="1205609"/>
          </a:xfrm>
        </p:spPr>
        <p:txBody>
          <a:bodyPr/>
          <a:lstStyle/>
          <a:p>
            <a:r>
              <a:rPr lang="en-US" altLang="en-US" dirty="0" smtClean="0"/>
              <a:t>Water expands 9% when frozen</a:t>
            </a:r>
          </a:p>
          <a:p>
            <a:r>
              <a:rPr lang="en-US" dirty="0" smtClean="0"/>
              <a:t>Soil expands ~4</a:t>
            </a:r>
            <a:r>
              <a:rPr lang="en-US" dirty="0"/>
              <a:t>% </a:t>
            </a:r>
            <a:r>
              <a:rPr lang="en-US" dirty="0" smtClean="0"/>
              <a:t>when frozen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31952" y="1373732"/>
            <a:ext cx="1828800" cy="2640653"/>
          </a:xfrm>
          <a:prstGeom prst="rect">
            <a:avLst/>
          </a:prstGeom>
          <a:pattFill prst="dashHorz">
            <a:fgClr>
              <a:schemeClr val="tx1"/>
            </a:fgClr>
            <a:bgClr>
              <a:srgbClr val="9A4D00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31952" y="4012477"/>
            <a:ext cx="1828800" cy="64240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970253" y="4143558"/>
            <a:ext cx="11521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Permafrost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1162359" y="2848806"/>
            <a:ext cx="767986" cy="923330"/>
          </a:xfrm>
          <a:prstGeom prst="rect">
            <a:avLst/>
          </a:prstGeom>
          <a:solidFill>
            <a:srgbClr val="9A4D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Frozen Active Layer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687984" y="2282302"/>
            <a:ext cx="1828800" cy="2078177"/>
          </a:xfrm>
          <a:prstGeom prst="rect">
            <a:avLst/>
          </a:prstGeom>
          <a:pattFill prst="dashHorz">
            <a:fgClr>
              <a:schemeClr val="tx1"/>
            </a:fgClr>
            <a:bgClr>
              <a:srgbClr val="9A4D00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687984" y="1831926"/>
            <a:ext cx="1828800" cy="711242"/>
          </a:xfrm>
          <a:prstGeom prst="rect">
            <a:avLst/>
          </a:prstGeom>
          <a:solidFill>
            <a:srgbClr val="9A4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687984" y="4012477"/>
            <a:ext cx="1828800" cy="64240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3031479" y="4143558"/>
            <a:ext cx="1141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Permafrost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3218391" y="3038482"/>
            <a:ext cx="767986" cy="307777"/>
          </a:xfrm>
          <a:prstGeom prst="rect">
            <a:avLst/>
          </a:prstGeom>
          <a:solidFill>
            <a:srgbClr val="9A4D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Frozen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736150" y="2363638"/>
            <a:ext cx="1828800" cy="1742536"/>
          </a:xfrm>
          <a:prstGeom prst="rect">
            <a:avLst/>
          </a:prstGeom>
          <a:solidFill>
            <a:srgbClr val="9A4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736150" y="4012477"/>
            <a:ext cx="1828800" cy="64240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5077774" y="4143558"/>
            <a:ext cx="11455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Permafrost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5202432" y="3061680"/>
            <a:ext cx="89623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Thawed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7168550" y="1568469"/>
            <a:ext cx="17252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 smtClean="0">
                <a:solidFill>
                  <a:srgbClr val="FFFF00"/>
                </a:solidFill>
              </a:rPr>
              <a:t>1-4 cm Seasonal Subsidence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7168551" y="3038482"/>
            <a:ext cx="5549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 smtClean="0">
                <a:solidFill>
                  <a:srgbClr val="FFFF00"/>
                </a:solidFill>
              </a:rPr>
              <a:t>ALT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7042387" y="2372264"/>
            <a:ext cx="0" cy="16402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7042387" y="1380226"/>
            <a:ext cx="0" cy="9920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631952" y="4666117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FFFF00"/>
                </a:solidFill>
              </a:rPr>
              <a:t>Winter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2687984" y="4666117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FFFF00"/>
                </a:solidFill>
              </a:rPr>
              <a:t>Spring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4736150" y="4666117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FFFF00"/>
                </a:solidFill>
              </a:rPr>
              <a:t>Late Summer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3124934" y="2040048"/>
            <a:ext cx="954899" cy="307777"/>
          </a:xfrm>
          <a:prstGeom prst="rect">
            <a:avLst/>
          </a:prstGeom>
          <a:solidFill>
            <a:srgbClr val="9A4D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Thawed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41" grpId="0"/>
      <p:bldP spid="47" grpId="0" animBg="1"/>
      <p:bldP spid="39" grpId="0" animBg="1"/>
      <p:bldP spid="33" grpId="0" animBg="1"/>
      <p:bldP spid="44" grpId="0" animBg="1"/>
      <p:bldP spid="42" grpId="0"/>
      <p:bldP spid="48" grpId="0" animBg="1"/>
      <p:bldP spid="40" grpId="0" animBg="1"/>
      <p:bldP spid="45" grpId="0" animBg="1"/>
      <p:bldP spid="43" grpId="0"/>
      <p:bldP spid="49" grpId="0"/>
      <p:bldP spid="55" grpId="0"/>
      <p:bldP spid="57" grpId="0"/>
      <p:bldP spid="63" grpId="0"/>
      <p:bldP spid="64" grpId="0"/>
      <p:bldP spid="65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23975"/>
          </a:xfrm>
        </p:spPr>
        <p:txBody>
          <a:bodyPr/>
          <a:lstStyle/>
          <a:p>
            <a:r>
              <a:rPr lang="en-US" altLang="en-US" dirty="0"/>
              <a:t>Remotely Sensed Active Layer Thickness (</a:t>
            </a:r>
            <a:r>
              <a:rPr lang="en-US" altLang="en-US" dirty="0" err="1"/>
              <a:t>ReSALT</a:t>
            </a:r>
            <a:r>
              <a:rPr lang="en-US" altLang="en-US" dirty="0" smtClean="0"/>
              <a:t>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620214" y="2392141"/>
            <a:ext cx="245783" cy="68398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6118747" y="2282287"/>
            <a:ext cx="18078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Subsidence Trend</a:t>
            </a:r>
            <a:endParaRPr lang="en-US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4681457" y="2957977"/>
            <a:ext cx="12960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Subsidence</a:t>
            </a:r>
            <a:endParaRPr lang="en-US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 rot="1140000">
            <a:off x="3930768" y="2406168"/>
            <a:ext cx="3840480" cy="629685"/>
            <a:chOff x="1285131" y="3343197"/>
            <a:chExt cx="7163544" cy="1094438"/>
          </a:xfrm>
        </p:grpSpPr>
        <p:grpSp>
          <p:nvGrpSpPr>
            <p:cNvPr id="38" name="Group 37"/>
            <p:cNvGrpSpPr/>
            <p:nvPr/>
          </p:nvGrpSpPr>
          <p:grpSpPr>
            <a:xfrm>
              <a:off x="1285131" y="3343197"/>
              <a:ext cx="7163544" cy="1094438"/>
              <a:chOff x="1285131" y="3343197"/>
              <a:chExt cx="7163544" cy="1094438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285131" y="3343197"/>
                <a:ext cx="1825117" cy="1094438"/>
                <a:chOff x="1108583" y="3497783"/>
                <a:chExt cx="6811516" cy="1094438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108583" y="3497783"/>
                  <a:ext cx="130171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6851107" y="3497783"/>
                  <a:ext cx="10689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Freeform 57"/>
                <p:cNvSpPr/>
                <p:nvPr/>
              </p:nvSpPr>
              <p:spPr>
                <a:xfrm>
                  <a:off x="2393837" y="3497783"/>
                  <a:ext cx="2904239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 flipV="1">
                  <a:off x="5299411" y="3497783"/>
                  <a:ext cx="1551697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3064607" y="3343197"/>
                <a:ext cx="1825117" cy="1094438"/>
                <a:chOff x="1108583" y="3497783"/>
                <a:chExt cx="6811516" cy="1094438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108583" y="3497783"/>
                  <a:ext cx="130171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851107" y="3497783"/>
                  <a:ext cx="10689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reeform 53"/>
                <p:cNvSpPr/>
                <p:nvPr/>
              </p:nvSpPr>
              <p:spPr>
                <a:xfrm>
                  <a:off x="2393837" y="3497783"/>
                  <a:ext cx="2904239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 flipV="1">
                  <a:off x="5299411" y="3497783"/>
                  <a:ext cx="1551697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844083" y="3343197"/>
                <a:ext cx="1825117" cy="1094438"/>
                <a:chOff x="1108583" y="3497783"/>
                <a:chExt cx="6811516" cy="1094438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108583" y="3497783"/>
                  <a:ext cx="130171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851107" y="3497783"/>
                  <a:ext cx="10689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Freeform 49"/>
                <p:cNvSpPr/>
                <p:nvPr/>
              </p:nvSpPr>
              <p:spPr>
                <a:xfrm>
                  <a:off x="2393837" y="3497783"/>
                  <a:ext cx="2904239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 flipV="1">
                  <a:off x="5299411" y="3497783"/>
                  <a:ext cx="1551697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6623558" y="3343197"/>
                <a:ext cx="1825117" cy="1094438"/>
                <a:chOff x="1108583" y="3497783"/>
                <a:chExt cx="6811516" cy="1094438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108583" y="3497783"/>
                  <a:ext cx="130171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851107" y="3497783"/>
                  <a:ext cx="10689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reeform 45"/>
                <p:cNvSpPr/>
                <p:nvPr/>
              </p:nvSpPr>
              <p:spPr>
                <a:xfrm>
                  <a:off x="2393837" y="3497783"/>
                  <a:ext cx="2904239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 flipV="1">
                  <a:off x="5299411" y="3497783"/>
                  <a:ext cx="1551697" cy="1094438"/>
                </a:xfrm>
                <a:custGeom>
                  <a:avLst/>
                  <a:gdLst>
                    <a:gd name="connsiteX0" fmla="*/ 0 w 1524000"/>
                    <a:gd name="connsiteY0" fmla="*/ 0 h 744316"/>
                    <a:gd name="connsiteX1" fmla="*/ 68580 w 1524000"/>
                    <a:gd name="connsiteY1" fmla="*/ 224790 h 744316"/>
                    <a:gd name="connsiteX2" fmla="*/ 308610 w 1524000"/>
                    <a:gd name="connsiteY2" fmla="*/ 449580 h 744316"/>
                    <a:gd name="connsiteX3" fmla="*/ 643890 w 1524000"/>
                    <a:gd name="connsiteY3" fmla="*/ 609600 h 744316"/>
                    <a:gd name="connsiteX4" fmla="*/ 1009650 w 1524000"/>
                    <a:gd name="connsiteY4" fmla="*/ 701040 h 744316"/>
                    <a:gd name="connsiteX5" fmla="*/ 1344930 w 1524000"/>
                    <a:gd name="connsiteY5" fmla="*/ 739140 h 744316"/>
                    <a:gd name="connsiteX6" fmla="*/ 1524000 w 1524000"/>
                    <a:gd name="connsiteY6" fmla="*/ 742950 h 74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0" h="744316">
                      <a:moveTo>
                        <a:pt x="0" y="0"/>
                      </a:moveTo>
                      <a:cubicBezTo>
                        <a:pt x="8572" y="74930"/>
                        <a:pt x="17145" y="149860"/>
                        <a:pt x="68580" y="224790"/>
                      </a:cubicBezTo>
                      <a:cubicBezTo>
                        <a:pt x="120015" y="299720"/>
                        <a:pt x="212725" y="385445"/>
                        <a:pt x="308610" y="449580"/>
                      </a:cubicBezTo>
                      <a:cubicBezTo>
                        <a:pt x="404495" y="513715"/>
                        <a:pt x="527050" y="567690"/>
                        <a:pt x="643890" y="609600"/>
                      </a:cubicBezTo>
                      <a:cubicBezTo>
                        <a:pt x="760730" y="651510"/>
                        <a:pt x="892810" y="679450"/>
                        <a:pt x="1009650" y="701040"/>
                      </a:cubicBezTo>
                      <a:cubicBezTo>
                        <a:pt x="1126490" y="722630"/>
                        <a:pt x="1259205" y="732155"/>
                        <a:pt x="1344930" y="739140"/>
                      </a:cubicBezTo>
                      <a:cubicBezTo>
                        <a:pt x="1430655" y="746125"/>
                        <a:pt x="1477327" y="744537"/>
                        <a:pt x="1524000" y="7429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39" name="Straight Connector 38"/>
            <p:cNvCxnSpPr/>
            <p:nvPr/>
          </p:nvCxnSpPr>
          <p:spPr>
            <a:xfrm>
              <a:off x="1285131" y="3890416"/>
              <a:ext cx="71635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3169" y="1796547"/>
            <a:ext cx="1794213" cy="1948689"/>
            <a:chOff x="3645384" y="22303408"/>
            <a:chExt cx="2041488" cy="2217254"/>
          </a:xfrm>
        </p:grpSpPr>
        <p:pic>
          <p:nvPicPr>
            <p:cNvPr id="61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384" y="223034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784" y="224558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184" y="226082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584" y="227606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984" y="229130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384" y="230654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784" y="232178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184" y="233702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584" y="23522608"/>
              <a:ext cx="822288" cy="99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87989" y="1461281"/>
            <a:ext cx="202457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Interferogram</a:t>
            </a:r>
            <a:r>
              <a:rPr lang="en-US" sz="16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Stack</a:t>
            </a:r>
            <a:endParaRPr lang="en-US" sz="16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473718" y="3889755"/>
            <a:ext cx="4754880" cy="2784793"/>
            <a:chOff x="2473718" y="3889755"/>
            <a:chExt cx="4754880" cy="2784793"/>
          </a:xfrm>
        </p:grpSpPr>
        <p:sp>
          <p:nvSpPr>
            <p:cNvPr id="73" name="Rectangle 72"/>
            <p:cNvSpPr/>
            <p:nvPr/>
          </p:nvSpPr>
          <p:spPr bwMode="auto">
            <a:xfrm>
              <a:off x="2473718" y="3889755"/>
              <a:ext cx="4754880" cy="278479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4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86242" y="3889755"/>
              <a:ext cx="4642356" cy="2646326"/>
            </a:xfrm>
            <a:prstGeom prst="rect">
              <a:avLst/>
            </a:prstGeom>
          </p:spPr>
        </p:pic>
        <p:sp>
          <p:nvSpPr>
            <p:cNvPr id="75" name="TextBox 4"/>
            <p:cNvSpPr txBox="1">
              <a:spLocks noChangeArrowheads="1"/>
            </p:cNvSpPr>
            <p:nvPr/>
          </p:nvSpPr>
          <p:spPr bwMode="auto">
            <a:xfrm>
              <a:off x="2940904" y="6384447"/>
              <a:ext cx="4210785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Seasonal Subsidence (cm)</a:t>
              </a:r>
              <a:endParaRPr lang="en-US" altLang="en-US" sz="1800" b="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4"/>
            <p:cNvSpPr txBox="1">
              <a:spLocks noChangeArrowheads="1"/>
            </p:cNvSpPr>
            <p:nvPr/>
          </p:nvSpPr>
          <p:spPr bwMode="auto">
            <a:xfrm rot="16200000">
              <a:off x="1582749" y="5103640"/>
              <a:ext cx="2144304" cy="2185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 (cm)</a:t>
              </a:r>
              <a:endParaRPr lang="en-US" altLang="en-US" sz="1800" b="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4"/>
            <p:cNvSpPr txBox="1">
              <a:spLocks noChangeArrowheads="1"/>
            </p:cNvSpPr>
            <p:nvPr/>
          </p:nvSpPr>
          <p:spPr bwMode="auto">
            <a:xfrm>
              <a:off x="3409674" y="4014239"/>
              <a:ext cx="905018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ReSALT</a:t>
              </a:r>
              <a:endParaRPr lang="en-US" altLang="en-US" sz="180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ight Arrow 78"/>
          <p:cNvSpPr/>
          <p:nvPr/>
        </p:nvSpPr>
        <p:spPr bwMode="auto">
          <a:xfrm>
            <a:off x="2876325" y="2049827"/>
            <a:ext cx="355416" cy="377480"/>
          </a:xfrm>
          <a:prstGeom prst="rightArrow">
            <a:avLst/>
          </a:prstGeom>
          <a:solidFill>
            <a:schemeClr val="tx1"/>
          </a:solidFill>
          <a:ln w="254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 bwMode="auto">
          <a:xfrm rot="5400000">
            <a:off x="5017270" y="3491975"/>
            <a:ext cx="355416" cy="377480"/>
          </a:xfrm>
          <a:prstGeom prst="rightArrow">
            <a:avLst/>
          </a:prstGeom>
          <a:solidFill>
            <a:schemeClr val="tx1"/>
          </a:solidFill>
          <a:ln w="254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79" grpId="0" animBg="1"/>
      <p:bldP spid="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>
            <a:off x="6981783" y="2810815"/>
            <a:ext cx="0" cy="2598878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1996"/>
          </a:xfrm>
        </p:spPr>
        <p:txBody>
          <a:bodyPr/>
          <a:lstStyle/>
          <a:p>
            <a:r>
              <a:rPr lang="en-US" altLang="en-US" dirty="0" smtClean="0"/>
              <a:t>Seasonal Subsidence Model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90197" y="2810813"/>
            <a:ext cx="130171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32721" y="2810813"/>
            <a:ext cx="106899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231732" y="2107550"/>
            <a:ext cx="734308" cy="276999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6751535" y="2107550"/>
            <a:ext cx="786779" cy="276999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83697" y="2274205"/>
            <a:ext cx="1442984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314088" y="3579025"/>
            <a:ext cx="1335390" cy="553998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Subsidence</a:t>
            </a:r>
            <a:endParaRPr lang="en-US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529573" y="1883576"/>
            <a:ext cx="0" cy="89785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82360" y="1916221"/>
            <a:ext cx="0" cy="3493472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75451" y="1932544"/>
            <a:ext cx="0" cy="865209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188002" y="2274205"/>
            <a:ext cx="2895695" cy="0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36472" y="5409693"/>
            <a:ext cx="2057590" cy="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3161890" y="1969050"/>
            <a:ext cx="911729" cy="553998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Thaw</a:t>
            </a:r>
            <a:endParaRPr lang="en-US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5388885" y="2107550"/>
            <a:ext cx="841092" cy="276999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endParaRPr lang="en-US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175451" y="2810813"/>
            <a:ext cx="2904239" cy="2551322"/>
          </a:xfrm>
          <a:custGeom>
            <a:avLst/>
            <a:gdLst>
              <a:gd name="connsiteX0" fmla="*/ 0 w 1524000"/>
              <a:gd name="connsiteY0" fmla="*/ 0 h 744316"/>
              <a:gd name="connsiteX1" fmla="*/ 68580 w 1524000"/>
              <a:gd name="connsiteY1" fmla="*/ 224790 h 744316"/>
              <a:gd name="connsiteX2" fmla="*/ 308610 w 1524000"/>
              <a:gd name="connsiteY2" fmla="*/ 449580 h 744316"/>
              <a:gd name="connsiteX3" fmla="*/ 643890 w 1524000"/>
              <a:gd name="connsiteY3" fmla="*/ 609600 h 744316"/>
              <a:gd name="connsiteX4" fmla="*/ 1009650 w 1524000"/>
              <a:gd name="connsiteY4" fmla="*/ 701040 h 744316"/>
              <a:gd name="connsiteX5" fmla="*/ 1344930 w 1524000"/>
              <a:gd name="connsiteY5" fmla="*/ 739140 h 744316"/>
              <a:gd name="connsiteX6" fmla="*/ 1524000 w 1524000"/>
              <a:gd name="connsiteY6" fmla="*/ 742950 h 74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744316">
                <a:moveTo>
                  <a:pt x="0" y="0"/>
                </a:moveTo>
                <a:cubicBezTo>
                  <a:pt x="8572" y="74930"/>
                  <a:pt x="17145" y="149860"/>
                  <a:pt x="68580" y="224790"/>
                </a:cubicBezTo>
                <a:cubicBezTo>
                  <a:pt x="120015" y="299720"/>
                  <a:pt x="212725" y="385445"/>
                  <a:pt x="308610" y="449580"/>
                </a:cubicBezTo>
                <a:cubicBezTo>
                  <a:pt x="404495" y="513715"/>
                  <a:pt x="527050" y="567690"/>
                  <a:pt x="643890" y="609600"/>
                </a:cubicBezTo>
                <a:cubicBezTo>
                  <a:pt x="760730" y="651510"/>
                  <a:pt x="892810" y="679450"/>
                  <a:pt x="1009650" y="701040"/>
                </a:cubicBezTo>
                <a:cubicBezTo>
                  <a:pt x="1126490" y="722630"/>
                  <a:pt x="1259205" y="732155"/>
                  <a:pt x="1344930" y="739140"/>
                </a:cubicBezTo>
                <a:cubicBezTo>
                  <a:pt x="1430655" y="746125"/>
                  <a:pt x="1477327" y="744537"/>
                  <a:pt x="1524000" y="7429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5081025" y="2810813"/>
            <a:ext cx="1551697" cy="2551322"/>
          </a:xfrm>
          <a:custGeom>
            <a:avLst/>
            <a:gdLst>
              <a:gd name="connsiteX0" fmla="*/ 0 w 1524000"/>
              <a:gd name="connsiteY0" fmla="*/ 0 h 744316"/>
              <a:gd name="connsiteX1" fmla="*/ 68580 w 1524000"/>
              <a:gd name="connsiteY1" fmla="*/ 224790 h 744316"/>
              <a:gd name="connsiteX2" fmla="*/ 308610 w 1524000"/>
              <a:gd name="connsiteY2" fmla="*/ 449580 h 744316"/>
              <a:gd name="connsiteX3" fmla="*/ 643890 w 1524000"/>
              <a:gd name="connsiteY3" fmla="*/ 609600 h 744316"/>
              <a:gd name="connsiteX4" fmla="*/ 1009650 w 1524000"/>
              <a:gd name="connsiteY4" fmla="*/ 701040 h 744316"/>
              <a:gd name="connsiteX5" fmla="*/ 1344930 w 1524000"/>
              <a:gd name="connsiteY5" fmla="*/ 739140 h 744316"/>
              <a:gd name="connsiteX6" fmla="*/ 1524000 w 1524000"/>
              <a:gd name="connsiteY6" fmla="*/ 742950 h 74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744316">
                <a:moveTo>
                  <a:pt x="0" y="0"/>
                </a:moveTo>
                <a:cubicBezTo>
                  <a:pt x="8572" y="74930"/>
                  <a:pt x="17145" y="149860"/>
                  <a:pt x="68580" y="224790"/>
                </a:cubicBezTo>
                <a:cubicBezTo>
                  <a:pt x="120015" y="299720"/>
                  <a:pt x="212725" y="385445"/>
                  <a:pt x="308610" y="449580"/>
                </a:cubicBezTo>
                <a:cubicBezTo>
                  <a:pt x="404495" y="513715"/>
                  <a:pt x="527050" y="567690"/>
                  <a:pt x="643890" y="609600"/>
                </a:cubicBezTo>
                <a:cubicBezTo>
                  <a:pt x="760730" y="651510"/>
                  <a:pt x="892810" y="679450"/>
                  <a:pt x="1009650" y="701040"/>
                </a:cubicBezTo>
                <a:cubicBezTo>
                  <a:pt x="1126490" y="722630"/>
                  <a:pt x="1259205" y="732155"/>
                  <a:pt x="1344930" y="739140"/>
                </a:cubicBezTo>
                <a:cubicBezTo>
                  <a:pt x="1430655" y="746125"/>
                  <a:pt x="1477327" y="744537"/>
                  <a:pt x="1524000" y="7429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23975"/>
          </a:xfrm>
        </p:spPr>
        <p:txBody>
          <a:bodyPr/>
          <a:lstStyle/>
          <a:p>
            <a:r>
              <a:rPr lang="en-US" altLang="en-US" dirty="0"/>
              <a:t>Remotely Sensed Active Layer Thickness (</a:t>
            </a:r>
            <a:r>
              <a:rPr lang="en-US" altLang="en-US" dirty="0" err="1"/>
              <a:t>ReSALT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1298650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InSAR</a:t>
            </a:r>
            <a:r>
              <a:rPr lang="en-US" dirty="0" smtClean="0"/>
              <a:t> to measure seasonal subsidence</a:t>
            </a:r>
          </a:p>
          <a:p>
            <a:r>
              <a:rPr lang="en-US" dirty="0" smtClean="0"/>
              <a:t>Assume vertical water profile to estimate ALT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77879" y="3099359"/>
            <a:ext cx="5588242" cy="3272865"/>
            <a:chOff x="1628775" y="3118974"/>
            <a:chExt cx="6026392" cy="3529476"/>
          </a:xfrm>
        </p:grpSpPr>
        <p:sp>
          <p:nvSpPr>
            <p:cNvPr id="9" name="Rectangle 8"/>
            <p:cNvSpPr/>
            <p:nvPr/>
          </p:nvSpPr>
          <p:spPr bwMode="auto">
            <a:xfrm>
              <a:off x="1628775" y="3118974"/>
              <a:ext cx="6026392" cy="352947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71389" y="3118974"/>
              <a:ext cx="5883778" cy="3353982"/>
            </a:xfrm>
            <a:prstGeom prst="rect">
              <a:avLst/>
            </a:prstGeom>
          </p:spPr>
        </p:pic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2220892" y="6280773"/>
              <a:ext cx="5336800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Seasonal Deformation (cm)</a:t>
              </a:r>
              <a:endParaRPr lang="en-US" altLang="en-US" sz="1800" b="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 rot="16200000">
              <a:off x="499552" y="4657465"/>
              <a:ext cx="2717713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 (cm)</a:t>
              </a:r>
              <a:endParaRPr lang="en-US" altLang="en-US" sz="1800" b="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815018" y="3331285"/>
              <a:ext cx="981192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4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40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ReSALT</a:t>
              </a:r>
              <a:endParaRPr lang="en-US" altLang="en-US" sz="1800" dirty="0">
                <a:solidFill>
                  <a:srgbClr val="0408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18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ALT Increases due to Fire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3838" y="4752690"/>
            <a:ext cx="3566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GPR measurements of ALT</a:t>
            </a:r>
            <a:endParaRPr lang="en-US" altLang="en-US" sz="20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2" y="2173930"/>
            <a:ext cx="3566754" cy="254510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800103" y="4034915"/>
            <a:ext cx="10884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1600" dirty="0" smtClean="0">
                <a:solidFill>
                  <a:srgbClr val="04080C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2015 Kuka </a:t>
            </a:r>
            <a:r>
              <a:rPr lang="en-US" altLang="zh-CN" sz="1600" dirty="0">
                <a:solidFill>
                  <a:srgbClr val="04080C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Creek Fire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28170" y="3956222"/>
            <a:ext cx="10150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1600" dirty="0" smtClean="0">
                <a:solidFill>
                  <a:srgbClr val="04080C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Undisturbed Tundra</a:t>
            </a:r>
            <a:endParaRPr lang="en-US" altLang="zh-CN" sz="1600" dirty="0">
              <a:solidFill>
                <a:srgbClr val="04080C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H="1">
            <a:off x="2054497" y="2744620"/>
            <a:ext cx="145437" cy="185985"/>
          </a:xfrm>
          <a:prstGeom prst="downArrow">
            <a:avLst/>
          </a:prstGeom>
          <a:solidFill>
            <a:srgbClr val="04080C"/>
          </a:solidFill>
          <a:ln w="254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1193789" y="3728653"/>
            <a:ext cx="902409" cy="987630"/>
          </a:xfrm>
          <a:custGeom>
            <a:avLst/>
            <a:gdLst>
              <a:gd name="connsiteX0" fmla="*/ 1770926 w 1770926"/>
              <a:gd name="connsiteY0" fmla="*/ 0 h 1956121"/>
              <a:gd name="connsiteX1" fmla="*/ 590309 w 1770926"/>
              <a:gd name="connsiteY1" fmla="*/ 1215341 h 1956121"/>
              <a:gd name="connsiteX2" fmla="*/ 0 w 1770926"/>
              <a:gd name="connsiteY2" fmla="*/ 1956121 h 195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0926" h="1956121">
                <a:moveTo>
                  <a:pt x="1770926" y="0"/>
                </a:moveTo>
                <a:lnTo>
                  <a:pt x="590309" y="1215341"/>
                </a:lnTo>
                <a:lnTo>
                  <a:pt x="0" y="1956121"/>
                </a:lnTo>
              </a:path>
            </a:pathLst>
          </a:custGeom>
          <a:noFill/>
          <a:ln w="38100" cap="flat" cmpd="sng" algn="ctr">
            <a:solidFill>
              <a:srgbClr val="0408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486173" y="2312109"/>
            <a:ext cx="1388325" cy="756242"/>
          </a:xfrm>
          <a:custGeom>
            <a:avLst/>
            <a:gdLst>
              <a:gd name="connsiteX0" fmla="*/ 2847372 w 2847372"/>
              <a:gd name="connsiteY0" fmla="*/ 474562 h 1551007"/>
              <a:gd name="connsiteX1" fmla="*/ 1909823 w 2847372"/>
              <a:gd name="connsiteY1" fmla="*/ 451413 h 1551007"/>
              <a:gd name="connsiteX2" fmla="*/ 1469985 w 2847372"/>
              <a:gd name="connsiteY2" fmla="*/ 277792 h 1551007"/>
              <a:gd name="connsiteX3" fmla="*/ 1435261 w 2847372"/>
              <a:gd name="connsiteY3" fmla="*/ 0 h 1551007"/>
              <a:gd name="connsiteX4" fmla="*/ 578734 w 2847372"/>
              <a:gd name="connsiteY4" fmla="*/ 104172 h 1551007"/>
              <a:gd name="connsiteX5" fmla="*/ 544010 w 2847372"/>
              <a:gd name="connsiteY5" fmla="*/ 671332 h 1551007"/>
              <a:gd name="connsiteX6" fmla="*/ 0 w 2847372"/>
              <a:gd name="connsiteY6" fmla="*/ 1551007 h 15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7372" h="1551007">
                <a:moveTo>
                  <a:pt x="2847372" y="474562"/>
                </a:moveTo>
                <a:lnTo>
                  <a:pt x="1909823" y="451413"/>
                </a:lnTo>
                <a:lnTo>
                  <a:pt x="1469985" y="277792"/>
                </a:lnTo>
                <a:lnTo>
                  <a:pt x="1435261" y="0"/>
                </a:lnTo>
                <a:lnTo>
                  <a:pt x="578734" y="104172"/>
                </a:lnTo>
                <a:lnTo>
                  <a:pt x="544010" y="671332"/>
                </a:lnTo>
                <a:lnTo>
                  <a:pt x="0" y="1551007"/>
                </a:lnTo>
              </a:path>
            </a:pathLst>
          </a:custGeom>
          <a:noFill/>
          <a:ln w="38100" cap="flat" cmpd="sng" algn="ctr">
            <a:solidFill>
              <a:srgbClr val="0408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89" y="2173930"/>
            <a:ext cx="4545473" cy="2545106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64431" y="1482198"/>
            <a:ext cx="7845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Kuka</a:t>
            </a:r>
            <a:r>
              <a:rPr lang="en-US" altLang="en-US" sz="2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Creek Fire, Yukon-Kuskokwim Delta</a:t>
            </a:r>
            <a:endParaRPr lang="en-US" altLang="en-US" sz="2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77104" y="4752690"/>
            <a:ext cx="45331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Probing measurements of ALT</a:t>
            </a:r>
            <a:endParaRPr lang="en-US" altLang="en-US" sz="20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16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8" name="Oval 27"/>
          <p:cNvSpPr/>
          <p:nvPr/>
        </p:nvSpPr>
        <p:spPr bwMode="auto">
          <a:xfrm>
            <a:off x="7846455" y="1025042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14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GPR Surveys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62850"/>
            <a:ext cx="4123575" cy="2760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6011" y="2459811"/>
            <a:ext cx="8265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500 MHz Antenna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8466" y="2675254"/>
            <a:ext cx="8447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0939" y="3343054"/>
            <a:ext cx="8241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12" y="1962952"/>
            <a:ext cx="4123575" cy="276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848317" y="2675254"/>
            <a:ext cx="913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2000" b="0" dirty="0">
                <a:solidFill>
                  <a:srgbClr val="00000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‘Horse’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384020" y="2722544"/>
            <a:ext cx="913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2000" b="0" dirty="0">
                <a:solidFill>
                  <a:srgbClr val="00000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‘Driver’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574425" y="2660827"/>
            <a:ext cx="729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8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2000" b="0" dirty="0">
                <a:solidFill>
                  <a:srgbClr val="00000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‘Mule’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16377" y="4839312"/>
            <a:ext cx="6105525" cy="1818663"/>
          </a:xfrm>
        </p:spPr>
        <p:txBody>
          <a:bodyPr/>
          <a:lstStyle/>
          <a:p>
            <a:r>
              <a:rPr lang="en-US" sz="2800" dirty="0" smtClean="0"/>
              <a:t>500 MHz (60 cm) antenna works best</a:t>
            </a:r>
          </a:p>
          <a:p>
            <a:r>
              <a:rPr lang="en-US" sz="2800" dirty="0" smtClean="0"/>
              <a:t>20-30 cm trace spacing</a:t>
            </a:r>
          </a:p>
          <a:p>
            <a:r>
              <a:rPr lang="en-US" sz="2800" dirty="0" smtClean="0"/>
              <a:t>2-6 km per day (4-6 hours)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 bwMode="auto">
          <a:xfrm>
            <a:off x="7865132" y="1053982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 build="p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56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pPr algn="l"/>
            <a:r>
              <a:rPr lang="en-US" dirty="0" smtClean="0"/>
              <a:t>ALT from GPR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47256" y="6394767"/>
            <a:ext cx="6256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 err="1" smtClean="0">
                <a:solidFill>
                  <a:srgbClr val="FFFF00"/>
                </a:solidFill>
              </a:rPr>
              <a:t>Radargram</a:t>
            </a:r>
            <a:r>
              <a:rPr lang="en-US" altLang="en-US" sz="2000" dirty="0" smtClean="0">
                <a:solidFill>
                  <a:srgbClr val="FFFF00"/>
                </a:solidFill>
              </a:rPr>
              <a:t> showing floating vegetation mat, Barrow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47255" y="4048449"/>
            <a:ext cx="6256328" cy="233646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56" y="4179239"/>
            <a:ext cx="6208053" cy="2051239"/>
          </a:xfrm>
          <a:prstGeom prst="rect">
            <a:avLst/>
          </a:prstGeom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733672" y="4048125"/>
            <a:ext cx="2836089" cy="2731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0008"/>
                </a:solidFill>
              </a:rPr>
              <a:t>Distance (m)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1405860" y="5067036"/>
            <a:ext cx="5339119" cy="719284"/>
          </a:xfrm>
          <a:custGeom>
            <a:avLst/>
            <a:gdLst>
              <a:gd name="connsiteX0" fmla="*/ 0 w 5267325"/>
              <a:gd name="connsiteY0" fmla="*/ 42862 h 709612"/>
              <a:gd name="connsiteX1" fmla="*/ 57150 w 5267325"/>
              <a:gd name="connsiteY1" fmla="*/ 28575 h 709612"/>
              <a:gd name="connsiteX2" fmla="*/ 109537 w 5267325"/>
              <a:gd name="connsiteY2" fmla="*/ 9525 h 709612"/>
              <a:gd name="connsiteX3" fmla="*/ 176212 w 5267325"/>
              <a:gd name="connsiteY3" fmla="*/ 0 h 709612"/>
              <a:gd name="connsiteX4" fmla="*/ 219075 w 5267325"/>
              <a:gd name="connsiteY4" fmla="*/ 66675 h 709612"/>
              <a:gd name="connsiteX5" fmla="*/ 280987 w 5267325"/>
              <a:gd name="connsiteY5" fmla="*/ 128587 h 709612"/>
              <a:gd name="connsiteX6" fmla="*/ 347662 w 5267325"/>
              <a:gd name="connsiteY6" fmla="*/ 119062 h 709612"/>
              <a:gd name="connsiteX7" fmla="*/ 481012 w 5267325"/>
              <a:gd name="connsiteY7" fmla="*/ 66675 h 709612"/>
              <a:gd name="connsiteX8" fmla="*/ 561975 w 5267325"/>
              <a:gd name="connsiteY8" fmla="*/ 52387 h 709612"/>
              <a:gd name="connsiteX9" fmla="*/ 633412 w 5267325"/>
              <a:gd name="connsiteY9" fmla="*/ 80962 h 709612"/>
              <a:gd name="connsiteX10" fmla="*/ 685800 w 5267325"/>
              <a:gd name="connsiteY10" fmla="*/ 80962 h 709612"/>
              <a:gd name="connsiteX11" fmla="*/ 747712 w 5267325"/>
              <a:gd name="connsiteY11" fmla="*/ 109537 h 709612"/>
              <a:gd name="connsiteX12" fmla="*/ 800100 w 5267325"/>
              <a:gd name="connsiteY12" fmla="*/ 90487 h 709612"/>
              <a:gd name="connsiteX13" fmla="*/ 842962 w 5267325"/>
              <a:gd name="connsiteY13" fmla="*/ 100012 h 709612"/>
              <a:gd name="connsiteX14" fmla="*/ 900112 w 5267325"/>
              <a:gd name="connsiteY14" fmla="*/ 133350 h 709612"/>
              <a:gd name="connsiteX15" fmla="*/ 971550 w 5267325"/>
              <a:gd name="connsiteY15" fmla="*/ 133350 h 709612"/>
              <a:gd name="connsiteX16" fmla="*/ 1028700 w 5267325"/>
              <a:gd name="connsiteY16" fmla="*/ 209550 h 709612"/>
              <a:gd name="connsiteX17" fmla="*/ 1076325 w 5267325"/>
              <a:gd name="connsiteY17" fmla="*/ 285750 h 709612"/>
              <a:gd name="connsiteX18" fmla="*/ 1143000 w 5267325"/>
              <a:gd name="connsiteY18" fmla="*/ 338137 h 709612"/>
              <a:gd name="connsiteX19" fmla="*/ 1190625 w 5267325"/>
              <a:gd name="connsiteY19" fmla="*/ 385762 h 709612"/>
              <a:gd name="connsiteX20" fmla="*/ 1247775 w 5267325"/>
              <a:gd name="connsiteY20" fmla="*/ 428625 h 709612"/>
              <a:gd name="connsiteX21" fmla="*/ 1304925 w 5267325"/>
              <a:gd name="connsiteY21" fmla="*/ 509587 h 709612"/>
              <a:gd name="connsiteX22" fmla="*/ 1347787 w 5267325"/>
              <a:gd name="connsiteY22" fmla="*/ 552450 h 709612"/>
              <a:gd name="connsiteX23" fmla="*/ 1404937 w 5267325"/>
              <a:gd name="connsiteY23" fmla="*/ 561975 h 709612"/>
              <a:gd name="connsiteX24" fmla="*/ 1457325 w 5267325"/>
              <a:gd name="connsiteY24" fmla="*/ 614362 h 709612"/>
              <a:gd name="connsiteX25" fmla="*/ 1500187 w 5267325"/>
              <a:gd name="connsiteY25" fmla="*/ 604837 h 709612"/>
              <a:gd name="connsiteX26" fmla="*/ 1543050 w 5267325"/>
              <a:gd name="connsiteY26" fmla="*/ 628650 h 709612"/>
              <a:gd name="connsiteX27" fmla="*/ 1590675 w 5267325"/>
              <a:gd name="connsiteY27" fmla="*/ 623887 h 709612"/>
              <a:gd name="connsiteX28" fmla="*/ 1652587 w 5267325"/>
              <a:gd name="connsiteY28" fmla="*/ 638175 h 709612"/>
              <a:gd name="connsiteX29" fmla="*/ 1704975 w 5267325"/>
              <a:gd name="connsiteY29" fmla="*/ 638175 h 709612"/>
              <a:gd name="connsiteX30" fmla="*/ 1752600 w 5267325"/>
              <a:gd name="connsiteY30" fmla="*/ 638175 h 709612"/>
              <a:gd name="connsiteX31" fmla="*/ 1833562 w 5267325"/>
              <a:gd name="connsiteY31" fmla="*/ 647700 h 709612"/>
              <a:gd name="connsiteX32" fmla="*/ 1876425 w 5267325"/>
              <a:gd name="connsiteY32" fmla="*/ 647700 h 709612"/>
              <a:gd name="connsiteX33" fmla="*/ 1924050 w 5267325"/>
              <a:gd name="connsiteY33" fmla="*/ 690562 h 709612"/>
              <a:gd name="connsiteX34" fmla="*/ 1976437 w 5267325"/>
              <a:gd name="connsiteY34" fmla="*/ 661987 h 709612"/>
              <a:gd name="connsiteX35" fmla="*/ 2024062 w 5267325"/>
              <a:gd name="connsiteY35" fmla="*/ 666750 h 709612"/>
              <a:gd name="connsiteX36" fmla="*/ 2081212 w 5267325"/>
              <a:gd name="connsiteY36" fmla="*/ 704850 h 709612"/>
              <a:gd name="connsiteX37" fmla="*/ 2124075 w 5267325"/>
              <a:gd name="connsiteY37" fmla="*/ 676275 h 709612"/>
              <a:gd name="connsiteX38" fmla="*/ 2176462 w 5267325"/>
              <a:gd name="connsiteY38" fmla="*/ 690562 h 709612"/>
              <a:gd name="connsiteX39" fmla="*/ 2233612 w 5267325"/>
              <a:gd name="connsiteY39" fmla="*/ 619125 h 709612"/>
              <a:gd name="connsiteX40" fmla="*/ 2300287 w 5267325"/>
              <a:gd name="connsiteY40" fmla="*/ 638175 h 709612"/>
              <a:gd name="connsiteX41" fmla="*/ 2366962 w 5267325"/>
              <a:gd name="connsiteY41" fmla="*/ 619125 h 709612"/>
              <a:gd name="connsiteX42" fmla="*/ 2452687 w 5267325"/>
              <a:gd name="connsiteY42" fmla="*/ 661987 h 709612"/>
              <a:gd name="connsiteX43" fmla="*/ 2505075 w 5267325"/>
              <a:gd name="connsiteY43" fmla="*/ 638175 h 709612"/>
              <a:gd name="connsiteX44" fmla="*/ 2547937 w 5267325"/>
              <a:gd name="connsiteY44" fmla="*/ 690562 h 709612"/>
              <a:gd name="connsiteX45" fmla="*/ 2581275 w 5267325"/>
              <a:gd name="connsiteY45" fmla="*/ 666750 h 709612"/>
              <a:gd name="connsiteX46" fmla="*/ 2647950 w 5267325"/>
              <a:gd name="connsiteY46" fmla="*/ 709612 h 709612"/>
              <a:gd name="connsiteX47" fmla="*/ 2700337 w 5267325"/>
              <a:gd name="connsiteY47" fmla="*/ 657225 h 709612"/>
              <a:gd name="connsiteX48" fmla="*/ 2757487 w 5267325"/>
              <a:gd name="connsiteY48" fmla="*/ 704850 h 709612"/>
              <a:gd name="connsiteX49" fmla="*/ 2790825 w 5267325"/>
              <a:gd name="connsiteY49" fmla="*/ 652462 h 709612"/>
              <a:gd name="connsiteX50" fmla="*/ 2852737 w 5267325"/>
              <a:gd name="connsiteY50" fmla="*/ 704850 h 709612"/>
              <a:gd name="connsiteX51" fmla="*/ 2914650 w 5267325"/>
              <a:gd name="connsiteY51" fmla="*/ 652462 h 709612"/>
              <a:gd name="connsiteX52" fmla="*/ 2986087 w 5267325"/>
              <a:gd name="connsiteY52" fmla="*/ 695325 h 709612"/>
              <a:gd name="connsiteX53" fmla="*/ 3052762 w 5267325"/>
              <a:gd name="connsiteY53" fmla="*/ 652462 h 709612"/>
              <a:gd name="connsiteX54" fmla="*/ 3124200 w 5267325"/>
              <a:gd name="connsiteY54" fmla="*/ 666750 h 709612"/>
              <a:gd name="connsiteX55" fmla="*/ 3186112 w 5267325"/>
              <a:gd name="connsiteY55" fmla="*/ 676275 h 709612"/>
              <a:gd name="connsiteX56" fmla="*/ 3238500 w 5267325"/>
              <a:gd name="connsiteY56" fmla="*/ 628650 h 709612"/>
              <a:gd name="connsiteX57" fmla="*/ 3295650 w 5267325"/>
              <a:gd name="connsiteY57" fmla="*/ 671512 h 709612"/>
              <a:gd name="connsiteX58" fmla="*/ 3338512 w 5267325"/>
              <a:gd name="connsiteY58" fmla="*/ 671512 h 709612"/>
              <a:gd name="connsiteX59" fmla="*/ 3400425 w 5267325"/>
              <a:gd name="connsiteY59" fmla="*/ 595312 h 709612"/>
              <a:gd name="connsiteX60" fmla="*/ 3443287 w 5267325"/>
              <a:gd name="connsiteY60" fmla="*/ 571500 h 709612"/>
              <a:gd name="connsiteX61" fmla="*/ 3495675 w 5267325"/>
              <a:gd name="connsiteY61" fmla="*/ 519112 h 709612"/>
              <a:gd name="connsiteX62" fmla="*/ 3548062 w 5267325"/>
              <a:gd name="connsiteY62" fmla="*/ 452437 h 709612"/>
              <a:gd name="connsiteX63" fmla="*/ 3643312 w 5267325"/>
              <a:gd name="connsiteY63" fmla="*/ 433387 h 709612"/>
              <a:gd name="connsiteX64" fmla="*/ 3719512 w 5267325"/>
              <a:gd name="connsiteY64" fmla="*/ 476250 h 709612"/>
              <a:gd name="connsiteX65" fmla="*/ 3810000 w 5267325"/>
              <a:gd name="connsiteY65" fmla="*/ 561975 h 709612"/>
              <a:gd name="connsiteX66" fmla="*/ 3881437 w 5267325"/>
              <a:gd name="connsiteY66" fmla="*/ 471487 h 709612"/>
              <a:gd name="connsiteX67" fmla="*/ 3957637 w 5267325"/>
              <a:gd name="connsiteY67" fmla="*/ 309562 h 709612"/>
              <a:gd name="connsiteX68" fmla="*/ 4052887 w 5267325"/>
              <a:gd name="connsiteY68" fmla="*/ 285750 h 709612"/>
              <a:gd name="connsiteX69" fmla="*/ 4152900 w 5267325"/>
              <a:gd name="connsiteY69" fmla="*/ 338137 h 709612"/>
              <a:gd name="connsiteX70" fmla="*/ 4214812 w 5267325"/>
              <a:gd name="connsiteY70" fmla="*/ 414337 h 709612"/>
              <a:gd name="connsiteX71" fmla="*/ 4300537 w 5267325"/>
              <a:gd name="connsiteY71" fmla="*/ 457200 h 709612"/>
              <a:gd name="connsiteX72" fmla="*/ 4362450 w 5267325"/>
              <a:gd name="connsiteY72" fmla="*/ 400050 h 709612"/>
              <a:gd name="connsiteX73" fmla="*/ 4424362 w 5267325"/>
              <a:gd name="connsiteY73" fmla="*/ 323850 h 709612"/>
              <a:gd name="connsiteX74" fmla="*/ 4495800 w 5267325"/>
              <a:gd name="connsiteY74" fmla="*/ 257175 h 709612"/>
              <a:gd name="connsiteX75" fmla="*/ 4552950 w 5267325"/>
              <a:gd name="connsiteY75" fmla="*/ 257175 h 709612"/>
              <a:gd name="connsiteX76" fmla="*/ 4600575 w 5267325"/>
              <a:gd name="connsiteY76" fmla="*/ 190500 h 709612"/>
              <a:gd name="connsiteX77" fmla="*/ 4657725 w 5267325"/>
              <a:gd name="connsiteY77" fmla="*/ 190500 h 709612"/>
              <a:gd name="connsiteX78" fmla="*/ 4714875 w 5267325"/>
              <a:gd name="connsiteY78" fmla="*/ 223837 h 709612"/>
              <a:gd name="connsiteX79" fmla="*/ 4786312 w 5267325"/>
              <a:gd name="connsiteY79" fmla="*/ 280987 h 709612"/>
              <a:gd name="connsiteX80" fmla="*/ 4829175 w 5267325"/>
              <a:gd name="connsiteY80" fmla="*/ 338137 h 709612"/>
              <a:gd name="connsiteX81" fmla="*/ 4905375 w 5267325"/>
              <a:gd name="connsiteY81" fmla="*/ 347662 h 709612"/>
              <a:gd name="connsiteX82" fmla="*/ 4981575 w 5267325"/>
              <a:gd name="connsiteY82" fmla="*/ 404812 h 709612"/>
              <a:gd name="connsiteX83" fmla="*/ 5043487 w 5267325"/>
              <a:gd name="connsiteY83" fmla="*/ 395287 h 709612"/>
              <a:gd name="connsiteX84" fmla="*/ 5091112 w 5267325"/>
              <a:gd name="connsiteY84" fmla="*/ 357187 h 709612"/>
              <a:gd name="connsiteX85" fmla="*/ 5133975 w 5267325"/>
              <a:gd name="connsiteY85" fmla="*/ 361950 h 709612"/>
              <a:gd name="connsiteX86" fmla="*/ 5186362 w 5267325"/>
              <a:gd name="connsiteY86" fmla="*/ 319087 h 709612"/>
              <a:gd name="connsiteX87" fmla="*/ 5229225 w 5267325"/>
              <a:gd name="connsiteY87" fmla="*/ 261937 h 709612"/>
              <a:gd name="connsiteX88" fmla="*/ 5267325 w 5267325"/>
              <a:gd name="connsiteY88" fmla="*/ 238125 h 70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267325" h="709612">
                <a:moveTo>
                  <a:pt x="0" y="42862"/>
                </a:moveTo>
                <a:lnTo>
                  <a:pt x="57150" y="28575"/>
                </a:lnTo>
                <a:lnTo>
                  <a:pt x="109537" y="9525"/>
                </a:lnTo>
                <a:lnTo>
                  <a:pt x="176212" y="0"/>
                </a:lnTo>
                <a:lnTo>
                  <a:pt x="219075" y="66675"/>
                </a:lnTo>
                <a:lnTo>
                  <a:pt x="280987" y="128587"/>
                </a:lnTo>
                <a:lnTo>
                  <a:pt x="347662" y="119062"/>
                </a:lnTo>
                <a:lnTo>
                  <a:pt x="481012" y="66675"/>
                </a:lnTo>
                <a:lnTo>
                  <a:pt x="561975" y="52387"/>
                </a:lnTo>
                <a:lnTo>
                  <a:pt x="633412" y="80962"/>
                </a:lnTo>
                <a:lnTo>
                  <a:pt x="685800" y="80962"/>
                </a:lnTo>
                <a:lnTo>
                  <a:pt x="747712" y="109537"/>
                </a:lnTo>
                <a:lnTo>
                  <a:pt x="800100" y="90487"/>
                </a:lnTo>
                <a:lnTo>
                  <a:pt x="842962" y="100012"/>
                </a:lnTo>
                <a:lnTo>
                  <a:pt x="900112" y="133350"/>
                </a:lnTo>
                <a:lnTo>
                  <a:pt x="971550" y="133350"/>
                </a:lnTo>
                <a:lnTo>
                  <a:pt x="1028700" y="209550"/>
                </a:lnTo>
                <a:lnTo>
                  <a:pt x="1076325" y="285750"/>
                </a:lnTo>
                <a:lnTo>
                  <a:pt x="1143000" y="338137"/>
                </a:lnTo>
                <a:lnTo>
                  <a:pt x="1190625" y="385762"/>
                </a:lnTo>
                <a:lnTo>
                  <a:pt x="1247775" y="428625"/>
                </a:lnTo>
                <a:lnTo>
                  <a:pt x="1304925" y="509587"/>
                </a:lnTo>
                <a:lnTo>
                  <a:pt x="1347787" y="552450"/>
                </a:lnTo>
                <a:lnTo>
                  <a:pt x="1404937" y="561975"/>
                </a:lnTo>
                <a:lnTo>
                  <a:pt x="1457325" y="614362"/>
                </a:lnTo>
                <a:lnTo>
                  <a:pt x="1500187" y="604837"/>
                </a:lnTo>
                <a:lnTo>
                  <a:pt x="1543050" y="628650"/>
                </a:lnTo>
                <a:lnTo>
                  <a:pt x="1590675" y="623887"/>
                </a:lnTo>
                <a:lnTo>
                  <a:pt x="1652587" y="638175"/>
                </a:lnTo>
                <a:lnTo>
                  <a:pt x="1704975" y="638175"/>
                </a:lnTo>
                <a:lnTo>
                  <a:pt x="1752600" y="638175"/>
                </a:lnTo>
                <a:lnTo>
                  <a:pt x="1833562" y="647700"/>
                </a:lnTo>
                <a:lnTo>
                  <a:pt x="1876425" y="647700"/>
                </a:lnTo>
                <a:lnTo>
                  <a:pt x="1924050" y="690562"/>
                </a:lnTo>
                <a:lnTo>
                  <a:pt x="1976437" y="661987"/>
                </a:lnTo>
                <a:lnTo>
                  <a:pt x="2024062" y="666750"/>
                </a:lnTo>
                <a:lnTo>
                  <a:pt x="2081212" y="704850"/>
                </a:lnTo>
                <a:lnTo>
                  <a:pt x="2124075" y="676275"/>
                </a:lnTo>
                <a:lnTo>
                  <a:pt x="2176462" y="690562"/>
                </a:lnTo>
                <a:lnTo>
                  <a:pt x="2233612" y="619125"/>
                </a:lnTo>
                <a:lnTo>
                  <a:pt x="2300287" y="638175"/>
                </a:lnTo>
                <a:lnTo>
                  <a:pt x="2366962" y="619125"/>
                </a:lnTo>
                <a:lnTo>
                  <a:pt x="2452687" y="661987"/>
                </a:lnTo>
                <a:lnTo>
                  <a:pt x="2505075" y="638175"/>
                </a:lnTo>
                <a:lnTo>
                  <a:pt x="2547937" y="690562"/>
                </a:lnTo>
                <a:lnTo>
                  <a:pt x="2581275" y="666750"/>
                </a:lnTo>
                <a:lnTo>
                  <a:pt x="2647950" y="709612"/>
                </a:lnTo>
                <a:lnTo>
                  <a:pt x="2700337" y="657225"/>
                </a:lnTo>
                <a:lnTo>
                  <a:pt x="2757487" y="704850"/>
                </a:lnTo>
                <a:lnTo>
                  <a:pt x="2790825" y="652462"/>
                </a:lnTo>
                <a:lnTo>
                  <a:pt x="2852737" y="704850"/>
                </a:lnTo>
                <a:lnTo>
                  <a:pt x="2914650" y="652462"/>
                </a:lnTo>
                <a:lnTo>
                  <a:pt x="2986087" y="695325"/>
                </a:lnTo>
                <a:lnTo>
                  <a:pt x="3052762" y="652462"/>
                </a:lnTo>
                <a:lnTo>
                  <a:pt x="3124200" y="666750"/>
                </a:lnTo>
                <a:lnTo>
                  <a:pt x="3186112" y="676275"/>
                </a:lnTo>
                <a:lnTo>
                  <a:pt x="3238500" y="628650"/>
                </a:lnTo>
                <a:lnTo>
                  <a:pt x="3295650" y="671512"/>
                </a:lnTo>
                <a:lnTo>
                  <a:pt x="3338512" y="671512"/>
                </a:lnTo>
                <a:lnTo>
                  <a:pt x="3400425" y="595312"/>
                </a:lnTo>
                <a:lnTo>
                  <a:pt x="3443287" y="571500"/>
                </a:lnTo>
                <a:lnTo>
                  <a:pt x="3495675" y="519112"/>
                </a:lnTo>
                <a:lnTo>
                  <a:pt x="3548062" y="452437"/>
                </a:lnTo>
                <a:lnTo>
                  <a:pt x="3643312" y="433387"/>
                </a:lnTo>
                <a:lnTo>
                  <a:pt x="3719512" y="476250"/>
                </a:lnTo>
                <a:lnTo>
                  <a:pt x="3810000" y="561975"/>
                </a:lnTo>
                <a:lnTo>
                  <a:pt x="3881437" y="471487"/>
                </a:lnTo>
                <a:lnTo>
                  <a:pt x="3957637" y="309562"/>
                </a:lnTo>
                <a:lnTo>
                  <a:pt x="4052887" y="285750"/>
                </a:lnTo>
                <a:lnTo>
                  <a:pt x="4152900" y="338137"/>
                </a:lnTo>
                <a:lnTo>
                  <a:pt x="4214812" y="414337"/>
                </a:lnTo>
                <a:lnTo>
                  <a:pt x="4300537" y="457200"/>
                </a:lnTo>
                <a:lnTo>
                  <a:pt x="4362450" y="400050"/>
                </a:lnTo>
                <a:lnTo>
                  <a:pt x="4424362" y="323850"/>
                </a:lnTo>
                <a:lnTo>
                  <a:pt x="4495800" y="257175"/>
                </a:lnTo>
                <a:lnTo>
                  <a:pt x="4552950" y="257175"/>
                </a:lnTo>
                <a:lnTo>
                  <a:pt x="4600575" y="190500"/>
                </a:lnTo>
                <a:lnTo>
                  <a:pt x="4657725" y="190500"/>
                </a:lnTo>
                <a:lnTo>
                  <a:pt x="4714875" y="223837"/>
                </a:lnTo>
                <a:lnTo>
                  <a:pt x="4786312" y="280987"/>
                </a:lnTo>
                <a:lnTo>
                  <a:pt x="4829175" y="338137"/>
                </a:lnTo>
                <a:lnTo>
                  <a:pt x="4905375" y="347662"/>
                </a:lnTo>
                <a:lnTo>
                  <a:pt x="4981575" y="404812"/>
                </a:lnTo>
                <a:lnTo>
                  <a:pt x="5043487" y="395287"/>
                </a:lnTo>
                <a:lnTo>
                  <a:pt x="5091112" y="357187"/>
                </a:lnTo>
                <a:lnTo>
                  <a:pt x="5133975" y="361950"/>
                </a:lnTo>
                <a:lnTo>
                  <a:pt x="5186362" y="319087"/>
                </a:lnTo>
                <a:lnTo>
                  <a:pt x="5229225" y="261937"/>
                </a:lnTo>
                <a:lnTo>
                  <a:pt x="5267325" y="238125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3607160" y="5198756"/>
            <a:ext cx="1081341" cy="115858"/>
          </a:xfrm>
          <a:custGeom>
            <a:avLst/>
            <a:gdLst>
              <a:gd name="connsiteX0" fmla="*/ 0 w 1066800"/>
              <a:gd name="connsiteY0" fmla="*/ 114300 h 114300"/>
              <a:gd name="connsiteX1" fmla="*/ 47625 w 1066800"/>
              <a:gd name="connsiteY1" fmla="*/ 52388 h 114300"/>
              <a:gd name="connsiteX2" fmla="*/ 114300 w 1066800"/>
              <a:gd name="connsiteY2" fmla="*/ 33338 h 114300"/>
              <a:gd name="connsiteX3" fmla="*/ 204787 w 1066800"/>
              <a:gd name="connsiteY3" fmla="*/ 0 h 114300"/>
              <a:gd name="connsiteX4" fmla="*/ 257175 w 1066800"/>
              <a:gd name="connsiteY4" fmla="*/ 71438 h 114300"/>
              <a:gd name="connsiteX5" fmla="*/ 309562 w 1066800"/>
              <a:gd name="connsiteY5" fmla="*/ 19050 h 114300"/>
              <a:gd name="connsiteX6" fmla="*/ 390525 w 1066800"/>
              <a:gd name="connsiteY6" fmla="*/ 71438 h 114300"/>
              <a:gd name="connsiteX7" fmla="*/ 471487 w 1066800"/>
              <a:gd name="connsiteY7" fmla="*/ 90488 h 114300"/>
              <a:gd name="connsiteX8" fmla="*/ 519112 w 1066800"/>
              <a:gd name="connsiteY8" fmla="*/ 38100 h 114300"/>
              <a:gd name="connsiteX9" fmla="*/ 609600 w 1066800"/>
              <a:gd name="connsiteY9" fmla="*/ 4763 h 114300"/>
              <a:gd name="connsiteX10" fmla="*/ 681037 w 1066800"/>
              <a:gd name="connsiteY10" fmla="*/ 42863 h 114300"/>
              <a:gd name="connsiteX11" fmla="*/ 733425 w 1066800"/>
              <a:gd name="connsiteY11" fmla="*/ 14288 h 114300"/>
              <a:gd name="connsiteX12" fmla="*/ 814387 w 1066800"/>
              <a:gd name="connsiteY12" fmla="*/ 61913 h 114300"/>
              <a:gd name="connsiteX13" fmla="*/ 871537 w 1066800"/>
              <a:gd name="connsiteY13" fmla="*/ 23813 h 114300"/>
              <a:gd name="connsiteX14" fmla="*/ 942975 w 1066800"/>
              <a:gd name="connsiteY14" fmla="*/ 4763 h 114300"/>
              <a:gd name="connsiteX15" fmla="*/ 1000125 w 1066800"/>
              <a:gd name="connsiteY15" fmla="*/ 28575 h 114300"/>
              <a:gd name="connsiteX16" fmla="*/ 1066800 w 1066800"/>
              <a:gd name="connsiteY16" fmla="*/ 90488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6800" h="114300">
                <a:moveTo>
                  <a:pt x="0" y="114300"/>
                </a:moveTo>
                <a:lnTo>
                  <a:pt x="47625" y="52388"/>
                </a:lnTo>
                <a:lnTo>
                  <a:pt x="114300" y="33338"/>
                </a:lnTo>
                <a:lnTo>
                  <a:pt x="204787" y="0"/>
                </a:lnTo>
                <a:lnTo>
                  <a:pt x="257175" y="71438"/>
                </a:lnTo>
                <a:lnTo>
                  <a:pt x="309562" y="19050"/>
                </a:lnTo>
                <a:lnTo>
                  <a:pt x="390525" y="71438"/>
                </a:lnTo>
                <a:lnTo>
                  <a:pt x="471487" y="90488"/>
                </a:lnTo>
                <a:lnTo>
                  <a:pt x="519112" y="38100"/>
                </a:lnTo>
                <a:lnTo>
                  <a:pt x="609600" y="4763"/>
                </a:lnTo>
                <a:lnTo>
                  <a:pt x="681037" y="42863"/>
                </a:lnTo>
                <a:lnTo>
                  <a:pt x="733425" y="14288"/>
                </a:lnTo>
                <a:lnTo>
                  <a:pt x="814387" y="61913"/>
                </a:lnTo>
                <a:lnTo>
                  <a:pt x="871537" y="23813"/>
                </a:lnTo>
                <a:lnTo>
                  <a:pt x="942975" y="4763"/>
                </a:lnTo>
                <a:lnTo>
                  <a:pt x="1000125" y="28575"/>
                </a:lnTo>
                <a:lnTo>
                  <a:pt x="1066800" y="90488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07160" y="4433920"/>
            <a:ext cx="1450740" cy="1283227"/>
            <a:chOff x="3607160" y="4433920"/>
            <a:chExt cx="1450740" cy="1283227"/>
          </a:xfrm>
        </p:grpSpPr>
        <p:cxnSp>
          <p:nvCxnSpPr>
            <p:cNvPr id="10" name="Straight Arrow Connector 29"/>
            <p:cNvCxnSpPr>
              <a:cxnSpLocks noChangeShapeType="1"/>
            </p:cNvCxnSpPr>
            <p:nvPr/>
          </p:nvCxnSpPr>
          <p:spPr bwMode="auto">
            <a:xfrm>
              <a:off x="4228016" y="4448733"/>
              <a:ext cx="0" cy="73657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3607160" y="4433920"/>
              <a:ext cx="581953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8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 b="1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Veg</a:t>
              </a:r>
              <a:endParaRPr lang="en-US" altLang="en-US" sz="18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cxnSp>
          <p:nvCxnSpPr>
            <p:cNvPr id="12" name="Straight Arrow Connector 29"/>
            <p:cNvCxnSpPr>
              <a:cxnSpLocks noChangeShapeType="1"/>
            </p:cNvCxnSpPr>
            <p:nvPr/>
          </p:nvCxnSpPr>
          <p:spPr bwMode="auto">
            <a:xfrm>
              <a:off x="4231473" y="5231166"/>
              <a:ext cx="0" cy="485981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3" name="TextBox 32"/>
            <p:cNvSpPr txBox="1">
              <a:spLocks noChangeArrowheads="1"/>
            </p:cNvSpPr>
            <p:nvPr/>
          </p:nvSpPr>
          <p:spPr bwMode="auto">
            <a:xfrm>
              <a:off x="4287071" y="5335656"/>
              <a:ext cx="770829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8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 b="1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Water</a:t>
              </a:r>
              <a:endParaRPr lang="en-US" altLang="en-US" sz="18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55" y="1261739"/>
            <a:ext cx="6256328" cy="2241073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47255" y="3502812"/>
            <a:ext cx="3509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 smtClean="0">
                <a:solidFill>
                  <a:srgbClr val="FFFF00"/>
                </a:solidFill>
              </a:rPr>
              <a:t>Calibration survey, Barrow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9305" y="48908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46138"/>
          </a:xfrm>
        </p:spPr>
        <p:txBody>
          <a:bodyPr/>
          <a:lstStyle/>
          <a:p>
            <a:r>
              <a:rPr lang="en-US" dirty="0" smtClean="0"/>
              <a:t>VWC Yukon-Kuskokwim Delta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" y="998562"/>
            <a:ext cx="4831921" cy="270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" y="3799838"/>
            <a:ext cx="4831921" cy="270549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47297" y="1724570"/>
            <a:ext cx="17400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All trace-probe pairs</a:t>
            </a:r>
            <a:endParaRPr lang="en-US" altLang="en-US" sz="24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9998" y="4667149"/>
            <a:ext cx="22021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burned and unburned areas</a:t>
            </a:r>
            <a:endParaRPr lang="en-US" altLang="en-US" sz="24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0755" y="82602"/>
            <a:ext cx="1611087" cy="1831923"/>
            <a:chOff x="5265542" y="1347019"/>
            <a:chExt cx="1889638" cy="2148656"/>
          </a:xfrm>
        </p:grpSpPr>
        <p:pic>
          <p:nvPicPr>
            <p:cNvPr id="9" name="Picture 4" descr="http://www.state-maps.org/ak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r="23538" b="1278"/>
            <a:stretch/>
          </p:blipFill>
          <p:spPr bwMode="auto">
            <a:xfrm>
              <a:off x="5265542" y="1347019"/>
              <a:ext cx="1889638" cy="214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6762750" y="2617470"/>
              <a:ext cx="392430" cy="11049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2865121"/>
              <a:ext cx="209550" cy="10287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711190" y="2910840"/>
              <a:ext cx="407670" cy="57150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490210" y="2192582"/>
              <a:ext cx="424815" cy="49604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330744" y="2944626"/>
              <a:ext cx="231856" cy="143123"/>
            </a:xfrm>
            <a:prstGeom prst="rect">
              <a:avLst/>
            </a:prstGeom>
            <a:solidFill>
              <a:srgbClr val="00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76950" y="1695450"/>
              <a:ext cx="411480" cy="179070"/>
            </a:xfrm>
            <a:prstGeom prst="rect">
              <a:avLst/>
            </a:pr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6073140" y="1354455"/>
              <a:ext cx="200025" cy="111803"/>
            </a:xfrm>
            <a:custGeom>
              <a:avLst/>
              <a:gdLst>
                <a:gd name="connsiteX0" fmla="*/ 0 w 200025"/>
                <a:gd name="connsiteY0" fmla="*/ 70485 h 100965"/>
                <a:gd name="connsiteX1" fmla="*/ 47625 w 200025"/>
                <a:gd name="connsiteY1" fmla="*/ 0 h 100965"/>
                <a:gd name="connsiteX2" fmla="*/ 123825 w 200025"/>
                <a:gd name="connsiteY2" fmla="*/ 38100 h 100965"/>
                <a:gd name="connsiteX3" fmla="*/ 146685 w 200025"/>
                <a:gd name="connsiteY3" fmla="*/ 55245 h 100965"/>
                <a:gd name="connsiteX4" fmla="*/ 200025 w 200025"/>
                <a:gd name="connsiteY4" fmla="*/ 51435 h 100965"/>
                <a:gd name="connsiteX5" fmla="*/ 190500 w 200025"/>
                <a:gd name="connsiteY5" fmla="*/ 100965 h 100965"/>
                <a:gd name="connsiteX6" fmla="*/ 0 w 200025"/>
                <a:gd name="connsiteY6" fmla="*/ 70485 h 100965"/>
                <a:gd name="connsiteX0" fmla="*/ 0 w 200025"/>
                <a:gd name="connsiteY0" fmla="*/ 70485 h 111803"/>
                <a:gd name="connsiteX1" fmla="*/ 47625 w 200025"/>
                <a:gd name="connsiteY1" fmla="*/ 0 h 111803"/>
                <a:gd name="connsiteX2" fmla="*/ 123825 w 200025"/>
                <a:gd name="connsiteY2" fmla="*/ 38100 h 111803"/>
                <a:gd name="connsiteX3" fmla="*/ 146685 w 200025"/>
                <a:gd name="connsiteY3" fmla="*/ 55245 h 111803"/>
                <a:gd name="connsiteX4" fmla="*/ 200025 w 200025"/>
                <a:gd name="connsiteY4" fmla="*/ 51435 h 111803"/>
                <a:gd name="connsiteX5" fmla="*/ 190500 w 200025"/>
                <a:gd name="connsiteY5" fmla="*/ 100965 h 111803"/>
                <a:gd name="connsiteX6" fmla="*/ 17145 w 200025"/>
                <a:gd name="connsiteY6" fmla="*/ 110490 h 111803"/>
                <a:gd name="connsiteX7" fmla="*/ 0 w 200025"/>
                <a:gd name="connsiteY7" fmla="*/ 70485 h 1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11803">
                  <a:moveTo>
                    <a:pt x="0" y="70485"/>
                  </a:moveTo>
                  <a:lnTo>
                    <a:pt x="47625" y="0"/>
                  </a:lnTo>
                  <a:lnTo>
                    <a:pt x="123825" y="38100"/>
                  </a:lnTo>
                  <a:lnTo>
                    <a:pt x="146685" y="55245"/>
                  </a:lnTo>
                  <a:lnTo>
                    <a:pt x="200025" y="51435"/>
                  </a:lnTo>
                  <a:lnTo>
                    <a:pt x="190500" y="100965"/>
                  </a:lnTo>
                  <a:cubicBezTo>
                    <a:pt x="147320" y="93980"/>
                    <a:pt x="60325" y="117475"/>
                    <a:pt x="17145" y="110490"/>
                  </a:cubicBezTo>
                  <a:lnTo>
                    <a:pt x="0" y="70485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709285" y="2061210"/>
              <a:ext cx="215265" cy="95250"/>
            </a:xfrm>
            <a:custGeom>
              <a:avLst/>
              <a:gdLst>
                <a:gd name="connsiteX0" fmla="*/ 0 w 215265"/>
                <a:gd name="connsiteY0" fmla="*/ 49530 h 95250"/>
                <a:gd name="connsiteX1" fmla="*/ 30480 w 215265"/>
                <a:gd name="connsiteY1" fmla="*/ 95250 h 95250"/>
                <a:gd name="connsiteX2" fmla="*/ 89535 w 215265"/>
                <a:gd name="connsiteY2" fmla="*/ 72390 h 95250"/>
                <a:gd name="connsiteX3" fmla="*/ 184785 w 215265"/>
                <a:gd name="connsiteY3" fmla="*/ 74295 h 95250"/>
                <a:gd name="connsiteX4" fmla="*/ 215265 w 215265"/>
                <a:gd name="connsiteY4" fmla="*/ 36195 h 95250"/>
                <a:gd name="connsiteX5" fmla="*/ 148590 w 215265"/>
                <a:gd name="connsiteY5" fmla="*/ 0 h 95250"/>
                <a:gd name="connsiteX6" fmla="*/ 0 w 215265"/>
                <a:gd name="connsiteY6" fmla="*/ 495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65" h="95250">
                  <a:moveTo>
                    <a:pt x="0" y="49530"/>
                  </a:moveTo>
                  <a:lnTo>
                    <a:pt x="30480" y="95250"/>
                  </a:lnTo>
                  <a:lnTo>
                    <a:pt x="89535" y="72390"/>
                  </a:lnTo>
                  <a:lnTo>
                    <a:pt x="184785" y="74295"/>
                  </a:lnTo>
                  <a:lnTo>
                    <a:pt x="215265" y="36195"/>
                  </a:lnTo>
                  <a:lnTo>
                    <a:pt x="14859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6254115" y="2000250"/>
              <a:ext cx="744855" cy="556260"/>
            </a:xfrm>
            <a:custGeom>
              <a:avLst/>
              <a:gdLst>
                <a:gd name="connsiteX0" fmla="*/ 621030 w 744855"/>
                <a:gd name="connsiteY0" fmla="*/ 0 h 533400"/>
                <a:gd name="connsiteX1" fmla="*/ 280035 w 744855"/>
                <a:gd name="connsiteY1" fmla="*/ 7620 h 533400"/>
                <a:gd name="connsiteX2" fmla="*/ 222885 w 744855"/>
                <a:gd name="connsiteY2" fmla="*/ 137160 h 533400"/>
                <a:gd name="connsiteX3" fmla="*/ 253365 w 744855"/>
                <a:gd name="connsiteY3" fmla="*/ 459105 h 533400"/>
                <a:gd name="connsiteX4" fmla="*/ 0 w 744855"/>
                <a:gd name="connsiteY4" fmla="*/ 466725 h 533400"/>
                <a:gd name="connsiteX5" fmla="*/ 30480 w 744855"/>
                <a:gd name="connsiteY5" fmla="*/ 533400 h 533400"/>
                <a:gd name="connsiteX6" fmla="*/ 270510 w 744855"/>
                <a:gd name="connsiteY6" fmla="*/ 504825 h 533400"/>
                <a:gd name="connsiteX7" fmla="*/ 329565 w 744855"/>
                <a:gd name="connsiteY7" fmla="*/ 533400 h 533400"/>
                <a:gd name="connsiteX8" fmla="*/ 622935 w 744855"/>
                <a:gd name="connsiteY8" fmla="*/ 424815 h 533400"/>
                <a:gd name="connsiteX9" fmla="*/ 744855 w 744855"/>
                <a:gd name="connsiteY9" fmla="*/ 325755 h 533400"/>
                <a:gd name="connsiteX10" fmla="*/ 621030 w 744855"/>
                <a:gd name="connsiteY10" fmla="*/ 0 h 53340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622935 w 744855"/>
                <a:gd name="connsiteY8" fmla="*/ 417195 h 525780"/>
                <a:gd name="connsiteX9" fmla="*/ 744855 w 744855"/>
                <a:gd name="connsiteY9" fmla="*/ 318135 h 525780"/>
                <a:gd name="connsiteX10" fmla="*/ 657225 w 744855"/>
                <a:gd name="connsiteY10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9565 w 744855"/>
                <a:gd name="connsiteY7" fmla="*/ 525780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25780"/>
                <a:gd name="connsiteX1" fmla="*/ 280035 w 744855"/>
                <a:gd name="connsiteY1" fmla="*/ 0 h 525780"/>
                <a:gd name="connsiteX2" fmla="*/ 222885 w 744855"/>
                <a:gd name="connsiteY2" fmla="*/ 129540 h 525780"/>
                <a:gd name="connsiteX3" fmla="*/ 253365 w 744855"/>
                <a:gd name="connsiteY3" fmla="*/ 451485 h 525780"/>
                <a:gd name="connsiteX4" fmla="*/ 0 w 744855"/>
                <a:gd name="connsiteY4" fmla="*/ 459105 h 525780"/>
                <a:gd name="connsiteX5" fmla="*/ 30480 w 744855"/>
                <a:gd name="connsiteY5" fmla="*/ 525780 h 525780"/>
                <a:gd name="connsiteX6" fmla="*/ 270510 w 744855"/>
                <a:gd name="connsiteY6" fmla="*/ 497205 h 525780"/>
                <a:gd name="connsiteX7" fmla="*/ 325755 w 744855"/>
                <a:gd name="connsiteY7" fmla="*/ 523875 h 525780"/>
                <a:gd name="connsiteX8" fmla="*/ 375285 w 744855"/>
                <a:gd name="connsiteY8" fmla="*/ 510540 h 525780"/>
                <a:gd name="connsiteX9" fmla="*/ 622935 w 744855"/>
                <a:gd name="connsiteY9" fmla="*/ 417195 h 525780"/>
                <a:gd name="connsiteX10" fmla="*/ 744855 w 744855"/>
                <a:gd name="connsiteY10" fmla="*/ 318135 h 525780"/>
                <a:gd name="connsiteX11" fmla="*/ 657225 w 744855"/>
                <a:gd name="connsiteY11" fmla="*/ 11430 h 525780"/>
                <a:gd name="connsiteX0" fmla="*/ 657225 w 744855"/>
                <a:gd name="connsiteY0" fmla="*/ 11430 h 556260"/>
                <a:gd name="connsiteX1" fmla="*/ 280035 w 744855"/>
                <a:gd name="connsiteY1" fmla="*/ 0 h 556260"/>
                <a:gd name="connsiteX2" fmla="*/ 222885 w 744855"/>
                <a:gd name="connsiteY2" fmla="*/ 129540 h 556260"/>
                <a:gd name="connsiteX3" fmla="*/ 253365 w 744855"/>
                <a:gd name="connsiteY3" fmla="*/ 451485 h 556260"/>
                <a:gd name="connsiteX4" fmla="*/ 0 w 744855"/>
                <a:gd name="connsiteY4" fmla="*/ 459105 h 556260"/>
                <a:gd name="connsiteX5" fmla="*/ 30480 w 744855"/>
                <a:gd name="connsiteY5" fmla="*/ 525780 h 556260"/>
                <a:gd name="connsiteX6" fmla="*/ 270510 w 744855"/>
                <a:gd name="connsiteY6" fmla="*/ 497205 h 556260"/>
                <a:gd name="connsiteX7" fmla="*/ 325755 w 744855"/>
                <a:gd name="connsiteY7" fmla="*/ 523875 h 556260"/>
                <a:gd name="connsiteX8" fmla="*/ 295275 w 744855"/>
                <a:gd name="connsiteY8" fmla="*/ 556260 h 556260"/>
                <a:gd name="connsiteX9" fmla="*/ 622935 w 744855"/>
                <a:gd name="connsiteY9" fmla="*/ 417195 h 556260"/>
                <a:gd name="connsiteX10" fmla="*/ 744855 w 744855"/>
                <a:gd name="connsiteY10" fmla="*/ 318135 h 556260"/>
                <a:gd name="connsiteX11" fmla="*/ 657225 w 744855"/>
                <a:gd name="connsiteY11" fmla="*/ 1143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855" h="556260">
                  <a:moveTo>
                    <a:pt x="657225" y="11430"/>
                  </a:moveTo>
                  <a:lnTo>
                    <a:pt x="280035" y="0"/>
                  </a:lnTo>
                  <a:lnTo>
                    <a:pt x="222885" y="129540"/>
                  </a:lnTo>
                  <a:lnTo>
                    <a:pt x="253365" y="451485"/>
                  </a:lnTo>
                  <a:lnTo>
                    <a:pt x="0" y="459105"/>
                  </a:lnTo>
                  <a:lnTo>
                    <a:pt x="30480" y="525780"/>
                  </a:lnTo>
                  <a:lnTo>
                    <a:pt x="270510" y="497205"/>
                  </a:lnTo>
                  <a:lnTo>
                    <a:pt x="325755" y="523875"/>
                  </a:lnTo>
                  <a:lnTo>
                    <a:pt x="295275" y="556260"/>
                  </a:lnTo>
                  <a:lnTo>
                    <a:pt x="622935" y="417195"/>
                  </a:lnTo>
                  <a:lnTo>
                    <a:pt x="744855" y="318135"/>
                  </a:lnTo>
                  <a:lnTo>
                    <a:pt x="65722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073140" y="2116455"/>
              <a:ext cx="209550" cy="129540"/>
            </a:xfrm>
            <a:custGeom>
              <a:avLst/>
              <a:gdLst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06680 w 209550"/>
                <a:gd name="connsiteY7" fmla="*/ 38100 h 129540"/>
                <a:gd name="connsiteX8" fmla="*/ 154305 w 209550"/>
                <a:gd name="connsiteY8" fmla="*/ 11430 h 129540"/>
                <a:gd name="connsiteX0" fmla="*/ 154305 w 209550"/>
                <a:gd name="connsiteY0" fmla="*/ 11430 h 129540"/>
                <a:gd name="connsiteX1" fmla="*/ 209550 w 209550"/>
                <a:gd name="connsiteY1" fmla="*/ 15240 h 129540"/>
                <a:gd name="connsiteX2" fmla="*/ 140970 w 209550"/>
                <a:gd name="connsiteY2" fmla="*/ 129540 h 129540"/>
                <a:gd name="connsiteX3" fmla="*/ 0 w 209550"/>
                <a:gd name="connsiteY3" fmla="*/ 123825 h 129540"/>
                <a:gd name="connsiteX4" fmla="*/ 22860 w 209550"/>
                <a:gd name="connsiteY4" fmla="*/ 45720 h 129540"/>
                <a:gd name="connsiteX5" fmla="*/ 30480 w 209550"/>
                <a:gd name="connsiteY5" fmla="*/ 0 h 129540"/>
                <a:gd name="connsiteX6" fmla="*/ 76200 w 209550"/>
                <a:gd name="connsiteY6" fmla="*/ 5715 h 129540"/>
                <a:gd name="connsiteX7" fmla="*/ 110490 w 209550"/>
                <a:gd name="connsiteY7" fmla="*/ 26670 h 129540"/>
                <a:gd name="connsiteX8" fmla="*/ 154305 w 209550"/>
                <a:gd name="connsiteY8" fmla="*/ 1143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29540">
                  <a:moveTo>
                    <a:pt x="154305" y="11430"/>
                  </a:moveTo>
                  <a:lnTo>
                    <a:pt x="209550" y="15240"/>
                  </a:lnTo>
                  <a:lnTo>
                    <a:pt x="140970" y="129540"/>
                  </a:lnTo>
                  <a:lnTo>
                    <a:pt x="0" y="123825"/>
                  </a:lnTo>
                  <a:lnTo>
                    <a:pt x="22860" y="45720"/>
                  </a:lnTo>
                  <a:lnTo>
                    <a:pt x="30480" y="0"/>
                  </a:lnTo>
                  <a:lnTo>
                    <a:pt x="76200" y="5715"/>
                  </a:lnTo>
                  <a:lnTo>
                    <a:pt x="110490" y="26670"/>
                  </a:lnTo>
                  <a:lnTo>
                    <a:pt x="154305" y="1143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5964555" y="2508885"/>
              <a:ext cx="348615" cy="139065"/>
            </a:xfrm>
            <a:custGeom>
              <a:avLst/>
              <a:gdLst>
                <a:gd name="connsiteX0" fmla="*/ 331470 w 348615"/>
                <a:gd name="connsiteY0" fmla="*/ 0 h 139065"/>
                <a:gd name="connsiteX1" fmla="*/ 32385 w 348615"/>
                <a:gd name="connsiteY1" fmla="*/ 3810 h 139065"/>
                <a:gd name="connsiteX2" fmla="*/ 0 w 348615"/>
                <a:gd name="connsiteY2" fmla="*/ 62865 h 139065"/>
                <a:gd name="connsiteX3" fmla="*/ 3810 w 348615"/>
                <a:gd name="connsiteY3" fmla="*/ 139065 h 139065"/>
                <a:gd name="connsiteX4" fmla="*/ 179070 w 348615"/>
                <a:gd name="connsiteY4" fmla="*/ 139065 h 139065"/>
                <a:gd name="connsiteX5" fmla="*/ 217170 w 348615"/>
                <a:gd name="connsiteY5" fmla="*/ 74295 h 139065"/>
                <a:gd name="connsiteX6" fmla="*/ 348615 w 348615"/>
                <a:gd name="connsiteY6" fmla="*/ 64770 h 139065"/>
                <a:gd name="connsiteX7" fmla="*/ 331470 w 348615"/>
                <a:gd name="connsiteY7" fmla="*/ 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15" h="139065">
                  <a:moveTo>
                    <a:pt x="331470" y="0"/>
                  </a:moveTo>
                  <a:lnTo>
                    <a:pt x="32385" y="3810"/>
                  </a:lnTo>
                  <a:lnTo>
                    <a:pt x="0" y="62865"/>
                  </a:lnTo>
                  <a:lnTo>
                    <a:pt x="3810" y="139065"/>
                  </a:lnTo>
                  <a:lnTo>
                    <a:pt x="179070" y="139065"/>
                  </a:lnTo>
                  <a:lnTo>
                    <a:pt x="217170" y="74295"/>
                  </a:lnTo>
                  <a:lnTo>
                    <a:pt x="348615" y="64770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FA69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7867569" y="1024230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Field Work</a:t>
            </a:r>
          </a:p>
        </p:txBody>
      </p:sp>
      <p:pic>
        <p:nvPicPr>
          <p:cNvPr id="5" name="Picture 6" descr="KS_APE_Jul10_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31197" r="10550"/>
          <a:stretch>
            <a:fillRect/>
          </a:stretch>
        </p:blipFill>
        <p:spPr bwMode="auto">
          <a:xfrm>
            <a:off x="4749800" y="1301750"/>
            <a:ext cx="38830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51388" y="976313"/>
            <a:ext cx="3881437" cy="3063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Permafrost Core Near </a:t>
            </a:r>
            <a:r>
              <a:rPr lang="en-US" sz="2000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Deadhorse</a:t>
            </a:r>
            <a:endParaRPr lang="en-US" sz="200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913" y="944563"/>
            <a:ext cx="4144962" cy="307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Ground Penetrating radar (GPR)</a:t>
            </a:r>
          </a:p>
        </p:txBody>
      </p:sp>
      <p:grpSp>
        <p:nvGrpSpPr>
          <p:cNvPr id="14342" name="Group 27"/>
          <p:cNvGrpSpPr>
            <a:grpSpLocks/>
          </p:cNvGrpSpPr>
          <p:nvPr/>
        </p:nvGrpSpPr>
        <p:grpSpPr bwMode="auto">
          <a:xfrm>
            <a:off x="1212850" y="3813175"/>
            <a:ext cx="2603500" cy="2703513"/>
            <a:chOff x="1309607" y="3812581"/>
            <a:chExt cx="2603716" cy="2704454"/>
          </a:xfrm>
        </p:grpSpPr>
        <p:pic>
          <p:nvPicPr>
            <p:cNvPr id="143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8" t="1807" r="1291" b="8115"/>
            <a:stretch>
              <a:fillRect/>
            </a:stretch>
          </p:blipFill>
          <p:spPr bwMode="auto">
            <a:xfrm>
              <a:off x="1309607" y="3812581"/>
              <a:ext cx="2603716" cy="270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25" y="6121169"/>
              <a:ext cx="1120332" cy="380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630517" y="5268826"/>
              <a:ext cx="1182786" cy="36842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latin typeface="+mj-lt"/>
                  <a:cs typeface="Arial" pitchFamily="34" charset="0"/>
                </a:rPr>
                <a:t>Big Hole</a:t>
              </a:r>
            </a:p>
          </p:txBody>
        </p:sp>
      </p:grpSp>
      <p:pic>
        <p:nvPicPr>
          <p:cNvPr id="1434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30435" r="6329" b="12343"/>
          <a:stretch>
            <a:fillRect/>
          </a:stretch>
        </p:blipFill>
        <p:spPr bwMode="auto">
          <a:xfrm>
            <a:off x="487363" y="1285875"/>
            <a:ext cx="4056062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614988" y="3673475"/>
            <a:ext cx="2154237" cy="2894013"/>
            <a:chOff x="4788976" y="3711845"/>
            <a:chExt cx="1888049" cy="2536555"/>
          </a:xfrm>
        </p:grpSpPr>
        <p:pic>
          <p:nvPicPr>
            <p:cNvPr id="1434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59" b="63339"/>
            <a:stretch>
              <a:fillRect/>
            </a:stretch>
          </p:blipFill>
          <p:spPr bwMode="auto">
            <a:xfrm>
              <a:off x="4788976" y="3711845"/>
              <a:ext cx="1888049" cy="253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Box 24"/>
            <p:cNvSpPr txBox="1">
              <a:spLocks noChangeArrowheads="1"/>
            </p:cNvSpPr>
            <p:nvPr/>
          </p:nvSpPr>
          <p:spPr bwMode="auto">
            <a:xfrm>
              <a:off x="5241122" y="3762808"/>
              <a:ext cx="1389173" cy="184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8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 b="1">
                  <a:solidFill>
                    <a:srgbClr val="FFFF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rgbClr val="0000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Organic Matter (%)</a:t>
              </a:r>
            </a:p>
          </p:txBody>
        </p:sp>
        <p:sp>
          <p:nvSpPr>
            <p:cNvPr id="14347" name="Rectangle 23"/>
            <p:cNvSpPr>
              <a:spLocks noChangeArrowheads="1"/>
            </p:cNvSpPr>
            <p:nvPr/>
          </p:nvSpPr>
          <p:spPr bwMode="auto">
            <a:xfrm>
              <a:off x="5524500" y="4316278"/>
              <a:ext cx="550836" cy="18598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8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 b="1">
                  <a:solidFill>
                    <a:srgbClr val="FFFF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rgbClr val="FFFF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23975"/>
          </a:xfrm>
        </p:spPr>
        <p:txBody>
          <a:bodyPr/>
          <a:lstStyle/>
          <a:p>
            <a:pPr algn="ctr"/>
            <a:r>
              <a:rPr lang="en-US" altLang="en-US" dirty="0" err="1" smtClean="0"/>
              <a:t>ABoVE</a:t>
            </a:r>
            <a:r>
              <a:rPr lang="en-US" altLang="en-US" dirty="0" smtClean="0"/>
              <a:t> Radar Projects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5096"/>
            <a:ext cx="8229600" cy="40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</a:t>
            </a:r>
            <a:r>
              <a:rPr lang="en-US" dirty="0" err="1" smtClean="0"/>
              <a:t>Anuktuvik</a:t>
            </a:r>
            <a:r>
              <a:rPr lang="en-US" dirty="0" smtClean="0"/>
              <a:t> Fire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494270" y="20374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F1A342BA-FD92-4354-A2A6-4FEDE2675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84" y="2168507"/>
            <a:ext cx="2743200" cy="2743200"/>
          </a:xfrm>
        </p:spPr>
      </p:pic>
      <p:sp>
        <p:nvSpPr>
          <p:cNvPr id="7" name="Rectangle 6"/>
          <p:cNvSpPr/>
          <p:nvPr/>
        </p:nvSpPr>
        <p:spPr>
          <a:xfrm>
            <a:off x="155381" y="1538690"/>
            <a:ext cx="2092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j-lt"/>
              </a:rPr>
              <a:t>1-3 </a:t>
            </a:r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Years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ALOS (2008-2010)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2684" y="1538690"/>
            <a:ext cx="225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j-lt"/>
              </a:rPr>
              <a:t>8-10 </a:t>
            </a:r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Years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ALOS2</a:t>
            </a:r>
            <a:r>
              <a:rPr lang="en-US" altLang="ja-JP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(2015-2018</a:t>
            </a:r>
            <a:r>
              <a:rPr lang="ja-JP" altLang="en-US" dirty="0">
                <a:solidFill>
                  <a:srgbClr val="FFFF00"/>
                </a:solidFill>
                <a:latin typeface="+mj-lt"/>
              </a:rPr>
              <a:t>）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AD560AD2-1ACF-4EF3-9AE9-67C9ADD3C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81" y="2168507"/>
            <a:ext cx="2743200" cy="2743200"/>
          </a:xfrm>
          <a:prstGeom prst="rect">
            <a:avLst/>
          </a:prstGeom>
        </p:spPr>
      </p:pic>
      <p:pic>
        <p:nvPicPr>
          <p:cNvPr id="10" name="コンテンツ プレースホルダー 1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D946A26A-84CC-436B-B865-FD65720F7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8" t="4115" r="81829" b="63281"/>
          <a:stretch/>
        </p:blipFill>
        <p:spPr>
          <a:xfrm>
            <a:off x="5757592" y="83029"/>
            <a:ext cx="879895" cy="1181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0558" r="14439" b="16830"/>
          <a:stretch/>
        </p:blipFill>
        <p:spPr>
          <a:xfrm>
            <a:off x="5978284" y="2168507"/>
            <a:ext cx="2834640" cy="27753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78284" y="1538690"/>
            <a:ext cx="225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10 Years</a:t>
            </a:r>
          </a:p>
          <a:p>
            <a:r>
              <a:rPr lang="en-US" altLang="ja-JP" dirty="0" err="1" smtClean="0">
                <a:solidFill>
                  <a:srgbClr val="FFFF00"/>
                </a:solidFill>
                <a:latin typeface="+mj-lt"/>
              </a:rPr>
              <a:t>ABoVE</a:t>
            </a:r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 (2017</a:t>
            </a:r>
            <a:r>
              <a:rPr lang="ja-JP" altLang="en-US" dirty="0" smtClean="0">
                <a:solidFill>
                  <a:srgbClr val="FFFF00"/>
                </a:solidFill>
                <a:latin typeface="+mj-lt"/>
              </a:rPr>
              <a:t>）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4294967295"/>
          </p:nvPr>
        </p:nvSpPr>
        <p:spPr>
          <a:xfrm>
            <a:off x="485775" y="5219699"/>
            <a:ext cx="8229600" cy="1247775"/>
          </a:xfrm>
        </p:spPr>
        <p:txBody>
          <a:bodyPr/>
          <a:lstStyle/>
          <a:p>
            <a:r>
              <a:rPr lang="en-US" dirty="0" smtClean="0"/>
              <a:t>Burned areas have higher subsidence, deeper active layers, wetter soils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99838" y="6488668"/>
            <a:ext cx="1644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Go </a:t>
            </a:r>
            <a:r>
              <a:rPr lang="en-US" altLang="ja-JP" dirty="0" err="1" smtClean="0">
                <a:solidFill>
                  <a:srgbClr val="FFFF00"/>
                </a:solidFill>
                <a:latin typeface="+mj-lt"/>
              </a:rPr>
              <a:t>Iwahana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2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49717" cy="846138"/>
          </a:xfrm>
        </p:spPr>
        <p:txBody>
          <a:bodyPr/>
          <a:lstStyle/>
          <a:p>
            <a:r>
              <a:rPr lang="en-US" dirty="0"/>
              <a:t>Yukon-Kuskokwim </a:t>
            </a:r>
            <a:r>
              <a:rPr lang="en-US" dirty="0" smtClean="0"/>
              <a:t>Delta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8" y="1123972"/>
            <a:ext cx="3657600" cy="2660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8" y="4160089"/>
            <a:ext cx="3657600" cy="2662460"/>
          </a:xfrm>
          <a:prstGeom prst="rect">
            <a:avLst/>
          </a:prstGeom>
        </p:spPr>
      </p:pic>
      <p:sp>
        <p:nvSpPr>
          <p:cNvPr id="10" name="ALT"/>
          <p:cNvSpPr txBox="1"/>
          <p:nvPr/>
        </p:nvSpPr>
        <p:spPr>
          <a:xfrm>
            <a:off x="270877" y="743890"/>
            <a:ext cx="886782" cy="34913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</a:rPr>
              <a:t>ALT (m)</a:t>
            </a:r>
            <a:endParaRPr b="0" dirty="0">
              <a:solidFill>
                <a:srgbClr val="FFFF00"/>
              </a:solidFill>
            </a:endParaRPr>
          </a:p>
        </p:txBody>
      </p:sp>
      <p:sp>
        <p:nvSpPr>
          <p:cNvPr id="11" name="mv2"/>
          <p:cNvSpPr txBox="1"/>
          <p:nvPr/>
        </p:nvSpPr>
        <p:spPr>
          <a:xfrm>
            <a:off x="264626" y="3824669"/>
            <a:ext cx="899285" cy="34913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</a:rPr>
              <a:t>VWC (-)</a:t>
            </a:r>
            <a:endParaRPr b="0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6904" r="10830" b="5961"/>
          <a:stretch/>
        </p:blipFill>
        <p:spPr>
          <a:xfrm>
            <a:off x="394228" y="1123972"/>
            <a:ext cx="640080" cy="10373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5928" r="33888" b="7787"/>
          <a:stretch/>
        </p:blipFill>
        <p:spPr>
          <a:xfrm>
            <a:off x="439948" y="4160089"/>
            <a:ext cx="548640" cy="1303567"/>
          </a:xfrm>
          <a:prstGeom prst="rect">
            <a:avLst/>
          </a:prstGeom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3825276" y="3810638"/>
            <a:ext cx="71253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+mj-lt"/>
              </a:rPr>
              <a:t>Burned</a:t>
            </a:r>
            <a:endParaRPr lang="en-US" sz="1800" b="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6" name="Straight Arrow Connector 35"/>
          <p:cNvCxnSpPr>
            <a:stCxn id="35" idx="0"/>
            <a:endCxn id="37" idx="4"/>
          </p:cNvCxnSpPr>
          <p:nvPr/>
        </p:nvCxnSpPr>
        <p:spPr bwMode="auto">
          <a:xfrm flipV="1">
            <a:off x="4181542" y="2109159"/>
            <a:ext cx="0" cy="170147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Oval 36"/>
          <p:cNvSpPr/>
          <p:nvPr/>
        </p:nvSpPr>
        <p:spPr bwMode="auto">
          <a:xfrm>
            <a:off x="3952942" y="1651959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1918838" y="3827891"/>
            <a:ext cx="96214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+mj-lt"/>
              </a:rPr>
              <a:t>Unburned</a:t>
            </a:r>
            <a:endParaRPr lang="en-US" sz="1800" b="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9" name="Straight Arrow Connector 38"/>
          <p:cNvCxnSpPr>
            <a:stCxn id="38" idx="0"/>
            <a:endCxn id="40" idx="4"/>
          </p:cNvCxnSpPr>
          <p:nvPr/>
        </p:nvCxnSpPr>
        <p:spPr bwMode="auto">
          <a:xfrm flipV="1">
            <a:off x="2399909" y="2528821"/>
            <a:ext cx="0" cy="129907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Oval 39"/>
          <p:cNvSpPr/>
          <p:nvPr/>
        </p:nvSpPr>
        <p:spPr bwMode="auto">
          <a:xfrm>
            <a:off x="2171309" y="2071621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1" name="Straight Arrow Connector 40"/>
          <p:cNvCxnSpPr>
            <a:stCxn id="35" idx="2"/>
            <a:endCxn id="42" idx="0"/>
          </p:cNvCxnSpPr>
          <p:nvPr/>
        </p:nvCxnSpPr>
        <p:spPr bwMode="auto">
          <a:xfrm>
            <a:off x="4181542" y="4087637"/>
            <a:ext cx="0" cy="54626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Oval 41"/>
          <p:cNvSpPr/>
          <p:nvPr/>
        </p:nvSpPr>
        <p:spPr bwMode="auto">
          <a:xfrm>
            <a:off x="3952942" y="4633904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3" name="Straight Arrow Connector 42"/>
          <p:cNvCxnSpPr>
            <a:stCxn id="38" idx="2"/>
            <a:endCxn id="44" idx="0"/>
          </p:cNvCxnSpPr>
          <p:nvPr/>
        </p:nvCxnSpPr>
        <p:spPr bwMode="auto">
          <a:xfrm>
            <a:off x="2399909" y="4104890"/>
            <a:ext cx="0" cy="91994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Oval 43"/>
          <p:cNvSpPr/>
          <p:nvPr/>
        </p:nvSpPr>
        <p:spPr bwMode="auto">
          <a:xfrm>
            <a:off x="2171309" y="5024837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6892138" y="77905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906" y="1766521"/>
            <a:ext cx="3581399" cy="2726348"/>
          </a:xfrm>
        </p:spPr>
        <p:txBody>
          <a:bodyPr/>
          <a:lstStyle/>
          <a:p>
            <a:r>
              <a:rPr lang="en-US" dirty="0" smtClean="0"/>
              <a:t>2015 Fires</a:t>
            </a:r>
          </a:p>
          <a:p>
            <a:r>
              <a:rPr lang="en-US" dirty="0" smtClean="0"/>
              <a:t>Deeper active layers wetter soils in burned areas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687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8" grpId="0"/>
      <p:bldP spid="40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 err="1"/>
              <a:t>Utqiagvik</a:t>
            </a:r>
            <a:r>
              <a:rPr lang="en-US" dirty="0"/>
              <a:t> (Barrow)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7383628" y="3229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/>
          <a:stretch/>
        </p:blipFill>
        <p:spPr>
          <a:xfrm>
            <a:off x="721720" y="1466492"/>
            <a:ext cx="7315200" cy="4985031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460375" y="2776028"/>
            <a:ext cx="17928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CALM Site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stCxn id="23" idx="1"/>
            <a:endCxn id="35" idx="7"/>
          </p:cNvCxnSpPr>
          <p:nvPr/>
        </p:nvCxnSpPr>
        <p:spPr bwMode="auto">
          <a:xfrm flipH="1">
            <a:off x="4532092" y="2914528"/>
            <a:ext cx="928283" cy="52241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Oval 34"/>
          <p:cNvSpPr/>
          <p:nvPr/>
        </p:nvSpPr>
        <p:spPr bwMode="auto">
          <a:xfrm>
            <a:off x="4141847" y="3369985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2626508" y="1828833"/>
            <a:ext cx="1351113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Utqiagvik</a:t>
            </a: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(Barrow)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36" idx="2"/>
            <a:endCxn id="38" idx="0"/>
          </p:cNvCxnSpPr>
          <p:nvPr/>
        </p:nvCxnSpPr>
        <p:spPr bwMode="auto">
          <a:xfrm flipH="1">
            <a:off x="3157035" y="2382831"/>
            <a:ext cx="145030" cy="108168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2928435" y="3464512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5740099" y="3264094"/>
            <a:ext cx="17928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Ipkik</a:t>
            </a: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Slough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>
            <a:stCxn id="39" idx="1"/>
            <a:endCxn id="41" idx="7"/>
          </p:cNvCxnSpPr>
          <p:nvPr/>
        </p:nvCxnSpPr>
        <p:spPr bwMode="auto">
          <a:xfrm flipH="1">
            <a:off x="5043308" y="3402594"/>
            <a:ext cx="696791" cy="36036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Oval 40"/>
          <p:cNvSpPr/>
          <p:nvPr/>
        </p:nvSpPr>
        <p:spPr bwMode="auto">
          <a:xfrm>
            <a:off x="4653063" y="3696005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3872" r="31261" b="3278"/>
          <a:stretch/>
        </p:blipFill>
        <p:spPr>
          <a:xfrm>
            <a:off x="69008" y="1466789"/>
            <a:ext cx="640080" cy="1073682"/>
          </a:xfrm>
          <a:prstGeom prst="rect">
            <a:avLst/>
          </a:prstGeom>
        </p:spPr>
      </p:pic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166744" y="1146546"/>
            <a:ext cx="135111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ALT (m)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61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805" y="0"/>
            <a:ext cx="2337758" cy="846138"/>
          </a:xfrm>
        </p:spPr>
        <p:txBody>
          <a:bodyPr/>
          <a:lstStyle/>
          <a:p>
            <a:r>
              <a:rPr lang="en-US" dirty="0" err="1" smtClean="0"/>
              <a:t>Coldfoot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7482688" y="41329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8"/>
          <a:stretch/>
        </p:blipFill>
        <p:spPr>
          <a:xfrm>
            <a:off x="466019" y="1535279"/>
            <a:ext cx="6400800" cy="4496092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" idx="2"/>
            <a:endCxn id="27" idx="0"/>
          </p:cNvCxnSpPr>
          <p:nvPr/>
        </p:nvCxnSpPr>
        <p:spPr bwMode="auto">
          <a:xfrm>
            <a:off x="3782684" y="846138"/>
            <a:ext cx="280338" cy="239470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26"/>
          <p:cNvSpPr/>
          <p:nvPr/>
        </p:nvSpPr>
        <p:spPr bwMode="auto">
          <a:xfrm>
            <a:off x="3880142" y="3240839"/>
            <a:ext cx="365760" cy="36576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596229" y="6128185"/>
            <a:ext cx="63867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Trees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4009396" y="6128185"/>
            <a:ext cx="60366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Open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387549" y="6128185"/>
            <a:ext cx="79759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Shadow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6697" r="10136" b="5549"/>
          <a:stretch/>
        </p:blipFill>
        <p:spPr>
          <a:xfrm>
            <a:off x="708968" y="1628505"/>
            <a:ext cx="640080" cy="1021252"/>
          </a:xfrm>
          <a:prstGeom prst="rect">
            <a:avLst/>
          </a:prstGeom>
        </p:spPr>
      </p:pic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607201" y="1273757"/>
            <a:ext cx="850664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VWC (-)</a:t>
            </a:r>
            <a:endParaRPr lang="en-US" altLang="en-US" sz="18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>
            <a:stCxn id="29" idx="0"/>
            <a:endCxn id="34" idx="4"/>
          </p:cNvCxnSpPr>
          <p:nvPr/>
        </p:nvCxnSpPr>
        <p:spPr bwMode="auto">
          <a:xfrm flipH="1" flipV="1">
            <a:off x="4283123" y="4357078"/>
            <a:ext cx="28105" cy="177110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4100243" y="3991318"/>
            <a:ext cx="365760" cy="36576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stCxn id="30" idx="0"/>
            <a:endCxn id="46" idx="4"/>
          </p:cNvCxnSpPr>
          <p:nvPr/>
        </p:nvCxnSpPr>
        <p:spPr bwMode="auto">
          <a:xfrm flipH="1" flipV="1">
            <a:off x="4933052" y="3281488"/>
            <a:ext cx="853293" cy="284669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4750172" y="2915728"/>
            <a:ext cx="365760" cy="36576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8" idx="0"/>
            <a:endCxn id="48" idx="4"/>
          </p:cNvCxnSpPr>
          <p:nvPr/>
        </p:nvCxnSpPr>
        <p:spPr bwMode="auto">
          <a:xfrm flipV="1">
            <a:off x="2915568" y="5363293"/>
            <a:ext cx="563552" cy="76489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Oval 47"/>
          <p:cNvSpPr/>
          <p:nvPr/>
        </p:nvSpPr>
        <p:spPr bwMode="auto">
          <a:xfrm>
            <a:off x="3296240" y="4997533"/>
            <a:ext cx="365760" cy="36576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96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4" grpId="0" animBg="1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/>
              <a:t>Mackenzie </a:t>
            </a:r>
            <a:r>
              <a:rPr lang="en-US" dirty="0" smtClean="0"/>
              <a:t>Delta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8061808" y="27994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09" y="831247"/>
            <a:ext cx="4023360" cy="5662747"/>
          </a:xfrm>
          <a:prstGeom prst="rect">
            <a:avLst/>
          </a:prstGeom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720199" y="5664578"/>
            <a:ext cx="1698518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Mackenzie River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720199" y="3323733"/>
            <a:ext cx="93076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Sand Bar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720200" y="2822101"/>
            <a:ext cx="94802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Wetlands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stCxn id="35" idx="1"/>
            <a:endCxn id="38" idx="6"/>
          </p:cNvCxnSpPr>
          <p:nvPr/>
        </p:nvCxnSpPr>
        <p:spPr bwMode="auto">
          <a:xfrm flipH="1" flipV="1">
            <a:off x="4213850" y="3462232"/>
            <a:ext cx="1506349" cy="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3756650" y="3233632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cxnSp>
        <p:nvCxnSpPr>
          <p:cNvPr id="39" name="Straight Arrow Connector 38"/>
          <p:cNvCxnSpPr>
            <a:stCxn id="24" idx="1"/>
            <a:endCxn id="40" idx="6"/>
          </p:cNvCxnSpPr>
          <p:nvPr/>
        </p:nvCxnSpPr>
        <p:spPr bwMode="auto">
          <a:xfrm flipH="1" flipV="1">
            <a:off x="3107772" y="5803077"/>
            <a:ext cx="2612427" cy="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Oval 39"/>
          <p:cNvSpPr/>
          <p:nvPr/>
        </p:nvSpPr>
        <p:spPr bwMode="auto">
          <a:xfrm>
            <a:off x="2650572" y="5574477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cxnSp>
        <p:nvCxnSpPr>
          <p:cNvPr id="41" name="Straight Arrow Connector 40"/>
          <p:cNvCxnSpPr>
            <a:stCxn id="36" idx="1"/>
            <a:endCxn id="42" idx="6"/>
          </p:cNvCxnSpPr>
          <p:nvPr/>
        </p:nvCxnSpPr>
        <p:spPr bwMode="auto">
          <a:xfrm flipH="1" flipV="1">
            <a:off x="4680067" y="2960600"/>
            <a:ext cx="1040133" cy="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Oval 41"/>
          <p:cNvSpPr/>
          <p:nvPr/>
        </p:nvSpPr>
        <p:spPr bwMode="auto">
          <a:xfrm>
            <a:off x="4222867" y="2732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t="6690" r="28093" b="6799"/>
          <a:stretch/>
        </p:blipFill>
        <p:spPr>
          <a:xfrm>
            <a:off x="601759" y="1180072"/>
            <a:ext cx="640080" cy="1280160"/>
          </a:xfrm>
          <a:prstGeom prst="rect">
            <a:avLst/>
          </a:prstGeom>
        </p:spPr>
      </p:pic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434891" y="794223"/>
            <a:ext cx="124813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ALT (cm)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51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  <p:bldP spid="36" grpId="0"/>
      <p:bldP spid="38" grpId="0" animBg="1"/>
      <p:bldP spid="40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4947137" cy="846138"/>
          </a:xfrm>
        </p:spPr>
        <p:txBody>
          <a:bodyPr/>
          <a:lstStyle/>
          <a:p>
            <a:r>
              <a:rPr lang="en-US" dirty="0" smtClean="0"/>
              <a:t>Yellowknife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2377440" cy="133048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8877148" y="66094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7" y="1721388"/>
            <a:ext cx="6400800" cy="4385343"/>
          </a:xfrm>
          <a:prstGeom prst="rect">
            <a:avLst/>
          </a:prstGeom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508092" y="2853445"/>
            <a:ext cx="77730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+mj-lt"/>
              </a:rPr>
              <a:t>Burned</a:t>
            </a:r>
            <a:endParaRPr lang="en-US" sz="1800" b="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508092" y="4425675"/>
            <a:ext cx="101481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Unburned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3675631" y="6172685"/>
            <a:ext cx="111203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Bare Rock</a:t>
            </a:r>
            <a:endParaRPr lang="en-US" altLang="en-US" sz="18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26" y="1453970"/>
            <a:ext cx="251045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b="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ubsidence (cm)</a:t>
            </a:r>
            <a:endParaRPr lang="en-US" b="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42553" y="1725672"/>
            <a:ext cx="640080" cy="1217824"/>
            <a:chOff x="21743042" y="34094195"/>
            <a:chExt cx="648184" cy="123324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0" r="25131" b="9633"/>
            <a:stretch/>
          </p:blipFill>
          <p:spPr>
            <a:xfrm>
              <a:off x="22136583" y="34094195"/>
              <a:ext cx="254643" cy="122105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3707" r="74589" b="5836"/>
            <a:stretch/>
          </p:blipFill>
          <p:spPr>
            <a:xfrm>
              <a:off x="21743042" y="34105161"/>
              <a:ext cx="416689" cy="1222277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>
            <a:stCxn id="22" idx="1"/>
            <a:endCxn id="30" idx="6"/>
          </p:cNvCxnSpPr>
          <p:nvPr/>
        </p:nvCxnSpPr>
        <p:spPr bwMode="auto">
          <a:xfrm flipH="1" flipV="1">
            <a:off x="5218057" y="2991944"/>
            <a:ext cx="2290035" cy="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29"/>
          <p:cNvSpPr/>
          <p:nvPr/>
        </p:nvSpPr>
        <p:spPr bwMode="auto">
          <a:xfrm>
            <a:off x="4760857" y="2763344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cxnSp>
        <p:nvCxnSpPr>
          <p:cNvPr id="31" name="Straight Arrow Connector 30"/>
          <p:cNvCxnSpPr>
            <a:stCxn id="25" idx="1"/>
            <a:endCxn id="32" idx="6"/>
          </p:cNvCxnSpPr>
          <p:nvPr/>
        </p:nvCxnSpPr>
        <p:spPr bwMode="auto">
          <a:xfrm flipH="1" flipV="1">
            <a:off x="5629687" y="4564174"/>
            <a:ext cx="1878405" cy="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Oval 31"/>
          <p:cNvSpPr/>
          <p:nvPr/>
        </p:nvSpPr>
        <p:spPr bwMode="auto">
          <a:xfrm>
            <a:off x="5172487" y="4335574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/>
          <p:cNvCxnSpPr>
            <a:stCxn id="26" idx="0"/>
            <a:endCxn id="34" idx="4"/>
          </p:cNvCxnSpPr>
          <p:nvPr/>
        </p:nvCxnSpPr>
        <p:spPr bwMode="auto">
          <a:xfrm flipH="1" flipV="1">
            <a:off x="4231646" y="4983610"/>
            <a:ext cx="1" cy="118907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4003046" y="452641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64239" y="6488668"/>
            <a:ext cx="19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j-lt"/>
              </a:rPr>
              <a:t>PI: Kevin Schaefer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03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0" grpId="0" animBg="1"/>
      <p:bldP spid="32" grpId="0" animBg="1"/>
      <p:bldP spid="34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13800</TotalTime>
  <Words>572</Words>
  <Application>Microsoft Office PowerPoint</Application>
  <PresentationFormat>On-screen Show (4:3)</PresentationFormat>
  <Paragraphs>183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</vt:i4>
      </vt:variant>
    </vt:vector>
  </HeadingPairs>
  <TitlesOfParts>
    <vt:vector size="38" baseType="lpstr">
      <vt:lpstr>MS PGothic</vt:lpstr>
      <vt:lpstr>MS PGothic</vt:lpstr>
      <vt:lpstr>宋体</vt:lpstr>
      <vt:lpstr>Arial</vt:lpstr>
      <vt:lpstr>TIMES</vt:lpstr>
      <vt:lpstr>Times New Roman</vt:lpstr>
      <vt:lpstr>Wingdings</vt:lpstr>
      <vt:lpstr>Textured</vt:lpstr>
      <vt:lpstr>Results from ABoVE Radar Projects</vt:lpstr>
      <vt:lpstr>ABoVE Radar Flights</vt:lpstr>
      <vt:lpstr>ABoVE Radar Projects</vt:lpstr>
      <vt:lpstr>2007 Anuktuvik Fire</vt:lpstr>
      <vt:lpstr>Yukon-Kuskokwim Delta</vt:lpstr>
      <vt:lpstr>Utqiagvik (Barrow)</vt:lpstr>
      <vt:lpstr>Coldfoot</vt:lpstr>
      <vt:lpstr>Mackenzie Delta</vt:lpstr>
      <vt:lpstr>Yellowknife</vt:lpstr>
      <vt:lpstr>Delta Junction</vt:lpstr>
      <vt:lpstr>Seward Peninsula</vt:lpstr>
      <vt:lpstr>AirSWOT</vt:lpstr>
      <vt:lpstr>Belowground Biomass</vt:lpstr>
      <vt:lpstr>Validation of ALT and VWC</vt:lpstr>
      <vt:lpstr>Soil Moisture Calibration for HSII</vt:lpstr>
      <vt:lpstr>Conclusions</vt:lpstr>
      <vt:lpstr>The End</vt:lpstr>
      <vt:lpstr>Probing Active Layer Thickness (ALT)</vt:lpstr>
      <vt:lpstr>Permafrost Profile</vt:lpstr>
      <vt:lpstr>Yukon-Kuskokwim Delta Fires</vt:lpstr>
      <vt:lpstr>Leveraging the Freezing of Soil Water</vt:lpstr>
      <vt:lpstr>Remotely Sensed Active Layer Thickness (ReSALT)</vt:lpstr>
      <vt:lpstr>Seasonal Subsidence Model</vt:lpstr>
      <vt:lpstr>Remotely Sensed Active Layer Thickness (ReSALT)</vt:lpstr>
      <vt:lpstr>ALT Increases due to Fire</vt:lpstr>
      <vt:lpstr>GPR Surveys</vt:lpstr>
      <vt:lpstr>ALT from GPR</vt:lpstr>
      <vt:lpstr>VWC Yukon-Kuskokwim Delta</vt:lpstr>
      <vt:lpstr>Field Work</vt:lpstr>
      <vt:lpstr>Custom Show 1</vt:lpstr>
    </vt:vector>
  </TitlesOfParts>
  <Company>NOAA/CMDL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</dc:creator>
  <cp:lastModifiedBy>Kevin Schaefer</cp:lastModifiedBy>
  <cp:revision>826</cp:revision>
  <dcterms:created xsi:type="dcterms:W3CDTF">2006-12-01T19:44:29Z</dcterms:created>
  <dcterms:modified xsi:type="dcterms:W3CDTF">2019-05-20T14:11:58Z</dcterms:modified>
</cp:coreProperties>
</file>