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602" r:id="rId3"/>
    <p:sldId id="629" r:id="rId4"/>
    <p:sldId id="588" r:id="rId5"/>
    <p:sldId id="590" r:id="rId6"/>
    <p:sldId id="591" r:id="rId7"/>
    <p:sldId id="597" r:id="rId8"/>
    <p:sldId id="519" r:id="rId9"/>
    <p:sldId id="553" r:id="rId10"/>
    <p:sldId id="572" r:id="rId11"/>
    <p:sldId id="527" r:id="rId12"/>
    <p:sldId id="579" r:id="rId13"/>
    <p:sldId id="616" r:id="rId14"/>
    <p:sldId id="580" r:id="rId15"/>
    <p:sldId id="618" r:id="rId16"/>
    <p:sldId id="610" r:id="rId17"/>
    <p:sldId id="617" r:id="rId18"/>
    <p:sldId id="628" r:id="rId19"/>
    <p:sldId id="544" r:id="rId20"/>
    <p:sldId id="552" r:id="rId21"/>
    <p:sldId id="635" r:id="rId22"/>
    <p:sldId id="568" r:id="rId23"/>
    <p:sldId id="556" r:id="rId24"/>
    <p:sldId id="560" r:id="rId25"/>
    <p:sldId id="564" r:id="rId26"/>
    <p:sldId id="636" r:id="rId27"/>
    <p:sldId id="630" r:id="rId28"/>
    <p:sldId id="632" r:id="rId29"/>
    <p:sldId id="559" r:id="rId30"/>
    <p:sldId id="561" r:id="rId31"/>
    <p:sldId id="637" r:id="rId32"/>
    <p:sldId id="641" r:id="rId33"/>
    <p:sldId id="638" r:id="rId34"/>
    <p:sldId id="640" r:id="rId35"/>
    <p:sldId id="631" r:id="rId36"/>
    <p:sldId id="581" r:id="rId37"/>
    <p:sldId id="582" r:id="rId38"/>
    <p:sldId id="583" r:id="rId39"/>
    <p:sldId id="642" r:id="rId40"/>
    <p:sldId id="599" r:id="rId41"/>
    <p:sldId id="605" r:id="rId42"/>
    <p:sldId id="601" r:id="rId43"/>
    <p:sldId id="639" r:id="rId44"/>
    <p:sldId id="603" r:id="rId45"/>
    <p:sldId id="604" r:id="rId46"/>
    <p:sldId id="63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66FF"/>
    <a:srgbClr val="53408A"/>
    <a:srgbClr val="CCCC00"/>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FDA393-B839-4299-83BD-5708810E4036}" v="57" dt="2019-05-20T16:55:35.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028" autoAdjust="0"/>
    <p:restoredTop sz="95161" autoAdjust="0"/>
  </p:normalViewPr>
  <p:slideViewPr>
    <p:cSldViewPr>
      <p:cViewPr>
        <p:scale>
          <a:sx n="77" d="100"/>
          <a:sy n="77" d="100"/>
        </p:scale>
        <p:origin x="45" y="41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Marsh" userId="cbfa87fcbd275889" providerId="LiveId" clId="{7E907B82-C9AA-4D42-AA9A-9ABC306B63CF}"/>
    <pc:docChg chg="undo custSel addSld delSld modSld">
      <pc:chgData name="Philip Marsh" userId="cbfa87fcbd275889" providerId="LiveId" clId="{7E907B82-C9AA-4D42-AA9A-9ABC306B63CF}" dt="2019-05-20T17:01:27.032" v="2804" actId="20577"/>
      <pc:docMkLst>
        <pc:docMk/>
      </pc:docMkLst>
      <pc:sldChg chg="modSp">
        <pc:chgData name="Philip Marsh" userId="cbfa87fcbd275889" providerId="LiveId" clId="{7E907B82-C9AA-4D42-AA9A-9ABC306B63CF}" dt="2019-05-20T15:02:56.727" v="4" actId="14100"/>
        <pc:sldMkLst>
          <pc:docMk/>
          <pc:sldMk cId="2165502174" sldId="256"/>
        </pc:sldMkLst>
        <pc:spChg chg="mod">
          <ac:chgData name="Philip Marsh" userId="cbfa87fcbd275889" providerId="LiveId" clId="{7E907B82-C9AA-4D42-AA9A-9ABC306B63CF}" dt="2019-05-20T15:02:56.727" v="4" actId="14100"/>
          <ac:spMkLst>
            <pc:docMk/>
            <pc:sldMk cId="2165502174" sldId="256"/>
            <ac:spMk id="2" creationId="{00000000-0000-0000-0000-000000000000}"/>
          </ac:spMkLst>
        </pc:spChg>
      </pc:sldChg>
      <pc:sldChg chg="modSp">
        <pc:chgData name="Philip Marsh" userId="cbfa87fcbd275889" providerId="LiveId" clId="{7E907B82-C9AA-4D42-AA9A-9ABC306B63CF}" dt="2019-05-20T15:04:36.345" v="60" actId="20577"/>
        <pc:sldMkLst>
          <pc:docMk/>
          <pc:sldMk cId="705334865" sldId="519"/>
        </pc:sldMkLst>
        <pc:spChg chg="mod">
          <ac:chgData name="Philip Marsh" userId="cbfa87fcbd275889" providerId="LiveId" clId="{7E907B82-C9AA-4D42-AA9A-9ABC306B63CF}" dt="2019-05-20T15:04:19.025" v="32" actId="1076"/>
          <ac:spMkLst>
            <pc:docMk/>
            <pc:sldMk cId="705334865" sldId="519"/>
            <ac:spMk id="49" creationId="{00000000-0000-0000-0000-000000000000}"/>
          </ac:spMkLst>
        </pc:spChg>
        <pc:spChg chg="mod">
          <ac:chgData name="Philip Marsh" userId="cbfa87fcbd275889" providerId="LiveId" clId="{7E907B82-C9AA-4D42-AA9A-9ABC306B63CF}" dt="2019-05-20T15:04:36.345" v="60" actId="20577"/>
          <ac:spMkLst>
            <pc:docMk/>
            <pc:sldMk cId="705334865" sldId="519"/>
            <ac:spMk id="50" creationId="{00000000-0000-0000-0000-000000000000}"/>
          </ac:spMkLst>
        </pc:spChg>
      </pc:sldChg>
      <pc:sldChg chg="modSp">
        <pc:chgData name="Philip Marsh" userId="cbfa87fcbd275889" providerId="LiveId" clId="{7E907B82-C9AA-4D42-AA9A-9ABC306B63CF}" dt="2019-05-20T16:21:35.874" v="1490" actId="113"/>
        <pc:sldMkLst>
          <pc:docMk/>
          <pc:sldMk cId="1719206891" sldId="527"/>
        </pc:sldMkLst>
        <pc:spChg chg="mod">
          <ac:chgData name="Philip Marsh" userId="cbfa87fcbd275889" providerId="LiveId" clId="{7E907B82-C9AA-4D42-AA9A-9ABC306B63CF}" dt="2019-05-20T16:21:35.874" v="1490" actId="113"/>
          <ac:spMkLst>
            <pc:docMk/>
            <pc:sldMk cId="1719206891" sldId="527"/>
            <ac:spMk id="26" creationId="{AB76369E-980F-4C1B-A45A-A387DD8AC274}"/>
          </ac:spMkLst>
        </pc:spChg>
      </pc:sldChg>
      <pc:sldChg chg="modSp">
        <pc:chgData name="Philip Marsh" userId="cbfa87fcbd275889" providerId="LiveId" clId="{7E907B82-C9AA-4D42-AA9A-9ABC306B63CF}" dt="2019-05-20T16:48:10.628" v="2243" actId="313"/>
        <pc:sldMkLst>
          <pc:docMk/>
          <pc:sldMk cId="2024847543" sldId="556"/>
        </pc:sldMkLst>
        <pc:spChg chg="mod">
          <ac:chgData name="Philip Marsh" userId="cbfa87fcbd275889" providerId="LiveId" clId="{7E907B82-C9AA-4D42-AA9A-9ABC306B63CF}" dt="2019-05-20T16:48:10.628" v="2243" actId="313"/>
          <ac:spMkLst>
            <pc:docMk/>
            <pc:sldMk cId="2024847543" sldId="556"/>
            <ac:spMk id="16" creationId="{00000000-0000-0000-0000-000000000000}"/>
          </ac:spMkLst>
        </pc:spChg>
      </pc:sldChg>
      <pc:sldChg chg="modSp">
        <pc:chgData name="Philip Marsh" userId="cbfa87fcbd275889" providerId="LiveId" clId="{7E907B82-C9AA-4D42-AA9A-9ABC306B63CF}" dt="2019-05-20T15:57:16.888" v="374" actId="20577"/>
        <pc:sldMkLst>
          <pc:docMk/>
          <pc:sldMk cId="1616797418" sldId="559"/>
        </pc:sldMkLst>
        <pc:spChg chg="mod">
          <ac:chgData name="Philip Marsh" userId="cbfa87fcbd275889" providerId="LiveId" clId="{7E907B82-C9AA-4D42-AA9A-9ABC306B63CF}" dt="2019-05-20T15:57:16.888" v="374" actId="20577"/>
          <ac:spMkLst>
            <pc:docMk/>
            <pc:sldMk cId="1616797418" sldId="559"/>
            <ac:spMk id="16" creationId="{00000000-0000-0000-0000-000000000000}"/>
          </ac:spMkLst>
        </pc:spChg>
      </pc:sldChg>
      <pc:sldChg chg="addSp modSp">
        <pc:chgData name="Philip Marsh" userId="cbfa87fcbd275889" providerId="LiveId" clId="{7E907B82-C9AA-4D42-AA9A-9ABC306B63CF}" dt="2019-05-20T15:54:19.107" v="321" actId="1076"/>
        <pc:sldMkLst>
          <pc:docMk/>
          <pc:sldMk cId="2519115146" sldId="560"/>
        </pc:sldMkLst>
        <pc:spChg chg="add mod">
          <ac:chgData name="Philip Marsh" userId="cbfa87fcbd275889" providerId="LiveId" clId="{7E907B82-C9AA-4D42-AA9A-9ABC306B63CF}" dt="2019-05-20T15:54:19.107" v="321" actId="1076"/>
          <ac:spMkLst>
            <pc:docMk/>
            <pc:sldMk cId="2519115146" sldId="560"/>
            <ac:spMk id="6" creationId="{F7FFBF36-CECF-4DCA-8BAD-2EA21C75EF97}"/>
          </ac:spMkLst>
        </pc:spChg>
        <pc:spChg chg="mod">
          <ac:chgData name="Philip Marsh" userId="cbfa87fcbd275889" providerId="LiveId" clId="{7E907B82-C9AA-4D42-AA9A-9ABC306B63CF}" dt="2019-05-20T15:08:30.910" v="154" actId="20577"/>
          <ac:spMkLst>
            <pc:docMk/>
            <pc:sldMk cId="2519115146" sldId="560"/>
            <ac:spMk id="16" creationId="{00000000-0000-0000-0000-000000000000}"/>
          </ac:spMkLst>
        </pc:spChg>
        <pc:picChg chg="mod">
          <ac:chgData name="Philip Marsh" userId="cbfa87fcbd275889" providerId="LiveId" clId="{7E907B82-C9AA-4D42-AA9A-9ABC306B63CF}" dt="2019-05-20T15:53:27.275" v="237" actId="1076"/>
          <ac:picMkLst>
            <pc:docMk/>
            <pc:sldMk cId="2519115146" sldId="560"/>
            <ac:picMk id="2" creationId="{558C8DA5-3212-4171-9692-644468E50E09}"/>
          </ac:picMkLst>
        </pc:picChg>
        <pc:picChg chg="mod">
          <ac:chgData name="Philip Marsh" userId="cbfa87fcbd275889" providerId="LiveId" clId="{7E907B82-C9AA-4D42-AA9A-9ABC306B63CF}" dt="2019-05-20T15:53:30.742" v="238" actId="1076"/>
          <ac:picMkLst>
            <pc:docMk/>
            <pc:sldMk cId="2519115146" sldId="560"/>
            <ac:picMk id="8" creationId="{474A4B38-D9BA-4078-890F-92C0F5227DFE}"/>
          </ac:picMkLst>
        </pc:picChg>
      </pc:sldChg>
      <pc:sldChg chg="addSp modSp">
        <pc:chgData name="Philip Marsh" userId="cbfa87fcbd275889" providerId="LiveId" clId="{7E907B82-C9AA-4D42-AA9A-9ABC306B63CF}" dt="2019-05-20T16:49:21.563" v="2288" actId="20577"/>
        <pc:sldMkLst>
          <pc:docMk/>
          <pc:sldMk cId="3311665722" sldId="561"/>
        </pc:sldMkLst>
        <pc:spChg chg="add mod">
          <ac:chgData name="Philip Marsh" userId="cbfa87fcbd275889" providerId="LiveId" clId="{7E907B82-C9AA-4D42-AA9A-9ABC306B63CF}" dt="2019-05-20T15:58:27.614" v="427" actId="113"/>
          <ac:spMkLst>
            <pc:docMk/>
            <pc:sldMk cId="3311665722" sldId="561"/>
            <ac:spMk id="7" creationId="{4DB955D8-285F-4729-985C-B6CC926939F9}"/>
          </ac:spMkLst>
        </pc:spChg>
        <pc:spChg chg="mod">
          <ac:chgData name="Philip Marsh" userId="cbfa87fcbd275889" providerId="LiveId" clId="{7E907B82-C9AA-4D42-AA9A-9ABC306B63CF}" dt="2019-05-20T16:49:21.563" v="2288" actId="20577"/>
          <ac:spMkLst>
            <pc:docMk/>
            <pc:sldMk cId="3311665722" sldId="561"/>
            <ac:spMk id="16" creationId="{00000000-0000-0000-0000-000000000000}"/>
          </ac:spMkLst>
        </pc:spChg>
      </pc:sldChg>
      <pc:sldChg chg="modSp">
        <pc:chgData name="Philip Marsh" userId="cbfa87fcbd275889" providerId="LiveId" clId="{7E907B82-C9AA-4D42-AA9A-9ABC306B63CF}" dt="2019-05-20T15:55:03.403" v="335" actId="1076"/>
        <pc:sldMkLst>
          <pc:docMk/>
          <pc:sldMk cId="3851435391" sldId="564"/>
        </pc:sldMkLst>
        <pc:spChg chg="mod">
          <ac:chgData name="Philip Marsh" userId="cbfa87fcbd275889" providerId="LiveId" clId="{7E907B82-C9AA-4D42-AA9A-9ABC306B63CF}" dt="2019-05-20T15:55:03.403" v="335" actId="1076"/>
          <ac:spMkLst>
            <pc:docMk/>
            <pc:sldMk cId="3851435391" sldId="564"/>
            <ac:spMk id="2" creationId="{505FFAE6-2A6E-427B-BF7E-DE19DEEE5B47}"/>
          </ac:spMkLst>
        </pc:spChg>
        <pc:picChg chg="mod">
          <ac:chgData name="Philip Marsh" userId="cbfa87fcbd275889" providerId="LiveId" clId="{7E907B82-C9AA-4D42-AA9A-9ABC306B63CF}" dt="2019-05-20T15:54:58.484" v="334" actId="1076"/>
          <ac:picMkLst>
            <pc:docMk/>
            <pc:sldMk cId="3851435391" sldId="564"/>
            <ac:picMk id="6" creationId="{DDE1FE72-ADD0-4C7A-A87C-C19405147032}"/>
          </ac:picMkLst>
        </pc:picChg>
      </pc:sldChg>
      <pc:sldChg chg="modSp">
        <pc:chgData name="Philip Marsh" userId="cbfa87fcbd275889" providerId="LiveId" clId="{7E907B82-C9AA-4D42-AA9A-9ABC306B63CF}" dt="2019-05-20T15:07:51.720" v="130" actId="113"/>
        <pc:sldMkLst>
          <pc:docMk/>
          <pc:sldMk cId="370104590" sldId="568"/>
        </pc:sldMkLst>
        <pc:spChg chg="mod">
          <ac:chgData name="Philip Marsh" userId="cbfa87fcbd275889" providerId="LiveId" clId="{7E907B82-C9AA-4D42-AA9A-9ABC306B63CF}" dt="2019-05-20T15:07:51.720" v="130" actId="113"/>
          <ac:spMkLst>
            <pc:docMk/>
            <pc:sldMk cId="370104590" sldId="568"/>
            <ac:spMk id="19" creationId="{E115641C-4889-4468-9D37-3B9C0B32F2F9}"/>
          </ac:spMkLst>
        </pc:spChg>
      </pc:sldChg>
      <pc:sldChg chg="modSp">
        <pc:chgData name="Philip Marsh" userId="cbfa87fcbd275889" providerId="LiveId" clId="{7E907B82-C9AA-4D42-AA9A-9ABC306B63CF}" dt="2019-05-20T15:05:15.869" v="82" actId="122"/>
        <pc:sldMkLst>
          <pc:docMk/>
          <pc:sldMk cId="523689636" sldId="572"/>
        </pc:sldMkLst>
        <pc:spChg chg="mod">
          <ac:chgData name="Philip Marsh" userId="cbfa87fcbd275889" providerId="LiveId" clId="{7E907B82-C9AA-4D42-AA9A-9ABC306B63CF}" dt="2019-05-20T15:05:15.869" v="82" actId="122"/>
          <ac:spMkLst>
            <pc:docMk/>
            <pc:sldMk cId="523689636" sldId="572"/>
            <ac:spMk id="10" creationId="{00000000-0000-0000-0000-000000000000}"/>
          </ac:spMkLst>
        </pc:spChg>
        <pc:spChg chg="mod">
          <ac:chgData name="Philip Marsh" userId="cbfa87fcbd275889" providerId="LiveId" clId="{7E907B82-C9AA-4D42-AA9A-9ABC306B63CF}" dt="2019-05-20T15:05:05.731" v="80" actId="1076"/>
          <ac:spMkLst>
            <pc:docMk/>
            <pc:sldMk cId="523689636" sldId="572"/>
            <ac:spMk id="11" creationId="{00000000-0000-0000-0000-000000000000}"/>
          </ac:spMkLst>
        </pc:spChg>
        <pc:cxnChg chg="mod">
          <ac:chgData name="Philip Marsh" userId="cbfa87fcbd275889" providerId="LiveId" clId="{7E907B82-C9AA-4D42-AA9A-9ABC306B63CF}" dt="2019-05-20T15:05:10.594" v="81" actId="1076"/>
          <ac:cxnSpMkLst>
            <pc:docMk/>
            <pc:sldMk cId="523689636" sldId="572"/>
            <ac:cxnSpMk id="5" creationId="{5E63AC4F-2086-4990-A4B0-E4AB259159AA}"/>
          </ac:cxnSpMkLst>
        </pc:cxnChg>
      </pc:sldChg>
      <pc:sldChg chg="modSp">
        <pc:chgData name="Philip Marsh" userId="cbfa87fcbd275889" providerId="LiveId" clId="{7E907B82-C9AA-4D42-AA9A-9ABC306B63CF}" dt="2019-05-20T16:21:02.940" v="1488" actId="5793"/>
        <pc:sldMkLst>
          <pc:docMk/>
          <pc:sldMk cId="3505831523" sldId="579"/>
        </pc:sldMkLst>
        <pc:spChg chg="mod">
          <ac:chgData name="Philip Marsh" userId="cbfa87fcbd275889" providerId="LiveId" clId="{7E907B82-C9AA-4D42-AA9A-9ABC306B63CF}" dt="2019-05-20T15:05:51.883" v="86" actId="14100"/>
          <ac:spMkLst>
            <pc:docMk/>
            <pc:sldMk cId="3505831523" sldId="579"/>
            <ac:spMk id="10" creationId="{00000000-0000-0000-0000-000000000000}"/>
          </ac:spMkLst>
        </pc:spChg>
        <pc:spChg chg="mod">
          <ac:chgData name="Philip Marsh" userId="cbfa87fcbd275889" providerId="LiveId" clId="{7E907B82-C9AA-4D42-AA9A-9ABC306B63CF}" dt="2019-05-20T16:21:02.940" v="1488" actId="5793"/>
          <ac:spMkLst>
            <pc:docMk/>
            <pc:sldMk cId="3505831523" sldId="579"/>
            <ac:spMk id="11" creationId="{00000000-0000-0000-0000-000000000000}"/>
          </ac:spMkLst>
        </pc:spChg>
        <pc:cxnChg chg="mod">
          <ac:chgData name="Philip Marsh" userId="cbfa87fcbd275889" providerId="LiveId" clId="{7E907B82-C9AA-4D42-AA9A-9ABC306B63CF}" dt="2019-05-20T15:05:56.712" v="87" actId="1076"/>
          <ac:cxnSpMkLst>
            <pc:docMk/>
            <pc:sldMk cId="3505831523" sldId="579"/>
            <ac:cxnSpMk id="5" creationId="{35A6AAC2-2F97-4C12-B268-5E8A273D5E23}"/>
          </ac:cxnSpMkLst>
        </pc:cxnChg>
      </pc:sldChg>
      <pc:sldChg chg="modSp">
        <pc:chgData name="Philip Marsh" userId="cbfa87fcbd275889" providerId="LiveId" clId="{7E907B82-C9AA-4D42-AA9A-9ABC306B63CF}" dt="2019-05-20T15:06:22.096" v="92" actId="14100"/>
        <pc:sldMkLst>
          <pc:docMk/>
          <pc:sldMk cId="4200266856" sldId="580"/>
        </pc:sldMkLst>
        <pc:spChg chg="mod">
          <ac:chgData name="Philip Marsh" userId="cbfa87fcbd275889" providerId="LiveId" clId="{7E907B82-C9AA-4D42-AA9A-9ABC306B63CF}" dt="2019-05-20T15:06:22.096" v="92" actId="14100"/>
          <ac:spMkLst>
            <pc:docMk/>
            <pc:sldMk cId="4200266856" sldId="580"/>
            <ac:spMk id="10" creationId="{00000000-0000-0000-0000-000000000000}"/>
          </ac:spMkLst>
        </pc:spChg>
        <pc:spChg chg="mod">
          <ac:chgData name="Philip Marsh" userId="cbfa87fcbd275889" providerId="LiveId" clId="{7E907B82-C9AA-4D42-AA9A-9ABC306B63CF}" dt="2019-05-20T15:06:09.609" v="89" actId="1076"/>
          <ac:spMkLst>
            <pc:docMk/>
            <pc:sldMk cId="4200266856" sldId="580"/>
            <ac:spMk id="11" creationId="{00000000-0000-0000-0000-000000000000}"/>
          </ac:spMkLst>
        </pc:spChg>
        <pc:cxnChg chg="mod">
          <ac:chgData name="Philip Marsh" userId="cbfa87fcbd275889" providerId="LiveId" clId="{7E907B82-C9AA-4D42-AA9A-9ABC306B63CF}" dt="2019-05-20T15:06:15.288" v="90" actId="1076"/>
          <ac:cxnSpMkLst>
            <pc:docMk/>
            <pc:sldMk cId="4200266856" sldId="580"/>
            <ac:cxnSpMk id="6" creationId="{AE2890F2-C3F1-492F-B0F7-BB4B94B8E737}"/>
          </ac:cxnSpMkLst>
        </pc:cxnChg>
      </pc:sldChg>
      <pc:sldChg chg="modSp">
        <pc:chgData name="Philip Marsh" userId="cbfa87fcbd275889" providerId="LiveId" clId="{7E907B82-C9AA-4D42-AA9A-9ABC306B63CF}" dt="2019-05-20T16:32:32.001" v="1826" actId="20577"/>
        <pc:sldMkLst>
          <pc:docMk/>
          <pc:sldMk cId="2216747014" sldId="581"/>
        </pc:sldMkLst>
        <pc:spChg chg="mod">
          <ac:chgData name="Philip Marsh" userId="cbfa87fcbd275889" providerId="LiveId" clId="{7E907B82-C9AA-4D42-AA9A-9ABC306B63CF}" dt="2019-05-20T16:32:32.001" v="1826" actId="20577"/>
          <ac:spMkLst>
            <pc:docMk/>
            <pc:sldMk cId="2216747014" sldId="581"/>
            <ac:spMk id="2" creationId="{70F18708-56E5-4C90-9B0B-5D246CF2AEC8}"/>
          </ac:spMkLst>
        </pc:spChg>
      </pc:sldChg>
      <pc:sldChg chg="addSp modSp">
        <pc:chgData name="Philip Marsh" userId="cbfa87fcbd275889" providerId="LiveId" clId="{7E907B82-C9AA-4D42-AA9A-9ABC306B63CF}" dt="2019-05-20T16:33:25.748" v="1875" actId="20577"/>
        <pc:sldMkLst>
          <pc:docMk/>
          <pc:sldMk cId="2126040080" sldId="583"/>
        </pc:sldMkLst>
        <pc:spChg chg="add mod">
          <ac:chgData name="Philip Marsh" userId="cbfa87fcbd275889" providerId="LiveId" clId="{7E907B82-C9AA-4D42-AA9A-9ABC306B63CF}" dt="2019-05-20T16:10:46.704" v="1039" actId="14100"/>
          <ac:spMkLst>
            <pc:docMk/>
            <pc:sldMk cId="2126040080" sldId="583"/>
            <ac:spMk id="2" creationId="{B3CB5F0A-FD47-4E90-9E2C-9ABF8BBF7E1E}"/>
          </ac:spMkLst>
        </pc:spChg>
        <pc:spChg chg="mod">
          <ac:chgData name="Philip Marsh" userId="cbfa87fcbd275889" providerId="LiveId" clId="{7E907B82-C9AA-4D42-AA9A-9ABC306B63CF}" dt="2019-05-20T16:33:25.748" v="1875" actId="20577"/>
          <ac:spMkLst>
            <pc:docMk/>
            <pc:sldMk cId="2126040080" sldId="583"/>
            <ac:spMk id="10" creationId="{00000000-0000-0000-0000-000000000000}"/>
          </ac:spMkLst>
        </pc:spChg>
        <pc:picChg chg="mod">
          <ac:chgData name="Philip Marsh" userId="cbfa87fcbd275889" providerId="LiveId" clId="{7E907B82-C9AA-4D42-AA9A-9ABC306B63CF}" dt="2019-05-20T16:09:44.706" v="1029" actId="1076"/>
          <ac:picMkLst>
            <pc:docMk/>
            <pc:sldMk cId="2126040080" sldId="583"/>
            <ac:picMk id="4" creationId="{003BDA32-1507-468A-BBDB-56BF871AB865}"/>
          </ac:picMkLst>
        </pc:picChg>
      </pc:sldChg>
      <pc:sldChg chg="modSp">
        <pc:chgData name="Philip Marsh" userId="cbfa87fcbd275889" providerId="LiveId" clId="{7E907B82-C9AA-4D42-AA9A-9ABC306B63CF}" dt="2019-05-20T16:19:11.770" v="1487" actId="20577"/>
        <pc:sldMkLst>
          <pc:docMk/>
          <pc:sldMk cId="994102848" sldId="591"/>
        </pc:sldMkLst>
        <pc:spChg chg="mod">
          <ac:chgData name="Philip Marsh" userId="cbfa87fcbd275889" providerId="LiveId" clId="{7E907B82-C9AA-4D42-AA9A-9ABC306B63CF}" dt="2019-05-20T16:19:11.770" v="1487" actId="20577"/>
          <ac:spMkLst>
            <pc:docMk/>
            <pc:sldMk cId="994102848" sldId="591"/>
            <ac:spMk id="5" creationId="{EB2A8E15-7314-4705-9E13-63518A80AF9C}"/>
          </ac:spMkLst>
        </pc:spChg>
      </pc:sldChg>
      <pc:sldChg chg="modSp del">
        <pc:chgData name="Philip Marsh" userId="cbfa87fcbd275889" providerId="LiveId" clId="{7E907B82-C9AA-4D42-AA9A-9ABC306B63CF}" dt="2019-05-20T16:43:39.581" v="2146" actId="20577"/>
        <pc:sldMkLst>
          <pc:docMk/>
          <pc:sldMk cId="2796281683" sldId="597"/>
        </pc:sldMkLst>
        <pc:spChg chg="mod">
          <ac:chgData name="Philip Marsh" userId="cbfa87fcbd275889" providerId="LiveId" clId="{7E907B82-C9AA-4D42-AA9A-9ABC306B63CF}" dt="2019-05-20T16:43:39.581" v="2146" actId="20577"/>
          <ac:spMkLst>
            <pc:docMk/>
            <pc:sldMk cId="2796281683" sldId="597"/>
            <ac:spMk id="2" creationId="{CCD3886C-3A68-479F-80A2-40719855873D}"/>
          </ac:spMkLst>
        </pc:spChg>
        <pc:spChg chg="mod">
          <ac:chgData name="Philip Marsh" userId="cbfa87fcbd275889" providerId="LiveId" clId="{7E907B82-C9AA-4D42-AA9A-9ABC306B63CF}" dt="2019-05-20T16:40:51.418" v="2001" actId="1076"/>
          <ac:spMkLst>
            <pc:docMk/>
            <pc:sldMk cId="2796281683" sldId="597"/>
            <ac:spMk id="52" creationId="{E635B26E-A16C-4FA0-8C26-A73F37E329F4}"/>
          </ac:spMkLst>
        </pc:spChg>
      </pc:sldChg>
      <pc:sldChg chg="modSp">
        <pc:chgData name="Philip Marsh" userId="cbfa87fcbd275889" providerId="LiveId" clId="{7E907B82-C9AA-4D42-AA9A-9ABC306B63CF}" dt="2019-05-20T16:52:27.908" v="2325" actId="5793"/>
        <pc:sldMkLst>
          <pc:docMk/>
          <pc:sldMk cId="1601354878" sldId="599"/>
        </pc:sldMkLst>
        <pc:spChg chg="mod">
          <ac:chgData name="Philip Marsh" userId="cbfa87fcbd275889" providerId="LiveId" clId="{7E907B82-C9AA-4D42-AA9A-9ABC306B63CF}" dt="2019-05-20T16:52:27.908" v="2325" actId="5793"/>
          <ac:spMkLst>
            <pc:docMk/>
            <pc:sldMk cId="1601354878" sldId="599"/>
            <ac:spMk id="10" creationId="{00000000-0000-0000-0000-000000000000}"/>
          </ac:spMkLst>
        </pc:spChg>
      </pc:sldChg>
      <pc:sldChg chg="modSp">
        <pc:chgData name="Philip Marsh" userId="cbfa87fcbd275889" providerId="LiveId" clId="{7E907B82-C9AA-4D42-AA9A-9ABC306B63CF}" dt="2019-05-20T15:03:17.729" v="6" actId="6549"/>
        <pc:sldMkLst>
          <pc:docMk/>
          <pc:sldMk cId="223131522" sldId="602"/>
        </pc:sldMkLst>
        <pc:spChg chg="mod">
          <ac:chgData name="Philip Marsh" userId="cbfa87fcbd275889" providerId="LiveId" clId="{7E907B82-C9AA-4D42-AA9A-9ABC306B63CF}" dt="2019-05-20T15:03:17.729" v="6" actId="6549"/>
          <ac:spMkLst>
            <pc:docMk/>
            <pc:sldMk cId="223131522" sldId="602"/>
            <ac:spMk id="8" creationId="{FC1097B8-A0CE-4969-86A0-551580730AF2}"/>
          </ac:spMkLst>
        </pc:spChg>
      </pc:sldChg>
      <pc:sldChg chg="modSp">
        <pc:chgData name="Philip Marsh" userId="cbfa87fcbd275889" providerId="LiveId" clId="{7E907B82-C9AA-4D42-AA9A-9ABC306B63CF}" dt="2019-05-20T16:14:47.275" v="1309" actId="20577"/>
        <pc:sldMkLst>
          <pc:docMk/>
          <pc:sldMk cId="1195794126" sldId="603"/>
        </pc:sldMkLst>
        <pc:spChg chg="mod">
          <ac:chgData name="Philip Marsh" userId="cbfa87fcbd275889" providerId="LiveId" clId="{7E907B82-C9AA-4D42-AA9A-9ABC306B63CF}" dt="2019-05-20T16:14:47.275" v="1309" actId="20577"/>
          <ac:spMkLst>
            <pc:docMk/>
            <pc:sldMk cId="1195794126" sldId="603"/>
            <ac:spMk id="2" creationId="{C1F51B1C-7517-4BBE-B3CF-84BCE3E3D58B}"/>
          </ac:spMkLst>
        </pc:spChg>
      </pc:sldChg>
      <pc:sldChg chg="addSp delSp modSp">
        <pc:chgData name="Philip Marsh" userId="cbfa87fcbd275889" providerId="LiveId" clId="{7E907B82-C9AA-4D42-AA9A-9ABC306B63CF}" dt="2019-05-20T16:59:14.373" v="2743" actId="1076"/>
        <pc:sldMkLst>
          <pc:docMk/>
          <pc:sldMk cId="4087187290" sldId="604"/>
        </pc:sldMkLst>
        <pc:spChg chg="add del mod">
          <ac:chgData name="Philip Marsh" userId="cbfa87fcbd275889" providerId="LiveId" clId="{7E907B82-C9AA-4D42-AA9A-9ABC306B63CF}" dt="2019-05-20T16:55:07.941" v="2411" actId="478"/>
          <ac:spMkLst>
            <pc:docMk/>
            <pc:sldMk cId="4087187290" sldId="604"/>
            <ac:spMk id="5" creationId="{5ACE554C-1B81-4253-A7D3-B56D6FD2018A}"/>
          </ac:spMkLst>
        </pc:spChg>
        <pc:spChg chg="add mod">
          <ac:chgData name="Philip Marsh" userId="cbfa87fcbd275889" providerId="LiveId" clId="{7E907B82-C9AA-4D42-AA9A-9ABC306B63CF}" dt="2019-05-20T16:55:28.714" v="2415" actId="207"/>
          <ac:spMkLst>
            <pc:docMk/>
            <pc:sldMk cId="4087187290" sldId="604"/>
            <ac:spMk id="6" creationId="{81AE28B4-AFC4-4141-B7F7-27C3EBBE06EB}"/>
          </ac:spMkLst>
        </pc:spChg>
        <pc:spChg chg="add mod">
          <ac:chgData name="Philip Marsh" userId="cbfa87fcbd275889" providerId="LiveId" clId="{7E907B82-C9AA-4D42-AA9A-9ABC306B63CF}" dt="2019-05-20T16:59:14.373" v="2743" actId="1076"/>
          <ac:spMkLst>
            <pc:docMk/>
            <pc:sldMk cId="4087187290" sldId="604"/>
            <ac:spMk id="8" creationId="{8F3AEE6B-DBAE-40B0-BC43-E79FB9F58214}"/>
          </ac:spMkLst>
        </pc:spChg>
      </pc:sldChg>
      <pc:sldChg chg="modSp">
        <pc:chgData name="Philip Marsh" userId="cbfa87fcbd275889" providerId="LiveId" clId="{7E907B82-C9AA-4D42-AA9A-9ABC306B63CF}" dt="2019-05-20T16:46:47.476" v="2242" actId="20577"/>
        <pc:sldMkLst>
          <pc:docMk/>
          <pc:sldMk cId="2063636912" sldId="610"/>
        </pc:sldMkLst>
        <pc:spChg chg="mod">
          <ac:chgData name="Philip Marsh" userId="cbfa87fcbd275889" providerId="LiveId" clId="{7E907B82-C9AA-4D42-AA9A-9ABC306B63CF}" dt="2019-05-20T16:46:47.476" v="2242" actId="20577"/>
          <ac:spMkLst>
            <pc:docMk/>
            <pc:sldMk cId="2063636912" sldId="610"/>
            <ac:spMk id="10" creationId="{00000000-0000-0000-0000-000000000000}"/>
          </ac:spMkLst>
        </pc:spChg>
        <pc:picChg chg="mod">
          <ac:chgData name="Philip Marsh" userId="cbfa87fcbd275889" providerId="LiveId" clId="{7E907B82-C9AA-4D42-AA9A-9ABC306B63CF}" dt="2019-05-20T16:46:12.792" v="2179" actId="14100"/>
          <ac:picMkLst>
            <pc:docMk/>
            <pc:sldMk cId="2063636912" sldId="610"/>
            <ac:picMk id="5" creationId="{D2057460-C28F-402A-8780-CDD7E4B9701C}"/>
          </ac:picMkLst>
        </pc:picChg>
        <pc:cxnChg chg="mod">
          <ac:chgData name="Philip Marsh" userId="cbfa87fcbd275889" providerId="LiveId" clId="{7E907B82-C9AA-4D42-AA9A-9ABC306B63CF}" dt="2019-05-20T16:46:17.174" v="2180" actId="1076"/>
          <ac:cxnSpMkLst>
            <pc:docMk/>
            <pc:sldMk cId="2063636912" sldId="610"/>
            <ac:cxnSpMk id="9" creationId="{D6159A6D-3705-4622-AABF-85C85912EF0C}"/>
          </ac:cxnSpMkLst>
        </pc:cxnChg>
      </pc:sldChg>
      <pc:sldChg chg="modSp">
        <pc:chgData name="Philip Marsh" userId="cbfa87fcbd275889" providerId="LiveId" clId="{7E907B82-C9AA-4D42-AA9A-9ABC306B63CF}" dt="2019-05-20T16:21:26.330" v="1489" actId="113"/>
        <pc:sldMkLst>
          <pc:docMk/>
          <pc:sldMk cId="2577966076" sldId="616"/>
        </pc:sldMkLst>
        <pc:spChg chg="mod">
          <ac:chgData name="Philip Marsh" userId="cbfa87fcbd275889" providerId="LiveId" clId="{7E907B82-C9AA-4D42-AA9A-9ABC306B63CF}" dt="2019-05-20T16:21:26.330" v="1489" actId="113"/>
          <ac:spMkLst>
            <pc:docMk/>
            <pc:sldMk cId="2577966076" sldId="616"/>
            <ac:spMk id="9" creationId="{070A638B-5D1E-4818-87E2-4879B0BCE524}"/>
          </ac:spMkLst>
        </pc:spChg>
      </pc:sldChg>
      <pc:sldChg chg="modSp">
        <pc:chgData name="Philip Marsh" userId="cbfa87fcbd275889" providerId="LiveId" clId="{7E907B82-C9AA-4D42-AA9A-9ABC306B63CF}" dt="2019-05-20T15:06:50.080" v="116" actId="14100"/>
        <pc:sldMkLst>
          <pc:docMk/>
          <pc:sldMk cId="1016516923" sldId="617"/>
        </pc:sldMkLst>
        <pc:spChg chg="mod">
          <ac:chgData name="Philip Marsh" userId="cbfa87fcbd275889" providerId="LiveId" clId="{7E907B82-C9AA-4D42-AA9A-9ABC306B63CF}" dt="2019-05-20T15:06:50.080" v="116" actId="14100"/>
          <ac:spMkLst>
            <pc:docMk/>
            <pc:sldMk cId="1016516923" sldId="617"/>
            <ac:spMk id="2" creationId="{35893B7D-CD0B-4136-8D49-6EA9D8089507}"/>
          </ac:spMkLst>
        </pc:spChg>
      </pc:sldChg>
      <pc:sldChg chg="modSp">
        <pc:chgData name="Philip Marsh" userId="cbfa87fcbd275889" providerId="LiveId" clId="{7E907B82-C9AA-4D42-AA9A-9ABC306B63CF}" dt="2019-05-20T16:22:28.557" v="1553" actId="113"/>
        <pc:sldMkLst>
          <pc:docMk/>
          <pc:sldMk cId="1263784417" sldId="618"/>
        </pc:sldMkLst>
        <pc:spChg chg="mod">
          <ac:chgData name="Philip Marsh" userId="cbfa87fcbd275889" providerId="LiveId" clId="{7E907B82-C9AA-4D42-AA9A-9ABC306B63CF}" dt="2019-05-20T16:22:28.557" v="1553" actId="113"/>
          <ac:spMkLst>
            <pc:docMk/>
            <pc:sldMk cId="1263784417" sldId="618"/>
            <ac:spMk id="2" creationId="{01EA4854-8878-405A-9CD1-4F20C47DE5CC}"/>
          </ac:spMkLst>
        </pc:spChg>
        <pc:spChg chg="mod">
          <ac:chgData name="Philip Marsh" userId="cbfa87fcbd275889" providerId="LiveId" clId="{7E907B82-C9AA-4D42-AA9A-9ABC306B63CF}" dt="2019-05-20T16:22:17.694" v="1552" actId="20577"/>
          <ac:spMkLst>
            <pc:docMk/>
            <pc:sldMk cId="1263784417" sldId="618"/>
            <ac:spMk id="3" creationId="{9DDC8194-513D-4BBE-BEA4-FCC0D2699B1A}"/>
          </ac:spMkLst>
        </pc:spChg>
      </pc:sldChg>
      <pc:sldChg chg="del">
        <pc:chgData name="Philip Marsh" userId="cbfa87fcbd275889" providerId="LiveId" clId="{7E907B82-C9AA-4D42-AA9A-9ABC306B63CF}" dt="2019-05-20T15:03:31.192" v="7" actId="2696"/>
        <pc:sldMkLst>
          <pc:docMk/>
          <pc:sldMk cId="628227843" sldId="620"/>
        </pc:sldMkLst>
      </pc:sldChg>
      <pc:sldChg chg="del">
        <pc:chgData name="Philip Marsh" userId="cbfa87fcbd275889" providerId="LiveId" clId="{7E907B82-C9AA-4D42-AA9A-9ABC306B63CF}" dt="2019-05-20T15:03:47.430" v="9" actId="2696"/>
        <pc:sldMkLst>
          <pc:docMk/>
          <pc:sldMk cId="4016198409" sldId="624"/>
        </pc:sldMkLst>
      </pc:sldChg>
      <pc:sldChg chg="del">
        <pc:chgData name="Philip Marsh" userId="cbfa87fcbd275889" providerId="LiveId" clId="{7E907B82-C9AA-4D42-AA9A-9ABC306B63CF}" dt="2019-05-20T15:07:25.808" v="128" actId="2696"/>
        <pc:sldMkLst>
          <pc:docMk/>
          <pc:sldMk cId="733797671" sldId="627"/>
        </pc:sldMkLst>
      </pc:sldChg>
      <pc:sldChg chg="modSp">
        <pc:chgData name="Philip Marsh" userId="cbfa87fcbd275889" providerId="LiveId" clId="{7E907B82-C9AA-4D42-AA9A-9ABC306B63CF}" dt="2019-05-20T16:24:08.649" v="1572" actId="114"/>
        <pc:sldMkLst>
          <pc:docMk/>
          <pc:sldMk cId="683194368" sldId="628"/>
        </pc:sldMkLst>
        <pc:spChg chg="mod">
          <ac:chgData name="Philip Marsh" userId="cbfa87fcbd275889" providerId="LiveId" clId="{7E907B82-C9AA-4D42-AA9A-9ABC306B63CF}" dt="2019-05-20T16:24:08.649" v="1572" actId="114"/>
          <ac:spMkLst>
            <pc:docMk/>
            <pc:sldMk cId="683194368" sldId="628"/>
            <ac:spMk id="2" creationId="{35893B7D-CD0B-4136-8D49-6EA9D8089507}"/>
          </ac:spMkLst>
        </pc:spChg>
        <pc:spChg chg="mod">
          <ac:chgData name="Philip Marsh" userId="cbfa87fcbd275889" providerId="LiveId" clId="{7E907B82-C9AA-4D42-AA9A-9ABC306B63CF}" dt="2019-05-20T15:51:03.291" v="233" actId="20577"/>
          <ac:spMkLst>
            <pc:docMk/>
            <pc:sldMk cId="683194368" sldId="628"/>
            <ac:spMk id="4" creationId="{E30AFB73-8171-4AC3-B039-855F6FF09310}"/>
          </ac:spMkLst>
        </pc:spChg>
      </pc:sldChg>
      <pc:sldChg chg="modSp">
        <pc:chgData name="Philip Marsh" userId="cbfa87fcbd275889" providerId="LiveId" clId="{7E907B82-C9AA-4D42-AA9A-9ABC306B63CF}" dt="2019-05-20T15:44:28.572" v="216" actId="1076"/>
        <pc:sldMkLst>
          <pc:docMk/>
          <pc:sldMk cId="3906605327" sldId="629"/>
        </pc:sldMkLst>
        <pc:spChg chg="mod">
          <ac:chgData name="Philip Marsh" userId="cbfa87fcbd275889" providerId="LiveId" clId="{7E907B82-C9AA-4D42-AA9A-9ABC306B63CF}" dt="2019-05-20T15:44:28.572" v="216" actId="1076"/>
          <ac:spMkLst>
            <pc:docMk/>
            <pc:sldMk cId="3906605327" sldId="629"/>
            <ac:spMk id="11" creationId="{00000000-0000-0000-0000-000000000000}"/>
          </ac:spMkLst>
        </pc:spChg>
      </pc:sldChg>
      <pc:sldChg chg="addSp modSp">
        <pc:chgData name="Philip Marsh" userId="cbfa87fcbd275889" providerId="LiveId" clId="{7E907B82-C9AA-4D42-AA9A-9ABC306B63CF}" dt="2019-05-20T16:03:03.597" v="639" actId="313"/>
        <pc:sldMkLst>
          <pc:docMk/>
          <pc:sldMk cId="3178524499" sldId="631"/>
        </pc:sldMkLst>
        <pc:spChg chg="add mod">
          <ac:chgData name="Philip Marsh" userId="cbfa87fcbd275889" providerId="LiveId" clId="{7E907B82-C9AA-4D42-AA9A-9ABC306B63CF}" dt="2019-05-20T16:03:03.597" v="639" actId="313"/>
          <ac:spMkLst>
            <pc:docMk/>
            <pc:sldMk cId="3178524499" sldId="631"/>
            <ac:spMk id="4" creationId="{FB7EBD70-153C-4065-AAD1-F4BAC52E7392}"/>
          </ac:spMkLst>
        </pc:spChg>
        <pc:spChg chg="mod">
          <ac:chgData name="Philip Marsh" userId="cbfa87fcbd275889" providerId="LiveId" clId="{7E907B82-C9AA-4D42-AA9A-9ABC306B63CF}" dt="2019-05-20T15:10:02.011" v="215" actId="20577"/>
          <ac:spMkLst>
            <pc:docMk/>
            <pc:sldMk cId="3178524499" sldId="631"/>
            <ac:spMk id="7" creationId="{23562616-9BB2-4DBB-BCC1-1F428A59E59A}"/>
          </ac:spMkLst>
        </pc:spChg>
      </pc:sldChg>
      <pc:sldChg chg="modSp">
        <pc:chgData name="Philip Marsh" userId="cbfa87fcbd275889" providerId="LiveId" clId="{7E907B82-C9AA-4D42-AA9A-9ABC306B63CF}" dt="2019-05-20T15:56:59.410" v="354" actId="122"/>
        <pc:sldMkLst>
          <pc:docMk/>
          <pc:sldMk cId="3328518920" sldId="632"/>
        </pc:sldMkLst>
        <pc:spChg chg="mod">
          <ac:chgData name="Philip Marsh" userId="cbfa87fcbd275889" providerId="LiveId" clId="{7E907B82-C9AA-4D42-AA9A-9ABC306B63CF}" dt="2019-05-20T15:56:59.410" v="354" actId="122"/>
          <ac:spMkLst>
            <pc:docMk/>
            <pc:sldMk cId="3328518920" sldId="632"/>
            <ac:spMk id="7" creationId="{23562616-9BB2-4DBB-BCC1-1F428A59E59A}"/>
          </ac:spMkLst>
        </pc:spChg>
        <pc:picChg chg="mod">
          <ac:chgData name="Philip Marsh" userId="cbfa87fcbd275889" providerId="LiveId" clId="{7E907B82-C9AA-4D42-AA9A-9ABC306B63CF}" dt="2019-05-20T15:56:05.004" v="336" actId="14100"/>
          <ac:picMkLst>
            <pc:docMk/>
            <pc:sldMk cId="3328518920" sldId="632"/>
            <ac:picMk id="3" creationId="{F96E89DE-0778-4BD7-8120-84DCA98B2624}"/>
          </ac:picMkLst>
        </pc:picChg>
      </pc:sldChg>
      <pc:sldChg chg="modSp">
        <pc:chgData name="Philip Marsh" userId="cbfa87fcbd275889" providerId="LiveId" clId="{7E907B82-C9AA-4D42-AA9A-9ABC306B63CF}" dt="2019-05-20T17:01:27.032" v="2804" actId="20577"/>
        <pc:sldMkLst>
          <pc:docMk/>
          <pc:sldMk cId="367249390" sldId="633"/>
        </pc:sldMkLst>
        <pc:spChg chg="mod">
          <ac:chgData name="Philip Marsh" userId="cbfa87fcbd275889" providerId="LiveId" clId="{7E907B82-C9AA-4D42-AA9A-9ABC306B63CF}" dt="2019-05-20T17:01:27.032" v="2804" actId="20577"/>
          <ac:spMkLst>
            <pc:docMk/>
            <pc:sldMk cId="367249390" sldId="633"/>
            <ac:spMk id="4" creationId="{E30AFB73-8171-4AC3-B039-855F6FF09310}"/>
          </ac:spMkLst>
        </pc:spChg>
        <pc:picChg chg="mod">
          <ac:chgData name="Philip Marsh" userId="cbfa87fcbd275889" providerId="LiveId" clId="{7E907B82-C9AA-4D42-AA9A-9ABC306B63CF}" dt="2019-05-20T16:15:53.953" v="1333" actId="1076"/>
          <ac:picMkLst>
            <pc:docMk/>
            <pc:sldMk cId="367249390" sldId="633"/>
            <ac:picMk id="2" creationId="{BC33B736-4361-4F20-94F0-525EADAA06E6}"/>
          </ac:picMkLst>
        </pc:picChg>
      </pc:sldChg>
      <pc:sldChg chg="modSp">
        <pc:chgData name="Philip Marsh" userId="cbfa87fcbd275889" providerId="LiveId" clId="{7E907B82-C9AA-4D42-AA9A-9ABC306B63CF}" dt="2019-05-20T15:07:38.297" v="129" actId="313"/>
        <pc:sldMkLst>
          <pc:docMk/>
          <pc:sldMk cId="4214402290" sldId="635"/>
        </pc:sldMkLst>
        <pc:spChg chg="mod">
          <ac:chgData name="Philip Marsh" userId="cbfa87fcbd275889" providerId="LiveId" clId="{7E907B82-C9AA-4D42-AA9A-9ABC306B63CF}" dt="2019-05-20T15:07:38.297" v="129" actId="313"/>
          <ac:spMkLst>
            <pc:docMk/>
            <pc:sldMk cId="4214402290" sldId="635"/>
            <ac:spMk id="4" creationId="{E30AFB73-8171-4AC3-B039-855F6FF09310}"/>
          </ac:spMkLst>
        </pc:spChg>
      </pc:sldChg>
      <pc:sldChg chg="modSp">
        <pc:chgData name="Philip Marsh" userId="cbfa87fcbd275889" providerId="LiveId" clId="{7E907B82-C9AA-4D42-AA9A-9ABC306B63CF}" dt="2019-05-20T16:50:03.153" v="2297" actId="20577"/>
        <pc:sldMkLst>
          <pc:docMk/>
          <pc:sldMk cId="1134003559" sldId="637"/>
        </pc:sldMkLst>
        <pc:spChg chg="mod">
          <ac:chgData name="Philip Marsh" userId="cbfa87fcbd275889" providerId="LiveId" clId="{7E907B82-C9AA-4D42-AA9A-9ABC306B63CF}" dt="2019-05-20T16:29:17.147" v="1658" actId="20577"/>
          <ac:spMkLst>
            <pc:docMk/>
            <pc:sldMk cId="1134003559" sldId="637"/>
            <ac:spMk id="4" creationId="{7FB33C4D-3B77-4ABE-9025-43C0792A9991}"/>
          </ac:spMkLst>
        </pc:spChg>
        <pc:spChg chg="mod">
          <ac:chgData name="Philip Marsh" userId="cbfa87fcbd275889" providerId="LiveId" clId="{7E907B82-C9AA-4D42-AA9A-9ABC306B63CF}" dt="2019-05-20T16:50:03.153" v="2297" actId="20577"/>
          <ac:spMkLst>
            <pc:docMk/>
            <pc:sldMk cId="1134003559" sldId="637"/>
            <ac:spMk id="8" creationId="{268482E8-DAE4-48F5-B7C6-3423DAF5B8CA}"/>
          </ac:spMkLst>
        </pc:spChg>
      </pc:sldChg>
      <pc:sldChg chg="addSp modSp">
        <pc:chgData name="Philip Marsh" userId="cbfa87fcbd275889" providerId="LiveId" clId="{7E907B82-C9AA-4D42-AA9A-9ABC306B63CF}" dt="2019-05-20T16:01:20.743" v="509" actId="14100"/>
        <pc:sldMkLst>
          <pc:docMk/>
          <pc:sldMk cId="2226222781" sldId="638"/>
        </pc:sldMkLst>
        <pc:spChg chg="add mod">
          <ac:chgData name="Philip Marsh" userId="cbfa87fcbd275889" providerId="LiveId" clId="{7E907B82-C9AA-4D42-AA9A-9ABC306B63CF}" dt="2019-05-20T16:01:13.275" v="508" actId="1076"/>
          <ac:spMkLst>
            <pc:docMk/>
            <pc:sldMk cId="2226222781" sldId="638"/>
            <ac:spMk id="12" creationId="{1C16F6BA-2DB0-4327-B6B4-3A5A6AA95154}"/>
          </ac:spMkLst>
        </pc:spChg>
        <pc:spChg chg="add mod ord">
          <ac:chgData name="Philip Marsh" userId="cbfa87fcbd275889" providerId="LiveId" clId="{7E907B82-C9AA-4D42-AA9A-9ABC306B63CF}" dt="2019-05-20T16:01:20.743" v="509" actId="14100"/>
          <ac:spMkLst>
            <pc:docMk/>
            <pc:sldMk cId="2226222781" sldId="638"/>
            <ac:spMk id="13" creationId="{BFF975EA-ED3B-41F9-8618-067177AFC628}"/>
          </ac:spMkLst>
        </pc:spChg>
      </pc:sldChg>
      <pc:sldChg chg="addSp modSp">
        <pc:chgData name="Philip Marsh" userId="cbfa87fcbd275889" providerId="LiveId" clId="{7E907B82-C9AA-4D42-AA9A-9ABC306B63CF}" dt="2019-05-20T16:54:27.030" v="2399" actId="20577"/>
        <pc:sldMkLst>
          <pc:docMk/>
          <pc:sldMk cId="3103650765" sldId="639"/>
        </pc:sldMkLst>
        <pc:spChg chg="mod">
          <ac:chgData name="Philip Marsh" userId="cbfa87fcbd275889" providerId="LiveId" clId="{7E907B82-C9AA-4D42-AA9A-9ABC306B63CF}" dt="2019-05-20T16:53:46.687" v="2338" actId="6549"/>
          <ac:spMkLst>
            <pc:docMk/>
            <pc:sldMk cId="3103650765" sldId="639"/>
            <ac:spMk id="3" creationId="{2B56A96A-7BF5-4196-B053-4E3453DAAC7B}"/>
          </ac:spMkLst>
        </pc:spChg>
        <pc:spChg chg="add mod">
          <ac:chgData name="Philip Marsh" userId="cbfa87fcbd275889" providerId="LiveId" clId="{7E907B82-C9AA-4D42-AA9A-9ABC306B63CF}" dt="2019-05-20T16:54:27.030" v="2399" actId="20577"/>
          <ac:spMkLst>
            <pc:docMk/>
            <pc:sldMk cId="3103650765" sldId="639"/>
            <ac:spMk id="4" creationId="{036A73F0-D5BB-4B2A-BA22-78A2322ED157}"/>
          </ac:spMkLst>
        </pc:spChg>
        <pc:spChg chg="mod">
          <ac:chgData name="Philip Marsh" userId="cbfa87fcbd275889" providerId="LiveId" clId="{7E907B82-C9AA-4D42-AA9A-9ABC306B63CF}" dt="2019-05-20T16:12:06.605" v="1041" actId="6549"/>
          <ac:spMkLst>
            <pc:docMk/>
            <pc:sldMk cId="3103650765" sldId="639"/>
            <ac:spMk id="10" creationId="{00000000-0000-0000-0000-000000000000}"/>
          </ac:spMkLst>
        </pc:spChg>
        <pc:picChg chg="mod">
          <ac:chgData name="Philip Marsh" userId="cbfa87fcbd275889" providerId="LiveId" clId="{7E907B82-C9AA-4D42-AA9A-9ABC306B63CF}" dt="2019-05-20T16:53:14.754" v="2328" actId="1076"/>
          <ac:picMkLst>
            <pc:docMk/>
            <pc:sldMk cId="3103650765" sldId="639"/>
            <ac:picMk id="7" creationId="{00000000-0000-0000-0000-000000000000}"/>
          </ac:picMkLst>
        </pc:picChg>
      </pc:sldChg>
      <pc:sldChg chg="modSp">
        <pc:chgData name="Philip Marsh" userId="cbfa87fcbd275889" providerId="LiveId" clId="{7E907B82-C9AA-4D42-AA9A-9ABC306B63CF}" dt="2019-05-20T16:30:58.828" v="1710" actId="20577"/>
        <pc:sldMkLst>
          <pc:docMk/>
          <pc:sldMk cId="830971645" sldId="640"/>
        </pc:sldMkLst>
        <pc:spChg chg="mod">
          <ac:chgData name="Philip Marsh" userId="cbfa87fcbd275889" providerId="LiveId" clId="{7E907B82-C9AA-4D42-AA9A-9ABC306B63CF}" dt="2019-05-20T16:30:29.156" v="1659" actId="313"/>
          <ac:spMkLst>
            <pc:docMk/>
            <pc:sldMk cId="830971645" sldId="640"/>
            <ac:spMk id="4" creationId="{7FB33C4D-3B77-4ABE-9025-43C0792A9991}"/>
          </ac:spMkLst>
        </pc:spChg>
        <pc:spChg chg="mod">
          <ac:chgData name="Philip Marsh" userId="cbfa87fcbd275889" providerId="LiveId" clId="{7E907B82-C9AA-4D42-AA9A-9ABC306B63CF}" dt="2019-05-20T16:30:58.828" v="1710" actId="20577"/>
          <ac:spMkLst>
            <pc:docMk/>
            <pc:sldMk cId="830971645" sldId="640"/>
            <ac:spMk id="9" creationId="{194B0CC3-1275-4D95-9D64-5B49E795F695}"/>
          </ac:spMkLst>
        </pc:spChg>
        <pc:picChg chg="mod">
          <ac:chgData name="Philip Marsh" userId="cbfa87fcbd275889" providerId="LiveId" clId="{7E907B82-C9AA-4D42-AA9A-9ABC306B63CF}" dt="2019-05-20T15:09:42.221" v="189" actId="1076"/>
          <ac:picMkLst>
            <pc:docMk/>
            <pc:sldMk cId="830971645" sldId="640"/>
            <ac:picMk id="6" creationId="{25471E06-07A3-40D0-B6B3-D6F0639052C7}"/>
          </ac:picMkLst>
        </pc:picChg>
      </pc:sldChg>
      <pc:sldChg chg="modSp">
        <pc:chgData name="Philip Marsh" userId="cbfa87fcbd275889" providerId="LiveId" clId="{7E907B82-C9AA-4D42-AA9A-9ABC306B63CF}" dt="2019-05-20T15:59:05.180" v="433" actId="20577"/>
        <pc:sldMkLst>
          <pc:docMk/>
          <pc:sldMk cId="336884043" sldId="641"/>
        </pc:sldMkLst>
        <pc:spChg chg="mod">
          <ac:chgData name="Philip Marsh" userId="cbfa87fcbd275889" providerId="LiveId" clId="{7E907B82-C9AA-4D42-AA9A-9ABC306B63CF}" dt="2019-05-20T15:59:05.180" v="433" actId="20577"/>
          <ac:spMkLst>
            <pc:docMk/>
            <pc:sldMk cId="336884043" sldId="641"/>
            <ac:spMk id="4" creationId="{7FB33C4D-3B77-4ABE-9025-43C0792A9991}"/>
          </ac:spMkLst>
        </pc:spChg>
      </pc:sldChg>
      <pc:sldChg chg="addSp delSp modSp">
        <pc:chgData name="Philip Marsh" userId="cbfa87fcbd275889" providerId="LiveId" clId="{7E907B82-C9AA-4D42-AA9A-9ABC306B63CF}" dt="2019-05-20T16:51:58.809" v="2313" actId="1076"/>
        <pc:sldMkLst>
          <pc:docMk/>
          <pc:sldMk cId="167417930" sldId="642"/>
        </pc:sldMkLst>
        <pc:spChg chg="add mod">
          <ac:chgData name="Philip Marsh" userId="cbfa87fcbd275889" providerId="LiveId" clId="{7E907B82-C9AA-4D42-AA9A-9ABC306B63CF}" dt="2019-05-20T16:51:58.809" v="2313" actId="1076"/>
          <ac:spMkLst>
            <pc:docMk/>
            <pc:sldMk cId="167417930" sldId="642"/>
            <ac:spMk id="6" creationId="{05E9A626-D697-4D9C-9DCC-38B1A04F8C91}"/>
          </ac:spMkLst>
        </pc:spChg>
        <pc:spChg chg="mod">
          <ac:chgData name="Philip Marsh" userId="cbfa87fcbd275889" providerId="LiveId" clId="{7E907B82-C9AA-4D42-AA9A-9ABC306B63CF}" dt="2019-05-20T16:09:26.542" v="1024" actId="14100"/>
          <ac:spMkLst>
            <pc:docMk/>
            <pc:sldMk cId="167417930" sldId="642"/>
            <ac:spMk id="10" creationId="{00000000-0000-0000-0000-000000000000}"/>
          </ac:spMkLst>
        </pc:spChg>
        <pc:picChg chg="add del mod">
          <ac:chgData name="Philip Marsh" userId="cbfa87fcbd275889" providerId="LiveId" clId="{7E907B82-C9AA-4D42-AA9A-9ABC306B63CF}" dt="2019-05-20T16:09:05.707" v="983" actId="478"/>
          <ac:picMkLst>
            <pc:docMk/>
            <pc:sldMk cId="167417930" sldId="642"/>
            <ac:picMk id="2" creationId="{1D2DC4FD-2EFE-4246-B964-D836352A639F}"/>
          </ac:picMkLst>
        </pc:picChg>
        <pc:picChg chg="add mod">
          <ac:chgData name="Philip Marsh" userId="cbfa87fcbd275889" providerId="LiveId" clId="{7E907B82-C9AA-4D42-AA9A-9ABC306B63CF}" dt="2019-05-20T16:09:52.695" v="1031" actId="1076"/>
          <ac:picMkLst>
            <pc:docMk/>
            <pc:sldMk cId="167417930" sldId="642"/>
            <ac:picMk id="3" creationId="{FA4D000C-4C76-4F63-B0F1-0C24BF6C7728}"/>
          </ac:picMkLst>
        </pc:picChg>
        <pc:picChg chg="del">
          <ac:chgData name="Philip Marsh" userId="cbfa87fcbd275889" providerId="LiveId" clId="{7E907B82-C9AA-4D42-AA9A-9ABC306B63CF}" dt="2019-05-20T16:08:05.626" v="971" actId="478"/>
          <ac:picMkLst>
            <pc:docMk/>
            <pc:sldMk cId="167417930" sldId="642"/>
            <ac:picMk id="4" creationId="{003BDA32-1507-468A-BBDB-56BF871AB865}"/>
          </ac:picMkLst>
        </pc:picChg>
        <pc:picChg chg="del">
          <ac:chgData name="Philip Marsh" userId="cbfa87fcbd275889" providerId="LiveId" clId="{7E907B82-C9AA-4D42-AA9A-9ABC306B63CF}" dt="2019-05-20T16:09:29.356" v="1025" actId="478"/>
          <ac:picMkLst>
            <pc:docMk/>
            <pc:sldMk cId="167417930" sldId="642"/>
            <ac:picMk id="5" creationId="{EE2CFFB7-8C9D-42B6-AC25-6602E635138B}"/>
          </ac:picMkLst>
        </pc:picChg>
      </pc:sldChg>
      <pc:sldChg chg="del">
        <pc:chgData name="Philip Marsh" userId="cbfa87fcbd275889" providerId="LiveId" clId="{7E907B82-C9AA-4D42-AA9A-9ABC306B63CF}" dt="2019-05-20T15:06:37.665" v="93" actId="2696"/>
        <pc:sldMkLst>
          <pc:docMk/>
          <pc:sldMk cId="4132049353" sldId="642"/>
        </pc:sldMkLst>
      </pc:sldChg>
      <pc:sldChg chg="delSp add del">
        <pc:chgData name="Philip Marsh" userId="cbfa87fcbd275889" providerId="LiveId" clId="{7E907B82-C9AA-4D42-AA9A-9ABC306B63CF}" dt="2019-05-20T16:08:15.567" v="974" actId="2696"/>
        <pc:sldMkLst>
          <pc:docMk/>
          <pc:sldMk cId="2889192650" sldId="643"/>
        </pc:sldMkLst>
        <pc:picChg chg="del">
          <ac:chgData name="Philip Marsh" userId="cbfa87fcbd275889" providerId="LiveId" clId="{7E907B82-C9AA-4D42-AA9A-9ABC306B63CF}" dt="2019-05-20T16:08:12.574" v="973" actId="478"/>
          <ac:picMkLst>
            <pc:docMk/>
            <pc:sldMk cId="2889192650" sldId="643"/>
            <ac:picMk id="4" creationId="{003BDA32-1507-468A-BBDB-56BF871AB8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84810F-3BE9-4320-9B87-11BD29B862A4}" type="datetimeFigureOut">
              <a:rPr lang="en-CA" smtClean="0"/>
              <a:t>19/05/2019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6CEA86-2747-4BFA-B6DD-1334BB8EAF83}" type="slidenum">
              <a:rPr lang="en-CA" smtClean="0"/>
              <a:t>‹#›</a:t>
            </a:fld>
            <a:endParaRPr lang="en-CA"/>
          </a:p>
        </p:txBody>
      </p:sp>
    </p:spTree>
    <p:extLst>
      <p:ext uri="{BB962C8B-B14F-4D97-AF65-F5344CB8AC3E}">
        <p14:creationId xmlns:p14="http://schemas.microsoft.com/office/powerpoint/2010/main" val="1696964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a:t>
            </a:fld>
            <a:endParaRPr lang="en-CA"/>
          </a:p>
        </p:txBody>
      </p:sp>
    </p:spTree>
    <p:extLst>
      <p:ext uri="{BB962C8B-B14F-4D97-AF65-F5344CB8AC3E}">
        <p14:creationId xmlns:p14="http://schemas.microsoft.com/office/powerpoint/2010/main" val="415373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CEA86-2747-4BFA-B6DD-1334BB8EAF83}" type="slidenum">
              <a:rPr lang="en-CA" smtClean="0"/>
              <a:t>11</a:t>
            </a:fld>
            <a:endParaRPr lang="en-CA"/>
          </a:p>
        </p:txBody>
      </p:sp>
    </p:spTree>
    <p:extLst>
      <p:ext uri="{BB962C8B-B14F-4D97-AF65-F5344CB8AC3E}">
        <p14:creationId xmlns:p14="http://schemas.microsoft.com/office/powerpoint/2010/main" val="57680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12</a:t>
            </a:fld>
            <a:endParaRPr lang="en-CA"/>
          </a:p>
        </p:txBody>
      </p:sp>
    </p:spTree>
    <p:extLst>
      <p:ext uri="{BB962C8B-B14F-4D97-AF65-F5344CB8AC3E}">
        <p14:creationId xmlns:p14="http://schemas.microsoft.com/office/powerpoint/2010/main" val="176730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13</a:t>
            </a:fld>
            <a:endParaRPr lang="en-CA"/>
          </a:p>
        </p:txBody>
      </p:sp>
    </p:spTree>
    <p:extLst>
      <p:ext uri="{BB962C8B-B14F-4D97-AF65-F5344CB8AC3E}">
        <p14:creationId xmlns:p14="http://schemas.microsoft.com/office/powerpoint/2010/main" val="353723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14</a:t>
            </a:fld>
            <a:endParaRPr lang="en-CA"/>
          </a:p>
        </p:txBody>
      </p:sp>
    </p:spTree>
    <p:extLst>
      <p:ext uri="{BB962C8B-B14F-4D97-AF65-F5344CB8AC3E}">
        <p14:creationId xmlns:p14="http://schemas.microsoft.com/office/powerpoint/2010/main" val="9107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15</a:t>
            </a:fld>
            <a:endParaRPr lang="en-CA"/>
          </a:p>
        </p:txBody>
      </p:sp>
    </p:spTree>
    <p:extLst>
      <p:ext uri="{BB962C8B-B14F-4D97-AF65-F5344CB8AC3E}">
        <p14:creationId xmlns:p14="http://schemas.microsoft.com/office/powerpoint/2010/main" val="158711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16</a:t>
            </a:fld>
            <a:endParaRPr lang="en-CA"/>
          </a:p>
        </p:txBody>
      </p:sp>
    </p:spTree>
    <p:extLst>
      <p:ext uri="{BB962C8B-B14F-4D97-AF65-F5344CB8AC3E}">
        <p14:creationId xmlns:p14="http://schemas.microsoft.com/office/powerpoint/2010/main" val="963163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17</a:t>
            </a:fld>
            <a:endParaRPr lang="en-CA"/>
          </a:p>
        </p:txBody>
      </p:sp>
    </p:spTree>
    <p:extLst>
      <p:ext uri="{BB962C8B-B14F-4D97-AF65-F5344CB8AC3E}">
        <p14:creationId xmlns:p14="http://schemas.microsoft.com/office/powerpoint/2010/main" val="2572897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18</a:t>
            </a:fld>
            <a:endParaRPr lang="en-CA"/>
          </a:p>
        </p:txBody>
      </p:sp>
    </p:spTree>
    <p:extLst>
      <p:ext uri="{BB962C8B-B14F-4D97-AF65-F5344CB8AC3E}">
        <p14:creationId xmlns:p14="http://schemas.microsoft.com/office/powerpoint/2010/main" val="2146856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E5EA5-7B7B-460F-8CA1-111CFF1C50D2}" type="slidenum">
              <a:rPr lang="en-US"/>
              <a:pPr/>
              <a:t>19</a:t>
            </a:fld>
            <a:endParaRPr lang="en-US"/>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p:txBody>
          <a:bodyPr/>
          <a:lstStyle/>
          <a:p>
            <a:r>
              <a:rPr lang="en-US"/>
              <a:t>5 communities – food, recreation, tourism, employment</a:t>
            </a:r>
          </a:p>
          <a:p>
            <a:r>
              <a:rPr lang="en-US"/>
              <a:t>- two major rivers entering the delta -  Mackenzie R. Peel Rivers</a:t>
            </a:r>
          </a:p>
        </p:txBody>
      </p:sp>
    </p:spTree>
    <p:extLst>
      <p:ext uri="{BB962C8B-B14F-4D97-AF65-F5344CB8AC3E}">
        <p14:creationId xmlns:p14="http://schemas.microsoft.com/office/powerpoint/2010/main" val="190760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21</a:t>
            </a:fld>
            <a:endParaRPr lang="en-CA"/>
          </a:p>
        </p:txBody>
      </p:sp>
    </p:spTree>
    <p:extLst>
      <p:ext uri="{BB962C8B-B14F-4D97-AF65-F5344CB8AC3E}">
        <p14:creationId xmlns:p14="http://schemas.microsoft.com/office/powerpoint/2010/main" val="352967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2</a:t>
            </a:fld>
            <a:endParaRPr lang="en-CA"/>
          </a:p>
        </p:txBody>
      </p:sp>
    </p:spTree>
    <p:extLst>
      <p:ext uri="{BB962C8B-B14F-4D97-AF65-F5344CB8AC3E}">
        <p14:creationId xmlns:p14="http://schemas.microsoft.com/office/powerpoint/2010/main" val="2487180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26</a:t>
            </a:fld>
            <a:endParaRPr lang="en-CA"/>
          </a:p>
        </p:txBody>
      </p:sp>
    </p:spTree>
    <p:extLst>
      <p:ext uri="{BB962C8B-B14F-4D97-AF65-F5344CB8AC3E}">
        <p14:creationId xmlns:p14="http://schemas.microsoft.com/office/powerpoint/2010/main" val="226607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36</a:t>
            </a:fld>
            <a:endParaRPr lang="en-CA"/>
          </a:p>
        </p:txBody>
      </p:sp>
    </p:spTree>
    <p:extLst>
      <p:ext uri="{BB962C8B-B14F-4D97-AF65-F5344CB8AC3E}">
        <p14:creationId xmlns:p14="http://schemas.microsoft.com/office/powerpoint/2010/main" val="1789398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37</a:t>
            </a:fld>
            <a:endParaRPr lang="en-CA"/>
          </a:p>
        </p:txBody>
      </p:sp>
    </p:spTree>
    <p:extLst>
      <p:ext uri="{BB962C8B-B14F-4D97-AF65-F5344CB8AC3E}">
        <p14:creationId xmlns:p14="http://schemas.microsoft.com/office/powerpoint/2010/main" val="4044252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38</a:t>
            </a:fld>
            <a:endParaRPr lang="en-CA"/>
          </a:p>
        </p:txBody>
      </p:sp>
    </p:spTree>
    <p:extLst>
      <p:ext uri="{BB962C8B-B14F-4D97-AF65-F5344CB8AC3E}">
        <p14:creationId xmlns:p14="http://schemas.microsoft.com/office/powerpoint/2010/main" val="2405922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39</a:t>
            </a:fld>
            <a:endParaRPr lang="en-CA"/>
          </a:p>
        </p:txBody>
      </p:sp>
    </p:spTree>
    <p:extLst>
      <p:ext uri="{BB962C8B-B14F-4D97-AF65-F5344CB8AC3E}">
        <p14:creationId xmlns:p14="http://schemas.microsoft.com/office/powerpoint/2010/main" val="393041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40</a:t>
            </a:fld>
            <a:endParaRPr lang="en-CA"/>
          </a:p>
        </p:txBody>
      </p:sp>
    </p:spTree>
    <p:extLst>
      <p:ext uri="{BB962C8B-B14F-4D97-AF65-F5344CB8AC3E}">
        <p14:creationId xmlns:p14="http://schemas.microsoft.com/office/powerpoint/2010/main" val="349245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41</a:t>
            </a:fld>
            <a:endParaRPr lang="en-CA"/>
          </a:p>
        </p:txBody>
      </p:sp>
    </p:spTree>
    <p:extLst>
      <p:ext uri="{BB962C8B-B14F-4D97-AF65-F5344CB8AC3E}">
        <p14:creationId xmlns:p14="http://schemas.microsoft.com/office/powerpoint/2010/main" val="574900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42</a:t>
            </a:fld>
            <a:endParaRPr lang="en-CA"/>
          </a:p>
        </p:txBody>
      </p:sp>
    </p:spTree>
    <p:extLst>
      <p:ext uri="{BB962C8B-B14F-4D97-AF65-F5344CB8AC3E}">
        <p14:creationId xmlns:p14="http://schemas.microsoft.com/office/powerpoint/2010/main" val="677445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43</a:t>
            </a:fld>
            <a:endParaRPr lang="en-CA"/>
          </a:p>
        </p:txBody>
      </p:sp>
    </p:spTree>
    <p:extLst>
      <p:ext uri="{BB962C8B-B14F-4D97-AF65-F5344CB8AC3E}">
        <p14:creationId xmlns:p14="http://schemas.microsoft.com/office/powerpoint/2010/main" val="223517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44</a:t>
            </a:fld>
            <a:endParaRPr lang="en-CA"/>
          </a:p>
        </p:txBody>
      </p:sp>
    </p:spTree>
    <p:extLst>
      <p:ext uri="{BB962C8B-B14F-4D97-AF65-F5344CB8AC3E}">
        <p14:creationId xmlns:p14="http://schemas.microsoft.com/office/powerpoint/2010/main" val="2001650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3</a:t>
            </a:fld>
            <a:endParaRPr lang="en-CA"/>
          </a:p>
        </p:txBody>
      </p:sp>
    </p:spTree>
    <p:extLst>
      <p:ext uri="{BB962C8B-B14F-4D97-AF65-F5344CB8AC3E}">
        <p14:creationId xmlns:p14="http://schemas.microsoft.com/office/powerpoint/2010/main" val="862881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45</a:t>
            </a:fld>
            <a:endParaRPr lang="en-CA"/>
          </a:p>
        </p:txBody>
      </p:sp>
    </p:spTree>
    <p:extLst>
      <p:ext uri="{BB962C8B-B14F-4D97-AF65-F5344CB8AC3E}">
        <p14:creationId xmlns:p14="http://schemas.microsoft.com/office/powerpoint/2010/main" val="2284367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46</a:t>
            </a:fld>
            <a:endParaRPr lang="en-CA"/>
          </a:p>
        </p:txBody>
      </p:sp>
    </p:spTree>
    <p:extLst>
      <p:ext uri="{BB962C8B-B14F-4D97-AF65-F5344CB8AC3E}">
        <p14:creationId xmlns:p14="http://schemas.microsoft.com/office/powerpoint/2010/main" val="149661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4</a:t>
            </a:fld>
            <a:endParaRPr lang="en-CA"/>
          </a:p>
        </p:txBody>
      </p:sp>
    </p:spTree>
    <p:extLst>
      <p:ext uri="{BB962C8B-B14F-4D97-AF65-F5344CB8AC3E}">
        <p14:creationId xmlns:p14="http://schemas.microsoft.com/office/powerpoint/2010/main" val="288124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5</a:t>
            </a:fld>
            <a:endParaRPr lang="en-CA"/>
          </a:p>
        </p:txBody>
      </p:sp>
    </p:spTree>
    <p:extLst>
      <p:ext uri="{BB962C8B-B14F-4D97-AF65-F5344CB8AC3E}">
        <p14:creationId xmlns:p14="http://schemas.microsoft.com/office/powerpoint/2010/main" val="236774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6</a:t>
            </a:fld>
            <a:endParaRPr lang="en-CA"/>
          </a:p>
        </p:txBody>
      </p:sp>
    </p:spTree>
    <p:extLst>
      <p:ext uri="{BB962C8B-B14F-4D97-AF65-F5344CB8AC3E}">
        <p14:creationId xmlns:p14="http://schemas.microsoft.com/office/powerpoint/2010/main" val="255062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7</a:t>
            </a:fld>
            <a:endParaRPr lang="en-CA"/>
          </a:p>
        </p:txBody>
      </p:sp>
    </p:spTree>
    <p:extLst>
      <p:ext uri="{BB962C8B-B14F-4D97-AF65-F5344CB8AC3E}">
        <p14:creationId xmlns:p14="http://schemas.microsoft.com/office/powerpoint/2010/main" val="58793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CEA86-2747-4BFA-B6DD-1334BB8EAF83}" type="slidenum">
              <a:rPr lang="en-CA" smtClean="0"/>
              <a:t>8</a:t>
            </a:fld>
            <a:endParaRPr lang="en-CA"/>
          </a:p>
        </p:txBody>
      </p:sp>
    </p:spTree>
    <p:extLst>
      <p:ext uri="{BB962C8B-B14F-4D97-AF65-F5344CB8AC3E}">
        <p14:creationId xmlns:p14="http://schemas.microsoft.com/office/powerpoint/2010/main" val="715933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br>
              <a:rPr lang="en-CA" dirty="0"/>
            </a:b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8F6CEA86-2747-4BFA-B6DD-1334BB8EAF83}" type="slidenum">
              <a:rPr lang="en-CA" smtClean="0"/>
              <a:t>10</a:t>
            </a:fld>
            <a:endParaRPr lang="en-CA"/>
          </a:p>
        </p:txBody>
      </p:sp>
    </p:spTree>
    <p:extLst>
      <p:ext uri="{BB962C8B-B14F-4D97-AF65-F5344CB8AC3E}">
        <p14:creationId xmlns:p14="http://schemas.microsoft.com/office/powerpoint/2010/main" val="38252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E43CD9B-E6B1-47F0-99F7-58C593634E9A}" type="datetimeFigureOut">
              <a:rPr lang="en-CA" smtClean="0"/>
              <a:t>19/05/2019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2712936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E43CD9B-E6B1-47F0-99F7-58C593634E9A}" type="datetimeFigureOut">
              <a:rPr lang="en-CA" smtClean="0"/>
              <a:t>19/05/2019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63353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E43CD9B-E6B1-47F0-99F7-58C593634E9A}" type="datetimeFigureOut">
              <a:rPr lang="en-CA" smtClean="0"/>
              <a:t>19/05/2019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366510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E43CD9B-E6B1-47F0-99F7-58C593634E9A}" type="datetimeFigureOut">
              <a:rPr lang="en-CA" smtClean="0"/>
              <a:t>19/05/2019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160872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43CD9B-E6B1-47F0-99F7-58C593634E9A}" type="datetimeFigureOut">
              <a:rPr lang="en-CA" smtClean="0"/>
              <a:t>19/05/2019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171889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7E43CD9B-E6B1-47F0-99F7-58C593634E9A}" type="datetimeFigureOut">
              <a:rPr lang="en-CA" smtClean="0"/>
              <a:t>19/05/2019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209890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E43CD9B-E6B1-47F0-99F7-58C593634E9A}" type="datetimeFigureOut">
              <a:rPr lang="en-CA" smtClean="0"/>
              <a:t>19/05/2019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282963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E43CD9B-E6B1-47F0-99F7-58C593634E9A}" type="datetimeFigureOut">
              <a:rPr lang="en-CA" smtClean="0"/>
              <a:t>19/05/2019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3395591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43CD9B-E6B1-47F0-99F7-58C593634E9A}" type="datetimeFigureOut">
              <a:rPr lang="en-CA" smtClean="0"/>
              <a:t>19/05/2019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53737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43CD9B-E6B1-47F0-99F7-58C593634E9A}" type="datetimeFigureOut">
              <a:rPr lang="en-CA" smtClean="0"/>
              <a:t>19/05/2019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88677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43CD9B-E6B1-47F0-99F7-58C593634E9A}" type="datetimeFigureOut">
              <a:rPr lang="en-CA" smtClean="0"/>
              <a:t>19/05/2019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D6009BB-496E-4C0E-BB4C-363AA41CF09A}" type="slidenum">
              <a:rPr lang="en-CA" smtClean="0"/>
              <a:t>‹#›</a:t>
            </a:fld>
            <a:endParaRPr lang="en-CA"/>
          </a:p>
        </p:txBody>
      </p:sp>
    </p:spTree>
    <p:extLst>
      <p:ext uri="{BB962C8B-B14F-4D97-AF65-F5344CB8AC3E}">
        <p14:creationId xmlns:p14="http://schemas.microsoft.com/office/powerpoint/2010/main" val="2309549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3CD9B-E6B1-47F0-99F7-58C593634E9A}" type="datetimeFigureOut">
              <a:rPr lang="en-CA" smtClean="0"/>
              <a:t>19/05/2019</a:t>
            </a:fld>
            <a:endParaRPr lang="en-CA"/>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009BB-496E-4C0E-BB4C-363AA41CF09A}" type="slidenum">
              <a:rPr lang="en-CA" smtClean="0"/>
              <a:t>‹#›</a:t>
            </a:fld>
            <a:endParaRPr lang="en-CA"/>
          </a:p>
        </p:txBody>
      </p:sp>
    </p:spTree>
    <p:extLst>
      <p:ext uri="{BB962C8B-B14F-4D97-AF65-F5344CB8AC3E}">
        <p14:creationId xmlns:p14="http://schemas.microsoft.com/office/powerpoint/2010/main" val="1941257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wlu.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emf"/><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5828659"/>
          </a:xfrm>
          <a:prstGeom prst="rect">
            <a:avLst/>
          </a:prstGeom>
        </p:spPr>
      </p:pic>
      <p:sp>
        <p:nvSpPr>
          <p:cNvPr id="2" name="Title 1"/>
          <p:cNvSpPr>
            <a:spLocks noGrp="1"/>
          </p:cNvSpPr>
          <p:nvPr>
            <p:ph type="ctrTitle"/>
          </p:nvPr>
        </p:nvSpPr>
        <p:spPr>
          <a:xfrm>
            <a:off x="162884" y="173619"/>
            <a:ext cx="8818235" cy="1197982"/>
          </a:xfrm>
          <a:solidFill>
            <a:schemeClr val="tx2">
              <a:lumMod val="20000"/>
              <a:lumOff val="80000"/>
              <a:alpha val="68000"/>
            </a:schemeClr>
          </a:solidFill>
        </p:spPr>
        <p:txBody>
          <a:bodyPr>
            <a:noAutofit/>
          </a:bodyPr>
          <a:lstStyle/>
          <a:p>
            <a:r>
              <a:rPr lang="en-US" sz="3200" b="1" dirty="0"/>
              <a:t>Snow research in the western Canadian Arctic: links to ABoVE and SnowEx</a:t>
            </a:r>
            <a:endParaRPr lang="en-CA" sz="3200" u="sng" dirty="0"/>
          </a:p>
        </p:txBody>
      </p:sp>
      <p:sp>
        <p:nvSpPr>
          <p:cNvPr id="3" name="Subtitle 2"/>
          <p:cNvSpPr>
            <a:spLocks noGrp="1"/>
          </p:cNvSpPr>
          <p:nvPr>
            <p:ph type="subTitle" idx="1"/>
          </p:nvPr>
        </p:nvSpPr>
        <p:spPr>
          <a:xfrm>
            <a:off x="809040" y="3429000"/>
            <a:ext cx="7464075" cy="1981200"/>
          </a:xfrm>
          <a:solidFill>
            <a:schemeClr val="bg1">
              <a:alpha val="64000"/>
            </a:schemeClr>
          </a:solidFill>
        </p:spPr>
        <p:txBody>
          <a:bodyPr>
            <a:normAutofit fontScale="77500" lnSpcReduction="20000"/>
          </a:bodyPr>
          <a:lstStyle/>
          <a:p>
            <a:pPr algn="l"/>
            <a:r>
              <a:rPr lang="en-CA" b="1" dirty="0">
                <a:solidFill>
                  <a:schemeClr val="tx1"/>
                </a:solidFill>
              </a:rPr>
              <a:t>Philip Marsh</a:t>
            </a:r>
          </a:p>
          <a:p>
            <a:pPr algn="l"/>
            <a:endParaRPr lang="en-CA" b="1" dirty="0">
              <a:solidFill>
                <a:schemeClr val="tx1"/>
              </a:solidFill>
            </a:endParaRPr>
          </a:p>
          <a:p>
            <a:pPr algn="l"/>
            <a:r>
              <a:rPr lang="en-CA" b="1" baseline="30000" dirty="0">
                <a:solidFill>
                  <a:schemeClr val="tx1"/>
                </a:solidFill>
              </a:rPr>
              <a:t>Professor and Canada Research Chair in Cold Regions Water Science</a:t>
            </a:r>
          </a:p>
          <a:p>
            <a:pPr algn="l"/>
            <a:r>
              <a:rPr lang="en-CA" b="1" baseline="30000" dirty="0">
                <a:solidFill>
                  <a:schemeClr val="tx1"/>
                </a:solidFill>
              </a:rPr>
              <a:t>Wilfrid Laurier University</a:t>
            </a:r>
          </a:p>
          <a:p>
            <a:pPr algn="l"/>
            <a:r>
              <a:rPr lang="en-CA" b="1" baseline="30000" dirty="0">
                <a:solidFill>
                  <a:schemeClr val="tx1"/>
                </a:solidFill>
              </a:rPr>
              <a:t>Waterloo, Ontario, Canada</a:t>
            </a:r>
          </a:p>
          <a:p>
            <a:pPr algn="l"/>
            <a:r>
              <a:rPr lang="en-CA" b="1" baseline="30000" dirty="0">
                <a:solidFill>
                  <a:schemeClr val="tx1"/>
                </a:solidFill>
              </a:rPr>
              <a:t>pmarsh@wlu.ca</a:t>
            </a:r>
            <a:endParaRPr lang="en-CA" sz="2000" dirty="0">
              <a:solidFill>
                <a:schemeClr val="tx1"/>
              </a:solidFill>
            </a:endParaRPr>
          </a:p>
        </p:txBody>
      </p:sp>
      <p:pic>
        <p:nvPicPr>
          <p:cNvPr id="7" name="Picture 4" descr="circle_y_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75" y="5996027"/>
            <a:ext cx="749300"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ED8CEB6-86CE-4D02-A084-829519C33143}"/>
              </a:ext>
            </a:extLst>
          </p:cNvPr>
          <p:cNvPicPr>
            <a:picLocks noChangeAspect="1"/>
          </p:cNvPicPr>
          <p:nvPr/>
        </p:nvPicPr>
        <p:blipFill>
          <a:blip r:embed="rId6"/>
          <a:stretch>
            <a:fillRect/>
          </a:stretch>
        </p:blipFill>
        <p:spPr>
          <a:xfrm>
            <a:off x="6553201" y="6011419"/>
            <a:ext cx="2290763" cy="701529"/>
          </a:xfrm>
          <a:prstGeom prst="rect">
            <a:avLst/>
          </a:prstGeom>
        </p:spPr>
      </p:pic>
    </p:spTree>
    <p:extLst>
      <p:ext uri="{BB962C8B-B14F-4D97-AF65-F5344CB8AC3E}">
        <p14:creationId xmlns:p14="http://schemas.microsoft.com/office/powerpoint/2010/main" val="2165502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0" y="76203"/>
            <a:ext cx="9335273" cy="1200329"/>
          </a:xfrm>
          <a:prstGeom prst="rect">
            <a:avLst/>
          </a:prstGeom>
          <a:noFill/>
        </p:spPr>
        <p:txBody>
          <a:bodyPr wrap="square" rtlCol="0">
            <a:spAutoFit/>
          </a:bodyPr>
          <a:lstStyle/>
          <a:p>
            <a:pPr algn="ctr"/>
            <a:r>
              <a:rPr lang="en-US" sz="3600" dirty="0"/>
              <a:t>But …. There area also difficult to explain changes </a:t>
            </a:r>
          </a:p>
        </p:txBody>
      </p:sp>
      <p:sp>
        <p:nvSpPr>
          <p:cNvPr id="11" name="TextBox 10"/>
          <p:cNvSpPr txBox="1"/>
          <p:nvPr/>
        </p:nvSpPr>
        <p:spPr>
          <a:xfrm>
            <a:off x="152402" y="1389186"/>
            <a:ext cx="9182871" cy="4924425"/>
          </a:xfrm>
          <a:prstGeom prst="rect">
            <a:avLst/>
          </a:prstGeom>
          <a:noFill/>
          <a:ln>
            <a:noFill/>
          </a:ln>
        </p:spPr>
        <p:txBody>
          <a:bodyPr wrap="square" rtlCol="0">
            <a:spAutoFit/>
          </a:bodyPr>
          <a:lstStyle/>
          <a:p>
            <a:endParaRPr lang="en-US" b="1" dirty="0"/>
          </a:p>
          <a:p>
            <a:r>
              <a:rPr lang="en-US" sz="2400" dirty="0"/>
              <a:t>Dramatically changing climate, but </a:t>
            </a:r>
            <a:r>
              <a:rPr lang="mr-IN" sz="2400" dirty="0"/>
              <a:t>–</a:t>
            </a:r>
            <a:r>
              <a:rPr lang="en-US" sz="2400" dirty="0"/>
              <a:t> </a:t>
            </a:r>
            <a:r>
              <a:rPr lang="en-US" sz="2400" u="sng" dirty="0"/>
              <a:t>unexpected hydrological changes</a:t>
            </a:r>
            <a:r>
              <a:rPr lang="en-US" sz="2400" dirty="0"/>
              <a:t>, that currently are unpredictable by our models</a:t>
            </a:r>
          </a:p>
          <a:p>
            <a:pPr marL="342891" indent="-342891">
              <a:buFont typeface="+mj-lt"/>
              <a:buAutoNum type="arabicPeriod"/>
            </a:pPr>
            <a:endParaRPr lang="en-US" sz="2400" b="1" dirty="0"/>
          </a:p>
          <a:p>
            <a:pPr marL="971526" lvl="1" indent="-514338">
              <a:buFont typeface="+mj-lt"/>
              <a:buAutoNum type="arabicPeriod"/>
            </a:pPr>
            <a:r>
              <a:rPr lang="en-US" sz="2800" b="1" dirty="0"/>
              <a:t>Spring melt is starting earlier, but time of Q5 to Q50 either not changing or occurring later (John Shi, ERL)</a:t>
            </a:r>
          </a:p>
          <a:p>
            <a:pPr marL="971526" lvl="1" indent="-514338">
              <a:buFont typeface="+mj-lt"/>
              <a:buAutoNum type="arabicPeriod"/>
            </a:pPr>
            <a:endParaRPr lang="en-US" sz="2800" b="1" dirty="0">
              <a:solidFill>
                <a:schemeClr val="bg1">
                  <a:lumMod val="65000"/>
                </a:schemeClr>
              </a:solidFill>
            </a:endParaRPr>
          </a:p>
          <a:p>
            <a:pPr marL="971526" lvl="1" indent="-514338">
              <a:buFont typeface="+mj-lt"/>
              <a:buAutoNum type="arabicPeriod"/>
            </a:pPr>
            <a:r>
              <a:rPr lang="en-US" sz="2800" b="1" dirty="0">
                <a:solidFill>
                  <a:schemeClr val="bg1">
                    <a:lumMod val="65000"/>
                  </a:schemeClr>
                </a:solidFill>
              </a:rPr>
              <a:t>Precipitation is decreasing, ET must be increasing, but</a:t>
            </a:r>
          </a:p>
          <a:p>
            <a:pPr marL="1371566" lvl="2" indent="-457189">
              <a:buFontTx/>
              <a:buChar char="-"/>
            </a:pPr>
            <a:r>
              <a:rPr lang="en-US" sz="2800" b="1" dirty="0">
                <a:solidFill>
                  <a:schemeClr val="bg1">
                    <a:lumMod val="65000"/>
                  </a:schemeClr>
                </a:solidFill>
              </a:rPr>
              <a:t>upland lakes don’t appear to be changing</a:t>
            </a:r>
          </a:p>
          <a:p>
            <a:pPr marL="1371566" lvl="2" indent="-457189">
              <a:buFontTx/>
              <a:buChar char="-"/>
            </a:pPr>
            <a:endParaRPr lang="en-US" sz="2800" b="1" dirty="0">
              <a:solidFill>
                <a:schemeClr val="bg1">
                  <a:lumMod val="65000"/>
                </a:schemeClr>
              </a:solidFill>
            </a:endParaRPr>
          </a:p>
          <a:p>
            <a:pPr marL="971526" lvl="1" indent="-514338">
              <a:buFont typeface="+mj-lt"/>
              <a:buAutoNum type="arabicPeriod"/>
            </a:pPr>
            <a:r>
              <a:rPr lang="en-US" sz="2800" b="1" dirty="0">
                <a:solidFill>
                  <a:schemeClr val="bg1">
                    <a:lumMod val="65000"/>
                  </a:schemeClr>
                </a:solidFill>
              </a:rPr>
              <a:t>Rate of rapidly draining lakes</a:t>
            </a:r>
          </a:p>
          <a:p>
            <a:pPr lvl="2"/>
            <a:r>
              <a:rPr lang="en-US" sz="2800" b="1" dirty="0">
                <a:solidFill>
                  <a:schemeClr val="bg1">
                    <a:lumMod val="65000"/>
                  </a:schemeClr>
                </a:solidFill>
              </a:rPr>
              <a:t>- declining</a:t>
            </a:r>
          </a:p>
        </p:txBody>
      </p:sp>
      <p:cxnSp>
        <p:nvCxnSpPr>
          <p:cNvPr id="5" name="Straight Connector 4">
            <a:extLst>
              <a:ext uri="{FF2B5EF4-FFF2-40B4-BE49-F238E27FC236}">
                <a16:creationId xmlns:a16="http://schemas.microsoft.com/office/drawing/2014/main" id="{5E63AC4F-2086-4990-A4B0-E4AB259159AA}"/>
              </a:ext>
            </a:extLst>
          </p:cNvPr>
          <p:cNvCxnSpPr/>
          <p:nvPr/>
        </p:nvCxnSpPr>
        <p:spPr>
          <a:xfrm>
            <a:off x="0" y="1276532"/>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68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663" y="1121798"/>
            <a:ext cx="4578677" cy="49971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0" y="99060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266133" y="1786865"/>
            <a:ext cx="4305868" cy="1828800"/>
          </a:xfrm>
          <a:prstGeom prst="rect">
            <a:avLst/>
          </a:prstGeom>
        </p:spPr>
      </p:pic>
      <p:pic>
        <p:nvPicPr>
          <p:cNvPr id="19" name="Picture 18"/>
          <p:cNvPicPr>
            <a:picLocks noChangeAspect="1"/>
          </p:cNvPicPr>
          <p:nvPr/>
        </p:nvPicPr>
        <p:blipFill>
          <a:blip r:embed="rId4"/>
          <a:stretch>
            <a:fillRect/>
          </a:stretch>
        </p:blipFill>
        <p:spPr>
          <a:xfrm>
            <a:off x="414897" y="4084306"/>
            <a:ext cx="3808333" cy="1692731"/>
          </a:xfrm>
          <a:prstGeom prst="rect">
            <a:avLst/>
          </a:prstGeom>
        </p:spPr>
      </p:pic>
      <p:sp>
        <p:nvSpPr>
          <p:cNvPr id="6" name="TextBox 5"/>
          <p:cNvSpPr txBox="1"/>
          <p:nvPr/>
        </p:nvSpPr>
        <p:spPr>
          <a:xfrm>
            <a:off x="1124466" y="3747411"/>
            <a:ext cx="1857688" cy="369332"/>
          </a:xfrm>
          <a:prstGeom prst="rect">
            <a:avLst/>
          </a:prstGeom>
          <a:noFill/>
        </p:spPr>
        <p:txBody>
          <a:bodyPr wrap="none" rtlCol="0">
            <a:spAutoFit/>
          </a:bodyPr>
          <a:lstStyle/>
          <a:p>
            <a:r>
              <a:rPr lang="en-US" dirty="0"/>
              <a:t>Start </a:t>
            </a:r>
            <a:r>
              <a:rPr lang="en-US"/>
              <a:t>of snowmelt</a:t>
            </a:r>
          </a:p>
        </p:txBody>
      </p:sp>
      <p:grpSp>
        <p:nvGrpSpPr>
          <p:cNvPr id="25" name="Group 24"/>
          <p:cNvGrpSpPr/>
          <p:nvPr/>
        </p:nvGrpSpPr>
        <p:grpSpPr bwMode="auto">
          <a:xfrm>
            <a:off x="5271583" y="1814916"/>
            <a:ext cx="3664175" cy="1893193"/>
            <a:chOff x="838202" y="1262931"/>
            <a:chExt cx="6929693" cy="4058367"/>
          </a:xfrm>
          <a:solidFill>
            <a:schemeClr val="bg1"/>
          </a:solidFill>
        </p:grpSpPr>
        <p:pic>
          <p:nvPicPr>
            <p:cNvPr id="27" name="Picture 1"/>
            <p:cNvPicPr>
              <a:picLocks noChangeAspect="1"/>
            </p:cNvPicPr>
            <p:nvPr/>
          </p:nvPicPr>
          <p:blipFill rotWithShape="1">
            <a:blip r:embed="rId5">
              <a:extLst>
                <a:ext uri="{28A0092B-C50C-407E-A947-70E740481C1C}">
                  <a14:useLocalDpi xmlns:a14="http://schemas.microsoft.com/office/drawing/2010/main" val="0"/>
                </a:ext>
              </a:extLst>
            </a:blip>
            <a:srcRect t="2871"/>
            <a:stretch/>
          </p:blipFill>
          <p:spPr bwMode="auto">
            <a:xfrm>
              <a:off x="838202" y="1262931"/>
              <a:ext cx="6929693" cy="405836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8" name="Rectangle 1"/>
            <p:cNvSpPr>
              <a:spLocks noChangeArrowheads="1"/>
            </p:cNvSpPr>
            <p:nvPr/>
          </p:nvSpPr>
          <p:spPr bwMode="auto">
            <a:xfrm>
              <a:off x="2133626" y="1619371"/>
              <a:ext cx="4909347" cy="725746"/>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defRPr/>
              </a:pPr>
              <a:r>
                <a:rPr lang="en-US" sz="1600" b="1" dirty="0">
                  <a:solidFill>
                    <a:srgbClr val="FF0000"/>
                  </a:solidFill>
                  <a:latin typeface="Arial" charset="0"/>
                  <a:ea typeface="ＭＳ Ｐゴシック" charset="0"/>
                  <a:cs typeface="Arial" charset="0"/>
                </a:rPr>
                <a:t> </a:t>
              </a:r>
              <a:r>
                <a:rPr lang="en-US" sz="1600" b="1" dirty="0">
                  <a:solidFill>
                    <a:srgbClr val="008000"/>
                  </a:solidFill>
                  <a:latin typeface="Arial" charset="0"/>
                  <a:ea typeface="ＭＳ Ｐゴシック" charset="0"/>
                  <a:cs typeface="Arial" charset="0"/>
                </a:rPr>
                <a:t>0.5 day/decade</a:t>
              </a:r>
            </a:p>
          </p:txBody>
        </p:sp>
      </p:grpSp>
      <p:sp>
        <p:nvSpPr>
          <p:cNvPr id="29" name="TextBox 28"/>
          <p:cNvSpPr txBox="1"/>
          <p:nvPr/>
        </p:nvSpPr>
        <p:spPr>
          <a:xfrm rot="16200000">
            <a:off x="-534047" y="2909027"/>
            <a:ext cx="1507529" cy="307777"/>
          </a:xfrm>
          <a:prstGeom prst="rect">
            <a:avLst/>
          </a:prstGeom>
          <a:noFill/>
        </p:spPr>
        <p:txBody>
          <a:bodyPr wrap="none" rtlCol="0">
            <a:spAutoFit/>
          </a:bodyPr>
          <a:lstStyle/>
          <a:p>
            <a:r>
              <a:rPr lang="en-US" sz="1400" dirty="0"/>
              <a:t>Air Temperature </a:t>
            </a:r>
            <a:r>
              <a:rPr lang="de-DE" sz="1400" dirty="0"/>
              <a:t>C</a:t>
            </a:r>
            <a:endParaRPr lang="en-US" sz="1400" dirty="0"/>
          </a:p>
        </p:txBody>
      </p:sp>
      <p:sp>
        <p:nvSpPr>
          <p:cNvPr id="32" name="TextBox 31"/>
          <p:cNvSpPr txBox="1"/>
          <p:nvPr/>
        </p:nvSpPr>
        <p:spPr>
          <a:xfrm>
            <a:off x="5582259" y="1260343"/>
            <a:ext cx="3042371" cy="369332"/>
          </a:xfrm>
          <a:prstGeom prst="rect">
            <a:avLst/>
          </a:prstGeom>
          <a:noFill/>
        </p:spPr>
        <p:txBody>
          <a:bodyPr wrap="none" rtlCol="0">
            <a:spAutoFit/>
          </a:bodyPr>
          <a:lstStyle/>
          <a:p>
            <a:r>
              <a:rPr lang="en-US" dirty="0"/>
              <a:t>Date of Q50. i.e. 50% of runoff</a:t>
            </a:r>
          </a:p>
        </p:txBody>
      </p:sp>
      <p:sp>
        <p:nvSpPr>
          <p:cNvPr id="3" name="TextBox 2"/>
          <p:cNvSpPr txBox="1"/>
          <p:nvPr/>
        </p:nvSpPr>
        <p:spPr>
          <a:xfrm>
            <a:off x="439636" y="1104973"/>
            <a:ext cx="3758850" cy="646331"/>
          </a:xfrm>
          <a:prstGeom prst="rect">
            <a:avLst/>
          </a:prstGeom>
          <a:noFill/>
        </p:spPr>
        <p:txBody>
          <a:bodyPr wrap="none" rtlCol="0">
            <a:spAutoFit/>
          </a:bodyPr>
          <a:lstStyle/>
          <a:p>
            <a:pPr algn="ctr"/>
            <a:r>
              <a:rPr lang="en-US" dirty="0"/>
              <a:t>Much warmer air temperature during </a:t>
            </a:r>
          </a:p>
          <a:p>
            <a:pPr algn="ctr"/>
            <a:r>
              <a:rPr lang="en-US" dirty="0"/>
              <a:t>the melt period</a:t>
            </a:r>
          </a:p>
        </p:txBody>
      </p:sp>
      <p:cxnSp>
        <p:nvCxnSpPr>
          <p:cNvPr id="12" name="Straight Arrow Connector 11"/>
          <p:cNvCxnSpPr/>
          <p:nvPr/>
        </p:nvCxnSpPr>
        <p:spPr>
          <a:xfrm>
            <a:off x="4679337" y="1108206"/>
            <a:ext cx="338784" cy="128005"/>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018123" y="1236209"/>
            <a:ext cx="4067623" cy="25112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4714806" y="3747415"/>
            <a:ext cx="303316" cy="235466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4418" y="4116745"/>
            <a:ext cx="3631339" cy="1985335"/>
          </a:xfrm>
          <a:prstGeom prst="rect">
            <a:avLst/>
          </a:prstGeom>
          <a:solidFill>
            <a:schemeClr val="bg1">
              <a:lumMod val="95000"/>
            </a:schemeClr>
          </a:solidFill>
          <a:ln w="34925">
            <a:solidFill>
              <a:schemeClr val="accent1">
                <a:shade val="50000"/>
              </a:schemeClr>
            </a:solidFill>
          </a:ln>
          <a:extLst/>
        </p:spPr>
      </p:pic>
      <p:sp>
        <p:nvSpPr>
          <p:cNvPr id="4" name="TextBox 3">
            <a:extLst>
              <a:ext uri="{FF2B5EF4-FFF2-40B4-BE49-F238E27FC236}">
                <a16:creationId xmlns:a16="http://schemas.microsoft.com/office/drawing/2014/main" id="{B7F0236C-341A-44D3-90DC-E6D5057069B0}"/>
              </a:ext>
            </a:extLst>
          </p:cNvPr>
          <p:cNvSpPr txBox="1"/>
          <p:nvPr/>
        </p:nvSpPr>
        <p:spPr>
          <a:xfrm>
            <a:off x="409273" y="5732747"/>
            <a:ext cx="4648200" cy="369332"/>
          </a:xfrm>
          <a:prstGeom prst="rect">
            <a:avLst/>
          </a:prstGeom>
          <a:noFill/>
        </p:spPr>
        <p:txBody>
          <a:bodyPr wrap="square" rtlCol="0">
            <a:spAutoFit/>
          </a:bodyPr>
          <a:lstStyle/>
          <a:p>
            <a:r>
              <a:rPr lang="en-CA" dirty="0"/>
              <a:t>Defined as first 5 days, mean temp &gt; 0</a:t>
            </a:r>
            <a:r>
              <a:rPr lang="en-CA" baseline="30000" dirty="0"/>
              <a:t>0</a:t>
            </a:r>
            <a:r>
              <a:rPr lang="en-CA" dirty="0"/>
              <a:t>C</a:t>
            </a:r>
          </a:p>
        </p:txBody>
      </p:sp>
      <p:sp>
        <p:nvSpPr>
          <p:cNvPr id="7" name="TextBox 6">
            <a:extLst>
              <a:ext uri="{FF2B5EF4-FFF2-40B4-BE49-F238E27FC236}">
                <a16:creationId xmlns:a16="http://schemas.microsoft.com/office/drawing/2014/main" id="{9D42C5C3-A573-44AD-8ADB-C9C550DBA8A9}"/>
              </a:ext>
            </a:extLst>
          </p:cNvPr>
          <p:cNvSpPr txBox="1"/>
          <p:nvPr/>
        </p:nvSpPr>
        <p:spPr>
          <a:xfrm>
            <a:off x="6172200" y="3711327"/>
            <a:ext cx="2667000" cy="369332"/>
          </a:xfrm>
          <a:prstGeom prst="rect">
            <a:avLst/>
          </a:prstGeom>
          <a:noFill/>
        </p:spPr>
        <p:txBody>
          <a:bodyPr wrap="square" rtlCol="0">
            <a:spAutoFit/>
          </a:bodyPr>
          <a:lstStyle/>
          <a:p>
            <a:r>
              <a:rPr lang="en-CA" dirty="0"/>
              <a:t>Trail Valley Creek</a:t>
            </a:r>
          </a:p>
        </p:txBody>
      </p:sp>
      <p:sp>
        <p:nvSpPr>
          <p:cNvPr id="8" name="TextBox 7">
            <a:extLst>
              <a:ext uri="{FF2B5EF4-FFF2-40B4-BE49-F238E27FC236}">
                <a16:creationId xmlns:a16="http://schemas.microsoft.com/office/drawing/2014/main" id="{2BF71B4C-AABD-4FF2-A095-802865C62A3B}"/>
              </a:ext>
            </a:extLst>
          </p:cNvPr>
          <p:cNvSpPr txBox="1"/>
          <p:nvPr/>
        </p:nvSpPr>
        <p:spPr>
          <a:xfrm>
            <a:off x="3487827" y="3012463"/>
            <a:ext cx="1101911" cy="369332"/>
          </a:xfrm>
          <a:prstGeom prst="rect">
            <a:avLst/>
          </a:prstGeom>
          <a:noFill/>
        </p:spPr>
        <p:txBody>
          <a:bodyPr wrap="square" rtlCol="0">
            <a:spAutoFit/>
          </a:bodyPr>
          <a:lstStyle/>
          <a:p>
            <a:r>
              <a:rPr lang="en-CA" dirty="0"/>
              <a:t>Inuvik</a:t>
            </a:r>
          </a:p>
        </p:txBody>
      </p:sp>
      <p:sp>
        <p:nvSpPr>
          <p:cNvPr id="9" name="TextBox 8">
            <a:extLst>
              <a:ext uri="{FF2B5EF4-FFF2-40B4-BE49-F238E27FC236}">
                <a16:creationId xmlns:a16="http://schemas.microsoft.com/office/drawing/2014/main" id="{2A9F92E8-BE22-4B89-A19F-12019AD1B54D}"/>
              </a:ext>
            </a:extLst>
          </p:cNvPr>
          <p:cNvSpPr txBox="1"/>
          <p:nvPr/>
        </p:nvSpPr>
        <p:spPr>
          <a:xfrm>
            <a:off x="838200" y="5123277"/>
            <a:ext cx="2068008" cy="369332"/>
          </a:xfrm>
          <a:prstGeom prst="rect">
            <a:avLst/>
          </a:prstGeom>
          <a:noFill/>
        </p:spPr>
        <p:txBody>
          <a:bodyPr wrap="square" rtlCol="0">
            <a:spAutoFit/>
          </a:bodyPr>
          <a:lstStyle/>
          <a:p>
            <a:r>
              <a:rPr lang="en-CA" dirty="0"/>
              <a:t>Shi et al</a:t>
            </a:r>
          </a:p>
        </p:txBody>
      </p:sp>
      <p:sp>
        <p:nvSpPr>
          <p:cNvPr id="10" name="TextBox 9">
            <a:extLst>
              <a:ext uri="{FF2B5EF4-FFF2-40B4-BE49-F238E27FC236}">
                <a16:creationId xmlns:a16="http://schemas.microsoft.com/office/drawing/2014/main" id="{B5CEDB9F-9574-4D5D-A4C8-FB9BE3BF6775}"/>
              </a:ext>
            </a:extLst>
          </p:cNvPr>
          <p:cNvSpPr txBox="1"/>
          <p:nvPr/>
        </p:nvSpPr>
        <p:spPr>
          <a:xfrm>
            <a:off x="3998994" y="4661615"/>
            <a:ext cx="726353" cy="307777"/>
          </a:xfrm>
          <a:prstGeom prst="rect">
            <a:avLst/>
          </a:prstGeom>
          <a:noFill/>
        </p:spPr>
        <p:txBody>
          <a:bodyPr wrap="none" rtlCol="0">
            <a:spAutoFit/>
          </a:bodyPr>
          <a:lstStyle/>
          <a:p>
            <a:r>
              <a:rPr lang="en-CA" sz="1400" dirty="0"/>
              <a:t>May 20</a:t>
            </a:r>
          </a:p>
        </p:txBody>
      </p:sp>
      <p:sp>
        <p:nvSpPr>
          <p:cNvPr id="23" name="TextBox 22">
            <a:extLst>
              <a:ext uri="{FF2B5EF4-FFF2-40B4-BE49-F238E27FC236}">
                <a16:creationId xmlns:a16="http://schemas.microsoft.com/office/drawing/2014/main" id="{A459AB4E-4C7C-486E-9E8D-86388FC6AA18}"/>
              </a:ext>
            </a:extLst>
          </p:cNvPr>
          <p:cNvSpPr txBox="1"/>
          <p:nvPr/>
        </p:nvSpPr>
        <p:spPr>
          <a:xfrm>
            <a:off x="3999945" y="4992745"/>
            <a:ext cx="634982" cy="307777"/>
          </a:xfrm>
          <a:prstGeom prst="rect">
            <a:avLst/>
          </a:prstGeom>
          <a:noFill/>
        </p:spPr>
        <p:txBody>
          <a:bodyPr wrap="none" rtlCol="0">
            <a:spAutoFit/>
          </a:bodyPr>
          <a:lstStyle/>
          <a:p>
            <a:r>
              <a:rPr lang="en-CA" sz="1400" dirty="0"/>
              <a:t>May 1</a:t>
            </a:r>
          </a:p>
        </p:txBody>
      </p:sp>
      <p:sp>
        <p:nvSpPr>
          <p:cNvPr id="11" name="TextBox 10">
            <a:extLst>
              <a:ext uri="{FF2B5EF4-FFF2-40B4-BE49-F238E27FC236}">
                <a16:creationId xmlns:a16="http://schemas.microsoft.com/office/drawing/2014/main" id="{95C81048-34BA-4ADF-B1C2-14E65C5D0DE3}"/>
              </a:ext>
            </a:extLst>
          </p:cNvPr>
          <p:cNvSpPr txBox="1"/>
          <p:nvPr/>
        </p:nvSpPr>
        <p:spPr>
          <a:xfrm>
            <a:off x="100663" y="-11023"/>
            <a:ext cx="8985083" cy="1077218"/>
          </a:xfrm>
          <a:prstGeom prst="rect">
            <a:avLst/>
          </a:prstGeom>
          <a:noFill/>
        </p:spPr>
        <p:txBody>
          <a:bodyPr wrap="square" rtlCol="0">
            <a:spAutoFit/>
          </a:bodyPr>
          <a:lstStyle/>
          <a:p>
            <a:pPr algn="ctr"/>
            <a:r>
              <a:rPr lang="en-CA" sz="3200" dirty="0"/>
              <a:t>Earlier snowmelt, but spring melt discharge is not changing</a:t>
            </a:r>
          </a:p>
        </p:txBody>
      </p:sp>
      <p:sp>
        <p:nvSpPr>
          <p:cNvPr id="2" name="Title 1"/>
          <p:cNvSpPr>
            <a:spLocks noGrp="1"/>
          </p:cNvSpPr>
          <p:nvPr>
            <p:ph type="title"/>
          </p:nvPr>
        </p:nvSpPr>
        <p:spPr>
          <a:xfrm>
            <a:off x="623794" y="2828973"/>
            <a:ext cx="1362717" cy="635389"/>
          </a:xfrm>
        </p:spPr>
        <p:txBody>
          <a:bodyPr>
            <a:normAutofit fontScale="90000"/>
          </a:bodyPr>
          <a:lstStyle/>
          <a:p>
            <a:r>
              <a:rPr lang="en-US" sz="1800" b="1" dirty="0"/>
              <a:t>John Shi, ERL.</a:t>
            </a:r>
          </a:p>
        </p:txBody>
      </p:sp>
      <p:sp>
        <p:nvSpPr>
          <p:cNvPr id="26" name="TextBox 25">
            <a:extLst>
              <a:ext uri="{FF2B5EF4-FFF2-40B4-BE49-F238E27FC236}">
                <a16:creationId xmlns:a16="http://schemas.microsoft.com/office/drawing/2014/main" id="{AB76369E-980F-4C1B-A45A-A387DD8AC274}"/>
              </a:ext>
            </a:extLst>
          </p:cNvPr>
          <p:cNvSpPr txBox="1"/>
          <p:nvPr/>
        </p:nvSpPr>
        <p:spPr>
          <a:xfrm>
            <a:off x="0" y="6146934"/>
            <a:ext cx="9144000" cy="646331"/>
          </a:xfrm>
          <a:prstGeom prst="rect">
            <a:avLst/>
          </a:prstGeom>
          <a:noFill/>
        </p:spPr>
        <p:txBody>
          <a:bodyPr wrap="square" rtlCol="0">
            <a:spAutoFit/>
          </a:bodyPr>
          <a:lstStyle/>
          <a:p>
            <a:r>
              <a:rPr lang="en-CA" b="1" u="sng" dirty="0"/>
              <a:t>Possible reason</a:t>
            </a:r>
            <a:r>
              <a:rPr lang="en-CA" b="1" dirty="0"/>
              <a:t>: increasing shrub patch size and density, deeper snow in shrub patches, changes in snow melt energy balance, delayed percolation of meltwater &amp; delayed runoff</a:t>
            </a:r>
          </a:p>
        </p:txBody>
      </p:sp>
      <p:sp>
        <p:nvSpPr>
          <p:cNvPr id="20" name="Rectangle 19">
            <a:extLst>
              <a:ext uri="{FF2B5EF4-FFF2-40B4-BE49-F238E27FC236}">
                <a16:creationId xmlns:a16="http://schemas.microsoft.com/office/drawing/2014/main" id="{016864AF-52A7-45B9-82A7-EE5927D9C073}"/>
              </a:ext>
            </a:extLst>
          </p:cNvPr>
          <p:cNvSpPr/>
          <p:nvPr/>
        </p:nvSpPr>
        <p:spPr>
          <a:xfrm>
            <a:off x="473806" y="3453427"/>
            <a:ext cx="652743" cy="369332"/>
          </a:xfrm>
          <a:prstGeom prst="rect">
            <a:avLst/>
          </a:prstGeom>
          <a:solidFill>
            <a:schemeClr val="bg1"/>
          </a:solidFill>
        </p:spPr>
        <p:txBody>
          <a:bodyPr wrap="none">
            <a:spAutoFit/>
          </a:bodyPr>
          <a:lstStyle/>
          <a:p>
            <a:r>
              <a:rPr lang="en-CA" dirty="0"/>
              <a:t>1960</a:t>
            </a:r>
          </a:p>
        </p:txBody>
      </p:sp>
      <p:sp>
        <p:nvSpPr>
          <p:cNvPr id="30" name="Rectangle 29">
            <a:extLst>
              <a:ext uri="{FF2B5EF4-FFF2-40B4-BE49-F238E27FC236}">
                <a16:creationId xmlns:a16="http://schemas.microsoft.com/office/drawing/2014/main" id="{5893DC9D-ED52-406B-A7C0-8C5B9713404F}"/>
              </a:ext>
            </a:extLst>
          </p:cNvPr>
          <p:cNvSpPr/>
          <p:nvPr/>
        </p:nvSpPr>
        <p:spPr>
          <a:xfrm>
            <a:off x="4026597" y="3453427"/>
            <a:ext cx="652743" cy="369332"/>
          </a:xfrm>
          <a:prstGeom prst="rect">
            <a:avLst/>
          </a:prstGeom>
          <a:solidFill>
            <a:schemeClr val="bg1"/>
          </a:solidFill>
        </p:spPr>
        <p:txBody>
          <a:bodyPr wrap="none">
            <a:spAutoFit/>
          </a:bodyPr>
          <a:lstStyle/>
          <a:p>
            <a:r>
              <a:rPr lang="en-CA" dirty="0"/>
              <a:t>2020</a:t>
            </a:r>
          </a:p>
        </p:txBody>
      </p:sp>
      <p:sp>
        <p:nvSpPr>
          <p:cNvPr id="31" name="Rectangle 30">
            <a:extLst>
              <a:ext uri="{FF2B5EF4-FFF2-40B4-BE49-F238E27FC236}">
                <a16:creationId xmlns:a16="http://schemas.microsoft.com/office/drawing/2014/main" id="{1A06B002-6139-45B3-8C73-3E996117206F}"/>
              </a:ext>
            </a:extLst>
          </p:cNvPr>
          <p:cNvSpPr/>
          <p:nvPr/>
        </p:nvSpPr>
        <p:spPr>
          <a:xfrm>
            <a:off x="782020" y="5487137"/>
            <a:ext cx="652743" cy="369332"/>
          </a:xfrm>
          <a:prstGeom prst="rect">
            <a:avLst/>
          </a:prstGeom>
          <a:solidFill>
            <a:schemeClr val="bg1"/>
          </a:solidFill>
        </p:spPr>
        <p:txBody>
          <a:bodyPr wrap="none">
            <a:spAutoFit/>
          </a:bodyPr>
          <a:lstStyle/>
          <a:p>
            <a:r>
              <a:rPr lang="en-CA" dirty="0"/>
              <a:t>1960</a:t>
            </a:r>
          </a:p>
        </p:txBody>
      </p:sp>
      <p:sp>
        <p:nvSpPr>
          <p:cNvPr id="34" name="Rectangle 33">
            <a:extLst>
              <a:ext uri="{FF2B5EF4-FFF2-40B4-BE49-F238E27FC236}">
                <a16:creationId xmlns:a16="http://schemas.microsoft.com/office/drawing/2014/main" id="{46A00F23-B134-4BFE-8644-5ADB21B7A769}"/>
              </a:ext>
            </a:extLst>
          </p:cNvPr>
          <p:cNvSpPr/>
          <p:nvPr/>
        </p:nvSpPr>
        <p:spPr>
          <a:xfrm>
            <a:off x="3693959" y="5506330"/>
            <a:ext cx="652743" cy="369332"/>
          </a:xfrm>
          <a:prstGeom prst="rect">
            <a:avLst/>
          </a:prstGeom>
          <a:solidFill>
            <a:schemeClr val="bg1"/>
          </a:solidFill>
        </p:spPr>
        <p:txBody>
          <a:bodyPr wrap="none">
            <a:spAutoFit/>
          </a:bodyPr>
          <a:lstStyle/>
          <a:p>
            <a:r>
              <a:rPr lang="en-CA" dirty="0"/>
              <a:t>2010</a:t>
            </a:r>
          </a:p>
        </p:txBody>
      </p:sp>
      <p:sp>
        <p:nvSpPr>
          <p:cNvPr id="35" name="Rectangle 34">
            <a:extLst>
              <a:ext uri="{FF2B5EF4-FFF2-40B4-BE49-F238E27FC236}">
                <a16:creationId xmlns:a16="http://schemas.microsoft.com/office/drawing/2014/main" id="{3BDFB412-0231-4125-90B7-3293295B4D6C}"/>
              </a:ext>
            </a:extLst>
          </p:cNvPr>
          <p:cNvSpPr/>
          <p:nvPr/>
        </p:nvSpPr>
        <p:spPr>
          <a:xfrm>
            <a:off x="8390594" y="3414167"/>
            <a:ext cx="652743" cy="369332"/>
          </a:xfrm>
          <a:prstGeom prst="rect">
            <a:avLst/>
          </a:prstGeom>
          <a:solidFill>
            <a:schemeClr val="bg1"/>
          </a:solidFill>
        </p:spPr>
        <p:txBody>
          <a:bodyPr wrap="none">
            <a:spAutoFit/>
          </a:bodyPr>
          <a:lstStyle/>
          <a:p>
            <a:r>
              <a:rPr lang="en-CA" dirty="0"/>
              <a:t>2010</a:t>
            </a:r>
          </a:p>
        </p:txBody>
      </p:sp>
      <p:sp>
        <p:nvSpPr>
          <p:cNvPr id="36" name="Rectangle 35">
            <a:extLst>
              <a:ext uri="{FF2B5EF4-FFF2-40B4-BE49-F238E27FC236}">
                <a16:creationId xmlns:a16="http://schemas.microsoft.com/office/drawing/2014/main" id="{A30275A9-B054-4056-9A81-57C28AD80A5B}"/>
              </a:ext>
            </a:extLst>
          </p:cNvPr>
          <p:cNvSpPr/>
          <p:nvPr/>
        </p:nvSpPr>
        <p:spPr>
          <a:xfrm>
            <a:off x="5645713" y="3396124"/>
            <a:ext cx="652743" cy="369332"/>
          </a:xfrm>
          <a:prstGeom prst="rect">
            <a:avLst/>
          </a:prstGeom>
          <a:solidFill>
            <a:schemeClr val="bg1"/>
          </a:solidFill>
        </p:spPr>
        <p:txBody>
          <a:bodyPr wrap="none">
            <a:spAutoFit/>
          </a:bodyPr>
          <a:lstStyle/>
          <a:p>
            <a:r>
              <a:rPr lang="en-CA" dirty="0"/>
              <a:t>1985</a:t>
            </a:r>
          </a:p>
        </p:txBody>
      </p:sp>
    </p:spTree>
    <p:extLst>
      <p:ext uri="{BB962C8B-B14F-4D97-AF65-F5344CB8AC3E}">
        <p14:creationId xmlns:p14="http://schemas.microsoft.com/office/powerpoint/2010/main" val="1719206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 y="76203"/>
            <a:ext cx="8915400" cy="1200329"/>
          </a:xfrm>
          <a:prstGeom prst="rect">
            <a:avLst/>
          </a:prstGeom>
          <a:noFill/>
        </p:spPr>
        <p:txBody>
          <a:bodyPr wrap="square" rtlCol="0">
            <a:spAutoFit/>
          </a:bodyPr>
          <a:lstStyle/>
          <a:p>
            <a:pPr algn="ctr"/>
            <a:r>
              <a:rPr lang="en-US" sz="3600" dirty="0"/>
              <a:t>But …. There area also difficult to explain changes </a:t>
            </a:r>
          </a:p>
        </p:txBody>
      </p:sp>
      <p:sp>
        <p:nvSpPr>
          <p:cNvPr id="11" name="TextBox 10"/>
          <p:cNvSpPr txBox="1"/>
          <p:nvPr/>
        </p:nvSpPr>
        <p:spPr>
          <a:xfrm>
            <a:off x="125756" y="935907"/>
            <a:ext cx="9182871" cy="5786199"/>
          </a:xfrm>
          <a:prstGeom prst="rect">
            <a:avLst/>
          </a:prstGeom>
          <a:noFill/>
          <a:ln>
            <a:noFill/>
          </a:ln>
        </p:spPr>
        <p:txBody>
          <a:bodyPr wrap="square" rtlCol="0">
            <a:spAutoFit/>
          </a:bodyPr>
          <a:lstStyle/>
          <a:p>
            <a:endParaRPr lang="en-US" b="1" dirty="0"/>
          </a:p>
          <a:p>
            <a:r>
              <a:rPr lang="en-US" sz="2400" b="1" dirty="0"/>
              <a:t>Dramatically changing climate, but </a:t>
            </a:r>
            <a:r>
              <a:rPr lang="mr-IN" sz="2400" b="1" dirty="0"/>
              <a:t>–</a:t>
            </a:r>
            <a:r>
              <a:rPr lang="en-US" sz="2400" b="1" dirty="0"/>
              <a:t> </a:t>
            </a:r>
            <a:r>
              <a:rPr lang="en-US" sz="2400" b="1" u="sng" dirty="0"/>
              <a:t>unexpected hydrological changes</a:t>
            </a:r>
            <a:r>
              <a:rPr lang="en-US" sz="2400" b="1" dirty="0"/>
              <a:t>, that currently are unpredictable by our models</a:t>
            </a:r>
          </a:p>
          <a:p>
            <a:pPr marL="342891" indent="-342891">
              <a:buFont typeface="+mj-lt"/>
              <a:buAutoNum type="arabicPeriod"/>
            </a:pPr>
            <a:endParaRPr lang="en-US" sz="2400" b="1" dirty="0"/>
          </a:p>
          <a:p>
            <a:pPr marL="971526" lvl="1" indent="-514338">
              <a:buFont typeface="+mj-lt"/>
              <a:buAutoNum type="arabicPeriod"/>
            </a:pPr>
            <a:r>
              <a:rPr lang="en-US" sz="2800" b="1" dirty="0">
                <a:solidFill>
                  <a:schemeClr val="bg1">
                    <a:lumMod val="65000"/>
                  </a:schemeClr>
                </a:solidFill>
              </a:rPr>
              <a:t>John Shi ERL paper earlier start of spring melt, but time of Q5 to Q50 either not changing or occurring later</a:t>
            </a:r>
          </a:p>
          <a:p>
            <a:pPr marL="971526" lvl="1" indent="-514338">
              <a:buFont typeface="+mj-lt"/>
              <a:buAutoNum type="arabicPeriod"/>
            </a:pPr>
            <a:endParaRPr lang="en-US" sz="2800" b="1" dirty="0"/>
          </a:p>
          <a:p>
            <a:pPr marL="971526" lvl="1" indent="-514338">
              <a:buFont typeface="+mj-lt"/>
              <a:buAutoNum type="arabicPeriod"/>
            </a:pPr>
            <a:r>
              <a:rPr lang="en-US" sz="2800" b="1" dirty="0"/>
              <a:t>Precipitation is decreasing, open water season is increasing, and ET is likely increasing, but upland lakes don’t appear to be changing</a:t>
            </a:r>
          </a:p>
          <a:p>
            <a:pPr marL="1371566" lvl="2" indent="-457189">
              <a:buFontTx/>
              <a:buChar char="-"/>
            </a:pPr>
            <a:endParaRPr lang="en-US" sz="2800" b="1" dirty="0">
              <a:solidFill>
                <a:schemeClr val="bg1">
                  <a:lumMod val="65000"/>
                </a:schemeClr>
              </a:solidFill>
            </a:endParaRPr>
          </a:p>
          <a:p>
            <a:pPr marL="971526" lvl="1" indent="-514338">
              <a:buFont typeface="+mj-lt"/>
              <a:buAutoNum type="arabicPeriod"/>
            </a:pPr>
            <a:r>
              <a:rPr lang="en-US" sz="2800" b="1" dirty="0">
                <a:solidFill>
                  <a:schemeClr val="bg1">
                    <a:lumMod val="65000"/>
                  </a:schemeClr>
                </a:solidFill>
              </a:rPr>
              <a:t>Rate of rapidly draining lakes</a:t>
            </a:r>
          </a:p>
          <a:p>
            <a:pPr lvl="2"/>
            <a:r>
              <a:rPr lang="en-US" sz="2800" b="1" dirty="0">
                <a:solidFill>
                  <a:schemeClr val="bg1">
                    <a:lumMod val="65000"/>
                  </a:schemeClr>
                </a:solidFill>
              </a:rPr>
              <a:t>- declining</a:t>
            </a:r>
          </a:p>
        </p:txBody>
      </p:sp>
      <p:cxnSp>
        <p:nvCxnSpPr>
          <p:cNvPr id="5" name="Straight Connector 4">
            <a:extLst>
              <a:ext uri="{FF2B5EF4-FFF2-40B4-BE49-F238E27FC236}">
                <a16:creationId xmlns:a16="http://schemas.microsoft.com/office/drawing/2014/main" id="{35A6AAC2-2F97-4C12-B268-5E8A273D5E23}"/>
              </a:ext>
            </a:extLst>
          </p:cNvPr>
          <p:cNvCxnSpPr/>
          <p:nvPr/>
        </p:nvCxnSpPr>
        <p:spPr>
          <a:xfrm>
            <a:off x="76200" y="121920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831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04800" y="76203"/>
            <a:ext cx="8839200" cy="1200329"/>
          </a:xfrm>
          <a:prstGeom prst="rect">
            <a:avLst/>
          </a:prstGeom>
          <a:noFill/>
        </p:spPr>
        <p:txBody>
          <a:bodyPr wrap="square" rtlCol="0">
            <a:spAutoFit/>
          </a:bodyPr>
          <a:lstStyle/>
          <a:p>
            <a:pPr algn="ctr"/>
            <a:r>
              <a:rPr lang="en-US" sz="3600" dirty="0"/>
              <a:t>Upland lakes, with small contributing area </a:t>
            </a:r>
            <a:r>
              <a:rPr lang="en-US" sz="3600" dirty="0" err="1"/>
              <a:t>area</a:t>
            </a:r>
            <a:r>
              <a:rPr lang="en-US" sz="3600" dirty="0"/>
              <a:t> not decreasing. Why?</a:t>
            </a:r>
          </a:p>
        </p:txBody>
      </p:sp>
      <p:cxnSp>
        <p:nvCxnSpPr>
          <p:cNvPr id="6" name="Straight Connector 5">
            <a:extLst>
              <a:ext uri="{FF2B5EF4-FFF2-40B4-BE49-F238E27FC236}">
                <a16:creationId xmlns:a16="http://schemas.microsoft.com/office/drawing/2014/main" id="{B4E2CF77-B247-4D5E-B680-4EFDF6D23609}"/>
              </a:ext>
            </a:extLst>
          </p:cNvPr>
          <p:cNvCxnSpPr>
            <a:cxnSpLocks/>
          </p:cNvCxnSpPr>
          <p:nvPr/>
        </p:nvCxnSpPr>
        <p:spPr>
          <a:xfrm>
            <a:off x="0" y="1276532"/>
            <a:ext cx="92964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7923FB95-A0A0-428E-88CB-57251246925E}"/>
              </a:ext>
            </a:extLst>
          </p:cNvPr>
          <p:cNvGrpSpPr/>
          <p:nvPr/>
        </p:nvGrpSpPr>
        <p:grpSpPr>
          <a:xfrm>
            <a:off x="1981200" y="1431612"/>
            <a:ext cx="4981431" cy="4281982"/>
            <a:chOff x="762000" y="1439092"/>
            <a:chExt cx="6962631" cy="5352865"/>
          </a:xfrm>
        </p:grpSpPr>
        <p:pic>
          <p:nvPicPr>
            <p:cNvPr id="2" name="Picture 1">
              <a:extLst>
                <a:ext uri="{FF2B5EF4-FFF2-40B4-BE49-F238E27FC236}">
                  <a16:creationId xmlns:a16="http://schemas.microsoft.com/office/drawing/2014/main" id="{64EB2F59-0B50-4BF1-A7E7-FB2AE2EC6073}"/>
                </a:ext>
              </a:extLst>
            </p:cNvPr>
            <p:cNvPicPr>
              <a:picLocks noChangeAspect="1"/>
            </p:cNvPicPr>
            <p:nvPr/>
          </p:nvPicPr>
          <p:blipFill>
            <a:blip r:embed="rId4"/>
            <a:stretch>
              <a:fillRect/>
            </a:stretch>
          </p:blipFill>
          <p:spPr>
            <a:xfrm>
              <a:off x="762000" y="1439092"/>
              <a:ext cx="6962631" cy="5352865"/>
            </a:xfrm>
            <a:prstGeom prst="rect">
              <a:avLst/>
            </a:prstGeom>
          </p:spPr>
        </p:pic>
        <p:sp>
          <p:nvSpPr>
            <p:cNvPr id="5" name="TextBox 4">
              <a:extLst>
                <a:ext uri="{FF2B5EF4-FFF2-40B4-BE49-F238E27FC236}">
                  <a16:creationId xmlns:a16="http://schemas.microsoft.com/office/drawing/2014/main" id="{CD13CD09-6F61-46B2-AFE4-5C918B87AF05}"/>
                </a:ext>
              </a:extLst>
            </p:cNvPr>
            <p:cNvSpPr txBox="1"/>
            <p:nvPr/>
          </p:nvSpPr>
          <p:spPr>
            <a:xfrm>
              <a:off x="5146040" y="4257040"/>
              <a:ext cx="409428" cy="369332"/>
            </a:xfrm>
            <a:prstGeom prst="rect">
              <a:avLst/>
            </a:prstGeom>
            <a:noFill/>
          </p:spPr>
          <p:txBody>
            <a:bodyPr wrap="square" rtlCol="0">
              <a:spAutoFit/>
            </a:bodyPr>
            <a:lstStyle/>
            <a:p>
              <a:r>
                <a:rPr lang="en-CA" dirty="0">
                  <a:solidFill>
                    <a:schemeClr val="bg1"/>
                  </a:solidFill>
                </a:rPr>
                <a:t>X</a:t>
              </a:r>
            </a:p>
          </p:txBody>
        </p:sp>
        <p:sp>
          <p:nvSpPr>
            <p:cNvPr id="12" name="TextBox 11">
              <a:extLst>
                <a:ext uri="{FF2B5EF4-FFF2-40B4-BE49-F238E27FC236}">
                  <a16:creationId xmlns:a16="http://schemas.microsoft.com/office/drawing/2014/main" id="{64875076-A14C-4433-8913-C9D083AB0653}"/>
                </a:ext>
              </a:extLst>
            </p:cNvPr>
            <p:cNvSpPr txBox="1"/>
            <p:nvPr/>
          </p:nvSpPr>
          <p:spPr>
            <a:xfrm>
              <a:off x="5562062" y="4876800"/>
              <a:ext cx="409428" cy="369332"/>
            </a:xfrm>
            <a:prstGeom prst="rect">
              <a:avLst/>
            </a:prstGeom>
            <a:noFill/>
          </p:spPr>
          <p:txBody>
            <a:bodyPr wrap="square" rtlCol="0">
              <a:spAutoFit/>
            </a:bodyPr>
            <a:lstStyle/>
            <a:p>
              <a:r>
                <a:rPr lang="en-CA" dirty="0">
                  <a:solidFill>
                    <a:schemeClr val="bg1"/>
                  </a:solidFill>
                </a:rPr>
                <a:t>X</a:t>
              </a:r>
            </a:p>
          </p:txBody>
        </p:sp>
        <p:sp>
          <p:nvSpPr>
            <p:cNvPr id="13" name="TextBox 12">
              <a:extLst>
                <a:ext uri="{FF2B5EF4-FFF2-40B4-BE49-F238E27FC236}">
                  <a16:creationId xmlns:a16="http://schemas.microsoft.com/office/drawing/2014/main" id="{8A41AF58-8487-4C6A-B808-638EED88499C}"/>
                </a:ext>
              </a:extLst>
            </p:cNvPr>
            <p:cNvSpPr txBox="1"/>
            <p:nvPr/>
          </p:nvSpPr>
          <p:spPr>
            <a:xfrm>
              <a:off x="5555468" y="2091455"/>
              <a:ext cx="409428" cy="369332"/>
            </a:xfrm>
            <a:prstGeom prst="rect">
              <a:avLst/>
            </a:prstGeom>
            <a:noFill/>
          </p:spPr>
          <p:txBody>
            <a:bodyPr wrap="square" rtlCol="0">
              <a:spAutoFit/>
            </a:bodyPr>
            <a:lstStyle/>
            <a:p>
              <a:r>
                <a:rPr lang="en-CA" dirty="0">
                  <a:solidFill>
                    <a:schemeClr val="bg1"/>
                  </a:solidFill>
                </a:rPr>
                <a:t>X</a:t>
              </a:r>
            </a:p>
          </p:txBody>
        </p:sp>
        <p:sp>
          <p:nvSpPr>
            <p:cNvPr id="14" name="TextBox 13">
              <a:extLst>
                <a:ext uri="{FF2B5EF4-FFF2-40B4-BE49-F238E27FC236}">
                  <a16:creationId xmlns:a16="http://schemas.microsoft.com/office/drawing/2014/main" id="{EB131EB8-C49B-41E4-BEB3-A6966488D1E8}"/>
                </a:ext>
              </a:extLst>
            </p:cNvPr>
            <p:cNvSpPr txBox="1"/>
            <p:nvPr/>
          </p:nvSpPr>
          <p:spPr>
            <a:xfrm>
              <a:off x="5093726" y="2135079"/>
              <a:ext cx="409428" cy="369332"/>
            </a:xfrm>
            <a:prstGeom prst="rect">
              <a:avLst/>
            </a:prstGeom>
            <a:noFill/>
          </p:spPr>
          <p:txBody>
            <a:bodyPr wrap="square" rtlCol="0">
              <a:spAutoFit/>
            </a:bodyPr>
            <a:lstStyle/>
            <a:p>
              <a:r>
                <a:rPr lang="en-CA" dirty="0">
                  <a:solidFill>
                    <a:schemeClr val="bg1"/>
                  </a:solidFill>
                </a:rPr>
                <a:t>X</a:t>
              </a:r>
            </a:p>
          </p:txBody>
        </p:sp>
        <p:sp>
          <p:nvSpPr>
            <p:cNvPr id="15" name="TextBox 14">
              <a:extLst>
                <a:ext uri="{FF2B5EF4-FFF2-40B4-BE49-F238E27FC236}">
                  <a16:creationId xmlns:a16="http://schemas.microsoft.com/office/drawing/2014/main" id="{41FACACD-072D-4CE0-8A58-AD2A0AD3CA34}"/>
                </a:ext>
              </a:extLst>
            </p:cNvPr>
            <p:cNvSpPr txBox="1"/>
            <p:nvPr/>
          </p:nvSpPr>
          <p:spPr>
            <a:xfrm>
              <a:off x="6477000" y="3124200"/>
              <a:ext cx="409428" cy="369332"/>
            </a:xfrm>
            <a:prstGeom prst="rect">
              <a:avLst/>
            </a:prstGeom>
            <a:noFill/>
          </p:spPr>
          <p:txBody>
            <a:bodyPr wrap="square" rtlCol="0">
              <a:spAutoFit/>
            </a:bodyPr>
            <a:lstStyle/>
            <a:p>
              <a:r>
                <a:rPr lang="en-CA" dirty="0">
                  <a:solidFill>
                    <a:schemeClr val="bg1"/>
                  </a:solidFill>
                </a:rPr>
                <a:t>X</a:t>
              </a:r>
            </a:p>
          </p:txBody>
        </p:sp>
      </p:grpSp>
      <p:sp>
        <p:nvSpPr>
          <p:cNvPr id="9" name="TextBox 8">
            <a:extLst>
              <a:ext uri="{FF2B5EF4-FFF2-40B4-BE49-F238E27FC236}">
                <a16:creationId xmlns:a16="http://schemas.microsoft.com/office/drawing/2014/main" id="{070A638B-5D1E-4818-87E2-4879B0BCE524}"/>
              </a:ext>
            </a:extLst>
          </p:cNvPr>
          <p:cNvSpPr txBox="1"/>
          <p:nvPr/>
        </p:nvSpPr>
        <p:spPr>
          <a:xfrm flipH="1">
            <a:off x="731516" y="6126481"/>
            <a:ext cx="8412483" cy="646331"/>
          </a:xfrm>
          <a:prstGeom prst="rect">
            <a:avLst/>
          </a:prstGeom>
          <a:noFill/>
        </p:spPr>
        <p:txBody>
          <a:bodyPr wrap="square" rtlCol="0">
            <a:spAutoFit/>
          </a:bodyPr>
          <a:lstStyle/>
          <a:p>
            <a:r>
              <a:rPr lang="en-CA" b="1" u="sng" dirty="0"/>
              <a:t>Possible reason</a:t>
            </a:r>
            <a:r>
              <a:rPr lang="en-CA" b="1" dirty="0"/>
              <a:t>: increased shrubs around lake edge, resulting in increased snow accumulation and runoff to the lakes </a:t>
            </a:r>
          </a:p>
        </p:txBody>
      </p:sp>
    </p:spTree>
    <p:extLst>
      <p:ext uri="{BB962C8B-B14F-4D97-AF65-F5344CB8AC3E}">
        <p14:creationId xmlns:p14="http://schemas.microsoft.com/office/powerpoint/2010/main" val="257796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2400" y="76203"/>
            <a:ext cx="9067800" cy="1200329"/>
          </a:xfrm>
          <a:prstGeom prst="rect">
            <a:avLst/>
          </a:prstGeom>
          <a:noFill/>
        </p:spPr>
        <p:txBody>
          <a:bodyPr wrap="square" rtlCol="0">
            <a:spAutoFit/>
          </a:bodyPr>
          <a:lstStyle/>
          <a:p>
            <a:pPr algn="ctr"/>
            <a:r>
              <a:rPr lang="en-US" sz="3600" dirty="0"/>
              <a:t>But …. There area also difficult to explain changes </a:t>
            </a:r>
          </a:p>
        </p:txBody>
      </p:sp>
      <p:sp>
        <p:nvSpPr>
          <p:cNvPr id="11" name="TextBox 10"/>
          <p:cNvSpPr txBox="1"/>
          <p:nvPr/>
        </p:nvSpPr>
        <p:spPr>
          <a:xfrm>
            <a:off x="76202" y="1219200"/>
            <a:ext cx="9182871" cy="5355312"/>
          </a:xfrm>
          <a:prstGeom prst="rect">
            <a:avLst/>
          </a:prstGeom>
          <a:noFill/>
          <a:ln>
            <a:noFill/>
          </a:ln>
        </p:spPr>
        <p:txBody>
          <a:bodyPr wrap="square" rtlCol="0">
            <a:spAutoFit/>
          </a:bodyPr>
          <a:lstStyle/>
          <a:p>
            <a:endParaRPr lang="en-US" b="1" dirty="0"/>
          </a:p>
          <a:p>
            <a:pPr marL="342891" indent="-342891">
              <a:buFont typeface="+mj-lt"/>
              <a:buAutoNum type="arabicPeriod"/>
            </a:pPr>
            <a:r>
              <a:rPr lang="en-US" sz="2400" b="1" dirty="0"/>
              <a:t>Dramatically changing climate, but </a:t>
            </a:r>
            <a:r>
              <a:rPr lang="mr-IN" sz="2400" b="1" dirty="0"/>
              <a:t>–</a:t>
            </a:r>
            <a:r>
              <a:rPr lang="en-US" sz="2400" b="1" dirty="0"/>
              <a:t> </a:t>
            </a:r>
            <a:r>
              <a:rPr lang="en-US" sz="2400" b="1" u="sng" dirty="0"/>
              <a:t>unexpected hydrological changes</a:t>
            </a:r>
            <a:r>
              <a:rPr lang="en-US" sz="2400" b="1" dirty="0"/>
              <a:t>, that currently are unpredictable by our models</a:t>
            </a:r>
          </a:p>
          <a:p>
            <a:pPr marL="342891" indent="-342891">
              <a:buFont typeface="+mj-lt"/>
              <a:buAutoNum type="arabicPeriod"/>
            </a:pPr>
            <a:endParaRPr lang="en-US" sz="2400" b="1" dirty="0"/>
          </a:p>
          <a:p>
            <a:pPr marL="971526" lvl="1" indent="-514338">
              <a:buFont typeface="+mj-lt"/>
              <a:buAutoNum type="arabicPeriod"/>
            </a:pPr>
            <a:r>
              <a:rPr lang="en-US" sz="2800" b="1" dirty="0">
                <a:solidFill>
                  <a:schemeClr val="bg1">
                    <a:lumMod val="65000"/>
                  </a:schemeClr>
                </a:solidFill>
              </a:rPr>
              <a:t>John Shi ERL paper earlier start of spring melt, but time of Q5 to Q50 either not changing or occurring later</a:t>
            </a:r>
          </a:p>
          <a:p>
            <a:pPr marL="971526" lvl="1" indent="-514338">
              <a:buFont typeface="+mj-lt"/>
              <a:buAutoNum type="arabicPeriod"/>
            </a:pPr>
            <a:endParaRPr lang="en-US" sz="2800" b="1" dirty="0"/>
          </a:p>
          <a:p>
            <a:pPr marL="971526" lvl="1" indent="-514338">
              <a:buFont typeface="+mj-lt"/>
              <a:buAutoNum type="arabicPeriod"/>
            </a:pPr>
            <a:r>
              <a:rPr lang="en-US" sz="2800" b="1" dirty="0">
                <a:solidFill>
                  <a:schemeClr val="bg1">
                    <a:lumMod val="65000"/>
                  </a:schemeClr>
                </a:solidFill>
              </a:rPr>
              <a:t>Precipitation is decreasing, ET must be increasing, but</a:t>
            </a:r>
          </a:p>
          <a:p>
            <a:pPr marL="1371566" lvl="2" indent="-457189">
              <a:buFontTx/>
              <a:buChar char="-"/>
            </a:pPr>
            <a:r>
              <a:rPr lang="en-US" sz="2800" b="1" dirty="0">
                <a:solidFill>
                  <a:schemeClr val="bg1">
                    <a:lumMod val="65000"/>
                  </a:schemeClr>
                </a:solidFill>
              </a:rPr>
              <a:t>upland lakes don’t appear to be changing</a:t>
            </a:r>
          </a:p>
          <a:p>
            <a:pPr marL="1371566" lvl="2" indent="-457189">
              <a:buFontTx/>
              <a:buChar char="-"/>
            </a:pPr>
            <a:endParaRPr lang="en-US" sz="2800" b="1" dirty="0">
              <a:solidFill>
                <a:schemeClr val="bg1">
                  <a:lumMod val="65000"/>
                </a:schemeClr>
              </a:solidFill>
            </a:endParaRPr>
          </a:p>
          <a:p>
            <a:pPr marL="971526" lvl="1" indent="-514338">
              <a:buFont typeface="+mj-lt"/>
              <a:buAutoNum type="arabicPeriod"/>
            </a:pPr>
            <a:r>
              <a:rPr lang="en-US" sz="2800" b="1" dirty="0"/>
              <a:t>Rate of rapidly draining lakes</a:t>
            </a:r>
          </a:p>
          <a:p>
            <a:pPr lvl="2"/>
            <a:r>
              <a:rPr lang="en-US" sz="2800" b="1" dirty="0"/>
              <a:t>- has been declining for decades</a:t>
            </a:r>
          </a:p>
        </p:txBody>
      </p:sp>
      <p:cxnSp>
        <p:nvCxnSpPr>
          <p:cNvPr id="6" name="Straight Connector 5">
            <a:extLst>
              <a:ext uri="{FF2B5EF4-FFF2-40B4-BE49-F238E27FC236}">
                <a16:creationId xmlns:a16="http://schemas.microsoft.com/office/drawing/2014/main" id="{AE2890F2-C3F1-492F-B0F7-BB4B94B8E737}"/>
              </a:ext>
            </a:extLst>
          </p:cNvPr>
          <p:cNvCxnSpPr/>
          <p:nvPr/>
        </p:nvCxnSpPr>
        <p:spPr>
          <a:xfrm>
            <a:off x="115073" y="1200179"/>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26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905000" y="76203"/>
            <a:ext cx="5486400" cy="646331"/>
          </a:xfrm>
          <a:prstGeom prst="rect">
            <a:avLst/>
          </a:prstGeom>
          <a:noFill/>
        </p:spPr>
        <p:txBody>
          <a:bodyPr wrap="square" rtlCol="0">
            <a:spAutoFit/>
          </a:bodyPr>
          <a:lstStyle/>
          <a:p>
            <a:r>
              <a:rPr lang="en-US" sz="3600" dirty="0"/>
              <a:t>Rapidly draining lakes</a:t>
            </a:r>
          </a:p>
        </p:txBody>
      </p:sp>
      <p:cxnSp>
        <p:nvCxnSpPr>
          <p:cNvPr id="6" name="Straight Connector 5">
            <a:extLst>
              <a:ext uri="{FF2B5EF4-FFF2-40B4-BE49-F238E27FC236}">
                <a16:creationId xmlns:a16="http://schemas.microsoft.com/office/drawing/2014/main" id="{AE2890F2-C3F1-492F-B0F7-BB4B94B8E737}"/>
              </a:ext>
            </a:extLst>
          </p:cNvPr>
          <p:cNvCxnSpPr/>
          <p:nvPr/>
        </p:nvCxnSpPr>
        <p:spPr>
          <a:xfrm>
            <a:off x="76200" y="732694"/>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1053" descr="271 DL jpegSmallSelectionReduced">
            <a:extLst>
              <a:ext uri="{FF2B5EF4-FFF2-40B4-BE49-F238E27FC236}">
                <a16:creationId xmlns:a16="http://schemas.microsoft.com/office/drawing/2014/main" id="{3C66DB3F-32A1-480A-AE92-AA1D162A9C26}"/>
              </a:ext>
            </a:extLst>
          </p:cNvPr>
          <p:cNvPicPr>
            <a:picLocks noChangeAspect="1" noChangeArrowheads="1"/>
          </p:cNvPicPr>
          <p:nvPr/>
        </p:nvPicPr>
        <p:blipFill>
          <a:blip r:embed="rId4" cstate="print"/>
          <a:srcRect/>
          <a:stretch>
            <a:fillRect/>
          </a:stretch>
        </p:blipFill>
        <p:spPr bwMode="auto">
          <a:xfrm>
            <a:off x="152400" y="1135587"/>
            <a:ext cx="4876797" cy="3657598"/>
          </a:xfrm>
          <a:prstGeom prst="rect">
            <a:avLst/>
          </a:prstGeom>
          <a:noFill/>
          <a:ln w="28575">
            <a:solidFill>
              <a:schemeClr val="tx1"/>
            </a:solidFill>
          </a:ln>
        </p:spPr>
      </p:pic>
      <p:sp>
        <p:nvSpPr>
          <p:cNvPr id="2" name="TextBox 1">
            <a:extLst>
              <a:ext uri="{FF2B5EF4-FFF2-40B4-BE49-F238E27FC236}">
                <a16:creationId xmlns:a16="http://schemas.microsoft.com/office/drawing/2014/main" id="{01EA4854-8878-405A-9CD1-4F20C47DE5CC}"/>
              </a:ext>
            </a:extLst>
          </p:cNvPr>
          <p:cNvSpPr txBox="1"/>
          <p:nvPr/>
        </p:nvSpPr>
        <p:spPr>
          <a:xfrm>
            <a:off x="5410200" y="1671725"/>
            <a:ext cx="3428997" cy="2585323"/>
          </a:xfrm>
          <a:prstGeom prst="rect">
            <a:avLst/>
          </a:prstGeom>
          <a:solidFill>
            <a:schemeClr val="bg1">
              <a:lumMod val="50000"/>
              <a:alpha val="34000"/>
            </a:schemeClr>
          </a:solidFill>
        </p:spPr>
        <p:txBody>
          <a:bodyPr wrap="square" rtlCol="0">
            <a:spAutoFit/>
          </a:bodyPr>
          <a:lstStyle/>
          <a:p>
            <a:r>
              <a:rPr lang="en-CA" dirty="0"/>
              <a:t>J.R. Mackay showed that lakes in the area have drained at a rate of 1 per year over the last few thousand years.</a:t>
            </a:r>
          </a:p>
          <a:p>
            <a:endParaRPr lang="en-CA" dirty="0"/>
          </a:p>
          <a:p>
            <a:r>
              <a:rPr lang="en-CA" b="1" dirty="0"/>
              <a:t>Marsh et al., showed that since 1950, the rate of lake drainage has been decreasing, and has reduced to about 0.5 per year</a:t>
            </a:r>
          </a:p>
        </p:txBody>
      </p:sp>
      <p:sp>
        <p:nvSpPr>
          <p:cNvPr id="3" name="TextBox 2">
            <a:extLst>
              <a:ext uri="{FF2B5EF4-FFF2-40B4-BE49-F238E27FC236}">
                <a16:creationId xmlns:a16="http://schemas.microsoft.com/office/drawing/2014/main" id="{9DDC8194-513D-4BBE-BEA4-FCC0D2699B1A}"/>
              </a:ext>
            </a:extLst>
          </p:cNvPr>
          <p:cNvSpPr txBox="1"/>
          <p:nvPr/>
        </p:nvSpPr>
        <p:spPr>
          <a:xfrm>
            <a:off x="457200" y="5562600"/>
            <a:ext cx="8043297" cy="923330"/>
          </a:xfrm>
          <a:prstGeom prst="rect">
            <a:avLst/>
          </a:prstGeom>
          <a:noFill/>
        </p:spPr>
        <p:txBody>
          <a:bodyPr wrap="square" rtlCol="0">
            <a:spAutoFit/>
          </a:bodyPr>
          <a:lstStyle/>
          <a:p>
            <a:r>
              <a:rPr lang="en-CA" b="1" dirty="0"/>
              <a:t>Possible reason: decreased ice wedge cracking in the winter, as a result of warming winter temperature, but decreasing snow fall and average depth (but deeper snow in shrub patches)</a:t>
            </a:r>
          </a:p>
        </p:txBody>
      </p:sp>
    </p:spTree>
    <p:extLst>
      <p:ext uri="{BB962C8B-B14F-4D97-AF65-F5344CB8AC3E}">
        <p14:creationId xmlns:p14="http://schemas.microsoft.com/office/powerpoint/2010/main" val="1263784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6200" y="76200"/>
            <a:ext cx="9144000" cy="1569660"/>
          </a:xfrm>
          <a:prstGeom prst="rect">
            <a:avLst/>
          </a:prstGeom>
          <a:noFill/>
        </p:spPr>
        <p:txBody>
          <a:bodyPr wrap="square" rtlCol="0">
            <a:spAutoFit/>
          </a:bodyPr>
          <a:lstStyle/>
          <a:p>
            <a:pPr algn="ctr"/>
            <a:r>
              <a:rPr lang="en-US" sz="3200" dirty="0"/>
              <a:t>Understanding these, and other ecosystem changes, requires improved understanding of snow and links to other key aspects of the Arctic and Boreal systems</a:t>
            </a:r>
          </a:p>
        </p:txBody>
      </p:sp>
      <p:cxnSp>
        <p:nvCxnSpPr>
          <p:cNvPr id="9" name="Straight Connector 8">
            <a:extLst>
              <a:ext uri="{FF2B5EF4-FFF2-40B4-BE49-F238E27FC236}">
                <a16:creationId xmlns:a16="http://schemas.microsoft.com/office/drawing/2014/main" id="{D6159A6D-3705-4622-AABF-85C85912EF0C}"/>
              </a:ext>
            </a:extLst>
          </p:cNvPr>
          <p:cNvCxnSpPr>
            <a:cxnSpLocks/>
          </p:cNvCxnSpPr>
          <p:nvPr/>
        </p:nvCxnSpPr>
        <p:spPr>
          <a:xfrm>
            <a:off x="3" y="1634974"/>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2057460-C28F-402A-8780-CDD7E4B9701C}"/>
              </a:ext>
            </a:extLst>
          </p:cNvPr>
          <p:cNvPicPr>
            <a:picLocks noChangeAspect="1"/>
          </p:cNvPicPr>
          <p:nvPr/>
        </p:nvPicPr>
        <p:blipFill>
          <a:blip r:embed="rId4"/>
          <a:stretch>
            <a:fillRect/>
          </a:stretch>
        </p:blipFill>
        <p:spPr>
          <a:xfrm>
            <a:off x="1752600" y="1770788"/>
            <a:ext cx="6382138" cy="4572092"/>
          </a:xfrm>
          <a:prstGeom prst="rect">
            <a:avLst/>
          </a:prstGeom>
        </p:spPr>
      </p:pic>
      <p:sp>
        <p:nvSpPr>
          <p:cNvPr id="6" name="Rectangle 5">
            <a:extLst>
              <a:ext uri="{FF2B5EF4-FFF2-40B4-BE49-F238E27FC236}">
                <a16:creationId xmlns:a16="http://schemas.microsoft.com/office/drawing/2014/main" id="{B7A48FC6-6F0C-4FB1-A096-F49E0EB33FF7}"/>
              </a:ext>
            </a:extLst>
          </p:cNvPr>
          <p:cNvSpPr/>
          <p:nvPr/>
        </p:nvSpPr>
        <p:spPr>
          <a:xfrm>
            <a:off x="553720" y="6395662"/>
            <a:ext cx="9241995" cy="369332"/>
          </a:xfrm>
          <a:prstGeom prst="rect">
            <a:avLst/>
          </a:prstGeom>
        </p:spPr>
        <p:txBody>
          <a:bodyPr wrap="square">
            <a:spAutoFit/>
          </a:bodyPr>
          <a:lstStyle/>
          <a:p>
            <a:pPr marL="304800" indent="-304800"/>
            <a:r>
              <a:rPr lang="en-US" b="1" dirty="0"/>
              <a:t>Johansson, M., et al. 2011. </a:t>
            </a:r>
            <a:r>
              <a:rPr lang="en-US" b="1" i="1" dirty="0"/>
              <a:t>4 . Changing Snow Cover and its Impacts. SWIPA</a:t>
            </a:r>
            <a:r>
              <a:rPr lang="en-US" b="1" dirty="0"/>
              <a:t>.</a:t>
            </a:r>
            <a:endParaRPr lang="en-US" b="1" dirty="0">
              <a:effectLst/>
            </a:endParaRPr>
          </a:p>
        </p:txBody>
      </p:sp>
    </p:spTree>
    <p:extLst>
      <p:ext uri="{BB962C8B-B14F-4D97-AF65-F5344CB8AC3E}">
        <p14:creationId xmlns:p14="http://schemas.microsoft.com/office/powerpoint/2010/main" val="2063636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10160" y="5080"/>
            <a:ext cx="9154159" cy="685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30AFB73-8171-4AC3-B039-855F6FF09310}"/>
              </a:ext>
            </a:extLst>
          </p:cNvPr>
          <p:cNvSpPr txBox="1"/>
          <p:nvPr/>
        </p:nvSpPr>
        <p:spPr>
          <a:xfrm>
            <a:off x="76201" y="25710"/>
            <a:ext cx="8801100" cy="1477328"/>
          </a:xfrm>
          <a:prstGeom prst="rect">
            <a:avLst/>
          </a:prstGeom>
          <a:noFill/>
        </p:spPr>
        <p:txBody>
          <a:bodyPr wrap="square" rtlCol="0">
            <a:spAutoFit/>
          </a:bodyPr>
          <a:lstStyle/>
          <a:p>
            <a:pPr algn="ctr"/>
            <a:r>
              <a:rPr lang="en-CA" sz="3600" b="1" dirty="0"/>
              <a:t>3. But – there is a lack of the required snow measurements</a:t>
            </a:r>
          </a:p>
          <a:p>
            <a:endParaRPr lang="en-CA" dirty="0"/>
          </a:p>
        </p:txBody>
      </p:sp>
      <p:cxnSp>
        <p:nvCxnSpPr>
          <p:cNvPr id="5" name="Straight Connector 4">
            <a:extLst>
              <a:ext uri="{FF2B5EF4-FFF2-40B4-BE49-F238E27FC236}">
                <a16:creationId xmlns:a16="http://schemas.microsoft.com/office/drawing/2014/main" id="{6EE6B8C7-068A-4B89-B304-05B28EFD2185}"/>
              </a:ext>
            </a:extLst>
          </p:cNvPr>
          <p:cNvCxnSpPr>
            <a:cxnSpLocks/>
          </p:cNvCxnSpPr>
          <p:nvPr/>
        </p:nvCxnSpPr>
        <p:spPr>
          <a:xfrm>
            <a:off x="-10159" y="1143000"/>
            <a:ext cx="9154159"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5893B7D-CD0B-4136-8D49-6EA9D8089507}"/>
              </a:ext>
            </a:extLst>
          </p:cNvPr>
          <p:cNvSpPr txBox="1"/>
          <p:nvPr/>
        </p:nvSpPr>
        <p:spPr>
          <a:xfrm>
            <a:off x="266698" y="1216124"/>
            <a:ext cx="8610603" cy="5570756"/>
          </a:xfrm>
          <a:prstGeom prst="rect">
            <a:avLst/>
          </a:prstGeom>
          <a:solidFill>
            <a:schemeClr val="bg1">
              <a:lumMod val="50000"/>
              <a:alpha val="15000"/>
            </a:schemeClr>
          </a:solidFill>
        </p:spPr>
        <p:txBody>
          <a:bodyPr wrap="square" rtlCol="0">
            <a:spAutoFit/>
          </a:bodyPr>
          <a:lstStyle/>
          <a:p>
            <a:r>
              <a:rPr lang="en-CA" sz="2400" dirty="0"/>
              <a:t>Due to extreme winter conditions, limited electrical power, and field crews focussed on summer conditions, there is a significant lack in winter snow measurements across the Arctic. </a:t>
            </a:r>
          </a:p>
          <a:p>
            <a:endParaRPr lang="en-CA" sz="2400" dirty="0"/>
          </a:p>
          <a:p>
            <a:r>
              <a:rPr lang="en-CA" sz="2400" dirty="0"/>
              <a:t>Point measurements of the following are prone to large errors and are extremely unreliable:</a:t>
            </a:r>
          </a:p>
          <a:p>
            <a:endParaRPr lang="en-CA" sz="2400" dirty="0"/>
          </a:p>
          <a:p>
            <a:pPr marL="285750" indent="-285750">
              <a:spcAft>
                <a:spcPts val="600"/>
              </a:spcAft>
              <a:buFontTx/>
              <a:buChar char="-"/>
            </a:pPr>
            <a:r>
              <a:rPr lang="en-CA" sz="2400" i="1" dirty="0"/>
              <a:t>Snowfall</a:t>
            </a:r>
            <a:r>
              <a:rPr lang="en-CA" sz="2400" dirty="0"/>
              <a:t>: extreme under catch is normal</a:t>
            </a:r>
          </a:p>
          <a:p>
            <a:pPr marL="285750" indent="-285750">
              <a:spcAft>
                <a:spcPts val="600"/>
              </a:spcAft>
              <a:buFontTx/>
              <a:buChar char="-"/>
            </a:pPr>
            <a:r>
              <a:rPr lang="en-CA" sz="2400" i="1" dirty="0"/>
              <a:t>Sublimation</a:t>
            </a:r>
            <a:r>
              <a:rPr lang="en-CA" sz="2400" dirty="0"/>
              <a:t>: eddy covariance difficult to operate in winter</a:t>
            </a:r>
          </a:p>
          <a:p>
            <a:pPr marL="285750" indent="-285750">
              <a:spcAft>
                <a:spcPts val="600"/>
              </a:spcAft>
              <a:buFontTx/>
              <a:buChar char="-"/>
            </a:pPr>
            <a:r>
              <a:rPr lang="en-CA" sz="2400" i="1" dirty="0"/>
              <a:t>Snow depth</a:t>
            </a:r>
            <a:r>
              <a:rPr lang="en-CA" sz="2400" dirty="0"/>
              <a:t>: continuous measurements in deep snow drifts have not been possible</a:t>
            </a:r>
          </a:p>
          <a:p>
            <a:pPr marL="285750" indent="-285750">
              <a:spcAft>
                <a:spcPts val="600"/>
              </a:spcAft>
              <a:buFontTx/>
              <a:buChar char="-"/>
            </a:pPr>
            <a:r>
              <a:rPr lang="en-CA" sz="2400" i="1" dirty="0"/>
              <a:t>Snow density</a:t>
            </a:r>
            <a:r>
              <a:rPr lang="en-CA" sz="2400" dirty="0"/>
              <a:t>: no methods for continuous observations</a:t>
            </a:r>
          </a:p>
          <a:p>
            <a:pPr marL="285750" indent="-285750">
              <a:spcAft>
                <a:spcPts val="600"/>
              </a:spcAft>
              <a:buFontTx/>
              <a:buChar char="-"/>
            </a:pPr>
            <a:r>
              <a:rPr lang="en-CA" sz="2400" i="1" dirty="0"/>
              <a:t>Snow water equivalent</a:t>
            </a:r>
            <a:r>
              <a:rPr lang="en-CA" sz="2400" dirty="0"/>
              <a:t>: limited options for continuous measurement</a:t>
            </a:r>
          </a:p>
        </p:txBody>
      </p:sp>
    </p:spTree>
    <p:extLst>
      <p:ext uri="{BB962C8B-B14F-4D97-AF65-F5344CB8AC3E}">
        <p14:creationId xmlns:p14="http://schemas.microsoft.com/office/powerpoint/2010/main" val="1016516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10160" y="5080"/>
            <a:ext cx="9154159" cy="685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30AFB73-8171-4AC3-B039-855F6FF09310}"/>
              </a:ext>
            </a:extLst>
          </p:cNvPr>
          <p:cNvSpPr txBox="1"/>
          <p:nvPr/>
        </p:nvSpPr>
        <p:spPr>
          <a:xfrm>
            <a:off x="76201" y="25710"/>
            <a:ext cx="8801100" cy="1477328"/>
          </a:xfrm>
          <a:prstGeom prst="rect">
            <a:avLst/>
          </a:prstGeom>
          <a:noFill/>
        </p:spPr>
        <p:txBody>
          <a:bodyPr wrap="square" rtlCol="0">
            <a:spAutoFit/>
          </a:bodyPr>
          <a:lstStyle/>
          <a:p>
            <a:pPr algn="ctr"/>
            <a:r>
              <a:rPr lang="en-CA" sz="3600" dirty="0"/>
              <a:t>Very few methods available to map spatial variability in snow &amp; measure discharge</a:t>
            </a:r>
          </a:p>
          <a:p>
            <a:endParaRPr lang="en-CA" dirty="0"/>
          </a:p>
        </p:txBody>
      </p:sp>
      <p:cxnSp>
        <p:nvCxnSpPr>
          <p:cNvPr id="5" name="Straight Connector 4">
            <a:extLst>
              <a:ext uri="{FF2B5EF4-FFF2-40B4-BE49-F238E27FC236}">
                <a16:creationId xmlns:a16="http://schemas.microsoft.com/office/drawing/2014/main" id="{6EE6B8C7-068A-4B89-B304-05B28EFD2185}"/>
              </a:ext>
            </a:extLst>
          </p:cNvPr>
          <p:cNvCxnSpPr>
            <a:cxnSpLocks/>
          </p:cNvCxnSpPr>
          <p:nvPr/>
        </p:nvCxnSpPr>
        <p:spPr>
          <a:xfrm>
            <a:off x="-10159" y="1143000"/>
            <a:ext cx="9154159"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5893B7D-CD0B-4136-8D49-6EA9D8089507}"/>
              </a:ext>
            </a:extLst>
          </p:cNvPr>
          <p:cNvSpPr txBox="1"/>
          <p:nvPr/>
        </p:nvSpPr>
        <p:spPr>
          <a:xfrm>
            <a:off x="152400" y="1283493"/>
            <a:ext cx="8991599" cy="5509200"/>
          </a:xfrm>
          <a:prstGeom prst="rect">
            <a:avLst/>
          </a:prstGeom>
          <a:solidFill>
            <a:schemeClr val="bg1">
              <a:lumMod val="50000"/>
              <a:alpha val="22000"/>
            </a:schemeClr>
          </a:solidFill>
        </p:spPr>
        <p:txBody>
          <a:bodyPr wrap="square" rtlCol="0">
            <a:spAutoFit/>
          </a:bodyPr>
          <a:lstStyle/>
          <a:p>
            <a:pPr>
              <a:spcAft>
                <a:spcPts val="600"/>
              </a:spcAft>
            </a:pPr>
            <a:r>
              <a:rPr lang="en-CA" sz="2400" dirty="0"/>
              <a:t>Mapping the extreme spatial variability in snow is difficult as it has traditionally relied on manual snow surveys of depth and density. Difficult / impossible to properly account for spatial variability across terrain/vegetation type. </a:t>
            </a:r>
          </a:p>
          <a:p>
            <a:pPr>
              <a:spcAft>
                <a:spcPts val="600"/>
              </a:spcAft>
            </a:pPr>
            <a:endParaRPr lang="en-CA" sz="2400" i="1" dirty="0"/>
          </a:p>
          <a:p>
            <a:pPr>
              <a:spcAft>
                <a:spcPts val="600"/>
              </a:spcAft>
            </a:pPr>
            <a:r>
              <a:rPr lang="en-CA" sz="2400" u="sng" dirty="0"/>
              <a:t>Recent advances:</a:t>
            </a:r>
          </a:p>
          <a:p>
            <a:pPr marL="285750" indent="-285750">
              <a:spcAft>
                <a:spcPts val="600"/>
              </a:spcAft>
              <a:buFontTx/>
              <a:buChar char="-"/>
            </a:pPr>
            <a:r>
              <a:rPr lang="en-CA" sz="2400" i="1" dirty="0"/>
              <a:t>Snow depth</a:t>
            </a:r>
            <a:r>
              <a:rPr lang="en-CA" sz="2400" dirty="0"/>
              <a:t>: photogrammetry and lidar</a:t>
            </a:r>
          </a:p>
          <a:p>
            <a:pPr marL="285750" indent="-285750">
              <a:spcAft>
                <a:spcPts val="600"/>
              </a:spcAft>
              <a:buFontTx/>
              <a:buChar char="-"/>
            </a:pPr>
            <a:r>
              <a:rPr lang="en-CA" sz="2400" i="1" dirty="0"/>
              <a:t>SWE</a:t>
            </a:r>
            <a:r>
              <a:rPr lang="en-CA" sz="2400" dirty="0"/>
              <a:t>: airborne gamma – lines, not mapping</a:t>
            </a:r>
          </a:p>
          <a:p>
            <a:pPr marL="285750" indent="-285750">
              <a:spcAft>
                <a:spcPts val="600"/>
              </a:spcAft>
              <a:buFontTx/>
              <a:buChar char="-"/>
            </a:pPr>
            <a:endParaRPr lang="en-CA" sz="2400" dirty="0"/>
          </a:p>
          <a:p>
            <a:pPr>
              <a:spcAft>
                <a:spcPts val="600"/>
              </a:spcAft>
            </a:pPr>
            <a:r>
              <a:rPr lang="en-CA" sz="2400" dirty="0"/>
              <a:t>Streamflow during melt: prone to huge errors</a:t>
            </a:r>
          </a:p>
          <a:p>
            <a:pPr marL="285750" indent="-285750">
              <a:spcAft>
                <a:spcPts val="600"/>
              </a:spcAft>
              <a:buFontTx/>
              <a:buChar char="-"/>
            </a:pPr>
            <a:endParaRPr lang="en-CA" sz="2400" dirty="0"/>
          </a:p>
          <a:p>
            <a:r>
              <a:rPr lang="en-CA" sz="2400" b="1" dirty="0"/>
              <a:t>These limitations make understanding the role of snow and the development and testing of snow models extremely difficult.</a:t>
            </a:r>
          </a:p>
        </p:txBody>
      </p:sp>
    </p:spTree>
    <p:extLst>
      <p:ext uri="{BB962C8B-B14F-4D97-AF65-F5344CB8AC3E}">
        <p14:creationId xmlns:p14="http://schemas.microsoft.com/office/powerpoint/2010/main" val="68319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9043" y="4293751"/>
            <a:ext cx="6858000" cy="229530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109711" y="1169130"/>
            <a:ext cx="5319532" cy="2809559"/>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p:cNvPicPr>
            <a:picLocks noChangeAspect="1"/>
          </p:cNvPicPr>
          <p:nvPr/>
        </p:nvPicPr>
        <p:blipFill>
          <a:blip r:embed="rId3"/>
          <a:stretch>
            <a:fillRect/>
          </a:stretch>
        </p:blipFill>
        <p:spPr>
          <a:xfrm>
            <a:off x="5632381" y="1152110"/>
            <a:ext cx="3009209" cy="2786067"/>
          </a:xfrm>
          <a:prstGeom prst="rect">
            <a:avLst/>
          </a:prstGeom>
          <a:ln w="12700">
            <a:solidFill>
              <a:schemeClr val="tx1"/>
            </a:solidFill>
          </a:ln>
        </p:spPr>
      </p:pic>
      <p:grpSp>
        <p:nvGrpSpPr>
          <p:cNvPr id="29" name="Group 28"/>
          <p:cNvGrpSpPr/>
          <p:nvPr/>
        </p:nvGrpSpPr>
        <p:grpSpPr>
          <a:xfrm>
            <a:off x="5770958" y="1211023"/>
            <a:ext cx="2933186" cy="2730431"/>
            <a:chOff x="2266210" y="3819576"/>
            <a:chExt cx="3143842" cy="2919743"/>
          </a:xfrm>
        </p:grpSpPr>
        <p:sp>
          <p:nvSpPr>
            <p:cNvPr id="140316" name="Text Box 28"/>
            <p:cNvSpPr txBox="1">
              <a:spLocks noChangeArrowheads="1"/>
            </p:cNvSpPr>
            <p:nvPr/>
          </p:nvSpPr>
          <p:spPr bwMode="auto">
            <a:xfrm rot="20033435">
              <a:off x="2628787" y="5568802"/>
              <a:ext cx="732266" cy="362027"/>
            </a:xfrm>
            <a:prstGeom prst="rect">
              <a:avLst/>
            </a:prstGeom>
            <a:noFill/>
            <a:ln w="12700" algn="ctr">
              <a:noFill/>
              <a:miter lim="800000"/>
              <a:headEnd/>
              <a:tailEnd/>
            </a:ln>
            <a:effectLst/>
          </p:spPr>
          <p:txBody>
            <a:bodyPr wrap="none">
              <a:spAutoFit/>
            </a:bodyPr>
            <a:lstStyle/>
            <a:p>
              <a:pPr marL="533387" indent="-533387" defTabSz="761981"/>
              <a:r>
                <a:rPr lang="en-US" sz="1600" dirty="0">
                  <a:solidFill>
                    <a:schemeClr val="bg1"/>
                  </a:solidFill>
                </a:rPr>
                <a:t>Inuvik</a:t>
              </a:r>
            </a:p>
          </p:txBody>
        </p:sp>
        <p:sp>
          <p:nvSpPr>
            <p:cNvPr id="140329" name="Text Box 41"/>
            <p:cNvSpPr txBox="1">
              <a:spLocks noChangeArrowheads="1"/>
            </p:cNvSpPr>
            <p:nvPr/>
          </p:nvSpPr>
          <p:spPr bwMode="auto">
            <a:xfrm>
              <a:off x="3575201" y="5098738"/>
              <a:ext cx="385818" cy="362027"/>
            </a:xfrm>
            <a:prstGeom prst="rect">
              <a:avLst/>
            </a:prstGeom>
            <a:noFill/>
            <a:ln w="12700" algn="ctr">
              <a:noFill/>
              <a:miter lim="800000"/>
              <a:headEnd/>
              <a:tailEnd/>
            </a:ln>
            <a:effectLst/>
          </p:spPr>
          <p:txBody>
            <a:bodyPr wrap="none" lIns="36000" rIns="0">
              <a:spAutoFit/>
            </a:bodyPr>
            <a:lstStyle/>
            <a:p>
              <a:pPr marL="533387" indent="-533387" defTabSz="761981"/>
              <a:r>
                <a:rPr lang="en-US" sz="1600" dirty="0">
                  <a:solidFill>
                    <a:schemeClr val="bg1"/>
                  </a:solidFill>
                  <a:effectLst>
                    <a:outerShdw blurRad="38100" dist="38100" dir="2700000" algn="tl">
                      <a:srgbClr val="C0C0C0"/>
                    </a:outerShdw>
                  </a:effectLst>
                </a:rPr>
                <a:t>TVC</a:t>
              </a:r>
            </a:p>
          </p:txBody>
        </p:sp>
        <p:sp>
          <p:nvSpPr>
            <p:cNvPr id="140335" name="Rectangle 47"/>
            <p:cNvSpPr>
              <a:spLocks noChangeArrowheads="1"/>
            </p:cNvSpPr>
            <p:nvPr/>
          </p:nvSpPr>
          <p:spPr bwMode="auto">
            <a:xfrm rot="18867877">
              <a:off x="3376514" y="5170880"/>
              <a:ext cx="206782" cy="395857"/>
            </a:xfrm>
            <a:prstGeom prst="rect">
              <a:avLst/>
            </a:prstGeom>
            <a:solidFill>
              <a:srgbClr val="FFC000"/>
            </a:solidFill>
            <a:ln w="12700" algn="ctr">
              <a:solidFill>
                <a:schemeClr val="tx1"/>
              </a:solidFill>
              <a:miter lim="800000"/>
              <a:headEnd/>
              <a:tailEnd/>
            </a:ln>
            <a:effectLst/>
          </p:spPr>
          <p:txBody>
            <a:bodyPr wrap="square" lIns="36000" rIns="0" anchor="ctr">
              <a:spAutoFit/>
            </a:bodyPr>
            <a:lstStyle/>
            <a:p>
              <a:endParaRPr lang="en-US"/>
            </a:p>
          </p:txBody>
        </p:sp>
        <p:sp>
          <p:nvSpPr>
            <p:cNvPr id="15" name="Rectangle 14"/>
            <p:cNvSpPr/>
            <p:nvPr/>
          </p:nvSpPr>
          <p:spPr>
            <a:xfrm rot="2489919">
              <a:off x="3348309" y="5647846"/>
              <a:ext cx="104568" cy="203942"/>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 Box 41"/>
            <p:cNvSpPr txBox="1">
              <a:spLocks noChangeArrowheads="1"/>
            </p:cNvSpPr>
            <p:nvPr/>
          </p:nvSpPr>
          <p:spPr bwMode="auto">
            <a:xfrm>
              <a:off x="3452490" y="5766402"/>
              <a:ext cx="406641" cy="362027"/>
            </a:xfrm>
            <a:prstGeom prst="rect">
              <a:avLst/>
            </a:prstGeom>
            <a:noFill/>
            <a:ln w="12700" algn="ctr">
              <a:noFill/>
              <a:miter lim="800000"/>
              <a:headEnd/>
              <a:tailEnd/>
            </a:ln>
            <a:effectLst/>
          </p:spPr>
          <p:txBody>
            <a:bodyPr wrap="none" lIns="36000" rIns="0">
              <a:spAutoFit/>
            </a:bodyPr>
            <a:lstStyle/>
            <a:p>
              <a:pPr marL="533387" indent="-533387" defTabSz="761981"/>
              <a:r>
                <a:rPr lang="en-US" sz="1600" dirty="0">
                  <a:solidFill>
                    <a:schemeClr val="bg1"/>
                  </a:solidFill>
                  <a:effectLst>
                    <a:outerShdw blurRad="38100" dist="38100" dir="2700000" algn="tl">
                      <a:srgbClr val="C0C0C0"/>
                    </a:outerShdw>
                  </a:effectLst>
                </a:rPr>
                <a:t>HPC</a:t>
              </a:r>
            </a:p>
          </p:txBody>
        </p:sp>
        <p:sp>
          <p:nvSpPr>
            <p:cNvPr id="140336" name="Text Box 48"/>
            <p:cNvSpPr txBox="1">
              <a:spLocks noChangeArrowheads="1"/>
            </p:cNvSpPr>
            <p:nvPr/>
          </p:nvSpPr>
          <p:spPr bwMode="auto">
            <a:xfrm>
              <a:off x="2266210" y="3819576"/>
              <a:ext cx="1427502" cy="394939"/>
            </a:xfrm>
            <a:prstGeom prst="rect">
              <a:avLst/>
            </a:prstGeom>
            <a:solidFill>
              <a:schemeClr val="tx2">
                <a:lumMod val="60000"/>
                <a:lumOff val="40000"/>
              </a:schemeClr>
            </a:solidFill>
            <a:ln w="12700" algn="ctr">
              <a:solidFill>
                <a:schemeClr val="tx1"/>
              </a:solidFill>
              <a:miter lim="800000"/>
              <a:headEnd/>
              <a:tailEnd/>
            </a:ln>
            <a:effectLst/>
          </p:spPr>
          <p:txBody>
            <a:bodyPr wrap="square" lIns="36000" rIns="0">
              <a:spAutoFit/>
            </a:bodyPr>
            <a:lstStyle/>
            <a:p>
              <a:pPr marL="533387" indent="-533387" defTabSz="761981"/>
              <a:r>
                <a:rPr lang="en-US" dirty="0">
                  <a:solidFill>
                    <a:srgbClr val="EEECE1"/>
                  </a:solidFill>
                </a:rPr>
                <a:t>Beaufort Sea</a:t>
              </a:r>
            </a:p>
          </p:txBody>
        </p:sp>
        <p:sp>
          <p:nvSpPr>
            <p:cNvPr id="21" name="Freeform 20"/>
            <p:cNvSpPr/>
            <p:nvPr/>
          </p:nvSpPr>
          <p:spPr>
            <a:xfrm>
              <a:off x="2378568" y="4743588"/>
              <a:ext cx="2913723" cy="1995731"/>
            </a:xfrm>
            <a:custGeom>
              <a:avLst/>
              <a:gdLst>
                <a:gd name="connsiteX0" fmla="*/ 4056927 w 4056927"/>
                <a:gd name="connsiteY0" fmla="*/ 158552 h 2687621"/>
                <a:gd name="connsiteX1" fmla="*/ 3802284 w 4056927"/>
                <a:gd name="connsiteY1" fmla="*/ 71742 h 2687621"/>
                <a:gd name="connsiteX2" fmla="*/ 3356659 w 4056927"/>
                <a:gd name="connsiteY2" fmla="*/ 2294 h 2687621"/>
                <a:gd name="connsiteX3" fmla="*/ 3020993 w 4056927"/>
                <a:gd name="connsiteY3" fmla="*/ 31231 h 2687621"/>
                <a:gd name="connsiteX4" fmla="*/ 2714264 w 4056927"/>
                <a:gd name="connsiteY4" fmla="*/ 170127 h 2687621"/>
                <a:gd name="connsiteX5" fmla="*/ 2534856 w 4056927"/>
                <a:gd name="connsiteY5" fmla="*/ 326385 h 2687621"/>
                <a:gd name="connsiteX6" fmla="*/ 2048719 w 4056927"/>
                <a:gd name="connsiteY6" fmla="*/ 737286 h 2687621"/>
                <a:gd name="connsiteX7" fmla="*/ 1938760 w 4056927"/>
                <a:gd name="connsiteY7" fmla="*/ 968780 h 2687621"/>
                <a:gd name="connsiteX8" fmla="*/ 1875099 w 4056927"/>
                <a:gd name="connsiteY8" fmla="*/ 1078740 h 2687621"/>
                <a:gd name="connsiteX9" fmla="*/ 1718841 w 4056927"/>
                <a:gd name="connsiteY9" fmla="*/ 1269722 h 2687621"/>
                <a:gd name="connsiteX10" fmla="*/ 1643606 w 4056927"/>
                <a:gd name="connsiteY10" fmla="*/ 1304446 h 2687621"/>
                <a:gd name="connsiteX11" fmla="*/ 1551008 w 4056927"/>
                <a:gd name="connsiteY11" fmla="*/ 1240785 h 2687621"/>
                <a:gd name="connsiteX12" fmla="*/ 1458411 w 4056927"/>
                <a:gd name="connsiteY12" fmla="*/ 1119251 h 2687621"/>
                <a:gd name="connsiteX13" fmla="*/ 1400537 w 4056927"/>
                <a:gd name="connsiteY13" fmla="*/ 1061378 h 2687621"/>
                <a:gd name="connsiteX14" fmla="*/ 1313727 w 4056927"/>
                <a:gd name="connsiteY14" fmla="*/ 864608 h 2687621"/>
                <a:gd name="connsiteX15" fmla="*/ 1267428 w 4056927"/>
                <a:gd name="connsiteY15" fmla="*/ 777798 h 2687621"/>
                <a:gd name="connsiteX16" fmla="*/ 1157469 w 4056927"/>
                <a:gd name="connsiteY16" fmla="*/ 737286 h 2687621"/>
                <a:gd name="connsiteX17" fmla="*/ 891251 w 4056927"/>
                <a:gd name="connsiteY17" fmla="*/ 829884 h 2687621"/>
                <a:gd name="connsiteX18" fmla="*/ 590309 w 4056927"/>
                <a:gd name="connsiteY18" fmla="*/ 905119 h 2687621"/>
                <a:gd name="connsiteX19" fmla="*/ 410902 w 4056927"/>
                <a:gd name="connsiteY19" fmla="*/ 1044016 h 2687621"/>
                <a:gd name="connsiteX20" fmla="*/ 428264 w 4056927"/>
                <a:gd name="connsiteY20" fmla="*/ 1234998 h 2687621"/>
                <a:gd name="connsiteX21" fmla="*/ 457200 w 4056927"/>
                <a:gd name="connsiteY21" fmla="*/ 1368107 h 2687621"/>
                <a:gd name="connsiteX22" fmla="*/ 451413 w 4056927"/>
                <a:gd name="connsiteY22" fmla="*/ 1697985 h 2687621"/>
                <a:gd name="connsiteX23" fmla="*/ 445626 w 4056927"/>
                <a:gd name="connsiteY23" fmla="*/ 1819519 h 2687621"/>
                <a:gd name="connsiteX24" fmla="*/ 410902 w 4056927"/>
                <a:gd name="connsiteY24" fmla="*/ 2045226 h 2687621"/>
                <a:gd name="connsiteX25" fmla="*/ 248856 w 4056927"/>
                <a:gd name="connsiteY25" fmla="*/ 2213059 h 2687621"/>
                <a:gd name="connsiteX26" fmla="*/ 115747 w 4056927"/>
                <a:gd name="connsiteY26" fmla="*/ 2450340 h 2687621"/>
                <a:gd name="connsiteX27" fmla="*/ 0 w 4056927"/>
                <a:gd name="connsiteY27" fmla="*/ 2687621 h 268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56927" h="2687621">
                  <a:moveTo>
                    <a:pt x="4056927" y="158552"/>
                  </a:moveTo>
                  <a:cubicBezTo>
                    <a:pt x="3987961" y="128168"/>
                    <a:pt x="3918995" y="97785"/>
                    <a:pt x="3802284" y="71742"/>
                  </a:cubicBezTo>
                  <a:cubicBezTo>
                    <a:pt x="3685573" y="45699"/>
                    <a:pt x="3486874" y="9046"/>
                    <a:pt x="3356659" y="2294"/>
                  </a:cubicBezTo>
                  <a:cubicBezTo>
                    <a:pt x="3226444" y="-4458"/>
                    <a:pt x="3128059" y="3259"/>
                    <a:pt x="3020993" y="31231"/>
                  </a:cubicBezTo>
                  <a:cubicBezTo>
                    <a:pt x="2913927" y="59203"/>
                    <a:pt x="2795287" y="120935"/>
                    <a:pt x="2714264" y="170127"/>
                  </a:cubicBezTo>
                  <a:cubicBezTo>
                    <a:pt x="2633241" y="219319"/>
                    <a:pt x="2534856" y="326385"/>
                    <a:pt x="2534856" y="326385"/>
                  </a:cubicBezTo>
                  <a:cubicBezTo>
                    <a:pt x="2423932" y="420912"/>
                    <a:pt x="2148068" y="630220"/>
                    <a:pt x="2048719" y="737286"/>
                  </a:cubicBezTo>
                  <a:cubicBezTo>
                    <a:pt x="1949370" y="844352"/>
                    <a:pt x="1967697" y="911871"/>
                    <a:pt x="1938760" y="968780"/>
                  </a:cubicBezTo>
                  <a:cubicBezTo>
                    <a:pt x="1909823" y="1025689"/>
                    <a:pt x="1911752" y="1028583"/>
                    <a:pt x="1875099" y="1078740"/>
                  </a:cubicBezTo>
                  <a:cubicBezTo>
                    <a:pt x="1838446" y="1128897"/>
                    <a:pt x="1757423" y="1232104"/>
                    <a:pt x="1718841" y="1269722"/>
                  </a:cubicBezTo>
                  <a:cubicBezTo>
                    <a:pt x="1680259" y="1307340"/>
                    <a:pt x="1671578" y="1309269"/>
                    <a:pt x="1643606" y="1304446"/>
                  </a:cubicBezTo>
                  <a:cubicBezTo>
                    <a:pt x="1615634" y="1299623"/>
                    <a:pt x="1581874" y="1271651"/>
                    <a:pt x="1551008" y="1240785"/>
                  </a:cubicBezTo>
                  <a:cubicBezTo>
                    <a:pt x="1520142" y="1209919"/>
                    <a:pt x="1483489" y="1149152"/>
                    <a:pt x="1458411" y="1119251"/>
                  </a:cubicBezTo>
                  <a:cubicBezTo>
                    <a:pt x="1433333" y="1089350"/>
                    <a:pt x="1424651" y="1103818"/>
                    <a:pt x="1400537" y="1061378"/>
                  </a:cubicBezTo>
                  <a:cubicBezTo>
                    <a:pt x="1376423" y="1018938"/>
                    <a:pt x="1335912" y="911871"/>
                    <a:pt x="1313727" y="864608"/>
                  </a:cubicBezTo>
                  <a:cubicBezTo>
                    <a:pt x="1291542" y="817345"/>
                    <a:pt x="1293471" y="799018"/>
                    <a:pt x="1267428" y="777798"/>
                  </a:cubicBezTo>
                  <a:cubicBezTo>
                    <a:pt x="1241385" y="756578"/>
                    <a:pt x="1220165" y="728605"/>
                    <a:pt x="1157469" y="737286"/>
                  </a:cubicBezTo>
                  <a:cubicBezTo>
                    <a:pt x="1094773" y="745967"/>
                    <a:pt x="985778" y="801912"/>
                    <a:pt x="891251" y="829884"/>
                  </a:cubicBezTo>
                  <a:cubicBezTo>
                    <a:pt x="796724" y="857856"/>
                    <a:pt x="670367" y="869430"/>
                    <a:pt x="590309" y="905119"/>
                  </a:cubicBezTo>
                  <a:cubicBezTo>
                    <a:pt x="510251" y="940808"/>
                    <a:pt x="437909" y="989036"/>
                    <a:pt x="410902" y="1044016"/>
                  </a:cubicBezTo>
                  <a:cubicBezTo>
                    <a:pt x="383895" y="1098996"/>
                    <a:pt x="420548" y="1180983"/>
                    <a:pt x="428264" y="1234998"/>
                  </a:cubicBezTo>
                  <a:cubicBezTo>
                    <a:pt x="435980" y="1289013"/>
                    <a:pt x="453342" y="1290943"/>
                    <a:pt x="457200" y="1368107"/>
                  </a:cubicBezTo>
                  <a:cubicBezTo>
                    <a:pt x="461058" y="1445272"/>
                    <a:pt x="453342" y="1622750"/>
                    <a:pt x="451413" y="1697985"/>
                  </a:cubicBezTo>
                  <a:cubicBezTo>
                    <a:pt x="449484" y="1773220"/>
                    <a:pt x="452378" y="1761646"/>
                    <a:pt x="445626" y="1819519"/>
                  </a:cubicBezTo>
                  <a:cubicBezTo>
                    <a:pt x="438874" y="1877392"/>
                    <a:pt x="443697" y="1979636"/>
                    <a:pt x="410902" y="2045226"/>
                  </a:cubicBezTo>
                  <a:cubicBezTo>
                    <a:pt x="378107" y="2110816"/>
                    <a:pt x="298048" y="2145540"/>
                    <a:pt x="248856" y="2213059"/>
                  </a:cubicBezTo>
                  <a:cubicBezTo>
                    <a:pt x="199664" y="2280578"/>
                    <a:pt x="157223" y="2371246"/>
                    <a:pt x="115747" y="2450340"/>
                  </a:cubicBezTo>
                  <a:cubicBezTo>
                    <a:pt x="74271" y="2529434"/>
                    <a:pt x="37135" y="2608527"/>
                    <a:pt x="0" y="2687621"/>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4409414" y="4785002"/>
              <a:ext cx="1000638" cy="394939"/>
            </a:xfrm>
            <a:prstGeom prst="rect">
              <a:avLst/>
            </a:prstGeom>
            <a:noFill/>
            <a:ln w="12700">
              <a:noFill/>
            </a:ln>
          </p:spPr>
          <p:txBody>
            <a:bodyPr wrap="none" rtlCol="0">
              <a:spAutoFit/>
            </a:bodyPr>
            <a:lstStyle/>
            <a:p>
              <a:r>
                <a:rPr lang="en-CA" dirty="0">
                  <a:solidFill>
                    <a:schemeClr val="bg1"/>
                  </a:solidFill>
                </a:rPr>
                <a:t>Treeline</a:t>
              </a:r>
            </a:p>
          </p:txBody>
        </p:sp>
      </p:grpSp>
      <p:sp>
        <p:nvSpPr>
          <p:cNvPr id="140312" name="Rectangle 24"/>
          <p:cNvSpPr>
            <a:spLocks noChangeArrowheads="1"/>
          </p:cNvSpPr>
          <p:nvPr/>
        </p:nvSpPr>
        <p:spPr bwMode="auto">
          <a:xfrm>
            <a:off x="6793805" y="2902782"/>
            <a:ext cx="66651" cy="68291"/>
          </a:xfrm>
          <a:prstGeom prst="rect">
            <a:avLst/>
          </a:prstGeom>
          <a:solidFill>
            <a:srgbClr val="FF0000"/>
          </a:solidFill>
          <a:ln w="9525" algn="ctr">
            <a:noFill/>
            <a:miter lim="800000"/>
            <a:headEnd/>
            <a:tailEnd/>
          </a:ln>
          <a:effectLst/>
        </p:spPr>
        <p:txBody>
          <a:bodyPr wrap="none" anchor="ctr"/>
          <a:lstStyle/>
          <a:p>
            <a:endParaRPr lang="en-US"/>
          </a:p>
        </p:txBody>
      </p:sp>
      <p:sp>
        <p:nvSpPr>
          <p:cNvPr id="14" name="Oval 13"/>
          <p:cNvSpPr/>
          <p:nvPr/>
        </p:nvSpPr>
        <p:spPr>
          <a:xfrm>
            <a:off x="2133602" y="1054580"/>
            <a:ext cx="210179" cy="1553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8" name="Straight Connector 47"/>
          <p:cNvCxnSpPr/>
          <p:nvPr/>
        </p:nvCxnSpPr>
        <p:spPr>
          <a:xfrm flipV="1">
            <a:off x="0" y="927137"/>
            <a:ext cx="9144000" cy="76200"/>
          </a:xfrm>
          <a:prstGeom prst="line">
            <a:avLst/>
          </a:prstGeom>
          <a:ln w="2222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799" y="42359"/>
            <a:ext cx="9086381" cy="954107"/>
          </a:xfrm>
          <a:prstGeom prst="rect">
            <a:avLst/>
          </a:prstGeom>
          <a:noFill/>
        </p:spPr>
        <p:txBody>
          <a:bodyPr wrap="square" rtlCol="0">
            <a:spAutoFit/>
          </a:bodyPr>
          <a:lstStyle/>
          <a:p>
            <a:pPr algn="ctr"/>
            <a:r>
              <a:rPr lang="en-US" sz="2800" b="1" dirty="0"/>
              <a:t>4. Integrated observing program in the Western Canadian Arctic</a:t>
            </a:r>
          </a:p>
        </p:txBody>
      </p:sp>
      <p:sp>
        <p:nvSpPr>
          <p:cNvPr id="26" name="Oval 25"/>
          <p:cNvSpPr/>
          <p:nvPr/>
        </p:nvSpPr>
        <p:spPr>
          <a:xfrm>
            <a:off x="1371602" y="838200"/>
            <a:ext cx="231935"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6" name="Group 45"/>
          <p:cNvGrpSpPr>
            <a:grpSpLocks noChangeAspect="1"/>
          </p:cNvGrpSpPr>
          <p:nvPr/>
        </p:nvGrpSpPr>
        <p:grpSpPr>
          <a:xfrm>
            <a:off x="5217610" y="4435439"/>
            <a:ext cx="2786355" cy="2135361"/>
            <a:chOff x="838200" y="990600"/>
            <a:chExt cx="7334294" cy="5620736"/>
          </a:xfrm>
        </p:grpSpPr>
        <p:pic>
          <p:nvPicPr>
            <p:cNvPr id="49" name="Picture 48"/>
            <p:cNvPicPr>
              <a:picLocks noChangeAspect="1"/>
            </p:cNvPicPr>
            <p:nvPr/>
          </p:nvPicPr>
          <p:blipFill>
            <a:blip r:embed="rId4"/>
            <a:stretch>
              <a:fillRect/>
            </a:stretch>
          </p:blipFill>
          <p:spPr>
            <a:xfrm>
              <a:off x="838200" y="990600"/>
              <a:ext cx="7334294" cy="5620736"/>
            </a:xfrm>
            <a:prstGeom prst="rect">
              <a:avLst/>
            </a:prstGeom>
          </p:spPr>
        </p:pic>
        <p:sp>
          <p:nvSpPr>
            <p:cNvPr id="50" name="Freeform 49"/>
            <p:cNvSpPr/>
            <p:nvPr/>
          </p:nvSpPr>
          <p:spPr>
            <a:xfrm>
              <a:off x="2127928" y="1552116"/>
              <a:ext cx="5530323" cy="3810423"/>
            </a:xfrm>
            <a:custGeom>
              <a:avLst/>
              <a:gdLst>
                <a:gd name="connsiteX0" fmla="*/ 24963 w 5530323"/>
                <a:gd name="connsiteY0" fmla="*/ 3766451 h 3810423"/>
                <a:gd name="connsiteX1" fmla="*/ 395353 w 5530323"/>
                <a:gd name="connsiteY1" fmla="*/ 3801175 h 3810423"/>
                <a:gd name="connsiteX2" fmla="*/ 632634 w 5530323"/>
                <a:gd name="connsiteY2" fmla="*/ 3668066 h 3810423"/>
                <a:gd name="connsiteX3" fmla="*/ 922001 w 5530323"/>
                <a:gd name="connsiteY3" fmla="*/ 3581256 h 3810423"/>
                <a:gd name="connsiteX4" fmla="*/ 1246092 w 5530323"/>
                <a:gd name="connsiteY4" fmla="*/ 3552319 h 3810423"/>
                <a:gd name="connsiteX5" fmla="*/ 1454437 w 5530323"/>
                <a:gd name="connsiteY5" fmla="*/ 3552319 h 3810423"/>
                <a:gd name="connsiteX6" fmla="*/ 1680143 w 5530323"/>
                <a:gd name="connsiteY6" fmla="*/ 3569681 h 3810423"/>
                <a:gd name="connsiteX7" fmla="*/ 1876913 w 5530323"/>
                <a:gd name="connsiteY7" fmla="*/ 3511808 h 3810423"/>
                <a:gd name="connsiteX8" fmla="*/ 2010021 w 5530323"/>
                <a:gd name="connsiteY8" fmla="*/ 3494446 h 3810423"/>
                <a:gd name="connsiteX9" fmla="*/ 2287814 w 5530323"/>
                <a:gd name="connsiteY9" fmla="*/ 3477084 h 3810423"/>
                <a:gd name="connsiteX10" fmla="*/ 2988082 w 5530323"/>
                <a:gd name="connsiteY10" fmla="*/ 3465509 h 3810423"/>
                <a:gd name="connsiteX11" fmla="*/ 3856183 w 5530323"/>
                <a:gd name="connsiteY11" fmla="*/ 3633342 h 3810423"/>
                <a:gd name="connsiteX12" fmla="*/ 4371257 w 5530323"/>
                <a:gd name="connsiteY12" fmla="*/ 3500233 h 3810423"/>
                <a:gd name="connsiteX13" fmla="*/ 4463854 w 5530323"/>
                <a:gd name="connsiteY13" fmla="*/ 2765241 h 3810423"/>
                <a:gd name="connsiteX14" fmla="*/ 4672199 w 5530323"/>
                <a:gd name="connsiteY14" fmla="*/ 2302254 h 3810423"/>
                <a:gd name="connsiteX15" fmla="*/ 5059950 w 5530323"/>
                <a:gd name="connsiteY15" fmla="*/ 1694583 h 3810423"/>
                <a:gd name="connsiteX16" fmla="*/ 5262507 w 5530323"/>
                <a:gd name="connsiteY16" fmla="*/ 1411003 h 3810423"/>
                <a:gd name="connsiteX17" fmla="*/ 5395616 w 5530323"/>
                <a:gd name="connsiteY17" fmla="*/ 1260532 h 3810423"/>
                <a:gd name="connsiteX18" fmla="*/ 5528725 w 5530323"/>
                <a:gd name="connsiteY18" fmla="*/ 1104274 h 3810423"/>
                <a:gd name="connsiteX19" fmla="*/ 5459277 w 5530323"/>
                <a:gd name="connsiteY19" fmla="*/ 832269 h 3810423"/>
                <a:gd name="connsiteX20" fmla="*/ 5314594 w 5530323"/>
                <a:gd name="connsiteY20" fmla="*/ 872780 h 3810423"/>
                <a:gd name="connsiteX21" fmla="*/ 5048376 w 5530323"/>
                <a:gd name="connsiteY21" fmla="*/ 809119 h 3810423"/>
                <a:gd name="connsiteX22" fmla="*/ 4897905 w 5530323"/>
                <a:gd name="connsiteY22" fmla="*/ 473454 h 3810423"/>
                <a:gd name="connsiteX23" fmla="*/ 4712710 w 5530323"/>
                <a:gd name="connsiteY23" fmla="*/ 97276 h 3810423"/>
                <a:gd name="connsiteX24" fmla="*/ 4550664 w 5530323"/>
                <a:gd name="connsiteY24" fmla="*/ 50978 h 3810423"/>
                <a:gd name="connsiteX25" fmla="*/ 4255510 w 5530323"/>
                <a:gd name="connsiteY25" fmla="*/ 4679 h 3810423"/>
                <a:gd name="connsiteX26" fmla="*/ 4093464 w 5530323"/>
                <a:gd name="connsiteY26" fmla="*/ 172512 h 3810423"/>
                <a:gd name="connsiteX27" fmla="*/ 3682563 w 5530323"/>
                <a:gd name="connsiteY27" fmla="*/ 195661 h 3810423"/>
                <a:gd name="connsiteX28" fmla="*/ 3555242 w 5530323"/>
                <a:gd name="connsiteY28" fmla="*/ 137788 h 3810423"/>
                <a:gd name="connsiteX29" fmla="*/ 3416345 w 5530323"/>
                <a:gd name="connsiteY29" fmla="*/ 91489 h 3810423"/>
                <a:gd name="connsiteX30" fmla="*/ 3144340 w 5530323"/>
                <a:gd name="connsiteY30" fmla="*/ 149362 h 3810423"/>
                <a:gd name="connsiteX31" fmla="*/ 3005444 w 5530323"/>
                <a:gd name="connsiteY31" fmla="*/ 224598 h 3810423"/>
                <a:gd name="connsiteX32" fmla="*/ 2837611 w 5530323"/>
                <a:gd name="connsiteY32" fmla="*/ 189874 h 3810423"/>
                <a:gd name="connsiteX33" fmla="*/ 2617692 w 5530323"/>
                <a:gd name="connsiteY33" fmla="*/ 201449 h 3810423"/>
                <a:gd name="connsiteX34" fmla="*/ 2577181 w 5530323"/>
                <a:gd name="connsiteY34" fmla="*/ 340345 h 3810423"/>
                <a:gd name="connsiteX35" fmla="*/ 2611905 w 5530323"/>
                <a:gd name="connsiteY35" fmla="*/ 496603 h 3810423"/>
                <a:gd name="connsiteX36" fmla="*/ 2611905 w 5530323"/>
                <a:gd name="connsiteY36" fmla="*/ 687585 h 3810423"/>
                <a:gd name="connsiteX37" fmla="*/ 2525095 w 5530323"/>
                <a:gd name="connsiteY37" fmla="*/ 907504 h 3810423"/>
                <a:gd name="connsiteX38" fmla="*/ 2363049 w 5530323"/>
                <a:gd name="connsiteY38" fmla="*/ 1069550 h 3810423"/>
                <a:gd name="connsiteX39" fmla="*/ 2131556 w 5530323"/>
                <a:gd name="connsiteY39" fmla="*/ 1260532 h 3810423"/>
                <a:gd name="connsiteX40" fmla="*/ 1900062 w 5530323"/>
                <a:gd name="connsiteY40" fmla="*/ 1370492 h 3810423"/>
                <a:gd name="connsiteX41" fmla="*/ 1558609 w 5530323"/>
                <a:gd name="connsiteY41" fmla="*/ 1590411 h 3810423"/>
                <a:gd name="connsiteX42" fmla="*/ 1338690 w 5530323"/>
                <a:gd name="connsiteY42" fmla="*/ 1978162 h 3810423"/>
                <a:gd name="connsiteX43" fmla="*/ 1165069 w 5530323"/>
                <a:gd name="connsiteY43" fmla="*/ 2134421 h 3810423"/>
                <a:gd name="connsiteX44" fmla="*/ 1014599 w 5530323"/>
                <a:gd name="connsiteY44" fmla="*/ 2261742 h 3810423"/>
                <a:gd name="connsiteX45" fmla="*/ 777318 w 5530323"/>
                <a:gd name="connsiteY45" fmla="*/ 2487449 h 3810423"/>
                <a:gd name="connsiteX46" fmla="*/ 580548 w 5530323"/>
                <a:gd name="connsiteY46" fmla="*/ 2551109 h 3810423"/>
                <a:gd name="connsiteX47" fmla="*/ 377991 w 5530323"/>
                <a:gd name="connsiteY47" fmla="*/ 2661069 h 3810423"/>
                <a:gd name="connsiteX48" fmla="*/ 262244 w 5530323"/>
                <a:gd name="connsiteY48" fmla="*/ 2880988 h 3810423"/>
                <a:gd name="connsiteX49" fmla="*/ 36538 w 5530323"/>
                <a:gd name="connsiteY49" fmla="*/ 3066183 h 3810423"/>
                <a:gd name="connsiteX50" fmla="*/ 1814 w 5530323"/>
                <a:gd name="connsiteY50" fmla="*/ 3176142 h 3810423"/>
                <a:gd name="connsiteX51" fmla="*/ 7601 w 5530323"/>
                <a:gd name="connsiteY51" fmla="*/ 3320826 h 3810423"/>
                <a:gd name="connsiteX52" fmla="*/ 30750 w 5530323"/>
                <a:gd name="connsiteY52" fmla="*/ 3639130 h 3810423"/>
                <a:gd name="connsiteX53" fmla="*/ 117561 w 5530323"/>
                <a:gd name="connsiteY53" fmla="*/ 3795388 h 3810423"/>
                <a:gd name="connsiteX54" fmla="*/ 163859 w 5530323"/>
                <a:gd name="connsiteY54" fmla="*/ 3795388 h 38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530323" h="3810423">
                  <a:moveTo>
                    <a:pt x="24963" y="3766451"/>
                  </a:moveTo>
                  <a:cubicBezTo>
                    <a:pt x="159519" y="3792011"/>
                    <a:pt x="294075" y="3817572"/>
                    <a:pt x="395353" y="3801175"/>
                  </a:cubicBezTo>
                  <a:cubicBezTo>
                    <a:pt x="496631" y="3784778"/>
                    <a:pt x="544859" y="3704719"/>
                    <a:pt x="632634" y="3668066"/>
                  </a:cubicBezTo>
                  <a:cubicBezTo>
                    <a:pt x="720409" y="3631413"/>
                    <a:pt x="819758" y="3600547"/>
                    <a:pt x="922001" y="3581256"/>
                  </a:cubicBezTo>
                  <a:cubicBezTo>
                    <a:pt x="1024244" y="3561965"/>
                    <a:pt x="1157353" y="3557142"/>
                    <a:pt x="1246092" y="3552319"/>
                  </a:cubicBezTo>
                  <a:cubicBezTo>
                    <a:pt x="1334831" y="3547496"/>
                    <a:pt x="1382095" y="3549425"/>
                    <a:pt x="1454437" y="3552319"/>
                  </a:cubicBezTo>
                  <a:cubicBezTo>
                    <a:pt x="1526779" y="3555213"/>
                    <a:pt x="1609730" y="3576433"/>
                    <a:pt x="1680143" y="3569681"/>
                  </a:cubicBezTo>
                  <a:cubicBezTo>
                    <a:pt x="1750556" y="3562929"/>
                    <a:pt x="1821933" y="3524347"/>
                    <a:pt x="1876913" y="3511808"/>
                  </a:cubicBezTo>
                  <a:cubicBezTo>
                    <a:pt x="1931893" y="3499269"/>
                    <a:pt x="1941538" y="3500233"/>
                    <a:pt x="2010021" y="3494446"/>
                  </a:cubicBezTo>
                  <a:cubicBezTo>
                    <a:pt x="2078504" y="3488659"/>
                    <a:pt x="2124804" y="3481907"/>
                    <a:pt x="2287814" y="3477084"/>
                  </a:cubicBezTo>
                  <a:cubicBezTo>
                    <a:pt x="2450824" y="3472261"/>
                    <a:pt x="2726687" y="3439466"/>
                    <a:pt x="2988082" y="3465509"/>
                  </a:cubicBezTo>
                  <a:cubicBezTo>
                    <a:pt x="3249477" y="3491552"/>
                    <a:pt x="3625654" y="3627555"/>
                    <a:pt x="3856183" y="3633342"/>
                  </a:cubicBezTo>
                  <a:cubicBezTo>
                    <a:pt x="4086712" y="3639129"/>
                    <a:pt x="4269979" y="3644916"/>
                    <a:pt x="4371257" y="3500233"/>
                  </a:cubicBezTo>
                  <a:cubicBezTo>
                    <a:pt x="4472535" y="3355550"/>
                    <a:pt x="4413697" y="2964904"/>
                    <a:pt x="4463854" y="2765241"/>
                  </a:cubicBezTo>
                  <a:cubicBezTo>
                    <a:pt x="4514011" y="2565578"/>
                    <a:pt x="4572850" y="2480697"/>
                    <a:pt x="4672199" y="2302254"/>
                  </a:cubicBezTo>
                  <a:cubicBezTo>
                    <a:pt x="4771548" y="2123811"/>
                    <a:pt x="4961565" y="1843125"/>
                    <a:pt x="5059950" y="1694583"/>
                  </a:cubicBezTo>
                  <a:cubicBezTo>
                    <a:pt x="5158335" y="1546041"/>
                    <a:pt x="5206563" y="1483345"/>
                    <a:pt x="5262507" y="1411003"/>
                  </a:cubicBezTo>
                  <a:cubicBezTo>
                    <a:pt x="5318451" y="1338661"/>
                    <a:pt x="5351246" y="1311653"/>
                    <a:pt x="5395616" y="1260532"/>
                  </a:cubicBezTo>
                  <a:cubicBezTo>
                    <a:pt x="5439986" y="1209411"/>
                    <a:pt x="5518115" y="1175651"/>
                    <a:pt x="5528725" y="1104274"/>
                  </a:cubicBezTo>
                  <a:cubicBezTo>
                    <a:pt x="5539335" y="1032897"/>
                    <a:pt x="5494965" y="870851"/>
                    <a:pt x="5459277" y="832269"/>
                  </a:cubicBezTo>
                  <a:cubicBezTo>
                    <a:pt x="5423589" y="793687"/>
                    <a:pt x="5383077" y="876638"/>
                    <a:pt x="5314594" y="872780"/>
                  </a:cubicBezTo>
                  <a:cubicBezTo>
                    <a:pt x="5246111" y="868922"/>
                    <a:pt x="5117824" y="875673"/>
                    <a:pt x="5048376" y="809119"/>
                  </a:cubicBezTo>
                  <a:cubicBezTo>
                    <a:pt x="4978928" y="742565"/>
                    <a:pt x="4953849" y="592094"/>
                    <a:pt x="4897905" y="473454"/>
                  </a:cubicBezTo>
                  <a:cubicBezTo>
                    <a:pt x="4841961" y="354814"/>
                    <a:pt x="4770583" y="167689"/>
                    <a:pt x="4712710" y="97276"/>
                  </a:cubicBezTo>
                  <a:cubicBezTo>
                    <a:pt x="4654837" y="26863"/>
                    <a:pt x="4626864" y="66411"/>
                    <a:pt x="4550664" y="50978"/>
                  </a:cubicBezTo>
                  <a:cubicBezTo>
                    <a:pt x="4474464" y="35545"/>
                    <a:pt x="4331710" y="-15577"/>
                    <a:pt x="4255510" y="4679"/>
                  </a:cubicBezTo>
                  <a:cubicBezTo>
                    <a:pt x="4179310" y="24935"/>
                    <a:pt x="4188955" y="140682"/>
                    <a:pt x="4093464" y="172512"/>
                  </a:cubicBezTo>
                  <a:cubicBezTo>
                    <a:pt x="3997973" y="204342"/>
                    <a:pt x="3772267" y="201448"/>
                    <a:pt x="3682563" y="195661"/>
                  </a:cubicBezTo>
                  <a:cubicBezTo>
                    <a:pt x="3592859" y="189874"/>
                    <a:pt x="3599612" y="155150"/>
                    <a:pt x="3555242" y="137788"/>
                  </a:cubicBezTo>
                  <a:cubicBezTo>
                    <a:pt x="3510872" y="120426"/>
                    <a:pt x="3484829" y="89560"/>
                    <a:pt x="3416345" y="91489"/>
                  </a:cubicBezTo>
                  <a:cubicBezTo>
                    <a:pt x="3347861" y="93418"/>
                    <a:pt x="3212823" y="127177"/>
                    <a:pt x="3144340" y="149362"/>
                  </a:cubicBezTo>
                  <a:cubicBezTo>
                    <a:pt x="3075857" y="171547"/>
                    <a:pt x="3056565" y="217846"/>
                    <a:pt x="3005444" y="224598"/>
                  </a:cubicBezTo>
                  <a:cubicBezTo>
                    <a:pt x="2954323" y="231350"/>
                    <a:pt x="2902236" y="193732"/>
                    <a:pt x="2837611" y="189874"/>
                  </a:cubicBezTo>
                  <a:cubicBezTo>
                    <a:pt x="2772986" y="186016"/>
                    <a:pt x="2661097" y="176371"/>
                    <a:pt x="2617692" y="201449"/>
                  </a:cubicBezTo>
                  <a:cubicBezTo>
                    <a:pt x="2574287" y="226527"/>
                    <a:pt x="2578146" y="291153"/>
                    <a:pt x="2577181" y="340345"/>
                  </a:cubicBezTo>
                  <a:cubicBezTo>
                    <a:pt x="2576217" y="389537"/>
                    <a:pt x="2606118" y="438730"/>
                    <a:pt x="2611905" y="496603"/>
                  </a:cubicBezTo>
                  <a:cubicBezTo>
                    <a:pt x="2617692" y="554476"/>
                    <a:pt x="2626373" y="619101"/>
                    <a:pt x="2611905" y="687585"/>
                  </a:cubicBezTo>
                  <a:cubicBezTo>
                    <a:pt x="2597437" y="756068"/>
                    <a:pt x="2566571" y="843843"/>
                    <a:pt x="2525095" y="907504"/>
                  </a:cubicBezTo>
                  <a:cubicBezTo>
                    <a:pt x="2483619" y="971165"/>
                    <a:pt x="2428639" y="1010712"/>
                    <a:pt x="2363049" y="1069550"/>
                  </a:cubicBezTo>
                  <a:cubicBezTo>
                    <a:pt x="2297459" y="1128388"/>
                    <a:pt x="2208721" y="1210375"/>
                    <a:pt x="2131556" y="1260532"/>
                  </a:cubicBezTo>
                  <a:cubicBezTo>
                    <a:pt x="2054392" y="1310689"/>
                    <a:pt x="1995553" y="1315512"/>
                    <a:pt x="1900062" y="1370492"/>
                  </a:cubicBezTo>
                  <a:cubicBezTo>
                    <a:pt x="1804571" y="1425472"/>
                    <a:pt x="1652171" y="1489133"/>
                    <a:pt x="1558609" y="1590411"/>
                  </a:cubicBezTo>
                  <a:cubicBezTo>
                    <a:pt x="1465047" y="1691689"/>
                    <a:pt x="1404280" y="1887494"/>
                    <a:pt x="1338690" y="1978162"/>
                  </a:cubicBezTo>
                  <a:cubicBezTo>
                    <a:pt x="1273100" y="2068830"/>
                    <a:pt x="1219084" y="2087158"/>
                    <a:pt x="1165069" y="2134421"/>
                  </a:cubicBezTo>
                  <a:cubicBezTo>
                    <a:pt x="1111054" y="2181684"/>
                    <a:pt x="1079224" y="2202904"/>
                    <a:pt x="1014599" y="2261742"/>
                  </a:cubicBezTo>
                  <a:cubicBezTo>
                    <a:pt x="949974" y="2320580"/>
                    <a:pt x="849660" y="2439221"/>
                    <a:pt x="777318" y="2487449"/>
                  </a:cubicBezTo>
                  <a:cubicBezTo>
                    <a:pt x="704976" y="2535677"/>
                    <a:pt x="647102" y="2522172"/>
                    <a:pt x="580548" y="2551109"/>
                  </a:cubicBezTo>
                  <a:cubicBezTo>
                    <a:pt x="513994" y="2580046"/>
                    <a:pt x="431042" y="2606089"/>
                    <a:pt x="377991" y="2661069"/>
                  </a:cubicBezTo>
                  <a:cubicBezTo>
                    <a:pt x="324940" y="2716049"/>
                    <a:pt x="319153" y="2813469"/>
                    <a:pt x="262244" y="2880988"/>
                  </a:cubicBezTo>
                  <a:cubicBezTo>
                    <a:pt x="205335" y="2948507"/>
                    <a:pt x="79943" y="3016991"/>
                    <a:pt x="36538" y="3066183"/>
                  </a:cubicBezTo>
                  <a:cubicBezTo>
                    <a:pt x="-6867" y="3115375"/>
                    <a:pt x="6637" y="3133702"/>
                    <a:pt x="1814" y="3176142"/>
                  </a:cubicBezTo>
                  <a:cubicBezTo>
                    <a:pt x="-3009" y="3218582"/>
                    <a:pt x="2778" y="3243661"/>
                    <a:pt x="7601" y="3320826"/>
                  </a:cubicBezTo>
                  <a:cubicBezTo>
                    <a:pt x="12424" y="3397991"/>
                    <a:pt x="12423" y="3560036"/>
                    <a:pt x="30750" y="3639130"/>
                  </a:cubicBezTo>
                  <a:cubicBezTo>
                    <a:pt x="49077" y="3718224"/>
                    <a:pt x="95376" y="3769345"/>
                    <a:pt x="117561" y="3795388"/>
                  </a:cubicBezTo>
                  <a:cubicBezTo>
                    <a:pt x="139746" y="3821431"/>
                    <a:pt x="151802" y="3808409"/>
                    <a:pt x="163859" y="3795388"/>
                  </a:cubicBezTo>
                </a:path>
              </a:pathLst>
            </a:cu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1" name="Straight Arrow Connector 50"/>
            <p:cNvCxnSpPr>
              <a:stCxn id="50" idx="53"/>
            </p:cNvCxnSpPr>
            <p:nvPr/>
          </p:nvCxnSpPr>
          <p:spPr>
            <a:xfrm flipH="1">
              <a:off x="1905000" y="5347504"/>
              <a:ext cx="340489" cy="626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514600" y="4450962"/>
              <a:ext cx="76200" cy="76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048" name="Group 2047"/>
          <p:cNvGrpSpPr>
            <a:grpSpLocks noChangeAspect="1"/>
          </p:cNvGrpSpPr>
          <p:nvPr/>
        </p:nvGrpSpPr>
        <p:grpSpPr>
          <a:xfrm>
            <a:off x="2065535" y="1259740"/>
            <a:ext cx="3232687" cy="1809512"/>
            <a:chOff x="228600" y="1295400"/>
            <a:chExt cx="8787332" cy="4918752"/>
          </a:xfrm>
        </p:grpSpPr>
        <p:pic>
          <p:nvPicPr>
            <p:cNvPr id="54" name="Picture 53"/>
            <p:cNvPicPr>
              <a:picLocks noChangeAspect="1"/>
            </p:cNvPicPr>
            <p:nvPr/>
          </p:nvPicPr>
          <p:blipFill>
            <a:blip r:embed="rId5"/>
            <a:stretch>
              <a:fillRect/>
            </a:stretch>
          </p:blipFill>
          <p:spPr>
            <a:xfrm>
              <a:off x="228600" y="1295400"/>
              <a:ext cx="8787332" cy="4918752"/>
            </a:xfrm>
            <a:prstGeom prst="rect">
              <a:avLst/>
            </a:prstGeom>
          </p:spPr>
        </p:pic>
        <p:sp>
          <p:nvSpPr>
            <p:cNvPr id="55" name="Freeform 54"/>
            <p:cNvSpPr/>
            <p:nvPr/>
          </p:nvSpPr>
          <p:spPr>
            <a:xfrm>
              <a:off x="1311447" y="1526880"/>
              <a:ext cx="4106926" cy="2964237"/>
            </a:xfrm>
            <a:custGeom>
              <a:avLst/>
              <a:gdLst>
                <a:gd name="connsiteX0" fmla="*/ 4093930 w 4106926"/>
                <a:gd name="connsiteY0" fmla="*/ 816993 h 2964237"/>
                <a:gd name="connsiteX1" fmla="*/ 4105505 w 4106926"/>
                <a:gd name="connsiteY1" fmla="*/ 660735 h 2964237"/>
                <a:gd name="connsiteX2" fmla="*/ 4059206 w 4106926"/>
                <a:gd name="connsiteY2" fmla="*/ 504477 h 2964237"/>
                <a:gd name="connsiteX3" fmla="*/ 4047631 w 4106926"/>
                <a:gd name="connsiteY3" fmla="*/ 336644 h 2964237"/>
                <a:gd name="connsiteX4" fmla="*/ 3810350 w 4106926"/>
                <a:gd name="connsiteY4" fmla="*/ 249834 h 2964237"/>
                <a:gd name="connsiteX5" fmla="*/ 3561495 w 4106926"/>
                <a:gd name="connsiteY5" fmla="*/ 267196 h 2964237"/>
                <a:gd name="connsiteX6" fmla="*/ 3358938 w 4106926"/>
                <a:gd name="connsiteY6" fmla="*/ 139874 h 2964237"/>
                <a:gd name="connsiteX7" fmla="*/ 3185318 w 4106926"/>
                <a:gd name="connsiteY7" fmla="*/ 12553 h 2964237"/>
                <a:gd name="connsiteX8" fmla="*/ 2976973 w 4106926"/>
                <a:gd name="connsiteY8" fmla="*/ 12553 h 2964237"/>
                <a:gd name="connsiteX9" fmla="*/ 2832290 w 4106926"/>
                <a:gd name="connsiteY9" fmla="*/ 82001 h 2964237"/>
                <a:gd name="connsiteX10" fmla="*/ 2699181 w 4106926"/>
                <a:gd name="connsiteY10" fmla="*/ 110938 h 2964237"/>
                <a:gd name="connsiteX11" fmla="*/ 2531348 w 4106926"/>
                <a:gd name="connsiteY11" fmla="*/ 307707 h 2964237"/>
                <a:gd name="connsiteX12" fmla="*/ 2357728 w 4106926"/>
                <a:gd name="connsiteY12" fmla="*/ 463966 h 2964237"/>
                <a:gd name="connsiteX13" fmla="*/ 2126234 w 4106926"/>
                <a:gd name="connsiteY13" fmla="*/ 504477 h 2964237"/>
                <a:gd name="connsiteX14" fmla="*/ 1750057 w 4106926"/>
                <a:gd name="connsiteY14" fmla="*/ 533414 h 2964237"/>
                <a:gd name="connsiteX15" fmla="*/ 1524350 w 4106926"/>
                <a:gd name="connsiteY15" fmla="*/ 608649 h 2964237"/>
                <a:gd name="connsiteX16" fmla="*/ 1350730 w 4106926"/>
                <a:gd name="connsiteY16" fmla="*/ 753333 h 2964237"/>
                <a:gd name="connsiteX17" fmla="*/ 1130811 w 4106926"/>
                <a:gd name="connsiteY17" fmla="*/ 776482 h 2964237"/>
                <a:gd name="connsiteX18" fmla="*/ 1038214 w 4106926"/>
                <a:gd name="connsiteY18" fmla="*/ 637586 h 2964237"/>
                <a:gd name="connsiteX19" fmla="*/ 777783 w 4106926"/>
                <a:gd name="connsiteY19" fmla="*/ 452391 h 2964237"/>
                <a:gd name="connsiteX20" fmla="*/ 511566 w 4106926"/>
                <a:gd name="connsiteY20" fmla="*/ 492902 h 2964237"/>
                <a:gd name="connsiteX21" fmla="*/ 251135 w 4106926"/>
                <a:gd name="connsiteY21" fmla="*/ 857505 h 2964237"/>
                <a:gd name="connsiteX22" fmla="*/ 129601 w 4106926"/>
                <a:gd name="connsiteY22" fmla="*/ 1175809 h 2964237"/>
                <a:gd name="connsiteX23" fmla="*/ 106452 w 4106926"/>
                <a:gd name="connsiteY23" fmla="*/ 1442026 h 2964237"/>
                <a:gd name="connsiteX24" fmla="*/ 210624 w 4106926"/>
                <a:gd name="connsiteY24" fmla="*/ 1696669 h 2964237"/>
                <a:gd name="connsiteX25" fmla="*/ 170112 w 4106926"/>
                <a:gd name="connsiteY25" fmla="*/ 1980249 h 2964237"/>
                <a:gd name="connsiteX26" fmla="*/ 83302 w 4106926"/>
                <a:gd name="connsiteY26" fmla="*/ 2107571 h 2964237"/>
                <a:gd name="connsiteX27" fmla="*/ 8067 w 4106926"/>
                <a:gd name="connsiteY27" fmla="*/ 2246467 h 2964237"/>
                <a:gd name="connsiteX28" fmla="*/ 13854 w 4106926"/>
                <a:gd name="connsiteY28" fmla="*/ 2385363 h 2964237"/>
                <a:gd name="connsiteX29" fmla="*/ 112239 w 4106926"/>
                <a:gd name="connsiteY29" fmla="*/ 2645793 h 2964237"/>
                <a:gd name="connsiteX30" fmla="*/ 199049 w 4106926"/>
                <a:gd name="connsiteY30" fmla="*/ 2854138 h 2964237"/>
                <a:gd name="connsiteX31" fmla="*/ 442118 w 4106926"/>
                <a:gd name="connsiteY31" fmla="*/ 2929373 h 2964237"/>
                <a:gd name="connsiteX32" fmla="*/ 696761 w 4106926"/>
                <a:gd name="connsiteY32" fmla="*/ 2964097 h 2964237"/>
                <a:gd name="connsiteX33" fmla="*/ 945616 w 4106926"/>
                <a:gd name="connsiteY33" fmla="*/ 2917798 h 2964237"/>
                <a:gd name="connsiteX34" fmla="*/ 1206047 w 4106926"/>
                <a:gd name="connsiteY34" fmla="*/ 2906224 h 2964237"/>
                <a:gd name="connsiteX35" fmla="*/ 1449115 w 4106926"/>
                <a:gd name="connsiteY35" fmla="*/ 2807839 h 2964237"/>
                <a:gd name="connsiteX36" fmla="*/ 1692183 w 4106926"/>
                <a:gd name="connsiteY36" fmla="*/ 2738391 h 2964237"/>
                <a:gd name="connsiteX37" fmla="*/ 1894740 w 4106926"/>
                <a:gd name="connsiteY37" fmla="*/ 2587920 h 2964237"/>
                <a:gd name="connsiteX38" fmla="*/ 1975763 w 4106926"/>
                <a:gd name="connsiteY38" fmla="*/ 2512685 h 2964237"/>
                <a:gd name="connsiteX39" fmla="*/ 2241981 w 4106926"/>
                <a:gd name="connsiteY39" fmla="*/ 2570558 h 2964237"/>
                <a:gd name="connsiteX40" fmla="*/ 2404026 w 4106926"/>
                <a:gd name="connsiteY40" fmla="*/ 2530047 h 2964237"/>
                <a:gd name="connsiteX41" fmla="*/ 2757054 w 4106926"/>
                <a:gd name="connsiteY41" fmla="*/ 2518472 h 2964237"/>
                <a:gd name="connsiteX42" fmla="*/ 2994335 w 4106926"/>
                <a:gd name="connsiteY42" fmla="*/ 2385363 h 2964237"/>
                <a:gd name="connsiteX43" fmla="*/ 3023272 w 4106926"/>
                <a:gd name="connsiteY43" fmla="*/ 2165444 h 2964237"/>
                <a:gd name="connsiteX44" fmla="*/ 3110082 w 4106926"/>
                <a:gd name="connsiteY44" fmla="*/ 1916588 h 2964237"/>
                <a:gd name="connsiteX45" fmla="*/ 3225829 w 4106926"/>
                <a:gd name="connsiteY45" fmla="*/ 1592497 h 2964237"/>
                <a:gd name="connsiteX46" fmla="*/ 3283702 w 4106926"/>
                <a:gd name="connsiteY46" fmla="*/ 1476750 h 2964237"/>
                <a:gd name="connsiteX47" fmla="*/ 3382087 w 4106926"/>
                <a:gd name="connsiteY47" fmla="*/ 1413090 h 2964237"/>
                <a:gd name="connsiteX48" fmla="*/ 3584644 w 4106926"/>
                <a:gd name="connsiteY48" fmla="*/ 1355216 h 2964237"/>
                <a:gd name="connsiteX49" fmla="*/ 3677242 w 4106926"/>
                <a:gd name="connsiteY49" fmla="*/ 1314705 h 2964237"/>
                <a:gd name="connsiteX50" fmla="*/ 3792988 w 4106926"/>
                <a:gd name="connsiteY50" fmla="*/ 1268406 h 2964237"/>
                <a:gd name="connsiteX51" fmla="*/ 3995545 w 4106926"/>
                <a:gd name="connsiteY51" fmla="*/ 1094786 h 2964237"/>
                <a:gd name="connsiteX52" fmla="*/ 4082356 w 4106926"/>
                <a:gd name="connsiteY52" fmla="*/ 926953 h 2964237"/>
                <a:gd name="connsiteX53" fmla="*/ 4093930 w 4106926"/>
                <a:gd name="connsiteY53" fmla="*/ 816993 h 296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06926" h="2964237">
                  <a:moveTo>
                    <a:pt x="4093930" y="816993"/>
                  </a:moveTo>
                  <a:cubicBezTo>
                    <a:pt x="4097788" y="772623"/>
                    <a:pt x="4111292" y="712821"/>
                    <a:pt x="4105505" y="660735"/>
                  </a:cubicBezTo>
                  <a:cubicBezTo>
                    <a:pt x="4099718" y="608649"/>
                    <a:pt x="4068852" y="558492"/>
                    <a:pt x="4059206" y="504477"/>
                  </a:cubicBezTo>
                  <a:cubicBezTo>
                    <a:pt x="4049560" y="450462"/>
                    <a:pt x="4089107" y="379085"/>
                    <a:pt x="4047631" y="336644"/>
                  </a:cubicBezTo>
                  <a:cubicBezTo>
                    <a:pt x="4006155" y="294203"/>
                    <a:pt x="3891373" y="261409"/>
                    <a:pt x="3810350" y="249834"/>
                  </a:cubicBezTo>
                  <a:cubicBezTo>
                    <a:pt x="3729327" y="238259"/>
                    <a:pt x="3636730" y="285523"/>
                    <a:pt x="3561495" y="267196"/>
                  </a:cubicBezTo>
                  <a:cubicBezTo>
                    <a:pt x="3486260" y="248869"/>
                    <a:pt x="3421634" y="182314"/>
                    <a:pt x="3358938" y="139874"/>
                  </a:cubicBezTo>
                  <a:cubicBezTo>
                    <a:pt x="3296242" y="97434"/>
                    <a:pt x="3248979" y="33773"/>
                    <a:pt x="3185318" y="12553"/>
                  </a:cubicBezTo>
                  <a:cubicBezTo>
                    <a:pt x="3121657" y="-8667"/>
                    <a:pt x="3035811" y="978"/>
                    <a:pt x="2976973" y="12553"/>
                  </a:cubicBezTo>
                  <a:cubicBezTo>
                    <a:pt x="2918135" y="24128"/>
                    <a:pt x="2878589" y="65603"/>
                    <a:pt x="2832290" y="82001"/>
                  </a:cubicBezTo>
                  <a:cubicBezTo>
                    <a:pt x="2785991" y="98399"/>
                    <a:pt x="2749338" y="73320"/>
                    <a:pt x="2699181" y="110938"/>
                  </a:cubicBezTo>
                  <a:cubicBezTo>
                    <a:pt x="2649024" y="148556"/>
                    <a:pt x="2588257" y="248869"/>
                    <a:pt x="2531348" y="307707"/>
                  </a:cubicBezTo>
                  <a:cubicBezTo>
                    <a:pt x="2474439" y="366545"/>
                    <a:pt x="2425247" y="431171"/>
                    <a:pt x="2357728" y="463966"/>
                  </a:cubicBezTo>
                  <a:cubicBezTo>
                    <a:pt x="2290209" y="496761"/>
                    <a:pt x="2227512" y="492902"/>
                    <a:pt x="2126234" y="504477"/>
                  </a:cubicBezTo>
                  <a:cubicBezTo>
                    <a:pt x="2024955" y="516052"/>
                    <a:pt x="1850371" y="516052"/>
                    <a:pt x="1750057" y="533414"/>
                  </a:cubicBezTo>
                  <a:cubicBezTo>
                    <a:pt x="1649743" y="550776"/>
                    <a:pt x="1590904" y="571996"/>
                    <a:pt x="1524350" y="608649"/>
                  </a:cubicBezTo>
                  <a:cubicBezTo>
                    <a:pt x="1457796" y="645302"/>
                    <a:pt x="1416320" y="725361"/>
                    <a:pt x="1350730" y="753333"/>
                  </a:cubicBezTo>
                  <a:cubicBezTo>
                    <a:pt x="1285140" y="781305"/>
                    <a:pt x="1182897" y="795773"/>
                    <a:pt x="1130811" y="776482"/>
                  </a:cubicBezTo>
                  <a:cubicBezTo>
                    <a:pt x="1078725" y="757191"/>
                    <a:pt x="1097052" y="691601"/>
                    <a:pt x="1038214" y="637586"/>
                  </a:cubicBezTo>
                  <a:cubicBezTo>
                    <a:pt x="979376" y="583571"/>
                    <a:pt x="865558" y="476505"/>
                    <a:pt x="777783" y="452391"/>
                  </a:cubicBezTo>
                  <a:cubicBezTo>
                    <a:pt x="690008" y="428277"/>
                    <a:pt x="599341" y="425383"/>
                    <a:pt x="511566" y="492902"/>
                  </a:cubicBezTo>
                  <a:cubicBezTo>
                    <a:pt x="423791" y="560421"/>
                    <a:pt x="314796" y="743687"/>
                    <a:pt x="251135" y="857505"/>
                  </a:cubicBezTo>
                  <a:cubicBezTo>
                    <a:pt x="187474" y="971323"/>
                    <a:pt x="153715" y="1078389"/>
                    <a:pt x="129601" y="1175809"/>
                  </a:cubicBezTo>
                  <a:cubicBezTo>
                    <a:pt x="105487" y="1273229"/>
                    <a:pt x="92948" y="1355216"/>
                    <a:pt x="106452" y="1442026"/>
                  </a:cubicBezTo>
                  <a:cubicBezTo>
                    <a:pt x="119956" y="1528836"/>
                    <a:pt x="200014" y="1606965"/>
                    <a:pt x="210624" y="1696669"/>
                  </a:cubicBezTo>
                  <a:cubicBezTo>
                    <a:pt x="221234" y="1786373"/>
                    <a:pt x="191332" y="1911765"/>
                    <a:pt x="170112" y="1980249"/>
                  </a:cubicBezTo>
                  <a:cubicBezTo>
                    <a:pt x="148892" y="2048733"/>
                    <a:pt x="110309" y="2063201"/>
                    <a:pt x="83302" y="2107571"/>
                  </a:cubicBezTo>
                  <a:cubicBezTo>
                    <a:pt x="56294" y="2151941"/>
                    <a:pt x="19642" y="2200168"/>
                    <a:pt x="8067" y="2246467"/>
                  </a:cubicBezTo>
                  <a:cubicBezTo>
                    <a:pt x="-3508" y="2292766"/>
                    <a:pt x="-3508" y="2318809"/>
                    <a:pt x="13854" y="2385363"/>
                  </a:cubicBezTo>
                  <a:cubicBezTo>
                    <a:pt x="31216" y="2451917"/>
                    <a:pt x="81373" y="2567664"/>
                    <a:pt x="112239" y="2645793"/>
                  </a:cubicBezTo>
                  <a:cubicBezTo>
                    <a:pt x="143105" y="2723922"/>
                    <a:pt x="144069" y="2806875"/>
                    <a:pt x="199049" y="2854138"/>
                  </a:cubicBezTo>
                  <a:cubicBezTo>
                    <a:pt x="254029" y="2901401"/>
                    <a:pt x="359166" y="2911047"/>
                    <a:pt x="442118" y="2929373"/>
                  </a:cubicBezTo>
                  <a:cubicBezTo>
                    <a:pt x="525070" y="2947699"/>
                    <a:pt x="612845" y="2966026"/>
                    <a:pt x="696761" y="2964097"/>
                  </a:cubicBezTo>
                  <a:cubicBezTo>
                    <a:pt x="780677" y="2962168"/>
                    <a:pt x="860735" y="2927443"/>
                    <a:pt x="945616" y="2917798"/>
                  </a:cubicBezTo>
                  <a:cubicBezTo>
                    <a:pt x="1030497" y="2908153"/>
                    <a:pt x="1122131" y="2924550"/>
                    <a:pt x="1206047" y="2906224"/>
                  </a:cubicBezTo>
                  <a:cubicBezTo>
                    <a:pt x="1289963" y="2887898"/>
                    <a:pt x="1368092" y="2835811"/>
                    <a:pt x="1449115" y="2807839"/>
                  </a:cubicBezTo>
                  <a:cubicBezTo>
                    <a:pt x="1530138" y="2779867"/>
                    <a:pt x="1617912" y="2775044"/>
                    <a:pt x="1692183" y="2738391"/>
                  </a:cubicBezTo>
                  <a:cubicBezTo>
                    <a:pt x="1766454" y="2701738"/>
                    <a:pt x="1847477" y="2625538"/>
                    <a:pt x="1894740" y="2587920"/>
                  </a:cubicBezTo>
                  <a:cubicBezTo>
                    <a:pt x="1942003" y="2550302"/>
                    <a:pt x="1917890" y="2515579"/>
                    <a:pt x="1975763" y="2512685"/>
                  </a:cubicBezTo>
                  <a:cubicBezTo>
                    <a:pt x="2033636" y="2509791"/>
                    <a:pt x="2170604" y="2567664"/>
                    <a:pt x="2241981" y="2570558"/>
                  </a:cubicBezTo>
                  <a:cubicBezTo>
                    <a:pt x="2313358" y="2573452"/>
                    <a:pt x="2318181" y="2538728"/>
                    <a:pt x="2404026" y="2530047"/>
                  </a:cubicBezTo>
                  <a:cubicBezTo>
                    <a:pt x="2489871" y="2521366"/>
                    <a:pt x="2658669" y="2542586"/>
                    <a:pt x="2757054" y="2518472"/>
                  </a:cubicBezTo>
                  <a:cubicBezTo>
                    <a:pt x="2855439" y="2494358"/>
                    <a:pt x="2949965" y="2444201"/>
                    <a:pt x="2994335" y="2385363"/>
                  </a:cubicBezTo>
                  <a:cubicBezTo>
                    <a:pt x="3038705" y="2326525"/>
                    <a:pt x="3003981" y="2243573"/>
                    <a:pt x="3023272" y="2165444"/>
                  </a:cubicBezTo>
                  <a:cubicBezTo>
                    <a:pt x="3042563" y="2087315"/>
                    <a:pt x="3076323" y="2012079"/>
                    <a:pt x="3110082" y="1916588"/>
                  </a:cubicBezTo>
                  <a:cubicBezTo>
                    <a:pt x="3143841" y="1821097"/>
                    <a:pt x="3196892" y="1665803"/>
                    <a:pt x="3225829" y="1592497"/>
                  </a:cubicBezTo>
                  <a:cubicBezTo>
                    <a:pt x="3254766" y="1519191"/>
                    <a:pt x="3257659" y="1506651"/>
                    <a:pt x="3283702" y="1476750"/>
                  </a:cubicBezTo>
                  <a:cubicBezTo>
                    <a:pt x="3309745" y="1446849"/>
                    <a:pt x="3331930" y="1433346"/>
                    <a:pt x="3382087" y="1413090"/>
                  </a:cubicBezTo>
                  <a:cubicBezTo>
                    <a:pt x="3432244" y="1392834"/>
                    <a:pt x="3535452" y="1371613"/>
                    <a:pt x="3584644" y="1355216"/>
                  </a:cubicBezTo>
                  <a:cubicBezTo>
                    <a:pt x="3633836" y="1338819"/>
                    <a:pt x="3642518" y="1329173"/>
                    <a:pt x="3677242" y="1314705"/>
                  </a:cubicBezTo>
                  <a:cubicBezTo>
                    <a:pt x="3711966" y="1300237"/>
                    <a:pt x="3739938" y="1305059"/>
                    <a:pt x="3792988" y="1268406"/>
                  </a:cubicBezTo>
                  <a:cubicBezTo>
                    <a:pt x="3846038" y="1231753"/>
                    <a:pt x="3947317" y="1151695"/>
                    <a:pt x="3995545" y="1094786"/>
                  </a:cubicBezTo>
                  <a:cubicBezTo>
                    <a:pt x="4043773" y="1037877"/>
                    <a:pt x="4064994" y="972287"/>
                    <a:pt x="4082356" y="926953"/>
                  </a:cubicBezTo>
                  <a:cubicBezTo>
                    <a:pt x="4099718" y="881619"/>
                    <a:pt x="4090072" y="861363"/>
                    <a:pt x="4093930" y="816993"/>
                  </a:cubicBezTo>
                  <a:close/>
                </a:path>
              </a:pathLst>
            </a:custGeom>
            <a:no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60" name="Picture 59"/>
          <p:cNvPicPr>
            <a:picLocks noChangeAspect="1"/>
          </p:cNvPicPr>
          <p:nvPr/>
        </p:nvPicPr>
        <p:blipFill>
          <a:blip r:embed="rId6"/>
          <a:stretch>
            <a:fillRect/>
          </a:stretch>
        </p:blipFill>
        <p:spPr>
          <a:xfrm>
            <a:off x="2315017" y="4430814"/>
            <a:ext cx="2489811" cy="1853439"/>
          </a:xfrm>
          <a:prstGeom prst="rect">
            <a:avLst/>
          </a:prstGeom>
          <a:ln w="22225">
            <a:solidFill>
              <a:schemeClr val="tx1"/>
            </a:solidFill>
          </a:ln>
        </p:spPr>
      </p:pic>
      <p:pic>
        <p:nvPicPr>
          <p:cNvPr id="2051" name="Picture 2050"/>
          <p:cNvPicPr>
            <a:picLocks noChangeAspect="1"/>
          </p:cNvPicPr>
          <p:nvPr/>
        </p:nvPicPr>
        <p:blipFill>
          <a:blip r:embed="rId7"/>
          <a:stretch>
            <a:fillRect/>
          </a:stretch>
        </p:blipFill>
        <p:spPr>
          <a:xfrm>
            <a:off x="197199" y="1244541"/>
            <a:ext cx="2234215" cy="2256205"/>
          </a:xfrm>
          <a:prstGeom prst="rect">
            <a:avLst/>
          </a:prstGeom>
        </p:spPr>
      </p:pic>
      <p:sp>
        <p:nvSpPr>
          <p:cNvPr id="2052" name="TextBox 2051"/>
          <p:cNvSpPr txBox="1"/>
          <p:nvPr/>
        </p:nvSpPr>
        <p:spPr>
          <a:xfrm>
            <a:off x="3106710" y="2207976"/>
            <a:ext cx="1233351" cy="646331"/>
          </a:xfrm>
          <a:prstGeom prst="rect">
            <a:avLst/>
          </a:prstGeom>
          <a:noFill/>
        </p:spPr>
        <p:txBody>
          <a:bodyPr wrap="none" rtlCol="0">
            <a:spAutoFit/>
          </a:bodyPr>
          <a:lstStyle/>
          <a:p>
            <a:r>
              <a:rPr lang="en-CA" dirty="0">
                <a:solidFill>
                  <a:schemeClr val="bg1"/>
                </a:solidFill>
              </a:rPr>
              <a:t>Trail Valley </a:t>
            </a:r>
          </a:p>
          <a:p>
            <a:r>
              <a:rPr lang="en-CA" dirty="0">
                <a:solidFill>
                  <a:schemeClr val="bg1"/>
                </a:solidFill>
              </a:rPr>
              <a:t>Creek</a:t>
            </a:r>
          </a:p>
        </p:txBody>
      </p:sp>
      <p:sp>
        <p:nvSpPr>
          <p:cNvPr id="2053" name="TextBox 2052"/>
          <p:cNvSpPr txBox="1"/>
          <p:nvPr/>
        </p:nvSpPr>
        <p:spPr>
          <a:xfrm>
            <a:off x="5519433" y="4811435"/>
            <a:ext cx="1033616" cy="646331"/>
          </a:xfrm>
          <a:prstGeom prst="rect">
            <a:avLst/>
          </a:prstGeom>
          <a:noFill/>
        </p:spPr>
        <p:txBody>
          <a:bodyPr wrap="none" rtlCol="0">
            <a:spAutoFit/>
          </a:bodyPr>
          <a:lstStyle/>
          <a:p>
            <a:r>
              <a:rPr lang="en-CA" dirty="0">
                <a:solidFill>
                  <a:schemeClr val="bg1"/>
                </a:solidFill>
              </a:rPr>
              <a:t>Havikpak</a:t>
            </a:r>
          </a:p>
          <a:p>
            <a:r>
              <a:rPr lang="en-CA" dirty="0">
                <a:solidFill>
                  <a:schemeClr val="bg1"/>
                </a:solidFill>
              </a:rPr>
              <a:t>Creek</a:t>
            </a:r>
          </a:p>
        </p:txBody>
      </p:sp>
      <p:sp>
        <p:nvSpPr>
          <p:cNvPr id="7" name="TextBox 6"/>
          <p:cNvSpPr txBox="1"/>
          <p:nvPr/>
        </p:nvSpPr>
        <p:spPr>
          <a:xfrm>
            <a:off x="958396" y="1160231"/>
            <a:ext cx="838691" cy="369332"/>
          </a:xfrm>
          <a:prstGeom prst="rect">
            <a:avLst/>
          </a:prstGeom>
          <a:noFill/>
        </p:spPr>
        <p:txBody>
          <a:bodyPr wrap="none" rtlCol="0">
            <a:spAutoFit/>
          </a:bodyPr>
          <a:lstStyle/>
          <a:p>
            <a:r>
              <a:rPr lang="en-CA" dirty="0"/>
              <a:t>58 km</a:t>
            </a:r>
            <a:r>
              <a:rPr lang="en-CA" baseline="30000" dirty="0"/>
              <a:t>2</a:t>
            </a:r>
          </a:p>
        </p:txBody>
      </p:sp>
      <p:sp>
        <p:nvSpPr>
          <p:cNvPr id="9" name="TextBox 8"/>
          <p:cNvSpPr txBox="1"/>
          <p:nvPr/>
        </p:nvSpPr>
        <p:spPr>
          <a:xfrm>
            <a:off x="3146907" y="4382481"/>
            <a:ext cx="838691" cy="369332"/>
          </a:xfrm>
          <a:prstGeom prst="rect">
            <a:avLst/>
          </a:prstGeom>
          <a:noFill/>
        </p:spPr>
        <p:txBody>
          <a:bodyPr wrap="none" rtlCol="0">
            <a:spAutoFit/>
          </a:bodyPr>
          <a:lstStyle/>
          <a:p>
            <a:r>
              <a:rPr lang="en-CA" dirty="0">
                <a:solidFill>
                  <a:schemeClr val="bg1"/>
                </a:solidFill>
              </a:rPr>
              <a:t>15 km</a:t>
            </a:r>
            <a:r>
              <a:rPr lang="en-CA" baseline="30000" dirty="0">
                <a:solidFill>
                  <a:schemeClr val="bg1"/>
                </a:solidFill>
              </a:rPr>
              <a:t>2</a:t>
            </a:r>
          </a:p>
        </p:txBody>
      </p:sp>
      <p:cxnSp>
        <p:nvCxnSpPr>
          <p:cNvPr id="11" name="Straight Arrow Connector 10"/>
          <p:cNvCxnSpPr>
            <a:stCxn id="55" idx="0"/>
          </p:cNvCxnSpPr>
          <p:nvPr/>
        </p:nvCxnSpPr>
        <p:spPr>
          <a:xfrm flipV="1">
            <a:off x="3969971" y="1397371"/>
            <a:ext cx="698021" cy="248085"/>
          </a:xfrm>
          <a:prstGeom prst="straightConnector1">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3067440">
            <a:off x="4664603" y="3424755"/>
            <a:ext cx="869149" cy="246221"/>
          </a:xfrm>
          <a:prstGeom prst="rect">
            <a:avLst/>
          </a:prstGeom>
          <a:noFill/>
        </p:spPr>
        <p:txBody>
          <a:bodyPr wrap="none" rtlCol="0">
            <a:spAutoFit/>
          </a:bodyPr>
          <a:lstStyle/>
          <a:p>
            <a:r>
              <a:rPr lang="en-CA" sz="1000" dirty="0">
                <a:solidFill>
                  <a:schemeClr val="bg1"/>
                </a:solidFill>
              </a:rPr>
              <a:t>Eskimo Lakes</a:t>
            </a:r>
          </a:p>
        </p:txBody>
      </p:sp>
      <p:cxnSp>
        <p:nvCxnSpPr>
          <p:cNvPr id="2058" name="Straight Arrow Connector 2057"/>
          <p:cNvCxnSpPr>
            <a:cxnSpLocks/>
            <a:stCxn id="140335" idx="0"/>
          </p:cNvCxnSpPr>
          <p:nvPr/>
        </p:nvCxnSpPr>
        <p:spPr>
          <a:xfrm flipH="1" flipV="1">
            <a:off x="4177888" y="1810840"/>
            <a:ext cx="2593648" cy="71961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60" name="Straight Arrow Connector 2059"/>
          <p:cNvCxnSpPr>
            <a:cxnSpLocks/>
            <a:stCxn id="15" idx="2"/>
          </p:cNvCxnSpPr>
          <p:nvPr/>
        </p:nvCxnSpPr>
        <p:spPr>
          <a:xfrm>
            <a:off x="6766145" y="3087532"/>
            <a:ext cx="613" cy="160842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90316" y="3964497"/>
            <a:ext cx="1313180" cy="369332"/>
          </a:xfrm>
          <a:prstGeom prst="rect">
            <a:avLst/>
          </a:prstGeom>
          <a:noFill/>
        </p:spPr>
        <p:txBody>
          <a:bodyPr wrap="none" rtlCol="0">
            <a:spAutoFit/>
          </a:bodyPr>
          <a:lstStyle/>
          <a:p>
            <a:r>
              <a:rPr lang="en-CA" dirty="0"/>
              <a:t>50 km apart</a:t>
            </a:r>
          </a:p>
        </p:txBody>
      </p:sp>
      <p:sp>
        <p:nvSpPr>
          <p:cNvPr id="5" name="TextBox 4"/>
          <p:cNvSpPr txBox="1"/>
          <p:nvPr/>
        </p:nvSpPr>
        <p:spPr>
          <a:xfrm>
            <a:off x="131876" y="4430813"/>
            <a:ext cx="1691803" cy="1754326"/>
          </a:xfrm>
          <a:prstGeom prst="rect">
            <a:avLst/>
          </a:prstGeom>
          <a:noFill/>
        </p:spPr>
        <p:txBody>
          <a:bodyPr wrap="square" rtlCol="0">
            <a:spAutoFit/>
          </a:bodyPr>
          <a:lstStyle/>
          <a:p>
            <a:r>
              <a:rPr lang="en-CA" dirty="0"/>
              <a:t>Both are continuous permafrost.</a:t>
            </a:r>
          </a:p>
          <a:p>
            <a:endParaRPr lang="en-CA" dirty="0"/>
          </a:p>
          <a:p>
            <a:r>
              <a:rPr lang="en-CA" dirty="0"/>
              <a:t>Climate very similar</a:t>
            </a:r>
          </a:p>
        </p:txBody>
      </p:sp>
    </p:spTree>
    <p:extLst>
      <p:ext uri="{BB962C8B-B14F-4D97-AF65-F5344CB8AC3E}">
        <p14:creationId xmlns:p14="http://schemas.microsoft.com/office/powerpoint/2010/main" val="175252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0"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C1097B8-A0CE-4969-86A0-551580730AF2}"/>
              </a:ext>
            </a:extLst>
          </p:cNvPr>
          <p:cNvSpPr txBox="1"/>
          <p:nvPr/>
        </p:nvSpPr>
        <p:spPr>
          <a:xfrm>
            <a:off x="228600" y="152400"/>
            <a:ext cx="8915400" cy="6509474"/>
          </a:xfrm>
          <a:prstGeom prst="rect">
            <a:avLst/>
          </a:prstGeom>
          <a:noFill/>
        </p:spPr>
        <p:txBody>
          <a:bodyPr wrap="square" rtlCol="0">
            <a:spAutoFit/>
          </a:bodyPr>
          <a:lstStyle/>
          <a:p>
            <a:pPr>
              <a:spcBef>
                <a:spcPts val="600"/>
              </a:spcBef>
            </a:pPr>
            <a:r>
              <a:rPr lang="en-CA" sz="2800" b="1" dirty="0"/>
              <a:t>Make the case that:</a:t>
            </a:r>
          </a:p>
          <a:p>
            <a:pPr marL="342900" indent="-342900">
              <a:spcBef>
                <a:spcPts val="600"/>
              </a:spcBef>
              <a:buAutoNum type="arabicPeriod"/>
            </a:pPr>
            <a:r>
              <a:rPr lang="en-CA" sz="2800" dirty="0"/>
              <a:t>Snow has </a:t>
            </a:r>
            <a:r>
              <a:rPr lang="en-CA" sz="2800" i="1" dirty="0"/>
              <a:t>unique properties and spatial variability </a:t>
            </a:r>
            <a:r>
              <a:rPr lang="en-CA" sz="2800" dirty="0"/>
              <a:t>and has important controls on the ecosystem,</a:t>
            </a:r>
          </a:p>
          <a:p>
            <a:pPr marL="342900" indent="-342900">
              <a:spcBef>
                <a:spcPts val="600"/>
              </a:spcBef>
              <a:buAutoNum type="arabicPeriod"/>
            </a:pPr>
            <a:r>
              <a:rPr lang="en-CA" sz="2800" dirty="0"/>
              <a:t>The </a:t>
            </a:r>
            <a:r>
              <a:rPr lang="en-CA" sz="2800" i="1" dirty="0"/>
              <a:t>winter climate and snow is changing more rapidly </a:t>
            </a:r>
            <a:r>
              <a:rPr lang="en-CA" sz="2800" dirty="0"/>
              <a:t>than the summer climate,</a:t>
            </a:r>
          </a:p>
          <a:p>
            <a:pPr marL="342900" indent="-342900">
              <a:spcBef>
                <a:spcPts val="600"/>
              </a:spcBef>
              <a:buAutoNum type="arabicPeriod"/>
            </a:pPr>
            <a:r>
              <a:rPr lang="en-CA" sz="2800" dirty="0"/>
              <a:t> Snow is </a:t>
            </a:r>
            <a:r>
              <a:rPr lang="en-CA" sz="2800" i="1" dirty="0"/>
              <a:t>poorly measured </a:t>
            </a:r>
            <a:r>
              <a:rPr lang="en-CA" sz="2800" dirty="0"/>
              <a:t>during the Arctic winter, and s</a:t>
            </a:r>
            <a:r>
              <a:rPr lang="en-CA" sz="2800" i="1" dirty="0"/>
              <a:t>now models have limited ability </a:t>
            </a:r>
            <a:r>
              <a:rPr lang="en-CA" sz="2800" dirty="0"/>
              <a:t>to model Arctic snow,</a:t>
            </a:r>
          </a:p>
          <a:p>
            <a:pPr marL="342900" indent="-342900">
              <a:spcBef>
                <a:spcPts val="600"/>
              </a:spcBef>
              <a:buAutoNum type="arabicPeriod"/>
            </a:pPr>
            <a:r>
              <a:rPr lang="en-CA" sz="2800" dirty="0"/>
              <a:t>Although important, winter and snow process studies have been </a:t>
            </a:r>
            <a:r>
              <a:rPr lang="en-CA" sz="2800" i="1" dirty="0"/>
              <a:t>relatively ignored by ABoVE</a:t>
            </a:r>
            <a:r>
              <a:rPr lang="en-CA" sz="2800" dirty="0"/>
              <a:t>.</a:t>
            </a:r>
          </a:p>
          <a:p>
            <a:pPr>
              <a:spcBef>
                <a:spcPts val="600"/>
              </a:spcBef>
            </a:pPr>
            <a:r>
              <a:rPr lang="en-CA" sz="2800" dirty="0"/>
              <a:t>And provide an example from the western Canadian Arctic where we are attempting to understand the links between winter and summer processes. And  consider further developing the links between our research ABoVE and </a:t>
            </a:r>
            <a:r>
              <a:rPr lang="en-CA" sz="2800" dirty="0" err="1"/>
              <a:t>SnowEX</a:t>
            </a:r>
            <a:endParaRPr lang="en-CA" sz="3200" dirty="0"/>
          </a:p>
        </p:txBody>
      </p:sp>
    </p:spTree>
    <p:extLst>
      <p:ext uri="{BB962C8B-B14F-4D97-AF65-F5344CB8AC3E}">
        <p14:creationId xmlns:p14="http://schemas.microsoft.com/office/powerpoint/2010/main" val="223131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5C9F9A-41BE-46F9-960F-68F62E95B4E7}"/>
              </a:ext>
            </a:extLst>
          </p:cNvPr>
          <p:cNvPicPr>
            <a:picLocks noChangeAspect="1"/>
          </p:cNvPicPr>
          <p:nvPr/>
        </p:nvPicPr>
        <p:blipFill>
          <a:blip r:embed="rId2"/>
          <a:stretch>
            <a:fillRect/>
          </a:stretch>
        </p:blipFill>
        <p:spPr>
          <a:xfrm>
            <a:off x="-4205" y="1266636"/>
            <a:ext cx="9143999" cy="1443039"/>
          </a:xfrm>
          <a:prstGeom prst="rect">
            <a:avLst/>
          </a:prstGeom>
        </p:spPr>
      </p:pic>
      <p:sp>
        <p:nvSpPr>
          <p:cNvPr id="3" name="Title 2"/>
          <p:cNvSpPr>
            <a:spLocks noGrp="1"/>
          </p:cNvSpPr>
          <p:nvPr>
            <p:ph type="title"/>
          </p:nvPr>
        </p:nvSpPr>
        <p:spPr>
          <a:xfrm>
            <a:off x="56271" y="0"/>
            <a:ext cx="8768324" cy="1143000"/>
          </a:xfrm>
        </p:spPr>
        <p:txBody>
          <a:bodyPr>
            <a:normAutofit fontScale="90000"/>
          </a:bodyPr>
          <a:lstStyle/>
          <a:p>
            <a:r>
              <a:rPr lang="en-CA" dirty="0"/>
              <a:t>Trail Valley Creek: </a:t>
            </a:r>
            <a:br>
              <a:rPr lang="en-CA" dirty="0"/>
            </a:br>
            <a:r>
              <a:rPr lang="en-CA" dirty="0"/>
              <a:t>Southern Arctic Tundra Plains</a:t>
            </a:r>
            <a:endParaRPr lang="en-CA" dirty="0">
              <a:solidFill>
                <a:schemeClr val="tx1"/>
              </a:solidFill>
            </a:endParaRPr>
          </a:p>
        </p:txBody>
      </p:sp>
      <p:cxnSp>
        <p:nvCxnSpPr>
          <p:cNvPr id="5" name="Straight Connector 4"/>
          <p:cNvCxnSpPr/>
          <p:nvPr/>
        </p:nvCxnSpPr>
        <p:spPr>
          <a:xfrm flipV="1">
            <a:off x="0" y="1129092"/>
            <a:ext cx="9144000" cy="2781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152402" y="2883691"/>
            <a:ext cx="2546075" cy="1704456"/>
          </a:xfrm>
          <a:prstGeom prst="rect">
            <a:avLst/>
          </a:prstGeom>
        </p:spPr>
      </p:pic>
      <p:pic>
        <p:nvPicPr>
          <p:cNvPr id="12" name="Picture 11"/>
          <p:cNvPicPr>
            <a:picLocks noChangeAspect="1"/>
          </p:cNvPicPr>
          <p:nvPr/>
        </p:nvPicPr>
        <p:blipFill>
          <a:blip r:embed="rId4"/>
          <a:stretch>
            <a:fillRect/>
          </a:stretch>
        </p:blipFill>
        <p:spPr>
          <a:xfrm>
            <a:off x="6553201" y="2798199"/>
            <a:ext cx="2474395" cy="1855796"/>
          </a:xfrm>
          <a:prstGeom prst="rect">
            <a:avLst/>
          </a:prstGeom>
        </p:spPr>
      </p:pic>
      <p:pic>
        <p:nvPicPr>
          <p:cNvPr id="13" name="Picture 12"/>
          <p:cNvPicPr>
            <a:picLocks noChangeAspect="1"/>
          </p:cNvPicPr>
          <p:nvPr/>
        </p:nvPicPr>
        <p:blipFill>
          <a:blip r:embed="rId5"/>
          <a:stretch>
            <a:fillRect/>
          </a:stretch>
        </p:blipFill>
        <p:spPr>
          <a:xfrm>
            <a:off x="6248403" y="4833637"/>
            <a:ext cx="2675249" cy="2006437"/>
          </a:xfrm>
          <a:prstGeom prst="rect">
            <a:avLst/>
          </a:prstGeom>
        </p:spPr>
      </p:pic>
      <p:pic>
        <p:nvPicPr>
          <p:cNvPr id="9" name="Picture 8">
            <a:extLst>
              <a:ext uri="{FF2B5EF4-FFF2-40B4-BE49-F238E27FC236}">
                <a16:creationId xmlns:a16="http://schemas.microsoft.com/office/drawing/2014/main" id="{B2409955-6AD5-45B1-BA05-6A5DF5BE3EBB}"/>
              </a:ext>
            </a:extLst>
          </p:cNvPr>
          <p:cNvPicPr>
            <a:picLocks noChangeAspect="1"/>
          </p:cNvPicPr>
          <p:nvPr/>
        </p:nvPicPr>
        <p:blipFill>
          <a:blip r:embed="rId6" cstate="print">
            <a:extLst>
              <a:ext uri="{28A0092B-C50C-407E-A947-70E740481C1C}">
                <a14:useLocalDpi xmlns:a14="http://schemas.microsoft.com/office/drawing/2010/main" val="0"/>
              </a:ext>
            </a:extLst>
          </a:blip>
          <a:srcRect l="4608" t="1672" r="9773"/>
          <a:stretch>
            <a:fillRect/>
          </a:stretch>
        </p:blipFill>
        <p:spPr bwMode="auto">
          <a:xfrm>
            <a:off x="3352803" y="2819401"/>
            <a:ext cx="2741823" cy="20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PM ALL FILES\Photos - Images\Work\InuvikPhotos\Inuvik Sept 2012\Phil\Nikon Photos\PM1_4786.JPG">
            <a:extLst>
              <a:ext uri="{FF2B5EF4-FFF2-40B4-BE49-F238E27FC236}">
                <a16:creationId xmlns:a16="http://schemas.microsoft.com/office/drawing/2014/main" id="{03457C71-C9E5-4DFF-AF0D-BF2A2A99BC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4762165"/>
            <a:ext cx="2902856" cy="194343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353FAE4-54B6-4BDE-93CE-D342032C56CC}"/>
              </a:ext>
            </a:extLst>
          </p:cNvPr>
          <p:cNvPicPr>
            <a:picLocks noChangeAspect="1"/>
          </p:cNvPicPr>
          <p:nvPr/>
        </p:nvPicPr>
        <p:blipFill>
          <a:blip r:embed="rId8"/>
          <a:stretch>
            <a:fillRect/>
          </a:stretch>
        </p:blipFill>
        <p:spPr>
          <a:xfrm>
            <a:off x="3352805" y="5094801"/>
            <a:ext cx="2675249" cy="1268219"/>
          </a:xfrm>
          <a:prstGeom prst="rect">
            <a:avLst/>
          </a:prstGeom>
        </p:spPr>
      </p:pic>
      <p:sp>
        <p:nvSpPr>
          <p:cNvPr id="2" name="TextBox 1">
            <a:extLst>
              <a:ext uri="{FF2B5EF4-FFF2-40B4-BE49-F238E27FC236}">
                <a16:creationId xmlns:a16="http://schemas.microsoft.com/office/drawing/2014/main" id="{1B793455-F832-4DE2-B67B-2088BAF8D000}"/>
              </a:ext>
            </a:extLst>
          </p:cNvPr>
          <p:cNvSpPr txBox="1"/>
          <p:nvPr/>
        </p:nvSpPr>
        <p:spPr>
          <a:xfrm>
            <a:off x="3363263" y="2831356"/>
            <a:ext cx="1981199" cy="646331"/>
          </a:xfrm>
          <a:prstGeom prst="rect">
            <a:avLst/>
          </a:prstGeom>
          <a:noFill/>
        </p:spPr>
        <p:txBody>
          <a:bodyPr wrap="square" rtlCol="0">
            <a:spAutoFit/>
          </a:bodyPr>
          <a:lstStyle/>
          <a:p>
            <a:r>
              <a:rPr lang="en-CA" dirty="0" err="1"/>
              <a:t>Siksik</a:t>
            </a:r>
            <a:r>
              <a:rPr lang="en-CA" dirty="0"/>
              <a:t> </a:t>
            </a:r>
            <a:r>
              <a:rPr lang="en-CA" dirty="0" err="1"/>
              <a:t>Ck</a:t>
            </a:r>
            <a:endParaRPr lang="en-CA" dirty="0"/>
          </a:p>
          <a:p>
            <a:r>
              <a:rPr lang="en-CA" dirty="0"/>
              <a:t>- Tributary to TVC</a:t>
            </a:r>
          </a:p>
        </p:txBody>
      </p:sp>
    </p:spTree>
    <p:extLst>
      <p:ext uri="{BB962C8B-B14F-4D97-AF65-F5344CB8AC3E}">
        <p14:creationId xmlns:p14="http://schemas.microsoft.com/office/powerpoint/2010/main" val="554767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10160" y="5080"/>
            <a:ext cx="9154159" cy="685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30AFB73-8171-4AC3-B039-855F6FF09310}"/>
              </a:ext>
            </a:extLst>
          </p:cNvPr>
          <p:cNvSpPr txBox="1"/>
          <p:nvPr/>
        </p:nvSpPr>
        <p:spPr>
          <a:xfrm>
            <a:off x="76201" y="25710"/>
            <a:ext cx="8801100" cy="923330"/>
          </a:xfrm>
          <a:prstGeom prst="rect">
            <a:avLst/>
          </a:prstGeom>
          <a:noFill/>
        </p:spPr>
        <p:txBody>
          <a:bodyPr wrap="square" rtlCol="0">
            <a:spAutoFit/>
          </a:bodyPr>
          <a:lstStyle/>
          <a:p>
            <a:pPr algn="ctr"/>
            <a:r>
              <a:rPr lang="en-CA" sz="3600" dirty="0"/>
              <a:t>Point snow measurements</a:t>
            </a:r>
          </a:p>
          <a:p>
            <a:endParaRPr lang="en-CA" dirty="0"/>
          </a:p>
        </p:txBody>
      </p:sp>
      <p:cxnSp>
        <p:nvCxnSpPr>
          <p:cNvPr id="5" name="Straight Connector 4">
            <a:extLst>
              <a:ext uri="{FF2B5EF4-FFF2-40B4-BE49-F238E27FC236}">
                <a16:creationId xmlns:a16="http://schemas.microsoft.com/office/drawing/2014/main" id="{6EE6B8C7-068A-4B89-B304-05B28EFD2185}"/>
              </a:ext>
            </a:extLst>
          </p:cNvPr>
          <p:cNvCxnSpPr>
            <a:cxnSpLocks/>
          </p:cNvCxnSpPr>
          <p:nvPr/>
        </p:nvCxnSpPr>
        <p:spPr>
          <a:xfrm>
            <a:off x="-10159" y="1143000"/>
            <a:ext cx="9154159"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402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67389" y="4997"/>
            <a:ext cx="8839200" cy="1143000"/>
          </a:xfrm>
        </p:spPr>
        <p:txBody>
          <a:bodyPr>
            <a:normAutofit/>
          </a:bodyPr>
          <a:lstStyle/>
          <a:p>
            <a:r>
              <a:rPr lang="en-US" dirty="0"/>
              <a:t>Improving snowfall measurements   </a:t>
            </a:r>
          </a:p>
        </p:txBody>
      </p:sp>
      <p:cxnSp>
        <p:nvCxnSpPr>
          <p:cNvPr id="17" name="Straight Connector 16"/>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2B91E60-CA5D-43D6-8460-0E1F4627193C}"/>
              </a:ext>
            </a:extLst>
          </p:cNvPr>
          <p:cNvPicPr>
            <a:picLocks noChangeAspect="1"/>
          </p:cNvPicPr>
          <p:nvPr/>
        </p:nvPicPr>
        <p:blipFill>
          <a:blip r:embed="rId2"/>
          <a:stretch>
            <a:fillRect/>
          </a:stretch>
        </p:blipFill>
        <p:spPr>
          <a:xfrm>
            <a:off x="209551" y="1265390"/>
            <a:ext cx="4483591" cy="1956283"/>
          </a:xfrm>
          <a:prstGeom prst="rect">
            <a:avLst/>
          </a:prstGeom>
        </p:spPr>
      </p:pic>
      <p:sp>
        <p:nvSpPr>
          <p:cNvPr id="4" name="Oval 3">
            <a:extLst>
              <a:ext uri="{FF2B5EF4-FFF2-40B4-BE49-F238E27FC236}">
                <a16:creationId xmlns:a16="http://schemas.microsoft.com/office/drawing/2014/main" id="{9ED5FAD3-A0DD-4222-9E32-F41F0BB9009C}"/>
              </a:ext>
            </a:extLst>
          </p:cNvPr>
          <p:cNvSpPr/>
          <p:nvPr/>
        </p:nvSpPr>
        <p:spPr>
          <a:xfrm>
            <a:off x="3136411" y="1862451"/>
            <a:ext cx="762000"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E1F50D85-4DF6-4FA0-941F-9FB47591DD30}"/>
              </a:ext>
            </a:extLst>
          </p:cNvPr>
          <p:cNvSpPr/>
          <p:nvPr/>
        </p:nvSpPr>
        <p:spPr>
          <a:xfrm>
            <a:off x="768841" y="1715386"/>
            <a:ext cx="647700" cy="68143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a:extLst>
              <a:ext uri="{FF2B5EF4-FFF2-40B4-BE49-F238E27FC236}">
                <a16:creationId xmlns:a16="http://schemas.microsoft.com/office/drawing/2014/main" id="{990F8B06-363A-4CA0-A524-71833351F149}"/>
              </a:ext>
            </a:extLst>
          </p:cNvPr>
          <p:cNvPicPr>
            <a:picLocks noChangeAspect="1"/>
          </p:cNvPicPr>
          <p:nvPr/>
        </p:nvPicPr>
        <p:blipFill>
          <a:blip r:embed="rId3"/>
          <a:stretch>
            <a:fillRect/>
          </a:stretch>
        </p:blipFill>
        <p:spPr>
          <a:xfrm>
            <a:off x="4914247" y="1380552"/>
            <a:ext cx="3822048" cy="1811867"/>
          </a:xfrm>
          <a:prstGeom prst="rect">
            <a:avLst/>
          </a:prstGeom>
        </p:spPr>
      </p:pic>
      <p:sp>
        <p:nvSpPr>
          <p:cNvPr id="9" name="Oval 8">
            <a:extLst>
              <a:ext uri="{FF2B5EF4-FFF2-40B4-BE49-F238E27FC236}">
                <a16:creationId xmlns:a16="http://schemas.microsoft.com/office/drawing/2014/main" id="{A0A07DE1-0180-4A17-BEF0-C84F480BD9A3}"/>
              </a:ext>
            </a:extLst>
          </p:cNvPr>
          <p:cNvSpPr/>
          <p:nvPr/>
        </p:nvSpPr>
        <p:spPr>
          <a:xfrm>
            <a:off x="5562603" y="1444315"/>
            <a:ext cx="1517161" cy="16036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7C60A467-EE59-4E2D-908B-8AB2E691F316}"/>
              </a:ext>
            </a:extLst>
          </p:cNvPr>
          <p:cNvSpPr txBox="1"/>
          <p:nvPr/>
        </p:nvSpPr>
        <p:spPr>
          <a:xfrm flipH="1">
            <a:off x="728056" y="1356451"/>
            <a:ext cx="1376971" cy="369332"/>
          </a:xfrm>
          <a:prstGeom prst="rect">
            <a:avLst/>
          </a:prstGeom>
          <a:noFill/>
        </p:spPr>
        <p:txBody>
          <a:bodyPr wrap="square" rtlCol="0">
            <a:spAutoFit/>
          </a:bodyPr>
          <a:lstStyle/>
          <a:p>
            <a:r>
              <a:rPr lang="en-CA" dirty="0"/>
              <a:t>TMM-M</a:t>
            </a:r>
          </a:p>
        </p:txBody>
      </p:sp>
      <p:sp>
        <p:nvSpPr>
          <p:cNvPr id="8" name="TextBox 7">
            <a:extLst>
              <a:ext uri="{FF2B5EF4-FFF2-40B4-BE49-F238E27FC236}">
                <a16:creationId xmlns:a16="http://schemas.microsoft.com/office/drawing/2014/main" id="{7EF4FFE5-8BAF-473D-B905-100AD9A6CF05}"/>
              </a:ext>
            </a:extLst>
          </p:cNvPr>
          <p:cNvSpPr txBox="1"/>
          <p:nvPr/>
        </p:nvSpPr>
        <p:spPr>
          <a:xfrm>
            <a:off x="3048003" y="1495122"/>
            <a:ext cx="1104901" cy="369332"/>
          </a:xfrm>
          <a:prstGeom prst="rect">
            <a:avLst/>
          </a:prstGeom>
          <a:noFill/>
        </p:spPr>
        <p:txBody>
          <a:bodyPr wrap="square" rtlCol="0">
            <a:spAutoFit/>
          </a:bodyPr>
          <a:lstStyle/>
          <a:p>
            <a:r>
              <a:rPr lang="en-CA" dirty="0"/>
              <a:t>TMM-W</a:t>
            </a:r>
          </a:p>
        </p:txBody>
      </p:sp>
      <p:sp>
        <p:nvSpPr>
          <p:cNvPr id="10" name="TextBox 9">
            <a:extLst>
              <a:ext uri="{FF2B5EF4-FFF2-40B4-BE49-F238E27FC236}">
                <a16:creationId xmlns:a16="http://schemas.microsoft.com/office/drawing/2014/main" id="{9299F228-09A2-4F91-9264-7BAF126C2F29}"/>
              </a:ext>
            </a:extLst>
          </p:cNvPr>
          <p:cNvSpPr txBox="1"/>
          <p:nvPr/>
        </p:nvSpPr>
        <p:spPr>
          <a:xfrm flipH="1">
            <a:off x="6019800" y="1089132"/>
            <a:ext cx="914400" cy="369332"/>
          </a:xfrm>
          <a:prstGeom prst="rect">
            <a:avLst/>
          </a:prstGeom>
          <a:noFill/>
        </p:spPr>
        <p:txBody>
          <a:bodyPr wrap="square" rtlCol="0">
            <a:spAutoFit/>
          </a:bodyPr>
          <a:lstStyle/>
          <a:p>
            <a:r>
              <a:rPr lang="en-CA" dirty="0"/>
              <a:t>TFS</a:t>
            </a:r>
          </a:p>
        </p:txBody>
      </p:sp>
      <p:pic>
        <p:nvPicPr>
          <p:cNvPr id="11" name="Picture 10">
            <a:extLst>
              <a:ext uri="{FF2B5EF4-FFF2-40B4-BE49-F238E27FC236}">
                <a16:creationId xmlns:a16="http://schemas.microsoft.com/office/drawing/2014/main" id="{48BE2541-1367-456D-8F77-0047120168BD}"/>
              </a:ext>
            </a:extLst>
          </p:cNvPr>
          <p:cNvPicPr>
            <a:picLocks noChangeAspect="1"/>
          </p:cNvPicPr>
          <p:nvPr/>
        </p:nvPicPr>
        <p:blipFill>
          <a:blip r:embed="rId4"/>
          <a:stretch>
            <a:fillRect/>
          </a:stretch>
        </p:blipFill>
        <p:spPr>
          <a:xfrm>
            <a:off x="219075" y="3343117"/>
            <a:ext cx="4114800" cy="1638811"/>
          </a:xfrm>
          <a:prstGeom prst="rect">
            <a:avLst/>
          </a:prstGeom>
        </p:spPr>
      </p:pic>
      <p:sp>
        <p:nvSpPr>
          <p:cNvPr id="13" name="TextBox 12">
            <a:extLst>
              <a:ext uri="{FF2B5EF4-FFF2-40B4-BE49-F238E27FC236}">
                <a16:creationId xmlns:a16="http://schemas.microsoft.com/office/drawing/2014/main" id="{538AA4CE-B868-46A1-B753-ED56334ADD69}"/>
              </a:ext>
            </a:extLst>
          </p:cNvPr>
          <p:cNvSpPr txBox="1"/>
          <p:nvPr/>
        </p:nvSpPr>
        <p:spPr>
          <a:xfrm>
            <a:off x="3245671" y="3404333"/>
            <a:ext cx="652743" cy="369332"/>
          </a:xfrm>
          <a:prstGeom prst="rect">
            <a:avLst/>
          </a:prstGeom>
          <a:noFill/>
        </p:spPr>
        <p:txBody>
          <a:bodyPr wrap="none" rtlCol="0">
            <a:spAutoFit/>
          </a:bodyPr>
          <a:lstStyle/>
          <a:p>
            <a:r>
              <a:rPr lang="en-CA" dirty="0"/>
              <a:t>2015</a:t>
            </a:r>
          </a:p>
        </p:txBody>
      </p:sp>
      <p:pic>
        <p:nvPicPr>
          <p:cNvPr id="14" name="Picture 13">
            <a:extLst>
              <a:ext uri="{FF2B5EF4-FFF2-40B4-BE49-F238E27FC236}">
                <a16:creationId xmlns:a16="http://schemas.microsoft.com/office/drawing/2014/main" id="{4EFA4BFC-A30A-4700-9EAF-13A49CB9B589}"/>
              </a:ext>
            </a:extLst>
          </p:cNvPr>
          <p:cNvPicPr>
            <a:picLocks noChangeAspect="1"/>
          </p:cNvPicPr>
          <p:nvPr/>
        </p:nvPicPr>
        <p:blipFill>
          <a:blip r:embed="rId5"/>
          <a:stretch>
            <a:fillRect/>
          </a:stretch>
        </p:blipFill>
        <p:spPr>
          <a:xfrm>
            <a:off x="533241" y="4931639"/>
            <a:ext cx="3800637" cy="1577244"/>
          </a:xfrm>
          <a:prstGeom prst="rect">
            <a:avLst/>
          </a:prstGeom>
        </p:spPr>
      </p:pic>
      <p:sp>
        <p:nvSpPr>
          <p:cNvPr id="15" name="TextBox 14">
            <a:extLst>
              <a:ext uri="{FF2B5EF4-FFF2-40B4-BE49-F238E27FC236}">
                <a16:creationId xmlns:a16="http://schemas.microsoft.com/office/drawing/2014/main" id="{8DA08271-4D02-4263-8D67-15F83136E823}"/>
              </a:ext>
            </a:extLst>
          </p:cNvPr>
          <p:cNvSpPr txBox="1"/>
          <p:nvPr/>
        </p:nvSpPr>
        <p:spPr>
          <a:xfrm>
            <a:off x="699482" y="6507483"/>
            <a:ext cx="2487895" cy="369332"/>
          </a:xfrm>
          <a:prstGeom prst="rect">
            <a:avLst/>
          </a:prstGeom>
          <a:noFill/>
        </p:spPr>
        <p:txBody>
          <a:bodyPr wrap="square" rtlCol="0">
            <a:spAutoFit/>
          </a:bodyPr>
          <a:lstStyle/>
          <a:p>
            <a:r>
              <a:rPr lang="en-CA" dirty="0"/>
              <a:t>Phil Mann. 2017</a:t>
            </a:r>
          </a:p>
        </p:txBody>
      </p:sp>
      <p:sp>
        <p:nvSpPr>
          <p:cNvPr id="19" name="TextBox 18">
            <a:extLst>
              <a:ext uri="{FF2B5EF4-FFF2-40B4-BE49-F238E27FC236}">
                <a16:creationId xmlns:a16="http://schemas.microsoft.com/office/drawing/2014/main" id="{E115641C-4889-4468-9D37-3B9C0B32F2F9}"/>
              </a:ext>
            </a:extLst>
          </p:cNvPr>
          <p:cNvSpPr txBox="1"/>
          <p:nvPr/>
        </p:nvSpPr>
        <p:spPr>
          <a:xfrm>
            <a:off x="4914247" y="3339064"/>
            <a:ext cx="4229753" cy="3416320"/>
          </a:xfrm>
          <a:prstGeom prst="rect">
            <a:avLst/>
          </a:prstGeom>
          <a:solidFill>
            <a:schemeClr val="bg1">
              <a:lumMod val="95000"/>
            </a:schemeClr>
          </a:solidFill>
          <a:ln w="28575">
            <a:solidFill>
              <a:schemeClr val="tx1"/>
            </a:solidFill>
          </a:ln>
        </p:spPr>
        <p:txBody>
          <a:bodyPr wrap="square" rtlCol="0">
            <a:spAutoFit/>
          </a:bodyPr>
          <a:lstStyle/>
          <a:p>
            <a:r>
              <a:rPr lang="en-CA" b="1" u="sng" dirty="0"/>
              <a:t>Problem</a:t>
            </a:r>
          </a:p>
          <a:p>
            <a:pPr marL="285744" indent="-285744">
              <a:buFontTx/>
              <a:buChar char="-"/>
            </a:pPr>
            <a:r>
              <a:rPr lang="en-CA" dirty="0"/>
              <a:t>Unacceptable errors using multiple </a:t>
            </a:r>
            <a:r>
              <a:rPr lang="en-CA" dirty="0" err="1"/>
              <a:t>Geonor</a:t>
            </a:r>
            <a:r>
              <a:rPr lang="en-CA" dirty="0"/>
              <a:t> Weighing snow gauges </a:t>
            </a:r>
          </a:p>
          <a:p>
            <a:r>
              <a:rPr lang="en-CA" b="1" u="sng" dirty="0"/>
              <a:t>Solution</a:t>
            </a:r>
          </a:p>
          <a:p>
            <a:pPr marL="285744" indent="-285744">
              <a:buFontTx/>
              <a:buChar char="-"/>
            </a:pPr>
            <a:r>
              <a:rPr lang="en-CA" dirty="0"/>
              <a:t>Agreement with ARI to maintain gauges </a:t>
            </a:r>
          </a:p>
          <a:p>
            <a:pPr marL="285744" indent="-285744">
              <a:buFontTx/>
              <a:buChar char="-"/>
            </a:pPr>
            <a:r>
              <a:rPr lang="en-CA" dirty="0"/>
              <a:t>New power system to allow heating of gauges to overcome snow capping issues</a:t>
            </a:r>
          </a:p>
          <a:p>
            <a:pPr marL="285744" indent="-285744">
              <a:buFontTx/>
              <a:buChar char="-"/>
            </a:pPr>
            <a:r>
              <a:rPr lang="en-CA" b="1" dirty="0"/>
              <a:t>Installation of a Micro Rain Radar (MRR) and </a:t>
            </a:r>
            <a:r>
              <a:rPr lang="en-CA" b="1" dirty="0" err="1"/>
              <a:t>Disdrometer</a:t>
            </a:r>
            <a:r>
              <a:rPr lang="en-CA" b="1" dirty="0"/>
              <a:t> to measure snowfall</a:t>
            </a:r>
          </a:p>
          <a:p>
            <a:pPr marL="285744" indent="-285744">
              <a:buFontTx/>
              <a:buChar char="-"/>
            </a:pPr>
            <a:r>
              <a:rPr lang="en-CA" b="1" dirty="0"/>
              <a:t>Install hot plate snowfall sensors</a:t>
            </a:r>
          </a:p>
        </p:txBody>
      </p:sp>
      <p:sp>
        <p:nvSpPr>
          <p:cNvPr id="18" name="TextBox 17">
            <a:extLst>
              <a:ext uri="{FF2B5EF4-FFF2-40B4-BE49-F238E27FC236}">
                <a16:creationId xmlns:a16="http://schemas.microsoft.com/office/drawing/2014/main" id="{C372E5AF-0481-4990-AB35-1D70A13FEE2B}"/>
              </a:ext>
            </a:extLst>
          </p:cNvPr>
          <p:cNvSpPr txBox="1"/>
          <p:nvPr/>
        </p:nvSpPr>
        <p:spPr>
          <a:xfrm>
            <a:off x="3600454" y="4986292"/>
            <a:ext cx="652743" cy="369332"/>
          </a:xfrm>
          <a:prstGeom prst="rect">
            <a:avLst/>
          </a:prstGeom>
          <a:noFill/>
        </p:spPr>
        <p:txBody>
          <a:bodyPr wrap="none" rtlCol="0">
            <a:spAutoFit/>
          </a:bodyPr>
          <a:lstStyle/>
          <a:p>
            <a:r>
              <a:rPr lang="en-CA" dirty="0"/>
              <a:t>2016</a:t>
            </a:r>
          </a:p>
        </p:txBody>
      </p:sp>
      <p:sp>
        <p:nvSpPr>
          <p:cNvPr id="20" name="Right Brace 19">
            <a:extLst>
              <a:ext uri="{FF2B5EF4-FFF2-40B4-BE49-F238E27FC236}">
                <a16:creationId xmlns:a16="http://schemas.microsoft.com/office/drawing/2014/main" id="{2BC46883-19CA-4883-BC44-AAE0D6FC5D94}"/>
              </a:ext>
            </a:extLst>
          </p:cNvPr>
          <p:cNvSpPr/>
          <p:nvPr/>
        </p:nvSpPr>
        <p:spPr>
          <a:xfrm>
            <a:off x="4652966" y="3481467"/>
            <a:ext cx="133139" cy="70953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Right Brace 21">
            <a:extLst>
              <a:ext uri="{FF2B5EF4-FFF2-40B4-BE49-F238E27FC236}">
                <a16:creationId xmlns:a16="http://schemas.microsoft.com/office/drawing/2014/main" id="{76FFD63E-B945-44EC-B5BD-8B38D2454306}"/>
              </a:ext>
            </a:extLst>
          </p:cNvPr>
          <p:cNvSpPr/>
          <p:nvPr/>
        </p:nvSpPr>
        <p:spPr>
          <a:xfrm>
            <a:off x="4599001" y="5467340"/>
            <a:ext cx="152400" cy="304800"/>
          </a:xfrm>
          <a:prstGeom prst="rightBrace">
            <a:avLst>
              <a:gd name="adj1" fmla="val 8333"/>
              <a:gd name="adj2" fmla="val 3906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4" name="TextBox 23">
            <a:extLst>
              <a:ext uri="{FF2B5EF4-FFF2-40B4-BE49-F238E27FC236}">
                <a16:creationId xmlns:a16="http://schemas.microsoft.com/office/drawing/2014/main" id="{187CD8AF-508B-4AE9-97A4-E8EAA1179EA6}"/>
              </a:ext>
            </a:extLst>
          </p:cNvPr>
          <p:cNvSpPr txBox="1"/>
          <p:nvPr/>
        </p:nvSpPr>
        <p:spPr>
          <a:xfrm>
            <a:off x="4236049" y="4008633"/>
            <a:ext cx="619088" cy="307777"/>
          </a:xfrm>
          <a:prstGeom prst="rect">
            <a:avLst/>
          </a:prstGeom>
          <a:noFill/>
        </p:spPr>
        <p:txBody>
          <a:bodyPr wrap="square" rtlCol="0">
            <a:spAutoFit/>
          </a:bodyPr>
          <a:lstStyle/>
          <a:p>
            <a:r>
              <a:rPr lang="en-CA" sz="1400" dirty="0"/>
              <a:t>60</a:t>
            </a:r>
          </a:p>
        </p:txBody>
      </p:sp>
      <p:sp>
        <p:nvSpPr>
          <p:cNvPr id="25" name="TextBox 24">
            <a:extLst>
              <a:ext uri="{FF2B5EF4-FFF2-40B4-BE49-F238E27FC236}">
                <a16:creationId xmlns:a16="http://schemas.microsoft.com/office/drawing/2014/main" id="{6BC706E7-D474-4DE9-958D-16D335E180A6}"/>
              </a:ext>
            </a:extLst>
          </p:cNvPr>
          <p:cNvSpPr txBox="1"/>
          <p:nvPr/>
        </p:nvSpPr>
        <p:spPr>
          <a:xfrm>
            <a:off x="4226532" y="3327581"/>
            <a:ext cx="619088" cy="307777"/>
          </a:xfrm>
          <a:prstGeom prst="rect">
            <a:avLst/>
          </a:prstGeom>
          <a:noFill/>
        </p:spPr>
        <p:txBody>
          <a:bodyPr wrap="square" rtlCol="0">
            <a:spAutoFit/>
          </a:bodyPr>
          <a:lstStyle/>
          <a:p>
            <a:r>
              <a:rPr lang="en-CA" sz="1400" dirty="0"/>
              <a:t>150</a:t>
            </a:r>
          </a:p>
        </p:txBody>
      </p:sp>
      <p:sp>
        <p:nvSpPr>
          <p:cNvPr id="26" name="TextBox 25">
            <a:extLst>
              <a:ext uri="{FF2B5EF4-FFF2-40B4-BE49-F238E27FC236}">
                <a16:creationId xmlns:a16="http://schemas.microsoft.com/office/drawing/2014/main" id="{824F5732-7326-4D55-B321-51BBCFF50F78}"/>
              </a:ext>
            </a:extLst>
          </p:cNvPr>
          <p:cNvSpPr txBox="1"/>
          <p:nvPr/>
        </p:nvSpPr>
        <p:spPr>
          <a:xfrm>
            <a:off x="4256159" y="5569081"/>
            <a:ext cx="619088" cy="307777"/>
          </a:xfrm>
          <a:prstGeom prst="rect">
            <a:avLst/>
          </a:prstGeom>
          <a:noFill/>
        </p:spPr>
        <p:txBody>
          <a:bodyPr wrap="square" rtlCol="0">
            <a:spAutoFit/>
          </a:bodyPr>
          <a:lstStyle/>
          <a:p>
            <a:r>
              <a:rPr lang="en-CA" sz="1400" dirty="0"/>
              <a:t>60</a:t>
            </a:r>
          </a:p>
        </p:txBody>
      </p:sp>
      <p:sp>
        <p:nvSpPr>
          <p:cNvPr id="27" name="TextBox 26">
            <a:extLst>
              <a:ext uri="{FF2B5EF4-FFF2-40B4-BE49-F238E27FC236}">
                <a16:creationId xmlns:a16="http://schemas.microsoft.com/office/drawing/2014/main" id="{56DE88DA-1B6A-4900-A6A7-A50CA568DE1E}"/>
              </a:ext>
            </a:extLst>
          </p:cNvPr>
          <p:cNvSpPr txBox="1"/>
          <p:nvPr/>
        </p:nvSpPr>
        <p:spPr>
          <a:xfrm>
            <a:off x="4267835" y="5363298"/>
            <a:ext cx="619088" cy="307777"/>
          </a:xfrm>
          <a:prstGeom prst="rect">
            <a:avLst/>
          </a:prstGeom>
          <a:noFill/>
        </p:spPr>
        <p:txBody>
          <a:bodyPr wrap="square" rtlCol="0">
            <a:spAutoFit/>
          </a:bodyPr>
          <a:lstStyle/>
          <a:p>
            <a:r>
              <a:rPr lang="en-CA" sz="1400" dirty="0"/>
              <a:t>90</a:t>
            </a:r>
          </a:p>
        </p:txBody>
      </p:sp>
    </p:spTree>
    <p:extLst>
      <p:ext uri="{BB962C8B-B14F-4D97-AF65-F5344CB8AC3E}">
        <p14:creationId xmlns:p14="http://schemas.microsoft.com/office/powerpoint/2010/main" val="370104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D860BBF-A7A9-4FD0-BE05-61C0D9F5495F}"/>
              </a:ext>
            </a:extLst>
          </p:cNvPr>
          <p:cNvSpPr/>
          <p:nvPr/>
        </p:nvSpPr>
        <p:spPr>
          <a:xfrm>
            <a:off x="4114800" y="1219200"/>
            <a:ext cx="4343400"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
          <p:cNvSpPr>
            <a:spLocks noGrp="1"/>
          </p:cNvSpPr>
          <p:nvPr>
            <p:ph type="title"/>
          </p:nvPr>
        </p:nvSpPr>
        <p:spPr>
          <a:xfrm>
            <a:off x="167389" y="4997"/>
            <a:ext cx="8839200" cy="1143000"/>
          </a:xfrm>
        </p:spPr>
        <p:txBody>
          <a:bodyPr>
            <a:normAutofit fontScale="90000"/>
          </a:bodyPr>
          <a:lstStyle/>
          <a:p>
            <a:r>
              <a:rPr lang="en-US" dirty="0"/>
              <a:t>Improving snow water equivalent accumulation measurements</a:t>
            </a:r>
          </a:p>
        </p:txBody>
      </p:sp>
      <p:cxnSp>
        <p:nvCxnSpPr>
          <p:cNvPr id="17" name="Straight Connector 16"/>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6A94C4C-1467-4BF2-AE9A-1A3B861BCDC5}"/>
              </a:ext>
            </a:extLst>
          </p:cNvPr>
          <p:cNvPicPr>
            <a:picLocks noChangeAspect="1"/>
          </p:cNvPicPr>
          <p:nvPr/>
        </p:nvPicPr>
        <p:blipFill>
          <a:blip r:embed="rId2"/>
          <a:stretch>
            <a:fillRect/>
          </a:stretch>
        </p:blipFill>
        <p:spPr>
          <a:xfrm>
            <a:off x="2254573" y="1445535"/>
            <a:ext cx="1243384" cy="2048452"/>
          </a:xfrm>
          <a:prstGeom prst="rect">
            <a:avLst/>
          </a:prstGeom>
        </p:spPr>
      </p:pic>
      <p:pic>
        <p:nvPicPr>
          <p:cNvPr id="9" name="Picture 8">
            <a:extLst>
              <a:ext uri="{FF2B5EF4-FFF2-40B4-BE49-F238E27FC236}">
                <a16:creationId xmlns:a16="http://schemas.microsoft.com/office/drawing/2014/main" id="{484E127D-5758-4CBD-AD2E-D733DD17F064}"/>
              </a:ext>
            </a:extLst>
          </p:cNvPr>
          <p:cNvPicPr>
            <a:picLocks noChangeAspect="1"/>
          </p:cNvPicPr>
          <p:nvPr/>
        </p:nvPicPr>
        <p:blipFill>
          <a:blip r:embed="rId3"/>
          <a:stretch>
            <a:fillRect/>
          </a:stretch>
        </p:blipFill>
        <p:spPr>
          <a:xfrm>
            <a:off x="2254577" y="3926799"/>
            <a:ext cx="1243385" cy="2057400"/>
          </a:xfrm>
          <a:prstGeom prst="rect">
            <a:avLst/>
          </a:prstGeom>
        </p:spPr>
      </p:pic>
      <p:pic>
        <p:nvPicPr>
          <p:cNvPr id="10" name="Picture 9">
            <a:extLst>
              <a:ext uri="{FF2B5EF4-FFF2-40B4-BE49-F238E27FC236}">
                <a16:creationId xmlns:a16="http://schemas.microsoft.com/office/drawing/2014/main" id="{5CFB7EFD-9745-4BCD-826C-4A0687D5E1DB}"/>
              </a:ext>
            </a:extLst>
          </p:cNvPr>
          <p:cNvPicPr>
            <a:picLocks noChangeAspect="1"/>
          </p:cNvPicPr>
          <p:nvPr/>
        </p:nvPicPr>
        <p:blipFill>
          <a:blip r:embed="rId4"/>
          <a:stretch>
            <a:fillRect/>
          </a:stretch>
        </p:blipFill>
        <p:spPr>
          <a:xfrm>
            <a:off x="4419602" y="1292624"/>
            <a:ext cx="3703499" cy="1305951"/>
          </a:xfrm>
          <a:prstGeom prst="rect">
            <a:avLst/>
          </a:prstGeom>
          <a:ln>
            <a:solidFill>
              <a:schemeClr val="tx1"/>
            </a:solidFill>
          </a:ln>
        </p:spPr>
      </p:pic>
      <p:pic>
        <p:nvPicPr>
          <p:cNvPr id="11" name="Picture 10">
            <a:extLst>
              <a:ext uri="{FF2B5EF4-FFF2-40B4-BE49-F238E27FC236}">
                <a16:creationId xmlns:a16="http://schemas.microsoft.com/office/drawing/2014/main" id="{8F6CC146-486D-4EF8-B4A0-49BF4D9E4A20}"/>
              </a:ext>
            </a:extLst>
          </p:cNvPr>
          <p:cNvPicPr>
            <a:picLocks noChangeAspect="1"/>
          </p:cNvPicPr>
          <p:nvPr/>
        </p:nvPicPr>
        <p:blipFill>
          <a:blip r:embed="rId5"/>
          <a:stretch>
            <a:fillRect/>
          </a:stretch>
        </p:blipFill>
        <p:spPr>
          <a:xfrm>
            <a:off x="4410075" y="2743201"/>
            <a:ext cx="3722004" cy="1343052"/>
          </a:xfrm>
          <a:prstGeom prst="rect">
            <a:avLst/>
          </a:prstGeom>
          <a:ln>
            <a:solidFill>
              <a:schemeClr val="tx1"/>
            </a:solidFill>
          </a:ln>
        </p:spPr>
      </p:pic>
      <p:pic>
        <p:nvPicPr>
          <p:cNvPr id="13" name="Picture 12">
            <a:extLst>
              <a:ext uri="{FF2B5EF4-FFF2-40B4-BE49-F238E27FC236}">
                <a16:creationId xmlns:a16="http://schemas.microsoft.com/office/drawing/2014/main" id="{9CC2EB8A-7ABE-4641-B81F-07958382BC07}"/>
              </a:ext>
            </a:extLst>
          </p:cNvPr>
          <p:cNvPicPr>
            <a:picLocks noChangeAspect="1"/>
          </p:cNvPicPr>
          <p:nvPr/>
        </p:nvPicPr>
        <p:blipFill>
          <a:blip r:embed="rId6"/>
          <a:stretch>
            <a:fillRect/>
          </a:stretch>
        </p:blipFill>
        <p:spPr>
          <a:xfrm>
            <a:off x="4038603" y="4315981"/>
            <a:ext cx="4876799" cy="2040621"/>
          </a:xfrm>
          <a:prstGeom prst="rect">
            <a:avLst/>
          </a:prstGeom>
          <a:ln>
            <a:solidFill>
              <a:schemeClr val="tx1"/>
            </a:solidFill>
          </a:ln>
        </p:spPr>
      </p:pic>
      <p:pic>
        <p:nvPicPr>
          <p:cNvPr id="12" name="Picture 11">
            <a:extLst>
              <a:ext uri="{FF2B5EF4-FFF2-40B4-BE49-F238E27FC236}">
                <a16:creationId xmlns:a16="http://schemas.microsoft.com/office/drawing/2014/main" id="{02D4255F-9C0C-43A7-B690-346396EA3E42}"/>
              </a:ext>
            </a:extLst>
          </p:cNvPr>
          <p:cNvPicPr>
            <a:picLocks noChangeAspect="1"/>
          </p:cNvPicPr>
          <p:nvPr/>
        </p:nvPicPr>
        <p:blipFill>
          <a:blip r:embed="rId7"/>
          <a:stretch>
            <a:fillRect/>
          </a:stretch>
        </p:blipFill>
        <p:spPr>
          <a:xfrm>
            <a:off x="304803" y="1412199"/>
            <a:ext cx="1712841" cy="4572000"/>
          </a:xfrm>
          <a:prstGeom prst="rect">
            <a:avLst/>
          </a:prstGeom>
          <a:ln>
            <a:solidFill>
              <a:schemeClr val="tx1"/>
            </a:solidFill>
          </a:ln>
        </p:spPr>
      </p:pic>
      <p:sp>
        <p:nvSpPr>
          <p:cNvPr id="3" name="TextBox 2">
            <a:extLst>
              <a:ext uri="{FF2B5EF4-FFF2-40B4-BE49-F238E27FC236}">
                <a16:creationId xmlns:a16="http://schemas.microsoft.com/office/drawing/2014/main" id="{87E560AB-69E9-4CE7-BC20-74A7C823CF30}"/>
              </a:ext>
            </a:extLst>
          </p:cNvPr>
          <p:cNvSpPr txBox="1"/>
          <p:nvPr/>
        </p:nvSpPr>
        <p:spPr>
          <a:xfrm>
            <a:off x="2387427" y="1170290"/>
            <a:ext cx="1295400" cy="369332"/>
          </a:xfrm>
          <a:prstGeom prst="rect">
            <a:avLst/>
          </a:prstGeom>
          <a:noFill/>
        </p:spPr>
        <p:txBody>
          <a:bodyPr wrap="square" rtlCol="0">
            <a:spAutoFit/>
          </a:bodyPr>
          <a:lstStyle/>
          <a:p>
            <a:r>
              <a:rPr lang="en-CA" dirty="0"/>
              <a:t>CRS-1000</a:t>
            </a:r>
          </a:p>
        </p:txBody>
      </p:sp>
      <p:sp>
        <p:nvSpPr>
          <p:cNvPr id="4" name="TextBox 3">
            <a:extLst>
              <a:ext uri="{FF2B5EF4-FFF2-40B4-BE49-F238E27FC236}">
                <a16:creationId xmlns:a16="http://schemas.microsoft.com/office/drawing/2014/main" id="{EE587788-549E-4A3A-9698-A7552C66A872}"/>
              </a:ext>
            </a:extLst>
          </p:cNvPr>
          <p:cNvSpPr txBox="1"/>
          <p:nvPr/>
        </p:nvSpPr>
        <p:spPr>
          <a:xfrm>
            <a:off x="2297163" y="3605269"/>
            <a:ext cx="1243384" cy="369332"/>
          </a:xfrm>
          <a:prstGeom prst="rect">
            <a:avLst/>
          </a:prstGeom>
          <a:noFill/>
        </p:spPr>
        <p:txBody>
          <a:bodyPr wrap="square" rtlCol="0">
            <a:spAutoFit/>
          </a:bodyPr>
          <a:lstStyle/>
          <a:p>
            <a:r>
              <a:rPr lang="en-CA" dirty="0" err="1"/>
              <a:t>SnowFox</a:t>
            </a:r>
            <a:endParaRPr lang="en-CA" dirty="0"/>
          </a:p>
        </p:txBody>
      </p:sp>
      <p:sp>
        <p:nvSpPr>
          <p:cNvPr id="5" name="TextBox 4">
            <a:extLst>
              <a:ext uri="{FF2B5EF4-FFF2-40B4-BE49-F238E27FC236}">
                <a16:creationId xmlns:a16="http://schemas.microsoft.com/office/drawing/2014/main" id="{F02E44BB-38E5-4FA2-9A2C-E510CD06D006}"/>
              </a:ext>
            </a:extLst>
          </p:cNvPr>
          <p:cNvSpPr txBox="1"/>
          <p:nvPr/>
        </p:nvSpPr>
        <p:spPr>
          <a:xfrm rot="16200000">
            <a:off x="3031043" y="2502722"/>
            <a:ext cx="2631575" cy="369332"/>
          </a:xfrm>
          <a:prstGeom prst="rect">
            <a:avLst/>
          </a:prstGeom>
          <a:solidFill>
            <a:schemeClr val="bg1">
              <a:lumMod val="95000"/>
            </a:schemeClr>
          </a:solidFill>
        </p:spPr>
        <p:txBody>
          <a:bodyPr wrap="square" rtlCol="0">
            <a:spAutoFit/>
          </a:bodyPr>
          <a:lstStyle/>
          <a:p>
            <a:r>
              <a:rPr lang="en-CA" dirty="0"/>
              <a:t>Modulate Neutron Counts</a:t>
            </a:r>
          </a:p>
        </p:txBody>
      </p:sp>
      <p:sp>
        <p:nvSpPr>
          <p:cNvPr id="7" name="TextBox 6">
            <a:extLst>
              <a:ext uri="{FF2B5EF4-FFF2-40B4-BE49-F238E27FC236}">
                <a16:creationId xmlns:a16="http://schemas.microsoft.com/office/drawing/2014/main" id="{7F03081D-E010-43D0-B7F0-47DE65F994EA}"/>
              </a:ext>
            </a:extLst>
          </p:cNvPr>
          <p:cNvSpPr txBox="1"/>
          <p:nvPr/>
        </p:nvSpPr>
        <p:spPr>
          <a:xfrm>
            <a:off x="4646641" y="3667535"/>
            <a:ext cx="3464481" cy="369332"/>
          </a:xfrm>
          <a:prstGeom prst="rect">
            <a:avLst/>
          </a:prstGeom>
          <a:solidFill>
            <a:schemeClr val="bg1">
              <a:lumMod val="95000"/>
            </a:schemeClr>
          </a:solidFill>
        </p:spPr>
        <p:txBody>
          <a:bodyPr wrap="square" rtlCol="0">
            <a:spAutoFit/>
          </a:bodyPr>
          <a:lstStyle/>
          <a:p>
            <a:r>
              <a:rPr lang="en-CA" dirty="0"/>
              <a:t>April 1/17                           May 6/17</a:t>
            </a:r>
          </a:p>
        </p:txBody>
      </p:sp>
      <p:sp>
        <p:nvSpPr>
          <p:cNvPr id="6" name="TextBox 5">
            <a:extLst>
              <a:ext uri="{FF2B5EF4-FFF2-40B4-BE49-F238E27FC236}">
                <a16:creationId xmlns:a16="http://schemas.microsoft.com/office/drawing/2014/main" id="{766CB5A0-33C2-48AF-AB03-19972FC0DF4A}"/>
              </a:ext>
            </a:extLst>
          </p:cNvPr>
          <p:cNvSpPr txBox="1"/>
          <p:nvPr/>
        </p:nvSpPr>
        <p:spPr>
          <a:xfrm>
            <a:off x="233693" y="6400800"/>
            <a:ext cx="2433743" cy="369332"/>
          </a:xfrm>
          <a:prstGeom prst="rect">
            <a:avLst/>
          </a:prstGeom>
          <a:noFill/>
        </p:spPr>
        <p:txBody>
          <a:bodyPr wrap="none" rtlCol="0">
            <a:spAutoFit/>
          </a:bodyPr>
          <a:lstStyle/>
          <a:p>
            <a:r>
              <a:rPr lang="en-CA" dirty="0"/>
              <a:t>Anton Jitnikovitch. 2018</a:t>
            </a:r>
          </a:p>
        </p:txBody>
      </p:sp>
    </p:spTree>
    <p:extLst>
      <p:ext uri="{BB962C8B-B14F-4D97-AF65-F5344CB8AC3E}">
        <p14:creationId xmlns:p14="http://schemas.microsoft.com/office/powerpoint/2010/main" val="2024847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67389" y="4997"/>
            <a:ext cx="8839200" cy="1143000"/>
          </a:xfrm>
        </p:spPr>
        <p:txBody>
          <a:bodyPr>
            <a:normAutofit fontScale="90000"/>
          </a:bodyPr>
          <a:lstStyle/>
          <a:p>
            <a:r>
              <a:rPr lang="en-US" dirty="0"/>
              <a:t>Sensible &amp; latent Heat Flux and carbon dioxide &amp; methane fluxes</a:t>
            </a:r>
          </a:p>
        </p:txBody>
      </p:sp>
      <p:cxnSp>
        <p:nvCxnSpPr>
          <p:cNvPr id="17" name="Straight Connector 16"/>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8C8DA5-3212-4171-9692-644468E50E09}"/>
              </a:ext>
            </a:extLst>
          </p:cNvPr>
          <p:cNvPicPr>
            <a:picLocks noChangeAspect="1"/>
          </p:cNvPicPr>
          <p:nvPr/>
        </p:nvPicPr>
        <p:blipFill>
          <a:blip r:embed="rId2"/>
          <a:stretch>
            <a:fillRect/>
          </a:stretch>
        </p:blipFill>
        <p:spPr>
          <a:xfrm>
            <a:off x="5791200" y="2385097"/>
            <a:ext cx="1859671" cy="1393291"/>
          </a:xfrm>
          <a:prstGeom prst="rect">
            <a:avLst/>
          </a:prstGeom>
        </p:spPr>
      </p:pic>
      <p:pic>
        <p:nvPicPr>
          <p:cNvPr id="3" name="Picture 2">
            <a:extLst>
              <a:ext uri="{FF2B5EF4-FFF2-40B4-BE49-F238E27FC236}">
                <a16:creationId xmlns:a16="http://schemas.microsoft.com/office/drawing/2014/main" id="{910FAA65-9A69-4A5D-8AA9-F4C388BF5383}"/>
              </a:ext>
            </a:extLst>
          </p:cNvPr>
          <p:cNvPicPr>
            <a:picLocks noChangeAspect="1"/>
          </p:cNvPicPr>
          <p:nvPr/>
        </p:nvPicPr>
        <p:blipFill>
          <a:blip r:embed="rId3"/>
          <a:stretch>
            <a:fillRect/>
          </a:stretch>
        </p:blipFill>
        <p:spPr>
          <a:xfrm>
            <a:off x="838200" y="4267203"/>
            <a:ext cx="6858000" cy="2107973"/>
          </a:xfrm>
          <a:prstGeom prst="rect">
            <a:avLst/>
          </a:prstGeom>
        </p:spPr>
      </p:pic>
      <p:pic>
        <p:nvPicPr>
          <p:cNvPr id="4" name="Picture 3">
            <a:extLst>
              <a:ext uri="{FF2B5EF4-FFF2-40B4-BE49-F238E27FC236}">
                <a16:creationId xmlns:a16="http://schemas.microsoft.com/office/drawing/2014/main" id="{BB576662-ABA9-4B18-A0DA-EB71202941DE}"/>
              </a:ext>
            </a:extLst>
          </p:cNvPr>
          <p:cNvPicPr>
            <a:picLocks noChangeAspect="1"/>
          </p:cNvPicPr>
          <p:nvPr/>
        </p:nvPicPr>
        <p:blipFill>
          <a:blip r:embed="rId4"/>
          <a:stretch>
            <a:fillRect/>
          </a:stretch>
        </p:blipFill>
        <p:spPr>
          <a:xfrm>
            <a:off x="1447800" y="3911144"/>
            <a:ext cx="5867400" cy="356056"/>
          </a:xfrm>
          <a:prstGeom prst="rect">
            <a:avLst/>
          </a:prstGeom>
        </p:spPr>
      </p:pic>
      <p:pic>
        <p:nvPicPr>
          <p:cNvPr id="8" name="Picture 7">
            <a:extLst>
              <a:ext uri="{FF2B5EF4-FFF2-40B4-BE49-F238E27FC236}">
                <a16:creationId xmlns:a16="http://schemas.microsoft.com/office/drawing/2014/main" id="{474A4B38-D9BA-4078-890F-92C0F5227D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611" y="2421879"/>
            <a:ext cx="1752599" cy="1319725"/>
          </a:xfrm>
          <a:prstGeom prst="rect">
            <a:avLst/>
          </a:prstGeom>
        </p:spPr>
      </p:pic>
      <p:sp>
        <p:nvSpPr>
          <p:cNvPr id="5" name="TextBox 4">
            <a:extLst>
              <a:ext uri="{FF2B5EF4-FFF2-40B4-BE49-F238E27FC236}">
                <a16:creationId xmlns:a16="http://schemas.microsoft.com/office/drawing/2014/main" id="{96A83FF6-46EF-4EED-AA8B-1DB4D6C5A9CF}"/>
              </a:ext>
            </a:extLst>
          </p:cNvPr>
          <p:cNvSpPr txBox="1"/>
          <p:nvPr/>
        </p:nvSpPr>
        <p:spPr>
          <a:xfrm>
            <a:off x="228600" y="6477000"/>
            <a:ext cx="1793311" cy="369332"/>
          </a:xfrm>
          <a:prstGeom prst="rect">
            <a:avLst/>
          </a:prstGeom>
          <a:noFill/>
        </p:spPr>
        <p:txBody>
          <a:bodyPr wrap="none" rtlCol="0">
            <a:spAutoFit/>
          </a:bodyPr>
          <a:lstStyle/>
          <a:p>
            <a:r>
              <a:rPr lang="en-CA" dirty="0"/>
              <a:t>Oliver Sonnentag</a:t>
            </a:r>
          </a:p>
        </p:txBody>
      </p:sp>
      <p:sp>
        <p:nvSpPr>
          <p:cNvPr id="6" name="TextBox 5">
            <a:extLst>
              <a:ext uri="{FF2B5EF4-FFF2-40B4-BE49-F238E27FC236}">
                <a16:creationId xmlns:a16="http://schemas.microsoft.com/office/drawing/2014/main" id="{F7FFBF36-CECF-4DCA-8BAD-2EA21C75EF97}"/>
              </a:ext>
            </a:extLst>
          </p:cNvPr>
          <p:cNvSpPr txBox="1"/>
          <p:nvPr/>
        </p:nvSpPr>
        <p:spPr>
          <a:xfrm>
            <a:off x="1533342" y="1161035"/>
            <a:ext cx="5467715" cy="1200329"/>
          </a:xfrm>
          <a:prstGeom prst="rect">
            <a:avLst/>
          </a:prstGeom>
          <a:noFill/>
        </p:spPr>
        <p:txBody>
          <a:bodyPr wrap="none" rtlCol="0">
            <a:spAutoFit/>
          </a:bodyPr>
          <a:lstStyle/>
          <a:p>
            <a:r>
              <a:rPr lang="en-CA" b="1" dirty="0"/>
              <a:t>Eddy covariance and chambers</a:t>
            </a:r>
          </a:p>
          <a:p>
            <a:pPr marL="285750" indent="-285750">
              <a:buFontTx/>
              <a:buChar char="-"/>
            </a:pPr>
            <a:r>
              <a:rPr lang="en-CA" dirty="0"/>
              <a:t>Nested towers + Chambers – tundra and shrub tundra</a:t>
            </a:r>
          </a:p>
          <a:p>
            <a:pPr marL="285750" indent="-285750">
              <a:buFontTx/>
              <a:buChar char="-"/>
            </a:pPr>
            <a:r>
              <a:rPr lang="en-CA" dirty="0"/>
              <a:t>Lake tower</a:t>
            </a:r>
          </a:p>
          <a:p>
            <a:pPr marL="285750" indent="-285750">
              <a:buFontTx/>
              <a:buChar char="-"/>
            </a:pPr>
            <a:r>
              <a:rPr lang="en-CA" dirty="0"/>
              <a:t>Forest tower</a:t>
            </a:r>
          </a:p>
        </p:txBody>
      </p:sp>
    </p:spTree>
    <p:extLst>
      <p:ext uri="{BB962C8B-B14F-4D97-AF65-F5344CB8AC3E}">
        <p14:creationId xmlns:p14="http://schemas.microsoft.com/office/powerpoint/2010/main" val="2519115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2819401" y="4997"/>
            <a:ext cx="6187189" cy="1143000"/>
          </a:xfrm>
        </p:spPr>
        <p:txBody>
          <a:bodyPr>
            <a:normAutofit fontScale="90000"/>
          </a:bodyPr>
          <a:lstStyle/>
          <a:p>
            <a:r>
              <a:rPr lang="en-US" dirty="0"/>
              <a:t>Stream channel hydrothermal conditions</a:t>
            </a:r>
          </a:p>
        </p:txBody>
      </p:sp>
      <p:cxnSp>
        <p:nvCxnSpPr>
          <p:cNvPr id="17" name="Straight Connector 16"/>
          <p:cNvCxnSpPr>
            <a:cxnSpLocks/>
          </p:cNvCxnSpPr>
          <p:nvPr/>
        </p:nvCxnSpPr>
        <p:spPr>
          <a:xfrm>
            <a:off x="2895602" y="1190945"/>
            <a:ext cx="62674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07EA2B8-7A4D-409F-ABFB-5D259851F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 y="457203"/>
            <a:ext cx="2820763" cy="3650399"/>
          </a:xfrm>
          <a:prstGeom prst="rect">
            <a:avLst/>
          </a:prstGeom>
          <a:ln w="12700">
            <a:solidFill>
              <a:schemeClr val="tx1"/>
            </a:solidFill>
          </a:ln>
        </p:spPr>
      </p:pic>
      <p:pic>
        <p:nvPicPr>
          <p:cNvPr id="5" name="Picture 4">
            <a:extLst>
              <a:ext uri="{FF2B5EF4-FFF2-40B4-BE49-F238E27FC236}">
                <a16:creationId xmlns:a16="http://schemas.microsoft.com/office/drawing/2014/main" id="{340528BA-FF2C-4230-8482-785889CBA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1804" y="3991074"/>
            <a:ext cx="2478799" cy="2669227"/>
          </a:xfrm>
          <a:prstGeom prst="rect">
            <a:avLst/>
          </a:prstGeom>
          <a:ln w="12700">
            <a:solidFill>
              <a:schemeClr val="tx1"/>
            </a:solidFill>
          </a:ln>
        </p:spPr>
      </p:pic>
      <p:pic>
        <p:nvPicPr>
          <p:cNvPr id="6" name="Picture 5">
            <a:extLst>
              <a:ext uri="{FF2B5EF4-FFF2-40B4-BE49-F238E27FC236}">
                <a16:creationId xmlns:a16="http://schemas.microsoft.com/office/drawing/2014/main" id="{DDE1FE72-ADD0-4C7A-A87C-C19405147032}"/>
              </a:ext>
            </a:extLst>
          </p:cNvPr>
          <p:cNvPicPr>
            <a:picLocks noChangeAspect="1"/>
          </p:cNvPicPr>
          <p:nvPr/>
        </p:nvPicPr>
        <p:blipFill>
          <a:blip r:embed="rId4"/>
          <a:stretch>
            <a:fillRect/>
          </a:stretch>
        </p:blipFill>
        <p:spPr>
          <a:xfrm>
            <a:off x="3092232" y="2887060"/>
            <a:ext cx="2820763" cy="1527366"/>
          </a:xfrm>
          <a:prstGeom prst="rect">
            <a:avLst/>
          </a:prstGeom>
          <a:ln w="12700">
            <a:solidFill>
              <a:schemeClr val="tx1"/>
            </a:solidFill>
          </a:ln>
        </p:spPr>
      </p:pic>
      <p:pic>
        <p:nvPicPr>
          <p:cNvPr id="7" name="Picture 6">
            <a:extLst>
              <a:ext uri="{FF2B5EF4-FFF2-40B4-BE49-F238E27FC236}">
                <a16:creationId xmlns:a16="http://schemas.microsoft.com/office/drawing/2014/main" id="{974F7E3F-457B-4288-B8C7-E4C893F541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45" y="4648202"/>
            <a:ext cx="3469512" cy="2011835"/>
          </a:xfrm>
          <a:prstGeom prst="rect">
            <a:avLst/>
          </a:prstGeom>
          <a:ln w="12700">
            <a:solidFill>
              <a:schemeClr val="tx1"/>
            </a:solidFill>
          </a:ln>
        </p:spPr>
      </p:pic>
      <p:sp>
        <p:nvSpPr>
          <p:cNvPr id="2" name="TextBox 1">
            <a:extLst>
              <a:ext uri="{FF2B5EF4-FFF2-40B4-BE49-F238E27FC236}">
                <a16:creationId xmlns:a16="http://schemas.microsoft.com/office/drawing/2014/main" id="{505FFAE6-2A6E-427B-BF7E-DE19DEEE5B47}"/>
              </a:ext>
            </a:extLst>
          </p:cNvPr>
          <p:cNvSpPr txBox="1"/>
          <p:nvPr/>
        </p:nvSpPr>
        <p:spPr>
          <a:xfrm>
            <a:off x="2807650" y="1273594"/>
            <a:ext cx="6361992" cy="1200329"/>
          </a:xfrm>
          <a:prstGeom prst="rect">
            <a:avLst/>
          </a:prstGeom>
          <a:noFill/>
        </p:spPr>
        <p:txBody>
          <a:bodyPr wrap="square" rtlCol="0">
            <a:spAutoFit/>
          </a:bodyPr>
          <a:lstStyle/>
          <a:p>
            <a:r>
              <a:rPr lang="en-CA" dirty="0"/>
              <a:t>Are taliks forming in stream channels?</a:t>
            </a:r>
          </a:p>
          <a:p>
            <a:r>
              <a:rPr lang="en-CA" dirty="0"/>
              <a:t>Do we expect changes in stream channel size due to thermokarst?</a:t>
            </a:r>
          </a:p>
          <a:p>
            <a:r>
              <a:rPr lang="en-CA" dirty="0"/>
              <a:t>What role do stream icings play in the hydrology &amp; ecology of these systems?</a:t>
            </a:r>
          </a:p>
        </p:txBody>
      </p:sp>
      <p:sp>
        <p:nvSpPr>
          <p:cNvPr id="3" name="TextBox 2">
            <a:extLst>
              <a:ext uri="{FF2B5EF4-FFF2-40B4-BE49-F238E27FC236}">
                <a16:creationId xmlns:a16="http://schemas.microsoft.com/office/drawing/2014/main" id="{018498DD-CBDE-4CD8-B4ED-8DE7041C40F9}"/>
              </a:ext>
            </a:extLst>
          </p:cNvPr>
          <p:cNvSpPr txBox="1"/>
          <p:nvPr/>
        </p:nvSpPr>
        <p:spPr>
          <a:xfrm>
            <a:off x="3962400" y="6248400"/>
            <a:ext cx="1217000" cy="369332"/>
          </a:xfrm>
          <a:prstGeom prst="rect">
            <a:avLst/>
          </a:prstGeom>
          <a:noFill/>
        </p:spPr>
        <p:txBody>
          <a:bodyPr wrap="none" rtlCol="0">
            <a:spAutoFit/>
          </a:bodyPr>
          <a:lstStyle/>
          <a:p>
            <a:r>
              <a:rPr lang="en-CA" dirty="0"/>
              <a:t>Tim Ensom</a:t>
            </a:r>
          </a:p>
        </p:txBody>
      </p:sp>
    </p:spTree>
    <p:extLst>
      <p:ext uri="{BB962C8B-B14F-4D97-AF65-F5344CB8AC3E}">
        <p14:creationId xmlns:p14="http://schemas.microsoft.com/office/powerpoint/2010/main" val="3851435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10160" y="5080"/>
            <a:ext cx="9154159" cy="685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30AFB73-8171-4AC3-B039-855F6FF09310}"/>
              </a:ext>
            </a:extLst>
          </p:cNvPr>
          <p:cNvSpPr txBox="1"/>
          <p:nvPr/>
        </p:nvSpPr>
        <p:spPr>
          <a:xfrm>
            <a:off x="76201" y="25710"/>
            <a:ext cx="8801100" cy="923330"/>
          </a:xfrm>
          <a:prstGeom prst="rect">
            <a:avLst/>
          </a:prstGeom>
          <a:noFill/>
        </p:spPr>
        <p:txBody>
          <a:bodyPr wrap="square" rtlCol="0">
            <a:spAutoFit/>
          </a:bodyPr>
          <a:lstStyle/>
          <a:p>
            <a:pPr algn="ctr"/>
            <a:r>
              <a:rPr lang="en-CA" sz="3600" dirty="0"/>
              <a:t>Snow remote sensing</a:t>
            </a:r>
          </a:p>
          <a:p>
            <a:endParaRPr lang="en-CA" dirty="0"/>
          </a:p>
        </p:txBody>
      </p:sp>
      <p:cxnSp>
        <p:nvCxnSpPr>
          <p:cNvPr id="5" name="Straight Connector 4">
            <a:extLst>
              <a:ext uri="{FF2B5EF4-FFF2-40B4-BE49-F238E27FC236}">
                <a16:creationId xmlns:a16="http://schemas.microsoft.com/office/drawing/2014/main" id="{6EE6B8C7-068A-4B89-B304-05B28EFD2185}"/>
              </a:ext>
            </a:extLst>
          </p:cNvPr>
          <p:cNvCxnSpPr>
            <a:cxnSpLocks/>
          </p:cNvCxnSpPr>
          <p:nvPr/>
        </p:nvCxnSpPr>
        <p:spPr>
          <a:xfrm>
            <a:off x="-10159" y="1143000"/>
            <a:ext cx="9154159"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79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F507D78-4408-48F8-A250-5D219693778C}"/>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D22F0A8-E953-492B-94E1-8DA69C64AEB3}"/>
              </a:ext>
            </a:extLst>
          </p:cNvPr>
          <p:cNvPicPr>
            <a:picLocks noChangeAspect="1"/>
          </p:cNvPicPr>
          <p:nvPr/>
        </p:nvPicPr>
        <p:blipFill>
          <a:blip r:embed="rId2"/>
          <a:stretch>
            <a:fillRect/>
          </a:stretch>
        </p:blipFill>
        <p:spPr>
          <a:xfrm>
            <a:off x="547658" y="1616855"/>
            <a:ext cx="8048684" cy="3624289"/>
          </a:xfrm>
          <a:prstGeom prst="rect">
            <a:avLst/>
          </a:prstGeom>
        </p:spPr>
      </p:pic>
      <p:sp>
        <p:nvSpPr>
          <p:cNvPr id="7" name="TextBox 6">
            <a:extLst>
              <a:ext uri="{FF2B5EF4-FFF2-40B4-BE49-F238E27FC236}">
                <a16:creationId xmlns:a16="http://schemas.microsoft.com/office/drawing/2014/main" id="{23562616-9BB2-4DBB-BCC1-1F428A59E59A}"/>
              </a:ext>
            </a:extLst>
          </p:cNvPr>
          <p:cNvSpPr txBox="1"/>
          <p:nvPr/>
        </p:nvSpPr>
        <p:spPr>
          <a:xfrm>
            <a:off x="685800" y="228600"/>
            <a:ext cx="7621638" cy="584775"/>
          </a:xfrm>
          <a:prstGeom prst="rect">
            <a:avLst/>
          </a:prstGeom>
          <a:noFill/>
        </p:spPr>
        <p:txBody>
          <a:bodyPr wrap="none" rtlCol="0">
            <a:spAutoFit/>
          </a:bodyPr>
          <a:lstStyle/>
          <a:p>
            <a:r>
              <a:rPr lang="en-CA" sz="3200" dirty="0"/>
              <a:t>Structure-from-motion snow depth mapping</a:t>
            </a:r>
          </a:p>
        </p:txBody>
      </p:sp>
      <p:sp>
        <p:nvSpPr>
          <p:cNvPr id="8" name="TextBox 7">
            <a:extLst>
              <a:ext uri="{FF2B5EF4-FFF2-40B4-BE49-F238E27FC236}">
                <a16:creationId xmlns:a16="http://schemas.microsoft.com/office/drawing/2014/main" id="{78311473-E010-47F2-B21B-EBD9434D9771}"/>
              </a:ext>
            </a:extLst>
          </p:cNvPr>
          <p:cNvSpPr txBox="1"/>
          <p:nvPr/>
        </p:nvSpPr>
        <p:spPr>
          <a:xfrm>
            <a:off x="547658" y="6400800"/>
            <a:ext cx="2294282" cy="369332"/>
          </a:xfrm>
          <a:prstGeom prst="rect">
            <a:avLst/>
          </a:prstGeom>
          <a:noFill/>
        </p:spPr>
        <p:txBody>
          <a:bodyPr wrap="none" rtlCol="0">
            <a:spAutoFit/>
          </a:bodyPr>
          <a:lstStyle/>
          <a:p>
            <a:r>
              <a:rPr lang="en-CA" dirty="0"/>
              <a:t>Branden Walker,  2019</a:t>
            </a:r>
          </a:p>
        </p:txBody>
      </p:sp>
      <p:sp>
        <p:nvSpPr>
          <p:cNvPr id="9" name="Rectangle 8">
            <a:extLst>
              <a:ext uri="{FF2B5EF4-FFF2-40B4-BE49-F238E27FC236}">
                <a16:creationId xmlns:a16="http://schemas.microsoft.com/office/drawing/2014/main" id="{D34752D0-193A-4483-8EEA-3FD4A6D496E4}"/>
              </a:ext>
            </a:extLst>
          </p:cNvPr>
          <p:cNvSpPr/>
          <p:nvPr/>
        </p:nvSpPr>
        <p:spPr>
          <a:xfrm>
            <a:off x="457200" y="4724400"/>
            <a:ext cx="1447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35511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F507D78-4408-48F8-A250-5D219693778C}"/>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562616-9BB2-4DBB-BCC1-1F428A59E59A}"/>
              </a:ext>
            </a:extLst>
          </p:cNvPr>
          <p:cNvSpPr txBox="1"/>
          <p:nvPr/>
        </p:nvSpPr>
        <p:spPr>
          <a:xfrm>
            <a:off x="228600" y="0"/>
            <a:ext cx="9400062" cy="1077218"/>
          </a:xfrm>
          <a:prstGeom prst="rect">
            <a:avLst/>
          </a:prstGeom>
          <a:noFill/>
        </p:spPr>
        <p:txBody>
          <a:bodyPr wrap="square" rtlCol="0">
            <a:spAutoFit/>
          </a:bodyPr>
          <a:lstStyle/>
          <a:p>
            <a:pPr algn="ctr"/>
            <a:r>
              <a:rPr lang="en-CA" sz="3200" dirty="0"/>
              <a:t>Mapping end of winter snow water equivalent by vegetation type</a:t>
            </a:r>
          </a:p>
        </p:txBody>
      </p:sp>
      <p:pic>
        <p:nvPicPr>
          <p:cNvPr id="3" name="Picture 2">
            <a:extLst>
              <a:ext uri="{FF2B5EF4-FFF2-40B4-BE49-F238E27FC236}">
                <a16:creationId xmlns:a16="http://schemas.microsoft.com/office/drawing/2014/main" id="{F96E89DE-0778-4BD7-8120-84DCA98B2624}"/>
              </a:ext>
            </a:extLst>
          </p:cNvPr>
          <p:cNvPicPr>
            <a:picLocks noChangeAspect="1"/>
          </p:cNvPicPr>
          <p:nvPr/>
        </p:nvPicPr>
        <p:blipFill>
          <a:blip r:embed="rId2"/>
          <a:stretch>
            <a:fillRect/>
          </a:stretch>
        </p:blipFill>
        <p:spPr>
          <a:xfrm>
            <a:off x="108085" y="1464454"/>
            <a:ext cx="8709331" cy="4269280"/>
          </a:xfrm>
          <a:prstGeom prst="rect">
            <a:avLst/>
          </a:prstGeom>
        </p:spPr>
      </p:pic>
      <p:sp>
        <p:nvSpPr>
          <p:cNvPr id="4" name="TextBox 3">
            <a:extLst>
              <a:ext uri="{FF2B5EF4-FFF2-40B4-BE49-F238E27FC236}">
                <a16:creationId xmlns:a16="http://schemas.microsoft.com/office/drawing/2014/main" id="{3C5C6C9A-774E-4950-AD1F-481420259DDF}"/>
              </a:ext>
            </a:extLst>
          </p:cNvPr>
          <p:cNvSpPr txBox="1"/>
          <p:nvPr/>
        </p:nvSpPr>
        <p:spPr>
          <a:xfrm>
            <a:off x="609600" y="6324600"/>
            <a:ext cx="2241383" cy="369332"/>
          </a:xfrm>
          <a:prstGeom prst="rect">
            <a:avLst/>
          </a:prstGeom>
          <a:noFill/>
        </p:spPr>
        <p:txBody>
          <a:bodyPr wrap="none" rtlCol="0">
            <a:spAutoFit/>
          </a:bodyPr>
          <a:lstStyle/>
          <a:p>
            <a:r>
              <a:rPr lang="en-CA" dirty="0"/>
              <a:t>Branden Walker, 2019</a:t>
            </a:r>
          </a:p>
        </p:txBody>
      </p:sp>
    </p:spTree>
    <p:extLst>
      <p:ext uri="{BB962C8B-B14F-4D97-AF65-F5344CB8AC3E}">
        <p14:creationId xmlns:p14="http://schemas.microsoft.com/office/powerpoint/2010/main" val="3328518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A08DEE-5C51-4864-86DE-B86A9901E022}"/>
              </a:ext>
            </a:extLst>
          </p:cNvPr>
          <p:cNvSpPr/>
          <p:nvPr/>
        </p:nvSpPr>
        <p:spPr>
          <a:xfrm>
            <a:off x="76200" y="1363616"/>
            <a:ext cx="8610600" cy="2133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
          <p:cNvSpPr>
            <a:spLocks noGrp="1"/>
          </p:cNvSpPr>
          <p:nvPr>
            <p:ph type="title"/>
          </p:nvPr>
        </p:nvSpPr>
        <p:spPr>
          <a:xfrm>
            <a:off x="2895602" y="-99845"/>
            <a:ext cx="5351732" cy="1143000"/>
          </a:xfrm>
        </p:spPr>
        <p:txBody>
          <a:bodyPr>
            <a:normAutofit/>
          </a:bodyPr>
          <a:lstStyle/>
          <a:p>
            <a:r>
              <a:rPr lang="en-US" sz="2800" dirty="0"/>
              <a:t>Improved mapping of snow depth through melt period</a:t>
            </a:r>
          </a:p>
        </p:txBody>
      </p:sp>
      <p:cxnSp>
        <p:nvCxnSpPr>
          <p:cNvPr id="17" name="Straight Connector 16"/>
          <p:cNvCxnSpPr>
            <a:cxnSpLocks/>
          </p:cNvCxnSpPr>
          <p:nvPr/>
        </p:nvCxnSpPr>
        <p:spPr>
          <a:xfrm>
            <a:off x="2667002" y="1124263"/>
            <a:ext cx="6496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E336BD-C98A-4563-8517-6A569242194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831" y="1477710"/>
            <a:ext cx="1407071" cy="1894140"/>
          </a:xfrm>
          <a:prstGeom prst="rect">
            <a:avLst/>
          </a:prstGeom>
          <a:solidFill>
            <a:schemeClr val="bg1"/>
          </a:solidFill>
          <a:ln>
            <a:noFill/>
          </a:ln>
        </p:spPr>
      </p:pic>
      <p:pic>
        <p:nvPicPr>
          <p:cNvPr id="5" name="Picture 4">
            <a:extLst>
              <a:ext uri="{FF2B5EF4-FFF2-40B4-BE49-F238E27FC236}">
                <a16:creationId xmlns:a16="http://schemas.microsoft.com/office/drawing/2014/main" id="{1E898380-66BE-4A53-BF30-C6E64BE2BAB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2" y="1477710"/>
            <a:ext cx="1407071" cy="1894140"/>
          </a:xfrm>
          <a:prstGeom prst="rect">
            <a:avLst/>
          </a:prstGeom>
          <a:solidFill>
            <a:schemeClr val="bg1"/>
          </a:solidFill>
          <a:ln>
            <a:noFill/>
          </a:ln>
        </p:spPr>
      </p:pic>
      <p:pic>
        <p:nvPicPr>
          <p:cNvPr id="6" name="Picture 5">
            <a:extLst>
              <a:ext uri="{FF2B5EF4-FFF2-40B4-BE49-F238E27FC236}">
                <a16:creationId xmlns:a16="http://schemas.microsoft.com/office/drawing/2014/main" id="{7BEE32BA-A167-4487-BD8D-30138A3E142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8623" y="1477711"/>
            <a:ext cx="1407071" cy="1894140"/>
          </a:xfrm>
          <a:prstGeom prst="rect">
            <a:avLst/>
          </a:prstGeom>
          <a:solidFill>
            <a:schemeClr val="bg1"/>
          </a:solidFill>
          <a:ln>
            <a:noFill/>
          </a:ln>
        </p:spPr>
      </p:pic>
      <p:pic>
        <p:nvPicPr>
          <p:cNvPr id="7" name="Picture 6">
            <a:extLst>
              <a:ext uri="{FF2B5EF4-FFF2-40B4-BE49-F238E27FC236}">
                <a16:creationId xmlns:a16="http://schemas.microsoft.com/office/drawing/2014/main" id="{D793EC32-A1C5-404D-BAE9-3429D06A8C2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518" y="1458663"/>
            <a:ext cx="1407071" cy="1894141"/>
          </a:xfrm>
          <a:prstGeom prst="rect">
            <a:avLst/>
          </a:prstGeom>
          <a:solidFill>
            <a:schemeClr val="bg1"/>
          </a:solidFill>
          <a:ln>
            <a:noFill/>
          </a:ln>
        </p:spPr>
      </p:pic>
      <p:pic>
        <p:nvPicPr>
          <p:cNvPr id="8" name="Picture 7">
            <a:extLst>
              <a:ext uri="{FF2B5EF4-FFF2-40B4-BE49-F238E27FC236}">
                <a16:creationId xmlns:a16="http://schemas.microsoft.com/office/drawing/2014/main" id="{5D3A0B31-E2D7-4C8B-AD73-F68E926C042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0562" y="1477710"/>
            <a:ext cx="1386639" cy="1894140"/>
          </a:xfrm>
          <a:prstGeom prst="rect">
            <a:avLst/>
          </a:prstGeom>
          <a:solidFill>
            <a:schemeClr val="bg1"/>
          </a:solidFill>
          <a:ln>
            <a:noFill/>
          </a:ln>
        </p:spPr>
      </p:pic>
      <p:pic>
        <p:nvPicPr>
          <p:cNvPr id="9" name="Picture 8">
            <a:extLst>
              <a:ext uri="{FF2B5EF4-FFF2-40B4-BE49-F238E27FC236}">
                <a16:creationId xmlns:a16="http://schemas.microsoft.com/office/drawing/2014/main" id="{3D8025E8-1FAD-4A60-A6D9-4719564810A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3772" y="1477710"/>
            <a:ext cx="1386639" cy="1894140"/>
          </a:xfrm>
          <a:prstGeom prst="rect">
            <a:avLst/>
          </a:prstGeom>
          <a:solidFill>
            <a:schemeClr val="bg1"/>
          </a:solidFill>
          <a:ln>
            <a:noFill/>
          </a:ln>
        </p:spPr>
      </p:pic>
      <p:pic>
        <p:nvPicPr>
          <p:cNvPr id="10" name="Picture 9">
            <a:extLst>
              <a:ext uri="{FF2B5EF4-FFF2-40B4-BE49-F238E27FC236}">
                <a16:creationId xmlns:a16="http://schemas.microsoft.com/office/drawing/2014/main" id="{7C37A52C-E2FC-402E-84F0-DA1E440F47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168" t="31636" r="29956" b="31590"/>
          <a:stretch/>
        </p:blipFill>
        <p:spPr>
          <a:xfrm>
            <a:off x="76202" y="46897"/>
            <a:ext cx="2409267" cy="1307049"/>
          </a:xfrm>
          <a:prstGeom prst="rect">
            <a:avLst/>
          </a:prstGeom>
        </p:spPr>
      </p:pic>
      <p:pic>
        <p:nvPicPr>
          <p:cNvPr id="11" name="Content Placeholder 4">
            <a:extLst>
              <a:ext uri="{FF2B5EF4-FFF2-40B4-BE49-F238E27FC236}">
                <a16:creationId xmlns:a16="http://schemas.microsoft.com/office/drawing/2014/main" id="{9C209FEB-3B2B-449E-8301-42FB404803F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786" y="3726962"/>
            <a:ext cx="3863905" cy="2748148"/>
          </a:xfrm>
          <a:prstGeom prst="rect">
            <a:avLst/>
          </a:prstGeom>
          <a:solidFill>
            <a:schemeClr val="bg1"/>
          </a:solidFill>
          <a:ln>
            <a:noFill/>
          </a:ln>
        </p:spPr>
      </p:pic>
      <p:pic>
        <p:nvPicPr>
          <p:cNvPr id="29" name="Content Placeholder 3">
            <a:extLst>
              <a:ext uri="{FF2B5EF4-FFF2-40B4-BE49-F238E27FC236}">
                <a16:creationId xmlns:a16="http://schemas.microsoft.com/office/drawing/2014/main" id="{ABF387ED-3A2C-4F18-ADCD-A4094DA7B66B}"/>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41644" y="3725294"/>
            <a:ext cx="4070891" cy="2895739"/>
          </a:xfrm>
          <a:prstGeom prst="rect">
            <a:avLst/>
          </a:prstGeom>
          <a:solidFill>
            <a:schemeClr val="bg1"/>
          </a:solidFill>
          <a:ln>
            <a:noFill/>
          </a:ln>
        </p:spPr>
      </p:pic>
      <p:sp>
        <p:nvSpPr>
          <p:cNvPr id="3" name="TextBox 2">
            <a:extLst>
              <a:ext uri="{FF2B5EF4-FFF2-40B4-BE49-F238E27FC236}">
                <a16:creationId xmlns:a16="http://schemas.microsoft.com/office/drawing/2014/main" id="{F6D4AD34-848F-4092-A977-E7FB26DFBEBA}"/>
              </a:ext>
            </a:extLst>
          </p:cNvPr>
          <p:cNvSpPr txBox="1"/>
          <p:nvPr/>
        </p:nvSpPr>
        <p:spPr>
          <a:xfrm>
            <a:off x="186535" y="1477713"/>
            <a:ext cx="752129" cy="307777"/>
          </a:xfrm>
          <a:prstGeom prst="rect">
            <a:avLst/>
          </a:prstGeom>
          <a:solidFill>
            <a:schemeClr val="bg1">
              <a:lumMod val="95000"/>
            </a:schemeClr>
          </a:solidFill>
          <a:ln>
            <a:solidFill>
              <a:schemeClr val="tx1"/>
            </a:solidFill>
          </a:ln>
        </p:spPr>
        <p:txBody>
          <a:bodyPr wrap="none" rtlCol="0">
            <a:spAutoFit/>
          </a:bodyPr>
          <a:lstStyle/>
          <a:p>
            <a:r>
              <a:rPr lang="en-CA" sz="1400" dirty="0"/>
              <a:t>April 29</a:t>
            </a:r>
          </a:p>
        </p:txBody>
      </p:sp>
      <p:sp>
        <p:nvSpPr>
          <p:cNvPr id="18" name="TextBox 17">
            <a:extLst>
              <a:ext uri="{FF2B5EF4-FFF2-40B4-BE49-F238E27FC236}">
                <a16:creationId xmlns:a16="http://schemas.microsoft.com/office/drawing/2014/main" id="{352D9891-FD3D-46B3-9073-50EBFAA0248B}"/>
              </a:ext>
            </a:extLst>
          </p:cNvPr>
          <p:cNvSpPr txBox="1"/>
          <p:nvPr/>
        </p:nvSpPr>
        <p:spPr>
          <a:xfrm>
            <a:off x="1624729" y="1477713"/>
            <a:ext cx="634982" cy="307777"/>
          </a:xfrm>
          <a:prstGeom prst="rect">
            <a:avLst/>
          </a:prstGeom>
          <a:solidFill>
            <a:schemeClr val="bg1">
              <a:lumMod val="95000"/>
            </a:schemeClr>
          </a:solidFill>
          <a:ln>
            <a:solidFill>
              <a:schemeClr val="tx1"/>
            </a:solidFill>
          </a:ln>
        </p:spPr>
        <p:txBody>
          <a:bodyPr wrap="none" rtlCol="0">
            <a:spAutoFit/>
          </a:bodyPr>
          <a:lstStyle/>
          <a:p>
            <a:r>
              <a:rPr lang="en-CA" sz="1400" dirty="0"/>
              <a:t>May 5</a:t>
            </a:r>
          </a:p>
        </p:txBody>
      </p:sp>
      <p:sp>
        <p:nvSpPr>
          <p:cNvPr id="19" name="TextBox 18">
            <a:extLst>
              <a:ext uri="{FF2B5EF4-FFF2-40B4-BE49-F238E27FC236}">
                <a16:creationId xmlns:a16="http://schemas.microsoft.com/office/drawing/2014/main" id="{00D9049D-BFB1-4150-A53C-336A88BB9320}"/>
              </a:ext>
            </a:extLst>
          </p:cNvPr>
          <p:cNvSpPr txBox="1"/>
          <p:nvPr/>
        </p:nvSpPr>
        <p:spPr>
          <a:xfrm>
            <a:off x="3015350" y="1477713"/>
            <a:ext cx="726353" cy="307777"/>
          </a:xfrm>
          <a:prstGeom prst="rect">
            <a:avLst/>
          </a:prstGeom>
          <a:solidFill>
            <a:schemeClr val="bg1">
              <a:lumMod val="95000"/>
            </a:schemeClr>
          </a:solidFill>
          <a:ln>
            <a:solidFill>
              <a:schemeClr val="tx1"/>
            </a:solidFill>
          </a:ln>
        </p:spPr>
        <p:txBody>
          <a:bodyPr wrap="none" rtlCol="0">
            <a:spAutoFit/>
          </a:bodyPr>
          <a:lstStyle/>
          <a:p>
            <a:r>
              <a:rPr lang="en-CA" sz="1400" dirty="0"/>
              <a:t>May 10</a:t>
            </a:r>
          </a:p>
        </p:txBody>
      </p:sp>
      <p:sp>
        <p:nvSpPr>
          <p:cNvPr id="20" name="TextBox 19">
            <a:extLst>
              <a:ext uri="{FF2B5EF4-FFF2-40B4-BE49-F238E27FC236}">
                <a16:creationId xmlns:a16="http://schemas.microsoft.com/office/drawing/2014/main" id="{538B818C-782B-432C-A91E-C536BBE90759}"/>
              </a:ext>
            </a:extLst>
          </p:cNvPr>
          <p:cNvSpPr txBox="1"/>
          <p:nvPr/>
        </p:nvSpPr>
        <p:spPr>
          <a:xfrm>
            <a:off x="4376702" y="1477713"/>
            <a:ext cx="726353" cy="307777"/>
          </a:xfrm>
          <a:prstGeom prst="rect">
            <a:avLst/>
          </a:prstGeom>
          <a:solidFill>
            <a:schemeClr val="bg1">
              <a:lumMod val="95000"/>
            </a:schemeClr>
          </a:solidFill>
          <a:ln>
            <a:solidFill>
              <a:schemeClr val="tx1"/>
            </a:solidFill>
          </a:ln>
        </p:spPr>
        <p:txBody>
          <a:bodyPr wrap="none" rtlCol="0">
            <a:spAutoFit/>
          </a:bodyPr>
          <a:lstStyle/>
          <a:p>
            <a:r>
              <a:rPr lang="en-CA" sz="1400" dirty="0"/>
              <a:t>May 12</a:t>
            </a:r>
          </a:p>
        </p:txBody>
      </p:sp>
      <p:sp>
        <p:nvSpPr>
          <p:cNvPr id="21" name="TextBox 20">
            <a:extLst>
              <a:ext uri="{FF2B5EF4-FFF2-40B4-BE49-F238E27FC236}">
                <a16:creationId xmlns:a16="http://schemas.microsoft.com/office/drawing/2014/main" id="{68A05C2B-BE4A-42BE-9872-FEAE60314BEF}"/>
              </a:ext>
            </a:extLst>
          </p:cNvPr>
          <p:cNvSpPr txBox="1"/>
          <p:nvPr/>
        </p:nvSpPr>
        <p:spPr>
          <a:xfrm>
            <a:off x="5783772" y="1471306"/>
            <a:ext cx="726353" cy="307777"/>
          </a:xfrm>
          <a:prstGeom prst="rect">
            <a:avLst/>
          </a:prstGeom>
          <a:solidFill>
            <a:schemeClr val="bg1">
              <a:lumMod val="95000"/>
            </a:schemeClr>
          </a:solidFill>
          <a:ln>
            <a:solidFill>
              <a:schemeClr val="tx1"/>
            </a:solidFill>
          </a:ln>
        </p:spPr>
        <p:txBody>
          <a:bodyPr wrap="none" rtlCol="0">
            <a:spAutoFit/>
          </a:bodyPr>
          <a:lstStyle/>
          <a:p>
            <a:r>
              <a:rPr lang="en-CA" sz="1400" dirty="0"/>
              <a:t>May 13</a:t>
            </a:r>
          </a:p>
        </p:txBody>
      </p:sp>
      <p:sp>
        <p:nvSpPr>
          <p:cNvPr id="22" name="TextBox 21">
            <a:extLst>
              <a:ext uri="{FF2B5EF4-FFF2-40B4-BE49-F238E27FC236}">
                <a16:creationId xmlns:a16="http://schemas.microsoft.com/office/drawing/2014/main" id="{A8E0DDA6-B43D-495E-A7E7-1C769848259E}"/>
              </a:ext>
            </a:extLst>
          </p:cNvPr>
          <p:cNvSpPr txBox="1"/>
          <p:nvPr/>
        </p:nvSpPr>
        <p:spPr>
          <a:xfrm>
            <a:off x="7206519" y="1458663"/>
            <a:ext cx="726353" cy="307777"/>
          </a:xfrm>
          <a:prstGeom prst="rect">
            <a:avLst/>
          </a:prstGeom>
          <a:solidFill>
            <a:schemeClr val="bg1">
              <a:lumMod val="95000"/>
            </a:schemeClr>
          </a:solidFill>
          <a:ln>
            <a:solidFill>
              <a:schemeClr val="tx1"/>
            </a:solidFill>
          </a:ln>
        </p:spPr>
        <p:txBody>
          <a:bodyPr wrap="none" rtlCol="0">
            <a:spAutoFit/>
          </a:bodyPr>
          <a:lstStyle/>
          <a:p>
            <a:r>
              <a:rPr lang="en-CA" sz="1400" dirty="0"/>
              <a:t>May 19</a:t>
            </a:r>
          </a:p>
        </p:txBody>
      </p:sp>
      <p:sp>
        <p:nvSpPr>
          <p:cNvPr id="12" name="TextBox 11">
            <a:extLst>
              <a:ext uri="{FF2B5EF4-FFF2-40B4-BE49-F238E27FC236}">
                <a16:creationId xmlns:a16="http://schemas.microsoft.com/office/drawing/2014/main" id="{244BA2CD-C6C7-4EAB-B398-6D8B4762DF68}"/>
              </a:ext>
            </a:extLst>
          </p:cNvPr>
          <p:cNvSpPr txBox="1"/>
          <p:nvPr/>
        </p:nvSpPr>
        <p:spPr>
          <a:xfrm>
            <a:off x="1143000" y="4087167"/>
            <a:ext cx="2057400" cy="338554"/>
          </a:xfrm>
          <a:prstGeom prst="rect">
            <a:avLst/>
          </a:prstGeom>
          <a:noFill/>
        </p:spPr>
        <p:txBody>
          <a:bodyPr wrap="square" rtlCol="0">
            <a:spAutoFit/>
          </a:bodyPr>
          <a:lstStyle/>
          <a:p>
            <a:r>
              <a:rPr lang="en-CA" sz="1600" dirty="0">
                <a:solidFill>
                  <a:schemeClr val="accent4">
                    <a:lumMod val="75000"/>
                  </a:schemeClr>
                </a:solidFill>
              </a:rPr>
              <a:t>Tundra</a:t>
            </a:r>
          </a:p>
        </p:txBody>
      </p:sp>
      <p:sp>
        <p:nvSpPr>
          <p:cNvPr id="13" name="TextBox 12">
            <a:extLst>
              <a:ext uri="{FF2B5EF4-FFF2-40B4-BE49-F238E27FC236}">
                <a16:creationId xmlns:a16="http://schemas.microsoft.com/office/drawing/2014/main" id="{63CBDE17-7077-4231-B8DE-CC6E3BA3F586}"/>
              </a:ext>
            </a:extLst>
          </p:cNvPr>
          <p:cNvSpPr txBox="1"/>
          <p:nvPr/>
        </p:nvSpPr>
        <p:spPr>
          <a:xfrm>
            <a:off x="655280" y="4572002"/>
            <a:ext cx="1473023" cy="338554"/>
          </a:xfrm>
          <a:prstGeom prst="rect">
            <a:avLst/>
          </a:prstGeom>
          <a:noFill/>
        </p:spPr>
        <p:txBody>
          <a:bodyPr wrap="square" rtlCol="0">
            <a:spAutoFit/>
          </a:bodyPr>
          <a:lstStyle/>
          <a:p>
            <a:r>
              <a:rPr lang="en-CA" sz="1600" dirty="0">
                <a:solidFill>
                  <a:schemeClr val="accent1">
                    <a:lumMod val="75000"/>
                  </a:schemeClr>
                </a:solidFill>
              </a:rPr>
              <a:t>Tall shrubs</a:t>
            </a:r>
          </a:p>
        </p:txBody>
      </p:sp>
      <p:sp>
        <p:nvSpPr>
          <p:cNvPr id="14" name="TextBox 13">
            <a:extLst>
              <a:ext uri="{FF2B5EF4-FFF2-40B4-BE49-F238E27FC236}">
                <a16:creationId xmlns:a16="http://schemas.microsoft.com/office/drawing/2014/main" id="{4B566886-526B-415E-8A5F-D1E780BF25CA}"/>
              </a:ext>
            </a:extLst>
          </p:cNvPr>
          <p:cNvSpPr txBox="1"/>
          <p:nvPr/>
        </p:nvSpPr>
        <p:spPr>
          <a:xfrm>
            <a:off x="2303735" y="4667837"/>
            <a:ext cx="2743200" cy="369332"/>
          </a:xfrm>
          <a:prstGeom prst="rect">
            <a:avLst/>
          </a:prstGeom>
          <a:noFill/>
        </p:spPr>
        <p:txBody>
          <a:bodyPr wrap="square" rtlCol="0">
            <a:spAutoFit/>
          </a:bodyPr>
          <a:lstStyle/>
          <a:p>
            <a:r>
              <a:rPr lang="en-CA" dirty="0">
                <a:solidFill>
                  <a:schemeClr val="accent3">
                    <a:lumMod val="50000"/>
                  </a:schemeClr>
                </a:solidFill>
              </a:rPr>
              <a:t>Short shrubs</a:t>
            </a:r>
          </a:p>
        </p:txBody>
      </p:sp>
      <p:sp>
        <p:nvSpPr>
          <p:cNvPr id="15" name="TextBox 14">
            <a:extLst>
              <a:ext uri="{FF2B5EF4-FFF2-40B4-BE49-F238E27FC236}">
                <a16:creationId xmlns:a16="http://schemas.microsoft.com/office/drawing/2014/main" id="{DEFFA737-0371-455A-9D0F-3EC14A8E7A9F}"/>
              </a:ext>
            </a:extLst>
          </p:cNvPr>
          <p:cNvSpPr txBox="1"/>
          <p:nvPr/>
        </p:nvSpPr>
        <p:spPr>
          <a:xfrm>
            <a:off x="804439" y="5549071"/>
            <a:ext cx="697627" cy="369332"/>
          </a:xfrm>
          <a:prstGeom prst="rect">
            <a:avLst/>
          </a:prstGeom>
          <a:noFill/>
        </p:spPr>
        <p:txBody>
          <a:bodyPr wrap="none" rtlCol="0">
            <a:spAutoFit/>
          </a:bodyPr>
          <a:lstStyle/>
          <a:p>
            <a:r>
              <a:rPr lang="en-CA" dirty="0">
                <a:solidFill>
                  <a:srgbClr val="FF0000"/>
                </a:solidFill>
              </a:rPr>
              <a:t>Drifts</a:t>
            </a:r>
          </a:p>
        </p:txBody>
      </p:sp>
      <p:cxnSp>
        <p:nvCxnSpPr>
          <p:cNvPr id="24" name="Straight Arrow Connector 23">
            <a:extLst>
              <a:ext uri="{FF2B5EF4-FFF2-40B4-BE49-F238E27FC236}">
                <a16:creationId xmlns:a16="http://schemas.microsoft.com/office/drawing/2014/main" id="{7E04F884-128C-4925-A1CA-18646C22E6F7}"/>
              </a:ext>
            </a:extLst>
          </p:cNvPr>
          <p:cNvCxnSpPr/>
          <p:nvPr/>
        </p:nvCxnSpPr>
        <p:spPr>
          <a:xfrm flipH="1">
            <a:off x="1447800" y="4953001"/>
            <a:ext cx="914400" cy="312748"/>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5C34E5E-716B-408C-B5EA-FE8B21EC5B09}"/>
              </a:ext>
            </a:extLst>
          </p:cNvPr>
          <p:cNvSpPr txBox="1"/>
          <p:nvPr/>
        </p:nvSpPr>
        <p:spPr>
          <a:xfrm flipH="1">
            <a:off x="-17910" y="-11653"/>
            <a:ext cx="2819400" cy="369332"/>
          </a:xfrm>
          <a:prstGeom prst="rect">
            <a:avLst/>
          </a:prstGeom>
          <a:noFill/>
        </p:spPr>
        <p:txBody>
          <a:bodyPr wrap="square" rtlCol="0">
            <a:spAutoFit/>
          </a:bodyPr>
          <a:lstStyle/>
          <a:p>
            <a:r>
              <a:rPr lang="en-CA" dirty="0"/>
              <a:t>Unmanned Aerial System</a:t>
            </a:r>
          </a:p>
        </p:txBody>
      </p:sp>
      <p:sp>
        <p:nvSpPr>
          <p:cNvPr id="26" name="TextBox 25">
            <a:extLst>
              <a:ext uri="{FF2B5EF4-FFF2-40B4-BE49-F238E27FC236}">
                <a16:creationId xmlns:a16="http://schemas.microsoft.com/office/drawing/2014/main" id="{E6535491-F1BC-4866-959A-A5FCB81E2603}"/>
              </a:ext>
            </a:extLst>
          </p:cNvPr>
          <p:cNvSpPr txBox="1"/>
          <p:nvPr/>
        </p:nvSpPr>
        <p:spPr>
          <a:xfrm>
            <a:off x="97408" y="6511894"/>
            <a:ext cx="1682512" cy="369332"/>
          </a:xfrm>
          <a:prstGeom prst="rect">
            <a:avLst/>
          </a:prstGeom>
          <a:noFill/>
        </p:spPr>
        <p:txBody>
          <a:bodyPr wrap="none" rtlCol="0">
            <a:spAutoFit/>
          </a:bodyPr>
          <a:lstStyle/>
          <a:p>
            <a:r>
              <a:rPr lang="en-CA" dirty="0"/>
              <a:t>Branden Walker</a:t>
            </a:r>
          </a:p>
        </p:txBody>
      </p:sp>
    </p:spTree>
    <p:extLst>
      <p:ext uri="{BB962C8B-B14F-4D97-AF65-F5344CB8AC3E}">
        <p14:creationId xmlns:p14="http://schemas.microsoft.com/office/powerpoint/2010/main" val="1616797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71800" y="10164"/>
            <a:ext cx="1976120" cy="584775"/>
          </a:xfrm>
          <a:prstGeom prst="rect">
            <a:avLst/>
          </a:prstGeom>
          <a:noFill/>
        </p:spPr>
        <p:txBody>
          <a:bodyPr wrap="square" rtlCol="0">
            <a:spAutoFit/>
          </a:bodyPr>
          <a:lstStyle/>
          <a:p>
            <a:r>
              <a:rPr lang="en-US" sz="3200" b="1" dirty="0"/>
              <a:t>Outline</a:t>
            </a:r>
          </a:p>
        </p:txBody>
      </p:sp>
      <p:sp>
        <p:nvSpPr>
          <p:cNvPr id="11" name="TextBox 10"/>
          <p:cNvSpPr txBox="1"/>
          <p:nvPr/>
        </p:nvSpPr>
        <p:spPr>
          <a:xfrm>
            <a:off x="158477" y="1295400"/>
            <a:ext cx="9182871" cy="4693593"/>
          </a:xfrm>
          <a:prstGeom prst="rect">
            <a:avLst/>
          </a:prstGeom>
          <a:noFill/>
          <a:ln>
            <a:noFill/>
          </a:ln>
        </p:spPr>
        <p:txBody>
          <a:bodyPr wrap="square" rtlCol="0">
            <a:spAutoFit/>
          </a:bodyPr>
          <a:lstStyle/>
          <a:p>
            <a:pPr marL="342891" indent="-342891">
              <a:spcAft>
                <a:spcPts val="1200"/>
              </a:spcAft>
              <a:buAutoNum type="arabicPeriod"/>
            </a:pPr>
            <a:r>
              <a:rPr lang="en-US" sz="2400" dirty="0"/>
              <a:t>Winter &amp; snow dominates many aspects of the Arctic &amp; is changing the most rapidly when compared to other seasons</a:t>
            </a:r>
          </a:p>
          <a:p>
            <a:pPr marL="342891" indent="-342891">
              <a:spcAft>
                <a:spcPts val="1200"/>
              </a:spcAft>
              <a:buFontTx/>
              <a:buAutoNum type="arabicPeriod"/>
            </a:pPr>
            <a:r>
              <a:rPr lang="en-US" sz="2400" dirty="0"/>
              <a:t>The role of snow in ecosystem change: A case study from the western Canadian Arctic </a:t>
            </a:r>
          </a:p>
          <a:p>
            <a:pPr marL="342891" indent="-342891">
              <a:spcAft>
                <a:spcPts val="1200"/>
              </a:spcAft>
              <a:buFontTx/>
              <a:buAutoNum type="arabicPeriod"/>
            </a:pPr>
            <a:r>
              <a:rPr lang="en-US" sz="2400" dirty="0"/>
              <a:t>Lack of winter and snow measurements</a:t>
            </a:r>
          </a:p>
          <a:p>
            <a:pPr marL="342891" indent="-342891">
              <a:spcAft>
                <a:spcPts val="1200"/>
              </a:spcAft>
              <a:buAutoNum type="arabicPeriod"/>
            </a:pPr>
            <a:r>
              <a:rPr lang="en-CA" sz="2400" dirty="0"/>
              <a:t>Integrated observing program in the Western Canadian Arctic</a:t>
            </a:r>
            <a:endParaRPr lang="en-US" sz="2400" dirty="0"/>
          </a:p>
          <a:p>
            <a:pPr marL="342891" indent="-342891">
              <a:spcAft>
                <a:spcPts val="1200"/>
              </a:spcAft>
              <a:buFont typeface="+mj-lt"/>
              <a:buAutoNum type="arabicPeriod"/>
            </a:pPr>
            <a:r>
              <a:rPr lang="en-US" sz="2400" dirty="0"/>
              <a:t>Links to ABoVE and SnowEx</a:t>
            </a:r>
          </a:p>
          <a:p>
            <a:pPr marL="342891" indent="-342891">
              <a:spcAft>
                <a:spcPts val="1200"/>
              </a:spcAft>
              <a:buFont typeface="+mj-lt"/>
              <a:buAutoNum type="arabicPeriod"/>
            </a:pPr>
            <a:r>
              <a:rPr lang="en-US" sz="2400" dirty="0"/>
              <a:t>Conclusions and next steps</a:t>
            </a:r>
          </a:p>
          <a:p>
            <a:pPr marL="800080" lvl="1" indent="-342891">
              <a:spcAft>
                <a:spcPts val="600"/>
              </a:spcAft>
              <a:buFont typeface="Arial" panose="020B0604020202020204" pitchFamily="34" charset="0"/>
              <a:buChar char="•"/>
            </a:pPr>
            <a:endParaRPr lang="en-US" sz="2400" b="1" dirty="0"/>
          </a:p>
          <a:p>
            <a:pPr marL="1257269" lvl="2" indent="-342891">
              <a:buFont typeface="Arial" panose="020B0604020202020204" pitchFamily="34" charset="0"/>
              <a:buChar char="•"/>
            </a:pPr>
            <a:endParaRPr lang="en-US" b="1" dirty="0"/>
          </a:p>
        </p:txBody>
      </p:sp>
      <p:cxnSp>
        <p:nvCxnSpPr>
          <p:cNvPr id="9" name="Straight Connector 8">
            <a:extLst>
              <a:ext uri="{FF2B5EF4-FFF2-40B4-BE49-F238E27FC236}">
                <a16:creationId xmlns:a16="http://schemas.microsoft.com/office/drawing/2014/main" id="{2A03BF13-622A-4A13-B8A4-6BBE092D4CA9}"/>
              </a:ext>
            </a:extLst>
          </p:cNvPr>
          <p:cNvCxnSpPr>
            <a:cxnSpLocks/>
          </p:cNvCxnSpPr>
          <p:nvPr/>
        </p:nvCxnSpPr>
        <p:spPr>
          <a:xfrm>
            <a:off x="0" y="5334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605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67389" y="4997"/>
            <a:ext cx="8839200" cy="1143000"/>
          </a:xfrm>
        </p:spPr>
        <p:txBody>
          <a:bodyPr>
            <a:normAutofit fontScale="90000"/>
          </a:bodyPr>
          <a:lstStyle/>
          <a:p>
            <a:r>
              <a:rPr lang="en-US" dirty="0"/>
              <a:t>High temporal and spatial resolution water balance during the melt period</a:t>
            </a:r>
          </a:p>
        </p:txBody>
      </p:sp>
      <p:cxnSp>
        <p:nvCxnSpPr>
          <p:cNvPr id="17" name="Straight Connector 16"/>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92F479B-F8D8-4609-AFE1-33BBC11715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53" r="15863" b="6613"/>
          <a:stretch/>
        </p:blipFill>
        <p:spPr>
          <a:xfrm>
            <a:off x="7239002" y="1222131"/>
            <a:ext cx="1881188" cy="1235888"/>
          </a:xfrm>
          <a:prstGeom prst="rect">
            <a:avLst/>
          </a:prstGeom>
        </p:spPr>
      </p:pic>
      <p:pic>
        <p:nvPicPr>
          <p:cNvPr id="5" name="Picture 4">
            <a:extLst>
              <a:ext uri="{FF2B5EF4-FFF2-40B4-BE49-F238E27FC236}">
                <a16:creationId xmlns:a16="http://schemas.microsoft.com/office/drawing/2014/main" id="{3532BC78-08C6-4031-ABDD-A0D82696A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68" t="31636" r="29956" b="31590"/>
          <a:stretch/>
        </p:blipFill>
        <p:spPr>
          <a:xfrm>
            <a:off x="23812" y="1222133"/>
            <a:ext cx="2027416" cy="1099891"/>
          </a:xfrm>
          <a:prstGeom prst="rect">
            <a:avLst/>
          </a:prstGeom>
        </p:spPr>
      </p:pic>
      <p:pic>
        <p:nvPicPr>
          <p:cNvPr id="2" name="Picture 1">
            <a:extLst>
              <a:ext uri="{FF2B5EF4-FFF2-40B4-BE49-F238E27FC236}">
                <a16:creationId xmlns:a16="http://schemas.microsoft.com/office/drawing/2014/main" id="{EBC2F574-4ED6-4418-B096-F89413A1D218}"/>
              </a:ext>
            </a:extLst>
          </p:cNvPr>
          <p:cNvPicPr>
            <a:picLocks noChangeAspect="1"/>
          </p:cNvPicPr>
          <p:nvPr/>
        </p:nvPicPr>
        <p:blipFill>
          <a:blip r:embed="rId4"/>
          <a:stretch>
            <a:fillRect/>
          </a:stretch>
        </p:blipFill>
        <p:spPr>
          <a:xfrm>
            <a:off x="762415" y="2667001"/>
            <a:ext cx="4941733" cy="3574179"/>
          </a:xfrm>
          <a:prstGeom prst="rect">
            <a:avLst/>
          </a:prstGeom>
        </p:spPr>
      </p:pic>
      <p:sp>
        <p:nvSpPr>
          <p:cNvPr id="6" name="TextBox 5">
            <a:extLst>
              <a:ext uri="{FF2B5EF4-FFF2-40B4-BE49-F238E27FC236}">
                <a16:creationId xmlns:a16="http://schemas.microsoft.com/office/drawing/2014/main" id="{3E5AF7FB-C079-407A-B5D6-7786003B83B0}"/>
              </a:ext>
            </a:extLst>
          </p:cNvPr>
          <p:cNvSpPr txBox="1"/>
          <p:nvPr/>
        </p:nvSpPr>
        <p:spPr>
          <a:xfrm>
            <a:off x="6324600" y="3429003"/>
            <a:ext cx="2590800" cy="2031325"/>
          </a:xfrm>
          <a:prstGeom prst="rect">
            <a:avLst/>
          </a:prstGeom>
          <a:noFill/>
          <a:ln w="25400">
            <a:solidFill>
              <a:schemeClr val="tx1"/>
            </a:solidFill>
          </a:ln>
        </p:spPr>
        <p:txBody>
          <a:bodyPr wrap="square" rtlCol="0">
            <a:spAutoFit/>
          </a:bodyPr>
          <a:lstStyle/>
          <a:p>
            <a:r>
              <a:rPr lang="en-CA" dirty="0"/>
              <a:t>This figure is the average for the entire watershed, but….. We can now map snow accumulation and melt for every grid point at hyper-resolution for model validation</a:t>
            </a:r>
          </a:p>
        </p:txBody>
      </p:sp>
      <p:pic>
        <p:nvPicPr>
          <p:cNvPr id="10" name="Picture 9">
            <a:extLst>
              <a:ext uri="{FF2B5EF4-FFF2-40B4-BE49-F238E27FC236}">
                <a16:creationId xmlns:a16="http://schemas.microsoft.com/office/drawing/2014/main" id="{9FE687FF-3F86-4BB7-AEC0-A1267D42C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3" y="1232939"/>
            <a:ext cx="1526585" cy="1149535"/>
          </a:xfrm>
          <a:prstGeom prst="rect">
            <a:avLst/>
          </a:prstGeom>
        </p:spPr>
      </p:pic>
      <p:sp>
        <p:nvSpPr>
          <p:cNvPr id="3" name="TextBox 2">
            <a:extLst>
              <a:ext uri="{FF2B5EF4-FFF2-40B4-BE49-F238E27FC236}">
                <a16:creationId xmlns:a16="http://schemas.microsoft.com/office/drawing/2014/main" id="{DA83A3D5-8E51-4B99-AE8A-7B6DD0DAD789}"/>
              </a:ext>
            </a:extLst>
          </p:cNvPr>
          <p:cNvSpPr txBox="1"/>
          <p:nvPr/>
        </p:nvSpPr>
        <p:spPr>
          <a:xfrm>
            <a:off x="304800" y="6477000"/>
            <a:ext cx="1682512" cy="369332"/>
          </a:xfrm>
          <a:prstGeom prst="rect">
            <a:avLst/>
          </a:prstGeom>
          <a:noFill/>
        </p:spPr>
        <p:txBody>
          <a:bodyPr wrap="none" rtlCol="0">
            <a:spAutoFit/>
          </a:bodyPr>
          <a:lstStyle/>
          <a:p>
            <a:r>
              <a:rPr lang="en-CA" dirty="0"/>
              <a:t>Branden Walker</a:t>
            </a:r>
          </a:p>
        </p:txBody>
      </p:sp>
      <p:sp>
        <p:nvSpPr>
          <p:cNvPr id="7" name="TextBox 6">
            <a:extLst>
              <a:ext uri="{FF2B5EF4-FFF2-40B4-BE49-F238E27FC236}">
                <a16:creationId xmlns:a16="http://schemas.microsoft.com/office/drawing/2014/main" id="{4DB955D8-285F-4729-985C-B6CC926939F9}"/>
              </a:ext>
            </a:extLst>
          </p:cNvPr>
          <p:cNvSpPr txBox="1"/>
          <p:nvPr/>
        </p:nvSpPr>
        <p:spPr>
          <a:xfrm>
            <a:off x="6248400" y="5715000"/>
            <a:ext cx="2209800" cy="923330"/>
          </a:xfrm>
          <a:prstGeom prst="rect">
            <a:avLst/>
          </a:prstGeom>
          <a:noFill/>
        </p:spPr>
        <p:txBody>
          <a:bodyPr wrap="square" rtlCol="0">
            <a:spAutoFit/>
          </a:bodyPr>
          <a:lstStyle/>
          <a:p>
            <a:r>
              <a:rPr lang="en-CA" b="1" dirty="0"/>
              <a:t>Critical data for testing high resolution models </a:t>
            </a:r>
          </a:p>
        </p:txBody>
      </p:sp>
    </p:spTree>
    <p:extLst>
      <p:ext uri="{BB962C8B-B14F-4D97-AF65-F5344CB8AC3E}">
        <p14:creationId xmlns:p14="http://schemas.microsoft.com/office/powerpoint/2010/main" val="3311665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53B600-B70D-4750-BB8F-2A632522AB0A}"/>
              </a:ext>
            </a:extLst>
          </p:cNvPr>
          <p:cNvPicPr>
            <a:picLocks noChangeAspect="1"/>
          </p:cNvPicPr>
          <p:nvPr/>
        </p:nvPicPr>
        <p:blipFill>
          <a:blip r:embed="rId2"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B33C4D-3B77-4ABE-9025-43C0792A9991}"/>
              </a:ext>
            </a:extLst>
          </p:cNvPr>
          <p:cNvSpPr txBox="1"/>
          <p:nvPr/>
        </p:nvSpPr>
        <p:spPr>
          <a:xfrm>
            <a:off x="152400" y="23523"/>
            <a:ext cx="9010697" cy="584775"/>
          </a:xfrm>
          <a:prstGeom prst="rect">
            <a:avLst/>
          </a:prstGeom>
          <a:noFill/>
        </p:spPr>
        <p:txBody>
          <a:bodyPr wrap="square" rtlCol="0">
            <a:spAutoFit/>
          </a:bodyPr>
          <a:lstStyle/>
          <a:p>
            <a:pPr algn="ctr"/>
            <a:r>
              <a:rPr lang="en-CA" sz="3200" dirty="0"/>
              <a:t>Using snow-radar to map snow across Arctic tundra</a:t>
            </a:r>
          </a:p>
        </p:txBody>
      </p:sp>
      <p:cxnSp>
        <p:nvCxnSpPr>
          <p:cNvPr id="5" name="Straight Connector 4">
            <a:extLst>
              <a:ext uri="{FF2B5EF4-FFF2-40B4-BE49-F238E27FC236}">
                <a16:creationId xmlns:a16="http://schemas.microsoft.com/office/drawing/2014/main" id="{5464BAE5-1FD1-43E2-B8F9-4014082897A8}"/>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3A589F4-764D-4A6A-A8F5-9EFFAD34B08F}"/>
              </a:ext>
            </a:extLst>
          </p:cNvPr>
          <p:cNvPicPr>
            <a:picLocks noChangeAspect="1"/>
          </p:cNvPicPr>
          <p:nvPr/>
        </p:nvPicPr>
        <p:blipFill>
          <a:blip r:embed="rId3"/>
          <a:stretch>
            <a:fillRect/>
          </a:stretch>
        </p:blipFill>
        <p:spPr>
          <a:xfrm>
            <a:off x="228600" y="1371600"/>
            <a:ext cx="3886196" cy="1447798"/>
          </a:xfrm>
          <a:prstGeom prst="rect">
            <a:avLst/>
          </a:prstGeom>
        </p:spPr>
      </p:pic>
      <p:pic>
        <p:nvPicPr>
          <p:cNvPr id="7" name="Picture 6">
            <a:extLst>
              <a:ext uri="{FF2B5EF4-FFF2-40B4-BE49-F238E27FC236}">
                <a16:creationId xmlns:a16="http://schemas.microsoft.com/office/drawing/2014/main" id="{29CDAF30-2319-4534-A690-C17BC0ABD52E}"/>
              </a:ext>
            </a:extLst>
          </p:cNvPr>
          <p:cNvPicPr>
            <a:picLocks noChangeAspect="1"/>
          </p:cNvPicPr>
          <p:nvPr/>
        </p:nvPicPr>
        <p:blipFill>
          <a:blip r:embed="rId4"/>
          <a:stretch>
            <a:fillRect/>
          </a:stretch>
        </p:blipFill>
        <p:spPr>
          <a:xfrm>
            <a:off x="4343400" y="1295400"/>
            <a:ext cx="4340453" cy="1912145"/>
          </a:xfrm>
          <a:prstGeom prst="rect">
            <a:avLst/>
          </a:prstGeom>
        </p:spPr>
      </p:pic>
      <p:sp>
        <p:nvSpPr>
          <p:cNvPr id="8" name="TextBox 7">
            <a:extLst>
              <a:ext uri="{FF2B5EF4-FFF2-40B4-BE49-F238E27FC236}">
                <a16:creationId xmlns:a16="http://schemas.microsoft.com/office/drawing/2014/main" id="{268482E8-DAE4-48F5-B7C6-3423DAF5B8CA}"/>
              </a:ext>
            </a:extLst>
          </p:cNvPr>
          <p:cNvSpPr txBox="1"/>
          <p:nvPr/>
        </p:nvSpPr>
        <p:spPr>
          <a:xfrm>
            <a:off x="304800" y="3657600"/>
            <a:ext cx="2717795" cy="523220"/>
          </a:xfrm>
          <a:prstGeom prst="rect">
            <a:avLst/>
          </a:prstGeom>
          <a:noFill/>
        </p:spPr>
        <p:txBody>
          <a:bodyPr wrap="none" rtlCol="0">
            <a:spAutoFit/>
          </a:bodyPr>
          <a:lstStyle/>
          <a:p>
            <a:r>
              <a:rPr lang="en-CA" sz="2800" b="1" dirty="0" err="1"/>
              <a:t>TVCSnow</a:t>
            </a:r>
            <a:r>
              <a:rPr lang="en-CA" sz="2800" b="1" dirty="0"/>
              <a:t> Project</a:t>
            </a:r>
          </a:p>
        </p:txBody>
      </p:sp>
      <p:pic>
        <p:nvPicPr>
          <p:cNvPr id="9" name="Picture 8">
            <a:extLst>
              <a:ext uri="{FF2B5EF4-FFF2-40B4-BE49-F238E27FC236}">
                <a16:creationId xmlns:a16="http://schemas.microsoft.com/office/drawing/2014/main" id="{F0C268B3-3AE1-49A5-A4EF-5F59D29A33FB}"/>
              </a:ext>
            </a:extLst>
          </p:cNvPr>
          <p:cNvPicPr>
            <a:picLocks noChangeAspect="1"/>
          </p:cNvPicPr>
          <p:nvPr/>
        </p:nvPicPr>
        <p:blipFill>
          <a:blip r:embed="rId5"/>
          <a:stretch>
            <a:fillRect/>
          </a:stretch>
        </p:blipFill>
        <p:spPr>
          <a:xfrm>
            <a:off x="4419600" y="3581400"/>
            <a:ext cx="3756703" cy="1328738"/>
          </a:xfrm>
          <a:prstGeom prst="rect">
            <a:avLst/>
          </a:prstGeom>
        </p:spPr>
      </p:pic>
      <p:sp>
        <p:nvSpPr>
          <p:cNvPr id="11" name="Rectangle 10">
            <a:extLst>
              <a:ext uri="{FF2B5EF4-FFF2-40B4-BE49-F238E27FC236}">
                <a16:creationId xmlns:a16="http://schemas.microsoft.com/office/drawing/2014/main" id="{278C6FBF-675C-4273-9A77-DA19CB255297}"/>
              </a:ext>
            </a:extLst>
          </p:cNvPr>
          <p:cNvSpPr/>
          <p:nvPr/>
        </p:nvSpPr>
        <p:spPr>
          <a:xfrm>
            <a:off x="76200" y="1219200"/>
            <a:ext cx="8991600" cy="2133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171232CE-09BD-4B16-A039-A906A90F2D2A}"/>
              </a:ext>
            </a:extLst>
          </p:cNvPr>
          <p:cNvSpPr/>
          <p:nvPr/>
        </p:nvSpPr>
        <p:spPr>
          <a:xfrm>
            <a:off x="87420" y="3512676"/>
            <a:ext cx="8991600" cy="16689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177227E9-05E5-42D3-8893-C77C151160BE}"/>
              </a:ext>
            </a:extLst>
          </p:cNvPr>
          <p:cNvSpPr txBox="1"/>
          <p:nvPr/>
        </p:nvSpPr>
        <p:spPr>
          <a:xfrm>
            <a:off x="217848" y="5549071"/>
            <a:ext cx="3513462" cy="369332"/>
          </a:xfrm>
          <a:prstGeom prst="rect">
            <a:avLst/>
          </a:prstGeom>
          <a:noFill/>
        </p:spPr>
        <p:txBody>
          <a:bodyPr wrap="none" rtlCol="0">
            <a:spAutoFit/>
          </a:bodyPr>
          <a:lstStyle/>
          <a:p>
            <a:r>
              <a:rPr lang="en-CA" dirty="0"/>
              <a:t>Chris Derksen and Josh King, ECCCC</a:t>
            </a:r>
          </a:p>
        </p:txBody>
      </p:sp>
    </p:spTree>
    <p:extLst>
      <p:ext uri="{BB962C8B-B14F-4D97-AF65-F5344CB8AC3E}">
        <p14:creationId xmlns:p14="http://schemas.microsoft.com/office/powerpoint/2010/main" val="1134003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53B600-B70D-4750-BB8F-2A632522AB0A}"/>
              </a:ext>
            </a:extLst>
          </p:cNvPr>
          <p:cNvPicPr>
            <a:picLocks noChangeAspect="1"/>
          </p:cNvPicPr>
          <p:nvPr/>
        </p:nvPicPr>
        <p:blipFill>
          <a:blip r:embed="rId2"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B33C4D-3B77-4ABE-9025-43C0792A9991}"/>
              </a:ext>
            </a:extLst>
          </p:cNvPr>
          <p:cNvSpPr txBox="1"/>
          <p:nvPr/>
        </p:nvSpPr>
        <p:spPr>
          <a:xfrm>
            <a:off x="1143000" y="152400"/>
            <a:ext cx="5715000" cy="584775"/>
          </a:xfrm>
          <a:prstGeom prst="rect">
            <a:avLst/>
          </a:prstGeom>
          <a:noFill/>
        </p:spPr>
        <p:txBody>
          <a:bodyPr wrap="square" rtlCol="0">
            <a:spAutoFit/>
          </a:bodyPr>
          <a:lstStyle/>
          <a:p>
            <a:pPr algn="ctr"/>
            <a:r>
              <a:rPr lang="en-CA" sz="3200" dirty="0"/>
              <a:t>Radar Mission Drivers</a:t>
            </a:r>
          </a:p>
        </p:txBody>
      </p:sp>
      <p:cxnSp>
        <p:nvCxnSpPr>
          <p:cNvPr id="5" name="Straight Connector 4">
            <a:extLst>
              <a:ext uri="{FF2B5EF4-FFF2-40B4-BE49-F238E27FC236}">
                <a16:creationId xmlns:a16="http://schemas.microsoft.com/office/drawing/2014/main" id="{5464BAE5-1FD1-43E2-B8F9-4014082897A8}"/>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A97B028-5BD8-4C2B-87B9-C794877B5995}"/>
              </a:ext>
            </a:extLst>
          </p:cNvPr>
          <p:cNvPicPr>
            <a:picLocks noChangeAspect="1"/>
          </p:cNvPicPr>
          <p:nvPr/>
        </p:nvPicPr>
        <p:blipFill>
          <a:blip r:embed="rId3"/>
          <a:stretch>
            <a:fillRect/>
          </a:stretch>
        </p:blipFill>
        <p:spPr>
          <a:xfrm>
            <a:off x="381000" y="1371600"/>
            <a:ext cx="8077650" cy="3200398"/>
          </a:xfrm>
          <a:prstGeom prst="rect">
            <a:avLst/>
          </a:prstGeom>
        </p:spPr>
      </p:pic>
      <p:sp>
        <p:nvSpPr>
          <p:cNvPr id="11" name="TextBox 10">
            <a:extLst>
              <a:ext uri="{FF2B5EF4-FFF2-40B4-BE49-F238E27FC236}">
                <a16:creationId xmlns:a16="http://schemas.microsoft.com/office/drawing/2014/main" id="{CF238E31-DEBB-4342-B66C-4B1C01A43539}"/>
              </a:ext>
            </a:extLst>
          </p:cNvPr>
          <p:cNvSpPr txBox="1"/>
          <p:nvPr/>
        </p:nvSpPr>
        <p:spPr>
          <a:xfrm>
            <a:off x="381000" y="5364405"/>
            <a:ext cx="8507394" cy="369332"/>
          </a:xfrm>
          <a:prstGeom prst="rect">
            <a:avLst/>
          </a:prstGeom>
          <a:solidFill>
            <a:srgbClr val="FFFF00">
              <a:alpha val="50000"/>
            </a:srgbClr>
          </a:solidFill>
        </p:spPr>
        <p:txBody>
          <a:bodyPr wrap="none" rtlCol="0">
            <a:spAutoFit/>
          </a:bodyPr>
          <a:lstStyle/>
          <a:p>
            <a:r>
              <a:rPr lang="en-CA" dirty="0">
                <a:latin typeface="haveleca"/>
              </a:rPr>
              <a:t>Trail Valley Creek is an important test-bed for determining snow/radar interactions</a:t>
            </a:r>
          </a:p>
        </p:txBody>
      </p:sp>
      <p:sp>
        <p:nvSpPr>
          <p:cNvPr id="12" name="TextBox 11">
            <a:extLst>
              <a:ext uri="{FF2B5EF4-FFF2-40B4-BE49-F238E27FC236}">
                <a16:creationId xmlns:a16="http://schemas.microsoft.com/office/drawing/2014/main" id="{737CEA60-D207-4B8E-8930-DA728F965795}"/>
              </a:ext>
            </a:extLst>
          </p:cNvPr>
          <p:cNvSpPr txBox="1"/>
          <p:nvPr/>
        </p:nvSpPr>
        <p:spPr>
          <a:xfrm>
            <a:off x="373520" y="6019800"/>
            <a:ext cx="3513462" cy="369332"/>
          </a:xfrm>
          <a:prstGeom prst="rect">
            <a:avLst/>
          </a:prstGeom>
          <a:noFill/>
        </p:spPr>
        <p:txBody>
          <a:bodyPr wrap="none" rtlCol="0">
            <a:spAutoFit/>
          </a:bodyPr>
          <a:lstStyle/>
          <a:p>
            <a:r>
              <a:rPr lang="en-CA" dirty="0"/>
              <a:t>Chris Derksen and Josh King, ECCCC</a:t>
            </a:r>
          </a:p>
        </p:txBody>
      </p:sp>
    </p:spTree>
    <p:extLst>
      <p:ext uri="{BB962C8B-B14F-4D97-AF65-F5344CB8AC3E}">
        <p14:creationId xmlns:p14="http://schemas.microsoft.com/office/powerpoint/2010/main" val="336884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53B600-B70D-4750-BB8F-2A632522AB0A}"/>
              </a:ext>
            </a:extLst>
          </p:cNvPr>
          <p:cNvPicPr>
            <a:picLocks noChangeAspect="1"/>
          </p:cNvPicPr>
          <p:nvPr/>
        </p:nvPicPr>
        <p:blipFill>
          <a:blip r:embed="rId2"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B33C4D-3B77-4ABE-9025-43C0792A9991}"/>
              </a:ext>
            </a:extLst>
          </p:cNvPr>
          <p:cNvSpPr txBox="1"/>
          <p:nvPr/>
        </p:nvSpPr>
        <p:spPr>
          <a:xfrm>
            <a:off x="533400" y="269744"/>
            <a:ext cx="7975838" cy="584775"/>
          </a:xfrm>
          <a:prstGeom prst="rect">
            <a:avLst/>
          </a:prstGeom>
          <a:noFill/>
        </p:spPr>
        <p:txBody>
          <a:bodyPr wrap="none" rtlCol="0">
            <a:spAutoFit/>
          </a:bodyPr>
          <a:lstStyle/>
          <a:p>
            <a:r>
              <a:rPr lang="en-CA" sz="3200" b="1" dirty="0"/>
              <a:t>Trail Valley Creek Snow Experiment: </a:t>
            </a:r>
            <a:r>
              <a:rPr lang="en-CA" sz="3200" b="1" dirty="0" err="1"/>
              <a:t>TVCSnow</a:t>
            </a:r>
            <a:endParaRPr lang="en-CA" sz="3200" b="1" dirty="0"/>
          </a:p>
        </p:txBody>
      </p:sp>
      <p:cxnSp>
        <p:nvCxnSpPr>
          <p:cNvPr id="5" name="Straight Connector 4">
            <a:extLst>
              <a:ext uri="{FF2B5EF4-FFF2-40B4-BE49-F238E27FC236}">
                <a16:creationId xmlns:a16="http://schemas.microsoft.com/office/drawing/2014/main" id="{5464BAE5-1FD1-43E2-B8F9-4014082897A8}"/>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BC5401C-5324-4CC0-A508-D855DF23532C}"/>
              </a:ext>
            </a:extLst>
          </p:cNvPr>
          <p:cNvPicPr>
            <a:picLocks noChangeAspect="1"/>
          </p:cNvPicPr>
          <p:nvPr/>
        </p:nvPicPr>
        <p:blipFill>
          <a:blip r:embed="rId3"/>
          <a:stretch>
            <a:fillRect/>
          </a:stretch>
        </p:blipFill>
        <p:spPr>
          <a:xfrm>
            <a:off x="381000" y="1676400"/>
            <a:ext cx="2757036" cy="3276599"/>
          </a:xfrm>
          <a:prstGeom prst="rect">
            <a:avLst/>
          </a:prstGeom>
        </p:spPr>
      </p:pic>
      <p:pic>
        <p:nvPicPr>
          <p:cNvPr id="3" name="Picture 2">
            <a:extLst>
              <a:ext uri="{FF2B5EF4-FFF2-40B4-BE49-F238E27FC236}">
                <a16:creationId xmlns:a16="http://schemas.microsoft.com/office/drawing/2014/main" id="{7055CACD-0722-4C4B-894E-36660726F993}"/>
              </a:ext>
            </a:extLst>
          </p:cNvPr>
          <p:cNvPicPr>
            <a:picLocks noChangeAspect="1"/>
          </p:cNvPicPr>
          <p:nvPr/>
        </p:nvPicPr>
        <p:blipFill>
          <a:blip r:embed="rId4"/>
          <a:stretch>
            <a:fillRect/>
          </a:stretch>
        </p:blipFill>
        <p:spPr>
          <a:xfrm>
            <a:off x="3830598" y="1524000"/>
            <a:ext cx="5535849" cy="4241497"/>
          </a:xfrm>
          <a:prstGeom prst="rect">
            <a:avLst/>
          </a:prstGeom>
        </p:spPr>
      </p:pic>
      <p:sp>
        <p:nvSpPr>
          <p:cNvPr id="11" name="TextBox 10">
            <a:extLst>
              <a:ext uri="{FF2B5EF4-FFF2-40B4-BE49-F238E27FC236}">
                <a16:creationId xmlns:a16="http://schemas.microsoft.com/office/drawing/2014/main" id="{E43E6B45-5059-4742-A159-4F2164F1B5D7}"/>
              </a:ext>
            </a:extLst>
          </p:cNvPr>
          <p:cNvSpPr txBox="1"/>
          <p:nvPr/>
        </p:nvSpPr>
        <p:spPr>
          <a:xfrm>
            <a:off x="228600" y="5943600"/>
            <a:ext cx="3513462" cy="369332"/>
          </a:xfrm>
          <a:prstGeom prst="rect">
            <a:avLst/>
          </a:prstGeom>
          <a:noFill/>
        </p:spPr>
        <p:txBody>
          <a:bodyPr wrap="none" rtlCol="0">
            <a:spAutoFit/>
          </a:bodyPr>
          <a:lstStyle/>
          <a:p>
            <a:r>
              <a:rPr lang="en-CA" dirty="0"/>
              <a:t>Chris Derksen and Josh King, ECCCC</a:t>
            </a:r>
          </a:p>
        </p:txBody>
      </p:sp>
      <p:sp>
        <p:nvSpPr>
          <p:cNvPr id="13" name="Rectangle 12">
            <a:extLst>
              <a:ext uri="{FF2B5EF4-FFF2-40B4-BE49-F238E27FC236}">
                <a16:creationId xmlns:a16="http://schemas.microsoft.com/office/drawing/2014/main" id="{BFF975EA-ED3B-41F9-8618-067177AFC628}"/>
              </a:ext>
            </a:extLst>
          </p:cNvPr>
          <p:cNvSpPr/>
          <p:nvPr/>
        </p:nvSpPr>
        <p:spPr>
          <a:xfrm>
            <a:off x="381000" y="4800600"/>
            <a:ext cx="2757036" cy="781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1C16F6BA-2DB0-4327-B6B4-3A5A6AA95154}"/>
              </a:ext>
            </a:extLst>
          </p:cNvPr>
          <p:cNvSpPr txBox="1"/>
          <p:nvPr/>
        </p:nvSpPr>
        <p:spPr>
          <a:xfrm>
            <a:off x="378475" y="4667934"/>
            <a:ext cx="2544992" cy="646331"/>
          </a:xfrm>
          <a:prstGeom prst="rect">
            <a:avLst/>
          </a:prstGeom>
          <a:noFill/>
        </p:spPr>
        <p:txBody>
          <a:bodyPr wrap="none" rtlCol="0">
            <a:spAutoFit/>
          </a:bodyPr>
          <a:lstStyle/>
          <a:p>
            <a:pPr marL="285750" indent="-285750">
              <a:buFont typeface="Arial" panose="020B0604020202020204" pitchFamily="34" charset="0"/>
              <a:buChar char="•"/>
            </a:pPr>
            <a:r>
              <a:rPr lang="en-CA" dirty="0"/>
              <a:t>April to May, 2019</a:t>
            </a:r>
          </a:p>
          <a:p>
            <a:pPr marL="742950" lvl="1" indent="-285750">
              <a:buFont typeface="Arial" panose="020B0604020202020204" pitchFamily="34" charset="0"/>
              <a:buChar char="•"/>
            </a:pPr>
            <a:r>
              <a:rPr lang="en-CA" dirty="0"/>
              <a:t>Snowmelt period</a:t>
            </a:r>
          </a:p>
        </p:txBody>
      </p:sp>
    </p:spTree>
    <p:extLst>
      <p:ext uri="{BB962C8B-B14F-4D97-AF65-F5344CB8AC3E}">
        <p14:creationId xmlns:p14="http://schemas.microsoft.com/office/powerpoint/2010/main" val="2226222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53B600-B70D-4750-BB8F-2A632522AB0A}"/>
              </a:ext>
            </a:extLst>
          </p:cNvPr>
          <p:cNvPicPr>
            <a:picLocks noChangeAspect="1"/>
          </p:cNvPicPr>
          <p:nvPr/>
        </p:nvPicPr>
        <p:blipFill>
          <a:blip r:embed="rId2"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B33C4D-3B77-4ABE-9025-43C0792A9991}"/>
              </a:ext>
            </a:extLst>
          </p:cNvPr>
          <p:cNvSpPr txBox="1"/>
          <p:nvPr/>
        </p:nvSpPr>
        <p:spPr>
          <a:xfrm>
            <a:off x="533400" y="269744"/>
            <a:ext cx="6463821" cy="584775"/>
          </a:xfrm>
          <a:prstGeom prst="rect">
            <a:avLst/>
          </a:prstGeom>
          <a:noFill/>
        </p:spPr>
        <p:txBody>
          <a:bodyPr wrap="none" rtlCol="0">
            <a:spAutoFit/>
          </a:bodyPr>
          <a:lstStyle/>
          <a:p>
            <a:r>
              <a:rPr lang="en-CA" sz="3200" b="1" dirty="0" err="1"/>
              <a:t>TVCSnow</a:t>
            </a:r>
            <a:r>
              <a:rPr lang="en-CA" sz="3200" b="1" dirty="0"/>
              <a:t>: supporting measurements</a:t>
            </a:r>
          </a:p>
        </p:txBody>
      </p:sp>
      <p:cxnSp>
        <p:nvCxnSpPr>
          <p:cNvPr id="5" name="Straight Connector 4">
            <a:extLst>
              <a:ext uri="{FF2B5EF4-FFF2-40B4-BE49-F238E27FC236}">
                <a16:creationId xmlns:a16="http://schemas.microsoft.com/office/drawing/2014/main" id="{5464BAE5-1FD1-43E2-B8F9-4014082897A8}"/>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5471E06-07A3-40D0-B6B3-D6F0639052C7}"/>
              </a:ext>
            </a:extLst>
          </p:cNvPr>
          <p:cNvPicPr>
            <a:picLocks noChangeAspect="1"/>
          </p:cNvPicPr>
          <p:nvPr/>
        </p:nvPicPr>
        <p:blipFill>
          <a:blip r:embed="rId3"/>
          <a:stretch>
            <a:fillRect/>
          </a:stretch>
        </p:blipFill>
        <p:spPr>
          <a:xfrm>
            <a:off x="57206" y="1752602"/>
            <a:ext cx="3385746" cy="3352796"/>
          </a:xfrm>
          <a:prstGeom prst="rect">
            <a:avLst/>
          </a:prstGeom>
        </p:spPr>
      </p:pic>
      <p:pic>
        <p:nvPicPr>
          <p:cNvPr id="7" name="Picture 6">
            <a:extLst>
              <a:ext uri="{FF2B5EF4-FFF2-40B4-BE49-F238E27FC236}">
                <a16:creationId xmlns:a16="http://schemas.microsoft.com/office/drawing/2014/main" id="{051F84D7-2E21-499C-8A84-28064C7A306D}"/>
              </a:ext>
            </a:extLst>
          </p:cNvPr>
          <p:cNvPicPr>
            <a:picLocks noChangeAspect="1"/>
          </p:cNvPicPr>
          <p:nvPr/>
        </p:nvPicPr>
        <p:blipFill>
          <a:blip r:embed="rId4"/>
          <a:stretch>
            <a:fillRect/>
          </a:stretch>
        </p:blipFill>
        <p:spPr>
          <a:xfrm>
            <a:off x="3581400" y="1948302"/>
            <a:ext cx="5638800" cy="2619398"/>
          </a:xfrm>
          <a:prstGeom prst="rect">
            <a:avLst/>
          </a:prstGeom>
        </p:spPr>
      </p:pic>
      <p:sp>
        <p:nvSpPr>
          <p:cNvPr id="9" name="TextBox 8">
            <a:extLst>
              <a:ext uri="{FF2B5EF4-FFF2-40B4-BE49-F238E27FC236}">
                <a16:creationId xmlns:a16="http://schemas.microsoft.com/office/drawing/2014/main" id="{194B0CC3-1275-4D95-9D64-5B49E795F695}"/>
              </a:ext>
            </a:extLst>
          </p:cNvPr>
          <p:cNvSpPr txBox="1"/>
          <p:nvPr/>
        </p:nvSpPr>
        <p:spPr>
          <a:xfrm>
            <a:off x="217848" y="5549071"/>
            <a:ext cx="3848298" cy="646331"/>
          </a:xfrm>
          <a:prstGeom prst="rect">
            <a:avLst/>
          </a:prstGeom>
          <a:noFill/>
        </p:spPr>
        <p:txBody>
          <a:bodyPr wrap="none" rtlCol="0">
            <a:spAutoFit/>
          </a:bodyPr>
          <a:lstStyle/>
          <a:p>
            <a:r>
              <a:rPr lang="en-CA" dirty="0"/>
              <a:t>Chris Derksen and Josh King, ECCCC</a:t>
            </a:r>
          </a:p>
          <a:p>
            <a:r>
              <a:rPr lang="en-CA" dirty="0"/>
              <a:t>Philip Marsh and Branden Walker, WLU</a:t>
            </a:r>
          </a:p>
        </p:txBody>
      </p:sp>
    </p:spTree>
    <p:extLst>
      <p:ext uri="{BB962C8B-B14F-4D97-AF65-F5344CB8AC3E}">
        <p14:creationId xmlns:p14="http://schemas.microsoft.com/office/powerpoint/2010/main" val="830971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622C00-030D-43EB-A4DB-EED0A019DD3B}"/>
              </a:ext>
            </a:extLst>
          </p:cNvPr>
          <p:cNvPicPr>
            <a:picLocks noChangeAspect="1"/>
          </p:cNvPicPr>
          <p:nvPr/>
        </p:nvPicPr>
        <p:blipFill>
          <a:blip r:embed="rId2"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F507D78-4408-48F8-A250-5D219693778C}"/>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562616-9BB2-4DBB-BCC1-1F428A59E59A}"/>
              </a:ext>
            </a:extLst>
          </p:cNvPr>
          <p:cNvSpPr txBox="1"/>
          <p:nvPr/>
        </p:nvSpPr>
        <p:spPr>
          <a:xfrm>
            <a:off x="685800" y="228600"/>
            <a:ext cx="7148304" cy="584775"/>
          </a:xfrm>
          <a:prstGeom prst="rect">
            <a:avLst/>
          </a:prstGeom>
          <a:noFill/>
        </p:spPr>
        <p:txBody>
          <a:bodyPr wrap="none" rtlCol="0">
            <a:spAutoFit/>
          </a:bodyPr>
          <a:lstStyle/>
          <a:p>
            <a:r>
              <a:rPr lang="en-CA" sz="3200" dirty="0"/>
              <a:t>Mapping snow depth over the winter </a:t>
            </a:r>
            <a:r>
              <a:rPr lang="en-CA" sz="3200" dirty="0" err="1"/>
              <a:t>SfM</a:t>
            </a:r>
            <a:endParaRPr lang="en-CA" sz="3200" dirty="0"/>
          </a:p>
        </p:txBody>
      </p:sp>
      <p:pic>
        <p:nvPicPr>
          <p:cNvPr id="2" name="Picture 1">
            <a:extLst>
              <a:ext uri="{FF2B5EF4-FFF2-40B4-BE49-F238E27FC236}">
                <a16:creationId xmlns:a16="http://schemas.microsoft.com/office/drawing/2014/main" id="{129B1787-F25D-4C9C-A346-427375D449BE}"/>
              </a:ext>
            </a:extLst>
          </p:cNvPr>
          <p:cNvPicPr>
            <a:picLocks noChangeAspect="1"/>
          </p:cNvPicPr>
          <p:nvPr/>
        </p:nvPicPr>
        <p:blipFill>
          <a:blip r:embed="rId3"/>
          <a:stretch>
            <a:fillRect/>
          </a:stretch>
        </p:blipFill>
        <p:spPr>
          <a:xfrm>
            <a:off x="304800" y="1828799"/>
            <a:ext cx="8849279" cy="3124189"/>
          </a:xfrm>
          <a:prstGeom prst="rect">
            <a:avLst/>
          </a:prstGeom>
        </p:spPr>
      </p:pic>
      <p:sp>
        <p:nvSpPr>
          <p:cNvPr id="3" name="TextBox 2">
            <a:extLst>
              <a:ext uri="{FF2B5EF4-FFF2-40B4-BE49-F238E27FC236}">
                <a16:creationId xmlns:a16="http://schemas.microsoft.com/office/drawing/2014/main" id="{AA5DDD60-82D6-45E8-9A95-4265D9FB244B}"/>
              </a:ext>
            </a:extLst>
          </p:cNvPr>
          <p:cNvSpPr txBox="1"/>
          <p:nvPr/>
        </p:nvSpPr>
        <p:spPr>
          <a:xfrm>
            <a:off x="685800" y="6019800"/>
            <a:ext cx="2241383" cy="369332"/>
          </a:xfrm>
          <a:prstGeom prst="rect">
            <a:avLst/>
          </a:prstGeom>
          <a:noFill/>
        </p:spPr>
        <p:txBody>
          <a:bodyPr wrap="none" rtlCol="0">
            <a:spAutoFit/>
          </a:bodyPr>
          <a:lstStyle/>
          <a:p>
            <a:r>
              <a:rPr lang="en-CA" dirty="0"/>
              <a:t>Branden Walker, 2019</a:t>
            </a:r>
          </a:p>
        </p:txBody>
      </p:sp>
      <p:sp>
        <p:nvSpPr>
          <p:cNvPr id="4" name="TextBox 3">
            <a:extLst>
              <a:ext uri="{FF2B5EF4-FFF2-40B4-BE49-F238E27FC236}">
                <a16:creationId xmlns:a16="http://schemas.microsoft.com/office/drawing/2014/main" id="{FB7EBD70-153C-4065-AAD1-F4BAC52E7392}"/>
              </a:ext>
            </a:extLst>
          </p:cNvPr>
          <p:cNvSpPr txBox="1"/>
          <p:nvPr/>
        </p:nvSpPr>
        <p:spPr>
          <a:xfrm>
            <a:off x="2391524" y="4952988"/>
            <a:ext cx="5442580" cy="646331"/>
          </a:xfrm>
          <a:prstGeom prst="rect">
            <a:avLst/>
          </a:prstGeom>
          <a:noFill/>
        </p:spPr>
        <p:txBody>
          <a:bodyPr wrap="none" rtlCol="0">
            <a:spAutoFit/>
          </a:bodyPr>
          <a:lstStyle/>
          <a:p>
            <a:r>
              <a:rPr lang="en-CA" dirty="0"/>
              <a:t>January – weather conditions too severe for UAS flights</a:t>
            </a:r>
          </a:p>
          <a:p>
            <a:r>
              <a:rPr lang="en-CA" dirty="0"/>
              <a:t>- Low temperature, high winds, low light</a:t>
            </a:r>
          </a:p>
        </p:txBody>
      </p:sp>
    </p:spTree>
    <p:extLst>
      <p:ext uri="{BB962C8B-B14F-4D97-AF65-F5344CB8AC3E}">
        <p14:creationId xmlns:p14="http://schemas.microsoft.com/office/powerpoint/2010/main" val="3178524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124200" y="228603"/>
            <a:ext cx="3276600" cy="646331"/>
          </a:xfrm>
          <a:prstGeom prst="rect">
            <a:avLst/>
          </a:prstGeom>
          <a:noFill/>
        </p:spPr>
        <p:txBody>
          <a:bodyPr wrap="square" rtlCol="0">
            <a:spAutoFit/>
          </a:bodyPr>
          <a:lstStyle/>
          <a:p>
            <a:r>
              <a:rPr lang="en-US" sz="3600" b="1" dirty="0"/>
              <a:t>Modelling</a:t>
            </a:r>
          </a:p>
        </p:txBody>
      </p:sp>
      <p:cxnSp>
        <p:nvCxnSpPr>
          <p:cNvPr id="17" name="Straight Connector 16">
            <a:extLst>
              <a:ext uri="{FF2B5EF4-FFF2-40B4-BE49-F238E27FC236}">
                <a16:creationId xmlns:a16="http://schemas.microsoft.com/office/drawing/2014/main" id="{EE0387C4-7662-46FB-940F-E0C215D4006E}"/>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0F18708-56E5-4C90-9B0B-5D246CF2AEC8}"/>
              </a:ext>
            </a:extLst>
          </p:cNvPr>
          <p:cNvSpPr txBox="1"/>
          <p:nvPr/>
        </p:nvSpPr>
        <p:spPr>
          <a:xfrm>
            <a:off x="38874" y="1524000"/>
            <a:ext cx="9296400" cy="5909310"/>
          </a:xfrm>
          <a:prstGeom prst="rect">
            <a:avLst/>
          </a:prstGeom>
          <a:noFill/>
        </p:spPr>
        <p:txBody>
          <a:bodyPr wrap="square" rtlCol="0">
            <a:spAutoFit/>
          </a:bodyPr>
          <a:lstStyle/>
          <a:p>
            <a:pPr marL="285744" indent="-285744">
              <a:buFontTx/>
              <a:buChar char="-"/>
            </a:pPr>
            <a:r>
              <a:rPr lang="en-CA" sz="2400" b="1" dirty="0"/>
              <a:t>Snow accumulatio</a:t>
            </a:r>
            <a:r>
              <a:rPr lang="en-CA" sz="2400" dirty="0"/>
              <a:t>n:</a:t>
            </a:r>
          </a:p>
          <a:p>
            <a:pPr lvl="1"/>
            <a:r>
              <a:rPr lang="en-CA" sz="2400" dirty="0"/>
              <a:t>– Glen Liston’s </a:t>
            </a:r>
            <a:r>
              <a:rPr lang="en-CA" sz="2400" dirty="0" err="1"/>
              <a:t>SnowModel</a:t>
            </a:r>
            <a:r>
              <a:rPr lang="en-CA" sz="2400" dirty="0"/>
              <a:t> - Ally Toure</a:t>
            </a:r>
          </a:p>
          <a:p>
            <a:r>
              <a:rPr lang="en-CA" sz="2400" dirty="0"/>
              <a:t>      - John Pomeroy’s Prairie Blowing snow model - Barun Majumder PhD</a:t>
            </a:r>
          </a:p>
          <a:p>
            <a:endParaRPr lang="en-CA" sz="2400" dirty="0"/>
          </a:p>
          <a:p>
            <a:r>
              <a:rPr lang="en-CA" sz="2400" dirty="0"/>
              <a:t> - </a:t>
            </a:r>
            <a:r>
              <a:rPr lang="en-CA" sz="2400" b="1" dirty="0"/>
              <a:t>Hydrology:</a:t>
            </a:r>
          </a:p>
          <a:p>
            <a:r>
              <a:rPr lang="en-CA" sz="2400" b="1" dirty="0"/>
              <a:t>        </a:t>
            </a:r>
            <a:r>
              <a:rPr lang="en-CA" sz="2400" dirty="0"/>
              <a:t> – John Pomeroy’s Cold Regions Hydrological model (CRHM). M. Tsui</a:t>
            </a:r>
          </a:p>
          <a:p>
            <a:r>
              <a:rPr lang="en-CA" sz="2400" dirty="0"/>
              <a:t>         - GWF MESH hydrological model</a:t>
            </a:r>
          </a:p>
          <a:p>
            <a:endParaRPr lang="en-CA" sz="2400" dirty="0"/>
          </a:p>
          <a:p>
            <a:pPr marL="285744" indent="-285744">
              <a:buFontTx/>
              <a:buChar char="-"/>
            </a:pPr>
            <a:r>
              <a:rPr lang="en-CA" sz="2400" b="1" dirty="0"/>
              <a:t>Permafrost:</a:t>
            </a:r>
          </a:p>
          <a:p>
            <a:pPr lvl="1"/>
            <a:r>
              <a:rPr lang="en-CA" sz="2400" dirty="0"/>
              <a:t>– AWI </a:t>
            </a:r>
            <a:r>
              <a:rPr lang="en-CA" sz="2400" dirty="0" err="1"/>
              <a:t>CryoGrid</a:t>
            </a:r>
            <a:r>
              <a:rPr lang="en-CA" sz="2400" dirty="0"/>
              <a:t>. Evan Wilcox, PhD</a:t>
            </a:r>
          </a:p>
          <a:p>
            <a:endParaRPr lang="en-CA" sz="2400" dirty="0"/>
          </a:p>
          <a:p>
            <a:pPr marL="342900" indent="-342900">
              <a:buFontTx/>
              <a:buChar char="-"/>
            </a:pPr>
            <a:r>
              <a:rPr lang="en-CA" sz="2400" b="1" dirty="0">
                <a:effectLst>
                  <a:outerShdw blurRad="38100" dist="38100" dir="2700000" algn="tl">
                    <a:srgbClr val="000000">
                      <a:alpha val="43137"/>
                    </a:srgbClr>
                  </a:outerShdw>
                </a:effectLst>
              </a:rPr>
              <a:t>Integrated modelling</a:t>
            </a:r>
            <a:r>
              <a:rPr lang="en-CA" sz="2400" dirty="0"/>
              <a:t>: Global Water Futures next generation model, the Canadian Hydrological Model</a:t>
            </a:r>
          </a:p>
          <a:p>
            <a:endParaRPr lang="en-CA" sz="2400" dirty="0"/>
          </a:p>
          <a:p>
            <a:endParaRPr lang="en-CA" sz="2400" dirty="0"/>
          </a:p>
          <a:p>
            <a:endParaRPr lang="en-CA" dirty="0"/>
          </a:p>
        </p:txBody>
      </p:sp>
    </p:spTree>
    <p:extLst>
      <p:ext uri="{BB962C8B-B14F-4D97-AF65-F5344CB8AC3E}">
        <p14:creationId xmlns:p14="http://schemas.microsoft.com/office/powerpoint/2010/main" val="2216747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95835" y="151690"/>
            <a:ext cx="5943600" cy="646331"/>
          </a:xfrm>
          <a:prstGeom prst="rect">
            <a:avLst/>
          </a:prstGeom>
          <a:noFill/>
        </p:spPr>
        <p:txBody>
          <a:bodyPr wrap="square" rtlCol="0">
            <a:spAutoFit/>
          </a:bodyPr>
          <a:lstStyle/>
          <a:p>
            <a:r>
              <a:rPr lang="en-US" sz="3600" b="1" dirty="0"/>
              <a:t>Canadian Hydrological Model</a:t>
            </a:r>
          </a:p>
        </p:txBody>
      </p:sp>
      <p:cxnSp>
        <p:nvCxnSpPr>
          <p:cNvPr id="17" name="Straight Connector 16">
            <a:extLst>
              <a:ext uri="{FF2B5EF4-FFF2-40B4-BE49-F238E27FC236}">
                <a16:creationId xmlns:a16="http://schemas.microsoft.com/office/drawing/2014/main" id="{EE0387C4-7662-46FB-940F-E0C215D4006E}"/>
              </a:ext>
            </a:extLst>
          </p:cNvPr>
          <p:cNvCxnSpPr/>
          <p:nvPr/>
        </p:nvCxnSpPr>
        <p:spPr>
          <a:xfrm>
            <a:off x="2" y="1124263"/>
            <a:ext cx="9163095" cy="0"/>
          </a:xfrm>
          <a:prstGeom prst="line">
            <a:avLst/>
          </a:prstGeom>
          <a:ln w="412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0F18708-56E5-4C90-9B0B-5D246CF2AEC8}"/>
              </a:ext>
            </a:extLst>
          </p:cNvPr>
          <p:cNvSpPr txBox="1"/>
          <p:nvPr/>
        </p:nvSpPr>
        <p:spPr>
          <a:xfrm>
            <a:off x="1676400" y="1385871"/>
            <a:ext cx="5791200" cy="1107996"/>
          </a:xfrm>
          <a:prstGeom prst="rect">
            <a:avLst/>
          </a:prstGeom>
          <a:noFill/>
        </p:spPr>
        <p:txBody>
          <a:bodyPr wrap="square" rtlCol="0">
            <a:spAutoFit/>
          </a:bodyPr>
          <a:lstStyle/>
          <a:p>
            <a:r>
              <a:rPr lang="en-CA" sz="2400" b="1" dirty="0"/>
              <a:t>GWF Next Generation Modelling</a:t>
            </a:r>
            <a:endParaRPr lang="en-CA" sz="2400" dirty="0"/>
          </a:p>
          <a:p>
            <a:endParaRPr lang="en-CA" sz="2400" dirty="0"/>
          </a:p>
          <a:p>
            <a:endParaRPr lang="en-CA" dirty="0"/>
          </a:p>
        </p:txBody>
      </p:sp>
      <p:pic>
        <p:nvPicPr>
          <p:cNvPr id="3" name="Picture 2">
            <a:extLst>
              <a:ext uri="{FF2B5EF4-FFF2-40B4-BE49-F238E27FC236}">
                <a16:creationId xmlns:a16="http://schemas.microsoft.com/office/drawing/2014/main" id="{8276CAFB-1F58-47D1-BD0E-0AD0D159AB04}"/>
              </a:ext>
            </a:extLst>
          </p:cNvPr>
          <p:cNvPicPr>
            <a:picLocks noChangeAspect="1"/>
          </p:cNvPicPr>
          <p:nvPr/>
        </p:nvPicPr>
        <p:blipFill>
          <a:blip r:embed="rId4"/>
          <a:stretch>
            <a:fillRect/>
          </a:stretch>
        </p:blipFill>
        <p:spPr>
          <a:xfrm>
            <a:off x="520007" y="2092407"/>
            <a:ext cx="8646632" cy="3546383"/>
          </a:xfrm>
          <a:prstGeom prst="rect">
            <a:avLst/>
          </a:prstGeom>
        </p:spPr>
      </p:pic>
    </p:spTree>
    <p:extLst>
      <p:ext uri="{BB962C8B-B14F-4D97-AF65-F5344CB8AC3E}">
        <p14:creationId xmlns:p14="http://schemas.microsoft.com/office/powerpoint/2010/main" val="3740579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 y="-38986"/>
            <a:ext cx="8534400" cy="646331"/>
          </a:xfrm>
          <a:prstGeom prst="rect">
            <a:avLst/>
          </a:prstGeom>
          <a:noFill/>
        </p:spPr>
        <p:txBody>
          <a:bodyPr wrap="square" rtlCol="0">
            <a:spAutoFit/>
          </a:bodyPr>
          <a:lstStyle/>
          <a:p>
            <a:r>
              <a:rPr lang="en-US" sz="3600" b="1" dirty="0"/>
              <a:t>CHM – variable size triangular network</a:t>
            </a:r>
          </a:p>
        </p:txBody>
      </p:sp>
      <p:pic>
        <p:nvPicPr>
          <p:cNvPr id="4" name="Picture 3">
            <a:extLst>
              <a:ext uri="{FF2B5EF4-FFF2-40B4-BE49-F238E27FC236}">
                <a16:creationId xmlns:a16="http://schemas.microsoft.com/office/drawing/2014/main" id="{003BDA32-1507-468A-BBDB-56BF871AB865}"/>
              </a:ext>
            </a:extLst>
          </p:cNvPr>
          <p:cNvPicPr>
            <a:picLocks noChangeAspect="1"/>
          </p:cNvPicPr>
          <p:nvPr/>
        </p:nvPicPr>
        <p:blipFill>
          <a:blip r:embed="rId4"/>
          <a:stretch>
            <a:fillRect/>
          </a:stretch>
        </p:blipFill>
        <p:spPr>
          <a:xfrm>
            <a:off x="1295400" y="583731"/>
            <a:ext cx="6063758" cy="5171204"/>
          </a:xfrm>
          <a:prstGeom prst="rect">
            <a:avLst/>
          </a:prstGeom>
        </p:spPr>
      </p:pic>
      <p:pic>
        <p:nvPicPr>
          <p:cNvPr id="5" name="Picture 4">
            <a:extLst>
              <a:ext uri="{FF2B5EF4-FFF2-40B4-BE49-F238E27FC236}">
                <a16:creationId xmlns:a16="http://schemas.microsoft.com/office/drawing/2014/main" id="{EE2CFFB7-8C9D-42B6-AC25-6602E635138B}"/>
              </a:ext>
            </a:extLst>
          </p:cNvPr>
          <p:cNvPicPr>
            <a:picLocks noChangeAspect="1"/>
          </p:cNvPicPr>
          <p:nvPr/>
        </p:nvPicPr>
        <p:blipFill>
          <a:blip r:embed="rId5"/>
          <a:stretch>
            <a:fillRect/>
          </a:stretch>
        </p:blipFill>
        <p:spPr>
          <a:xfrm>
            <a:off x="465923" y="5839933"/>
            <a:ext cx="7781983" cy="671517"/>
          </a:xfrm>
          <a:prstGeom prst="rect">
            <a:avLst/>
          </a:prstGeom>
        </p:spPr>
      </p:pic>
      <p:sp>
        <p:nvSpPr>
          <p:cNvPr id="2" name="Rectangle 1">
            <a:extLst>
              <a:ext uri="{FF2B5EF4-FFF2-40B4-BE49-F238E27FC236}">
                <a16:creationId xmlns:a16="http://schemas.microsoft.com/office/drawing/2014/main" id="{B3CB5F0A-FD47-4E90-9E2C-9ABF8BBF7E1E}"/>
              </a:ext>
            </a:extLst>
          </p:cNvPr>
          <p:cNvSpPr/>
          <p:nvPr/>
        </p:nvSpPr>
        <p:spPr>
          <a:xfrm>
            <a:off x="3810000" y="2057400"/>
            <a:ext cx="762000" cy="45720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26040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04800" y="-38986"/>
            <a:ext cx="7239000" cy="646331"/>
          </a:xfrm>
          <a:prstGeom prst="rect">
            <a:avLst/>
          </a:prstGeom>
          <a:noFill/>
        </p:spPr>
        <p:txBody>
          <a:bodyPr wrap="square" rtlCol="0">
            <a:spAutoFit/>
          </a:bodyPr>
          <a:lstStyle/>
          <a:p>
            <a:r>
              <a:rPr lang="en-US" sz="3600" b="1" dirty="0"/>
              <a:t>CHM – variable size triangular mesh</a:t>
            </a:r>
          </a:p>
        </p:txBody>
      </p:sp>
      <p:pic>
        <p:nvPicPr>
          <p:cNvPr id="3" name="Picture 2">
            <a:extLst>
              <a:ext uri="{FF2B5EF4-FFF2-40B4-BE49-F238E27FC236}">
                <a16:creationId xmlns:a16="http://schemas.microsoft.com/office/drawing/2014/main" id="{FA4D000C-4C76-4F63-B0F1-0C24BF6C7728}"/>
              </a:ext>
            </a:extLst>
          </p:cNvPr>
          <p:cNvPicPr>
            <a:picLocks noChangeAspect="1"/>
          </p:cNvPicPr>
          <p:nvPr/>
        </p:nvPicPr>
        <p:blipFill>
          <a:blip r:embed="rId4"/>
          <a:stretch>
            <a:fillRect/>
          </a:stretch>
        </p:blipFill>
        <p:spPr>
          <a:xfrm>
            <a:off x="1676400" y="1752600"/>
            <a:ext cx="5639134" cy="3581400"/>
          </a:xfrm>
          <a:prstGeom prst="rect">
            <a:avLst/>
          </a:prstGeom>
        </p:spPr>
      </p:pic>
      <p:sp>
        <p:nvSpPr>
          <p:cNvPr id="6" name="TextBox 5">
            <a:extLst>
              <a:ext uri="{FF2B5EF4-FFF2-40B4-BE49-F238E27FC236}">
                <a16:creationId xmlns:a16="http://schemas.microsoft.com/office/drawing/2014/main" id="{05E9A626-D697-4D9C-9DCC-38B1A04F8C91}"/>
              </a:ext>
            </a:extLst>
          </p:cNvPr>
          <p:cNvSpPr txBox="1"/>
          <p:nvPr/>
        </p:nvSpPr>
        <p:spPr>
          <a:xfrm>
            <a:off x="838200" y="5531602"/>
            <a:ext cx="7056119" cy="1200329"/>
          </a:xfrm>
          <a:prstGeom prst="rect">
            <a:avLst/>
          </a:prstGeom>
          <a:noFill/>
        </p:spPr>
        <p:txBody>
          <a:bodyPr wrap="square" rtlCol="0">
            <a:spAutoFit/>
          </a:bodyPr>
          <a:lstStyle/>
          <a:p>
            <a:r>
              <a:rPr lang="en-CA" sz="2400" dirty="0"/>
              <a:t>Allows high resolution simulations where required, and saves computer resources where large TINs are sufficient </a:t>
            </a:r>
          </a:p>
        </p:txBody>
      </p:sp>
    </p:spTree>
    <p:extLst>
      <p:ext uri="{BB962C8B-B14F-4D97-AF65-F5344CB8AC3E}">
        <p14:creationId xmlns:p14="http://schemas.microsoft.com/office/powerpoint/2010/main" val="167417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8600" y="15240"/>
            <a:ext cx="8458200" cy="1200329"/>
          </a:xfrm>
          <a:prstGeom prst="rect">
            <a:avLst/>
          </a:prstGeom>
          <a:noFill/>
        </p:spPr>
        <p:txBody>
          <a:bodyPr wrap="square" rtlCol="0">
            <a:spAutoFit/>
          </a:bodyPr>
          <a:lstStyle/>
          <a:p>
            <a:pPr marL="342891" indent="-342891" algn="ctr">
              <a:buAutoNum type="arabicPeriod"/>
            </a:pPr>
            <a:r>
              <a:rPr lang="en-US" sz="3600" b="1" dirty="0"/>
              <a:t> Winter &amp; snow dominates many aspects of the Arctic</a:t>
            </a:r>
          </a:p>
        </p:txBody>
      </p:sp>
      <p:cxnSp>
        <p:nvCxnSpPr>
          <p:cNvPr id="9" name="Straight Connector 8">
            <a:extLst>
              <a:ext uri="{FF2B5EF4-FFF2-40B4-BE49-F238E27FC236}">
                <a16:creationId xmlns:a16="http://schemas.microsoft.com/office/drawing/2014/main" id="{D6159A6D-3705-4622-AABF-85C85912EF0C}"/>
              </a:ext>
            </a:extLst>
          </p:cNvPr>
          <p:cNvCxnSpPr>
            <a:cxnSpLocks/>
          </p:cNvCxnSpPr>
          <p:nvPr/>
        </p:nvCxnSpPr>
        <p:spPr>
          <a:xfrm>
            <a:off x="0" y="12192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16143F-DDBB-4C5D-9C15-47FCA61A00DF}"/>
              </a:ext>
            </a:extLst>
          </p:cNvPr>
          <p:cNvPicPr>
            <a:picLocks noChangeAspect="1"/>
          </p:cNvPicPr>
          <p:nvPr/>
        </p:nvPicPr>
        <p:blipFill>
          <a:blip r:embed="rId4"/>
          <a:stretch>
            <a:fillRect/>
          </a:stretch>
        </p:blipFill>
        <p:spPr>
          <a:xfrm rot="16200000">
            <a:off x="106667" y="1771616"/>
            <a:ext cx="2992606" cy="3003669"/>
          </a:xfrm>
          <a:prstGeom prst="rect">
            <a:avLst/>
          </a:prstGeom>
        </p:spPr>
      </p:pic>
      <p:pic>
        <p:nvPicPr>
          <p:cNvPr id="3" name="Picture 2">
            <a:extLst>
              <a:ext uri="{FF2B5EF4-FFF2-40B4-BE49-F238E27FC236}">
                <a16:creationId xmlns:a16="http://schemas.microsoft.com/office/drawing/2014/main" id="{AEC905A9-A032-4B7C-88B7-69B39E331B9F}"/>
              </a:ext>
            </a:extLst>
          </p:cNvPr>
          <p:cNvPicPr>
            <a:picLocks noChangeAspect="1"/>
          </p:cNvPicPr>
          <p:nvPr/>
        </p:nvPicPr>
        <p:blipFill>
          <a:blip r:embed="rId5"/>
          <a:stretch>
            <a:fillRect/>
          </a:stretch>
        </p:blipFill>
        <p:spPr>
          <a:xfrm>
            <a:off x="383761" y="4817379"/>
            <a:ext cx="2438418" cy="500066"/>
          </a:xfrm>
          <a:prstGeom prst="rect">
            <a:avLst/>
          </a:prstGeom>
        </p:spPr>
      </p:pic>
      <p:pic>
        <p:nvPicPr>
          <p:cNvPr id="4" name="Picture 3">
            <a:extLst>
              <a:ext uri="{FF2B5EF4-FFF2-40B4-BE49-F238E27FC236}">
                <a16:creationId xmlns:a16="http://schemas.microsoft.com/office/drawing/2014/main" id="{53B23639-AC18-4310-AF2B-B3B67265842B}"/>
              </a:ext>
            </a:extLst>
          </p:cNvPr>
          <p:cNvPicPr>
            <a:picLocks noChangeAspect="1"/>
          </p:cNvPicPr>
          <p:nvPr/>
        </p:nvPicPr>
        <p:blipFill>
          <a:blip r:embed="rId6"/>
          <a:stretch>
            <a:fillRect/>
          </a:stretch>
        </p:blipFill>
        <p:spPr>
          <a:xfrm rot="16200000">
            <a:off x="3160270" y="1777147"/>
            <a:ext cx="2983712" cy="2983712"/>
          </a:xfrm>
          <a:prstGeom prst="rect">
            <a:avLst/>
          </a:prstGeom>
        </p:spPr>
      </p:pic>
      <p:pic>
        <p:nvPicPr>
          <p:cNvPr id="12" name="Picture 11">
            <a:extLst>
              <a:ext uri="{FF2B5EF4-FFF2-40B4-BE49-F238E27FC236}">
                <a16:creationId xmlns:a16="http://schemas.microsoft.com/office/drawing/2014/main" id="{7B925121-B9AF-4B54-824F-7852C3557C85}"/>
              </a:ext>
            </a:extLst>
          </p:cNvPr>
          <p:cNvPicPr>
            <a:picLocks noChangeAspect="1"/>
          </p:cNvPicPr>
          <p:nvPr/>
        </p:nvPicPr>
        <p:blipFill>
          <a:blip r:embed="rId7"/>
          <a:stretch>
            <a:fillRect/>
          </a:stretch>
        </p:blipFill>
        <p:spPr>
          <a:xfrm>
            <a:off x="3437701" y="4774516"/>
            <a:ext cx="2195529" cy="595317"/>
          </a:xfrm>
          <a:prstGeom prst="rect">
            <a:avLst/>
          </a:prstGeom>
        </p:spPr>
      </p:pic>
      <p:pic>
        <p:nvPicPr>
          <p:cNvPr id="13" name="Picture 12">
            <a:extLst>
              <a:ext uri="{FF2B5EF4-FFF2-40B4-BE49-F238E27FC236}">
                <a16:creationId xmlns:a16="http://schemas.microsoft.com/office/drawing/2014/main" id="{B3893610-1883-4554-9545-3B0015160F6E}"/>
              </a:ext>
            </a:extLst>
          </p:cNvPr>
          <p:cNvPicPr>
            <a:picLocks noChangeAspect="1"/>
          </p:cNvPicPr>
          <p:nvPr/>
        </p:nvPicPr>
        <p:blipFill>
          <a:blip r:embed="rId8"/>
          <a:stretch>
            <a:fillRect/>
          </a:stretch>
        </p:blipFill>
        <p:spPr>
          <a:xfrm rot="16200000">
            <a:off x="6214687" y="1777147"/>
            <a:ext cx="2983712" cy="2961569"/>
          </a:xfrm>
          <a:prstGeom prst="rect">
            <a:avLst/>
          </a:prstGeom>
        </p:spPr>
      </p:pic>
      <p:pic>
        <p:nvPicPr>
          <p:cNvPr id="14" name="Picture 13">
            <a:extLst>
              <a:ext uri="{FF2B5EF4-FFF2-40B4-BE49-F238E27FC236}">
                <a16:creationId xmlns:a16="http://schemas.microsoft.com/office/drawing/2014/main" id="{611ED052-89D7-4F0C-90A4-F80E9DB61AF5}"/>
              </a:ext>
            </a:extLst>
          </p:cNvPr>
          <p:cNvPicPr>
            <a:picLocks noChangeAspect="1"/>
          </p:cNvPicPr>
          <p:nvPr/>
        </p:nvPicPr>
        <p:blipFill>
          <a:blip r:embed="rId9"/>
          <a:stretch>
            <a:fillRect/>
          </a:stretch>
        </p:blipFill>
        <p:spPr>
          <a:xfrm>
            <a:off x="6414165" y="4774516"/>
            <a:ext cx="2567006" cy="585792"/>
          </a:xfrm>
          <a:prstGeom prst="rect">
            <a:avLst/>
          </a:prstGeom>
        </p:spPr>
      </p:pic>
      <p:sp>
        <p:nvSpPr>
          <p:cNvPr id="15" name="Rectangle 14">
            <a:extLst>
              <a:ext uri="{FF2B5EF4-FFF2-40B4-BE49-F238E27FC236}">
                <a16:creationId xmlns:a16="http://schemas.microsoft.com/office/drawing/2014/main" id="{5B9B94F1-027E-404D-91F3-8A0D11FF6978}"/>
              </a:ext>
            </a:extLst>
          </p:cNvPr>
          <p:cNvSpPr/>
          <p:nvPr/>
        </p:nvSpPr>
        <p:spPr>
          <a:xfrm>
            <a:off x="116644" y="5350636"/>
            <a:ext cx="9097264" cy="923330"/>
          </a:xfrm>
          <a:prstGeom prst="rect">
            <a:avLst/>
          </a:prstGeom>
          <a:solidFill>
            <a:schemeClr val="accent1">
              <a:alpha val="17000"/>
            </a:schemeClr>
          </a:solidFill>
        </p:spPr>
        <p:txBody>
          <a:bodyPr wrap="square">
            <a:spAutoFit/>
          </a:bodyPr>
          <a:lstStyle/>
          <a:p>
            <a:r>
              <a:rPr lang="en-US" dirty="0"/>
              <a:t>(c) winter isotherms (November–May) for the period 1970 to 1999, from the NCEP Reanalysis, </a:t>
            </a:r>
          </a:p>
          <a:p>
            <a:r>
              <a:rPr lang="en-US" dirty="0"/>
              <a:t>(e) snow-cover duration for the period 1998 to 2007 from the NOAA IMS 24 km product,</a:t>
            </a:r>
          </a:p>
          <a:p>
            <a:r>
              <a:rPr lang="en-US" dirty="0"/>
              <a:t>(f) mean annual maximum snow-water equivalent for the period 1998 to 2007 from CMC</a:t>
            </a:r>
            <a:endParaRPr lang="en-CA" dirty="0"/>
          </a:p>
        </p:txBody>
      </p:sp>
      <p:sp>
        <p:nvSpPr>
          <p:cNvPr id="16" name="Rectangle 15">
            <a:extLst>
              <a:ext uri="{FF2B5EF4-FFF2-40B4-BE49-F238E27FC236}">
                <a16:creationId xmlns:a16="http://schemas.microsoft.com/office/drawing/2014/main" id="{28C2CA92-D2DA-4CCA-B561-D3C5DBC11CE4}"/>
              </a:ext>
            </a:extLst>
          </p:cNvPr>
          <p:cNvSpPr/>
          <p:nvPr/>
        </p:nvSpPr>
        <p:spPr>
          <a:xfrm>
            <a:off x="553720" y="6395662"/>
            <a:ext cx="9241995" cy="369332"/>
          </a:xfrm>
          <a:prstGeom prst="rect">
            <a:avLst/>
          </a:prstGeom>
        </p:spPr>
        <p:txBody>
          <a:bodyPr wrap="square">
            <a:spAutoFit/>
          </a:bodyPr>
          <a:lstStyle/>
          <a:p>
            <a:pPr marL="304800" indent="-304800"/>
            <a:r>
              <a:rPr lang="en-US" b="1" dirty="0"/>
              <a:t>Johansson, M., et al. 2011. </a:t>
            </a:r>
            <a:r>
              <a:rPr lang="en-US" b="1" i="1" dirty="0"/>
              <a:t>4 . Changing Snow Cover and its Impacts. SWIPA</a:t>
            </a:r>
            <a:r>
              <a:rPr lang="en-US" b="1" dirty="0"/>
              <a:t>.</a:t>
            </a:r>
            <a:endParaRPr lang="en-US" b="1" dirty="0">
              <a:effectLst/>
            </a:endParaRPr>
          </a:p>
        </p:txBody>
      </p:sp>
      <p:sp>
        <p:nvSpPr>
          <p:cNvPr id="17" name="TextBox 16">
            <a:extLst>
              <a:ext uri="{FF2B5EF4-FFF2-40B4-BE49-F238E27FC236}">
                <a16:creationId xmlns:a16="http://schemas.microsoft.com/office/drawing/2014/main" id="{F79DD79D-1EA6-4FEA-8D3D-95B2EBEC2A55}"/>
              </a:ext>
            </a:extLst>
          </p:cNvPr>
          <p:cNvSpPr txBox="1"/>
          <p:nvPr/>
        </p:nvSpPr>
        <p:spPr>
          <a:xfrm>
            <a:off x="341255" y="1434882"/>
            <a:ext cx="2576988" cy="369332"/>
          </a:xfrm>
          <a:prstGeom prst="rect">
            <a:avLst/>
          </a:prstGeom>
          <a:noFill/>
        </p:spPr>
        <p:txBody>
          <a:bodyPr wrap="none" rtlCol="0">
            <a:spAutoFit/>
          </a:bodyPr>
          <a:lstStyle/>
          <a:p>
            <a:r>
              <a:rPr lang="en-CA" dirty="0"/>
              <a:t>c. Winter air temperature</a:t>
            </a:r>
          </a:p>
        </p:txBody>
      </p:sp>
      <p:sp>
        <p:nvSpPr>
          <p:cNvPr id="18" name="TextBox 17">
            <a:extLst>
              <a:ext uri="{FF2B5EF4-FFF2-40B4-BE49-F238E27FC236}">
                <a16:creationId xmlns:a16="http://schemas.microsoft.com/office/drawing/2014/main" id="{89DB4B75-BC6C-4EC1-AB71-AB2CB7BB3055}"/>
              </a:ext>
            </a:extLst>
          </p:cNvPr>
          <p:cNvSpPr txBox="1"/>
          <p:nvPr/>
        </p:nvSpPr>
        <p:spPr>
          <a:xfrm>
            <a:off x="3479433" y="1421144"/>
            <a:ext cx="2345386" cy="369332"/>
          </a:xfrm>
          <a:prstGeom prst="rect">
            <a:avLst/>
          </a:prstGeom>
          <a:noFill/>
        </p:spPr>
        <p:txBody>
          <a:bodyPr wrap="none" rtlCol="0">
            <a:spAutoFit/>
          </a:bodyPr>
          <a:lstStyle/>
          <a:p>
            <a:r>
              <a:rPr lang="en-CA" dirty="0"/>
              <a:t>e. Snow cover duration</a:t>
            </a:r>
          </a:p>
        </p:txBody>
      </p:sp>
      <p:sp>
        <p:nvSpPr>
          <p:cNvPr id="19" name="TextBox 18">
            <a:extLst>
              <a:ext uri="{FF2B5EF4-FFF2-40B4-BE49-F238E27FC236}">
                <a16:creationId xmlns:a16="http://schemas.microsoft.com/office/drawing/2014/main" id="{34ADD2AA-DC3B-4F6E-B795-4A4A34D1CA04}"/>
              </a:ext>
            </a:extLst>
          </p:cNvPr>
          <p:cNvSpPr txBox="1"/>
          <p:nvPr/>
        </p:nvSpPr>
        <p:spPr>
          <a:xfrm>
            <a:off x="6414165" y="1434882"/>
            <a:ext cx="2499339" cy="369332"/>
          </a:xfrm>
          <a:prstGeom prst="rect">
            <a:avLst/>
          </a:prstGeom>
          <a:noFill/>
        </p:spPr>
        <p:txBody>
          <a:bodyPr wrap="none" rtlCol="0">
            <a:spAutoFit/>
          </a:bodyPr>
          <a:lstStyle/>
          <a:p>
            <a:r>
              <a:rPr lang="en-CA" dirty="0"/>
              <a:t>f. Snow water equivalent</a:t>
            </a:r>
          </a:p>
        </p:txBody>
      </p:sp>
      <p:sp>
        <p:nvSpPr>
          <p:cNvPr id="21" name="Rectangle 20">
            <a:extLst>
              <a:ext uri="{FF2B5EF4-FFF2-40B4-BE49-F238E27FC236}">
                <a16:creationId xmlns:a16="http://schemas.microsoft.com/office/drawing/2014/main" id="{FB22013F-F2EB-482B-B487-81E8258DB7CF}"/>
              </a:ext>
            </a:extLst>
          </p:cNvPr>
          <p:cNvSpPr/>
          <p:nvPr/>
        </p:nvSpPr>
        <p:spPr>
          <a:xfrm rot="3304090">
            <a:off x="483561" y="3594713"/>
            <a:ext cx="1143000" cy="5493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774F6279-775B-4F16-A20F-2446B10A0009}"/>
              </a:ext>
            </a:extLst>
          </p:cNvPr>
          <p:cNvSpPr/>
          <p:nvPr/>
        </p:nvSpPr>
        <p:spPr>
          <a:xfrm rot="3304090">
            <a:off x="6633446" y="3638964"/>
            <a:ext cx="1143000" cy="5493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3F8D7CC3-4F89-4536-84D3-829C9B1BFA5F}"/>
              </a:ext>
            </a:extLst>
          </p:cNvPr>
          <p:cNvSpPr/>
          <p:nvPr/>
        </p:nvSpPr>
        <p:spPr>
          <a:xfrm rot="3304090">
            <a:off x="3610544" y="3658616"/>
            <a:ext cx="1143000" cy="5057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D9AA988B-EE43-41A8-8806-58BF68D39415}"/>
              </a:ext>
            </a:extLst>
          </p:cNvPr>
          <p:cNvSpPr/>
          <p:nvPr/>
        </p:nvSpPr>
        <p:spPr>
          <a:xfrm>
            <a:off x="1219200" y="4953000"/>
            <a:ext cx="457200" cy="3046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888DC3BA-1C95-400C-AAFE-134F9534283B}"/>
              </a:ext>
            </a:extLst>
          </p:cNvPr>
          <p:cNvSpPr/>
          <p:nvPr/>
        </p:nvSpPr>
        <p:spPr>
          <a:xfrm>
            <a:off x="4403084" y="4983915"/>
            <a:ext cx="854715" cy="365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7BB2B323-A969-48AC-A170-FC5B7795907E}"/>
              </a:ext>
            </a:extLst>
          </p:cNvPr>
          <p:cNvSpPr/>
          <p:nvPr/>
        </p:nvSpPr>
        <p:spPr>
          <a:xfrm>
            <a:off x="7089730" y="4983915"/>
            <a:ext cx="835069" cy="3046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86929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38480" y="76203"/>
            <a:ext cx="8458200" cy="1200329"/>
          </a:xfrm>
          <a:prstGeom prst="rect">
            <a:avLst/>
          </a:prstGeom>
          <a:noFill/>
        </p:spPr>
        <p:txBody>
          <a:bodyPr wrap="square" rtlCol="0">
            <a:spAutoFit/>
          </a:bodyPr>
          <a:lstStyle/>
          <a:p>
            <a:pPr algn="ctr"/>
            <a:r>
              <a:rPr lang="en-US" sz="3600" b="1" dirty="0"/>
              <a:t>5. Snow research and expanding our links to ABoVE and </a:t>
            </a:r>
            <a:r>
              <a:rPr lang="en-US" sz="3600" b="1" dirty="0" err="1"/>
              <a:t>SnowEX</a:t>
            </a:r>
            <a:endParaRPr lang="en-US" sz="3600" b="1" dirty="0"/>
          </a:p>
        </p:txBody>
      </p:sp>
      <p:cxnSp>
        <p:nvCxnSpPr>
          <p:cNvPr id="9" name="Straight Connector 8">
            <a:extLst>
              <a:ext uri="{FF2B5EF4-FFF2-40B4-BE49-F238E27FC236}">
                <a16:creationId xmlns:a16="http://schemas.microsoft.com/office/drawing/2014/main" id="{2A03BF13-622A-4A13-B8A4-6BBE092D4CA9}"/>
              </a:ext>
            </a:extLst>
          </p:cNvPr>
          <p:cNvCxnSpPr>
            <a:cxnSpLocks/>
          </p:cNvCxnSpPr>
          <p:nvPr/>
        </p:nvCxnSpPr>
        <p:spPr>
          <a:xfrm>
            <a:off x="3" y="12192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354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2"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314837" y="187331"/>
            <a:ext cx="6705600" cy="523220"/>
          </a:xfrm>
          <a:prstGeom prst="rect">
            <a:avLst/>
          </a:prstGeom>
          <a:noFill/>
        </p:spPr>
        <p:txBody>
          <a:bodyPr wrap="square" rtlCol="0">
            <a:spAutoFit/>
          </a:bodyPr>
          <a:lstStyle/>
          <a:p>
            <a:r>
              <a:rPr lang="en-US" sz="2800" b="1" dirty="0"/>
              <a:t>Snow and ABoVE Science Objectives</a:t>
            </a:r>
          </a:p>
        </p:txBody>
      </p:sp>
      <p:cxnSp>
        <p:nvCxnSpPr>
          <p:cNvPr id="9" name="Straight Connector 8">
            <a:extLst>
              <a:ext uri="{FF2B5EF4-FFF2-40B4-BE49-F238E27FC236}">
                <a16:creationId xmlns:a16="http://schemas.microsoft.com/office/drawing/2014/main" id="{2A03BF13-622A-4A13-B8A4-6BBE092D4CA9}"/>
              </a:ext>
            </a:extLst>
          </p:cNvPr>
          <p:cNvCxnSpPr>
            <a:cxnSpLocks/>
          </p:cNvCxnSpPr>
          <p:nvPr/>
        </p:nvCxnSpPr>
        <p:spPr>
          <a:xfrm>
            <a:off x="2" y="8382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69A717-3F4D-48E8-9A61-8876366C7A58}"/>
              </a:ext>
            </a:extLst>
          </p:cNvPr>
          <p:cNvPicPr>
            <a:picLocks noChangeAspect="1"/>
          </p:cNvPicPr>
          <p:nvPr/>
        </p:nvPicPr>
        <p:blipFill>
          <a:blip r:embed="rId4"/>
          <a:stretch>
            <a:fillRect/>
          </a:stretch>
        </p:blipFill>
        <p:spPr>
          <a:xfrm>
            <a:off x="76200" y="1219058"/>
            <a:ext cx="9148432" cy="5297261"/>
          </a:xfrm>
          <a:prstGeom prst="rect">
            <a:avLst/>
          </a:prstGeom>
        </p:spPr>
      </p:pic>
      <p:sp>
        <p:nvSpPr>
          <p:cNvPr id="21" name="Rectangle 20">
            <a:extLst>
              <a:ext uri="{FF2B5EF4-FFF2-40B4-BE49-F238E27FC236}">
                <a16:creationId xmlns:a16="http://schemas.microsoft.com/office/drawing/2014/main" id="{C712B3F0-18D5-49D6-AFB2-A1AAA75BF949}"/>
              </a:ext>
            </a:extLst>
          </p:cNvPr>
          <p:cNvSpPr/>
          <p:nvPr/>
        </p:nvSpPr>
        <p:spPr>
          <a:xfrm>
            <a:off x="6934200" y="3392122"/>
            <a:ext cx="2133600" cy="685800"/>
          </a:xfrm>
          <a:prstGeom prst="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8E235D36-4545-4F0B-B4D4-CCE6D6CDA96F}"/>
              </a:ext>
            </a:extLst>
          </p:cNvPr>
          <p:cNvSpPr/>
          <p:nvPr/>
        </p:nvSpPr>
        <p:spPr>
          <a:xfrm>
            <a:off x="112879" y="3163522"/>
            <a:ext cx="9031121" cy="17460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E38E42D1-2581-47C6-B07C-716641BF9296}"/>
              </a:ext>
            </a:extLst>
          </p:cNvPr>
          <p:cNvSpPr/>
          <p:nvPr/>
        </p:nvSpPr>
        <p:spPr>
          <a:xfrm>
            <a:off x="2980767" y="3163522"/>
            <a:ext cx="3343833" cy="22860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5312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2"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2879" y="98464"/>
            <a:ext cx="9031121" cy="954107"/>
          </a:xfrm>
          <a:prstGeom prst="rect">
            <a:avLst/>
          </a:prstGeom>
          <a:noFill/>
        </p:spPr>
        <p:txBody>
          <a:bodyPr wrap="square" rtlCol="0">
            <a:spAutoFit/>
          </a:bodyPr>
          <a:lstStyle/>
          <a:p>
            <a:pPr algn="ctr"/>
            <a:r>
              <a:rPr lang="en-US" sz="2800" b="1" dirty="0"/>
              <a:t>But ….. Snow plays a key role in many other aspects of ABoVE Tier 2 Objectives</a:t>
            </a:r>
          </a:p>
        </p:txBody>
      </p:sp>
      <p:cxnSp>
        <p:nvCxnSpPr>
          <p:cNvPr id="9" name="Straight Connector 8">
            <a:extLst>
              <a:ext uri="{FF2B5EF4-FFF2-40B4-BE49-F238E27FC236}">
                <a16:creationId xmlns:a16="http://schemas.microsoft.com/office/drawing/2014/main" id="{2A03BF13-622A-4A13-B8A4-6BBE092D4CA9}"/>
              </a:ext>
            </a:extLst>
          </p:cNvPr>
          <p:cNvCxnSpPr>
            <a:cxnSpLocks/>
          </p:cNvCxnSpPr>
          <p:nvPr/>
        </p:nvCxnSpPr>
        <p:spPr>
          <a:xfrm>
            <a:off x="0" y="12192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69A717-3F4D-48E8-9A61-8876366C7A58}"/>
              </a:ext>
            </a:extLst>
          </p:cNvPr>
          <p:cNvPicPr>
            <a:picLocks noChangeAspect="1"/>
          </p:cNvPicPr>
          <p:nvPr/>
        </p:nvPicPr>
        <p:blipFill>
          <a:blip r:embed="rId4"/>
          <a:stretch>
            <a:fillRect/>
          </a:stretch>
        </p:blipFill>
        <p:spPr>
          <a:xfrm>
            <a:off x="0" y="1497747"/>
            <a:ext cx="9148432" cy="5297261"/>
          </a:xfrm>
          <a:prstGeom prst="rect">
            <a:avLst/>
          </a:prstGeom>
        </p:spPr>
      </p:pic>
      <p:sp>
        <p:nvSpPr>
          <p:cNvPr id="21" name="Rectangle 20">
            <a:extLst>
              <a:ext uri="{FF2B5EF4-FFF2-40B4-BE49-F238E27FC236}">
                <a16:creationId xmlns:a16="http://schemas.microsoft.com/office/drawing/2014/main" id="{C712B3F0-18D5-49D6-AFB2-A1AAA75BF949}"/>
              </a:ext>
            </a:extLst>
          </p:cNvPr>
          <p:cNvSpPr/>
          <p:nvPr/>
        </p:nvSpPr>
        <p:spPr>
          <a:xfrm>
            <a:off x="6858000" y="3670811"/>
            <a:ext cx="2133600" cy="685800"/>
          </a:xfrm>
          <a:prstGeom prst="rect">
            <a:avLst/>
          </a:prstGeom>
          <a:solidFill>
            <a:srgbClr val="FFFF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37C44387-0C36-48BE-A6FF-C6DF621089A5}"/>
              </a:ext>
            </a:extLst>
          </p:cNvPr>
          <p:cNvSpPr/>
          <p:nvPr/>
        </p:nvSpPr>
        <p:spPr>
          <a:xfrm>
            <a:off x="138561" y="4204210"/>
            <a:ext cx="2299839" cy="326622"/>
          </a:xfrm>
          <a:prstGeom prst="rect">
            <a:avLst/>
          </a:prstGeom>
          <a:solidFill>
            <a:schemeClr val="accent3">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27A3795F-1563-42A8-BEBE-584E30343065}"/>
              </a:ext>
            </a:extLst>
          </p:cNvPr>
          <p:cNvSpPr/>
          <p:nvPr/>
        </p:nvSpPr>
        <p:spPr>
          <a:xfrm>
            <a:off x="36679" y="4651785"/>
            <a:ext cx="2096921" cy="494786"/>
          </a:xfrm>
          <a:prstGeom prst="rect">
            <a:avLst/>
          </a:prstGeom>
          <a:solidFill>
            <a:schemeClr val="accent3">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A487AA58-F998-4620-B538-106FA3C2E3A4}"/>
              </a:ext>
            </a:extLst>
          </p:cNvPr>
          <p:cNvSpPr/>
          <p:nvPr/>
        </p:nvSpPr>
        <p:spPr>
          <a:xfrm>
            <a:off x="2261304" y="4890011"/>
            <a:ext cx="2996496" cy="256560"/>
          </a:xfrm>
          <a:prstGeom prst="rect">
            <a:avLst/>
          </a:prstGeom>
          <a:solidFill>
            <a:schemeClr val="accent3">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03080631-DC46-4653-ABF9-E8CA66F9DC69}"/>
              </a:ext>
            </a:extLst>
          </p:cNvPr>
          <p:cNvSpPr/>
          <p:nvPr/>
        </p:nvSpPr>
        <p:spPr>
          <a:xfrm>
            <a:off x="5029200" y="3814346"/>
            <a:ext cx="1837767" cy="685800"/>
          </a:xfrm>
          <a:prstGeom prst="rect">
            <a:avLst/>
          </a:prstGeom>
          <a:solidFill>
            <a:schemeClr val="accent3">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945FD08A-32D2-48FC-89FD-95B3B5842679}"/>
              </a:ext>
            </a:extLst>
          </p:cNvPr>
          <p:cNvSpPr/>
          <p:nvPr/>
        </p:nvSpPr>
        <p:spPr>
          <a:xfrm>
            <a:off x="5726251" y="4717835"/>
            <a:ext cx="3341547" cy="494786"/>
          </a:xfrm>
          <a:prstGeom prst="rect">
            <a:avLst/>
          </a:prstGeom>
          <a:solidFill>
            <a:schemeClr val="accent3">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8E235D36-4545-4F0B-B4D4-CCE6D6CDA96F}"/>
              </a:ext>
            </a:extLst>
          </p:cNvPr>
          <p:cNvSpPr/>
          <p:nvPr/>
        </p:nvSpPr>
        <p:spPr>
          <a:xfrm>
            <a:off x="36679" y="3442211"/>
            <a:ext cx="9031121" cy="17460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E38E42D1-2581-47C6-B07C-716641BF9296}"/>
              </a:ext>
            </a:extLst>
          </p:cNvPr>
          <p:cNvSpPr/>
          <p:nvPr/>
        </p:nvSpPr>
        <p:spPr>
          <a:xfrm>
            <a:off x="2980767" y="2743200"/>
            <a:ext cx="3343833" cy="22860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46864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95636"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2879" y="98464"/>
            <a:ext cx="9031121" cy="523220"/>
          </a:xfrm>
          <a:prstGeom prst="rect">
            <a:avLst/>
          </a:prstGeom>
          <a:noFill/>
        </p:spPr>
        <p:txBody>
          <a:bodyPr wrap="square" rtlCol="0">
            <a:spAutoFit/>
          </a:bodyPr>
          <a:lstStyle/>
          <a:p>
            <a:pPr algn="ctr"/>
            <a:r>
              <a:rPr lang="en-US" sz="2800" b="1" dirty="0"/>
              <a:t>Improved use of ABoVE airborne data</a:t>
            </a:r>
          </a:p>
        </p:txBody>
      </p:sp>
      <p:cxnSp>
        <p:nvCxnSpPr>
          <p:cNvPr id="9" name="Straight Connector 8">
            <a:extLst>
              <a:ext uri="{FF2B5EF4-FFF2-40B4-BE49-F238E27FC236}">
                <a16:creationId xmlns:a16="http://schemas.microsoft.com/office/drawing/2014/main" id="{2A03BF13-622A-4A13-B8A4-6BBE092D4CA9}"/>
              </a:ext>
            </a:extLst>
          </p:cNvPr>
          <p:cNvCxnSpPr>
            <a:cxnSpLocks/>
          </p:cNvCxnSpPr>
          <p:nvPr/>
        </p:nvCxnSpPr>
        <p:spPr>
          <a:xfrm>
            <a:off x="0" y="12192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38E42D1-2581-47C6-B07C-716641BF9296}"/>
              </a:ext>
            </a:extLst>
          </p:cNvPr>
          <p:cNvSpPr/>
          <p:nvPr/>
        </p:nvSpPr>
        <p:spPr>
          <a:xfrm>
            <a:off x="2980767" y="2743200"/>
            <a:ext cx="3343833" cy="22860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2B56A96A-7BF5-4196-B053-4E3453DAAC7B}"/>
              </a:ext>
            </a:extLst>
          </p:cNvPr>
          <p:cNvSpPr txBox="1"/>
          <p:nvPr/>
        </p:nvSpPr>
        <p:spPr>
          <a:xfrm>
            <a:off x="766894" y="1412432"/>
            <a:ext cx="8377106" cy="4093428"/>
          </a:xfrm>
          <a:prstGeom prst="rect">
            <a:avLst/>
          </a:prstGeom>
          <a:noFill/>
        </p:spPr>
        <p:txBody>
          <a:bodyPr wrap="square" rtlCol="0">
            <a:spAutoFit/>
          </a:bodyPr>
          <a:lstStyle/>
          <a:p>
            <a:r>
              <a:rPr lang="en-CA" sz="3200" dirty="0"/>
              <a:t>Improved leveraging of ABoVE summer airborne data to map:</a:t>
            </a:r>
          </a:p>
          <a:p>
            <a:endParaRPr lang="en-CA" sz="3200" dirty="0"/>
          </a:p>
          <a:p>
            <a:pPr marL="285750" indent="-285750">
              <a:buFontTx/>
              <a:buChar char="-"/>
            </a:pPr>
            <a:r>
              <a:rPr lang="en-CA" sz="3200" dirty="0"/>
              <a:t>vegetation cover and structure</a:t>
            </a:r>
          </a:p>
          <a:p>
            <a:pPr marL="285750" indent="-285750">
              <a:buFontTx/>
              <a:buChar char="-"/>
            </a:pPr>
            <a:r>
              <a:rPr lang="en-CA" sz="3200" dirty="0"/>
              <a:t>active layer depth</a:t>
            </a:r>
          </a:p>
          <a:p>
            <a:pPr marL="285750" indent="-285750">
              <a:buFontTx/>
              <a:buChar char="-"/>
            </a:pPr>
            <a:r>
              <a:rPr lang="en-CA" sz="3200" dirty="0"/>
              <a:t>lake elevations</a:t>
            </a:r>
          </a:p>
          <a:p>
            <a:pPr marL="285750" indent="-285750">
              <a:buFontTx/>
              <a:buChar char="-"/>
            </a:pPr>
            <a:r>
              <a:rPr lang="en-CA" sz="3200" dirty="0"/>
              <a:t>and many others</a:t>
            </a:r>
          </a:p>
          <a:p>
            <a:pPr marL="285750" indent="-285750">
              <a:buFontTx/>
              <a:buChar char="-"/>
            </a:pPr>
            <a:endParaRPr lang="en-CA" dirty="0"/>
          </a:p>
          <a:p>
            <a:pPr marL="285750" indent="-285750">
              <a:buFontTx/>
              <a:buChar char="-"/>
            </a:pPr>
            <a:endParaRPr lang="en-CA" dirty="0"/>
          </a:p>
        </p:txBody>
      </p:sp>
      <p:sp>
        <p:nvSpPr>
          <p:cNvPr id="4" name="TextBox 3">
            <a:extLst>
              <a:ext uri="{FF2B5EF4-FFF2-40B4-BE49-F238E27FC236}">
                <a16:creationId xmlns:a16="http://schemas.microsoft.com/office/drawing/2014/main" id="{036A73F0-D5BB-4B2A-BA22-78A2322ED157}"/>
              </a:ext>
            </a:extLst>
          </p:cNvPr>
          <p:cNvSpPr txBox="1"/>
          <p:nvPr/>
        </p:nvSpPr>
        <p:spPr>
          <a:xfrm flipH="1">
            <a:off x="152400" y="5334001"/>
            <a:ext cx="8915399" cy="1323439"/>
          </a:xfrm>
          <a:prstGeom prst="rect">
            <a:avLst/>
          </a:prstGeom>
          <a:noFill/>
        </p:spPr>
        <p:txBody>
          <a:bodyPr wrap="square" rtlCol="0">
            <a:spAutoFit/>
          </a:bodyPr>
          <a:lstStyle/>
          <a:p>
            <a:r>
              <a:rPr lang="en-CA" sz="2000" b="1" dirty="0"/>
              <a:t>One reason I am here is to consider how my research team, and my research collaborators (Aaron Berg, Oliver Sonnentag, Jenn Baltzer, and Chris Derksen), can enhance our participation in ABoVE science and better leverage ABoVE summer data products </a:t>
            </a:r>
          </a:p>
        </p:txBody>
      </p:sp>
    </p:spTree>
    <p:extLst>
      <p:ext uri="{BB962C8B-B14F-4D97-AF65-F5344CB8AC3E}">
        <p14:creationId xmlns:p14="http://schemas.microsoft.com/office/powerpoint/2010/main" val="3103650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0"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886200" y="76200"/>
            <a:ext cx="1676400" cy="461665"/>
          </a:xfrm>
          <a:prstGeom prst="rect">
            <a:avLst/>
          </a:prstGeom>
          <a:noFill/>
        </p:spPr>
        <p:txBody>
          <a:bodyPr wrap="square" rtlCol="0">
            <a:spAutoFit/>
          </a:bodyPr>
          <a:lstStyle/>
          <a:p>
            <a:r>
              <a:rPr lang="en-US" sz="2400" b="1" dirty="0" err="1"/>
              <a:t>SnowEX</a:t>
            </a:r>
            <a:endParaRPr lang="en-US" sz="2400" b="1" dirty="0"/>
          </a:p>
        </p:txBody>
      </p:sp>
      <p:cxnSp>
        <p:nvCxnSpPr>
          <p:cNvPr id="9" name="Straight Connector 8">
            <a:extLst>
              <a:ext uri="{FF2B5EF4-FFF2-40B4-BE49-F238E27FC236}">
                <a16:creationId xmlns:a16="http://schemas.microsoft.com/office/drawing/2014/main" id="{2A03BF13-622A-4A13-B8A4-6BBE092D4CA9}"/>
              </a:ext>
            </a:extLst>
          </p:cNvPr>
          <p:cNvCxnSpPr>
            <a:cxnSpLocks/>
          </p:cNvCxnSpPr>
          <p:nvPr/>
        </p:nvCxnSpPr>
        <p:spPr>
          <a:xfrm>
            <a:off x="3" y="6858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1F51B1C-7517-4BBE-B3CF-84BCE3E3D58B}"/>
              </a:ext>
            </a:extLst>
          </p:cNvPr>
          <p:cNvSpPr/>
          <p:nvPr/>
        </p:nvSpPr>
        <p:spPr>
          <a:xfrm>
            <a:off x="381000" y="685800"/>
            <a:ext cx="8686800" cy="5355312"/>
          </a:xfrm>
          <a:prstGeom prst="rect">
            <a:avLst/>
          </a:prstGeom>
        </p:spPr>
        <p:txBody>
          <a:bodyPr wrap="square">
            <a:spAutoFit/>
          </a:bodyPr>
          <a:lstStyle/>
          <a:p>
            <a:r>
              <a:rPr lang="en-US" dirty="0">
                <a:latin typeface="Arial" panose="020B0604020202020204" pitchFamily="34" charset="0"/>
              </a:rPr>
              <a:t>Address the most important gaps in snow remote sensing knowledge. </a:t>
            </a:r>
          </a:p>
          <a:p>
            <a:pPr marL="285750" indent="-285750">
              <a:buFontTx/>
              <a:buChar char="-"/>
            </a:pPr>
            <a:endParaRPr lang="en-US" dirty="0">
              <a:latin typeface="Arial" panose="020B0604020202020204" pitchFamily="34" charset="0"/>
            </a:endParaRPr>
          </a:p>
          <a:p>
            <a:pPr marL="285750" indent="-285750">
              <a:buFontTx/>
              <a:buChar char="-"/>
            </a:pPr>
            <a:r>
              <a:rPr lang="en-US" dirty="0">
                <a:latin typeface="Arial" panose="020B0604020202020204" pitchFamily="34" charset="0"/>
              </a:rPr>
              <a:t>focuses on airborne campaigns and field work, </a:t>
            </a:r>
          </a:p>
          <a:p>
            <a:pPr marL="285750" indent="-285750">
              <a:buFontTx/>
              <a:buChar char="-"/>
            </a:pPr>
            <a:r>
              <a:rPr lang="en-US" dirty="0">
                <a:latin typeface="Arial" panose="020B0604020202020204" pitchFamily="34" charset="0"/>
              </a:rPr>
              <a:t>comparing the various sensing technologies, from the mature to the more experimental, in globally-representative types of snow. </a:t>
            </a:r>
          </a:p>
          <a:p>
            <a:pPr marL="285750" indent="-285750">
              <a:buFontTx/>
              <a:buChar char="-"/>
            </a:pPr>
            <a:endParaRPr lang="en-US" dirty="0">
              <a:latin typeface="Arial" panose="020B0604020202020204" pitchFamily="34" charset="0"/>
            </a:endParaRPr>
          </a:p>
          <a:p>
            <a:pPr marL="285750" indent="-285750">
              <a:buFontTx/>
              <a:buChar char="-"/>
            </a:pPr>
            <a:r>
              <a:rPr lang="en-US" dirty="0">
                <a:latin typeface="Arial" panose="020B0604020202020204" pitchFamily="34" charset="0"/>
              </a:rPr>
              <a:t>The goal is to address the most important gaps in our snow remote sensing knowledge, and thus lay the groundwork for a future snow satellite mission.</a:t>
            </a:r>
          </a:p>
          <a:p>
            <a:pPr marL="285750" indent="-285750">
              <a:buFontTx/>
              <a:buChar char="-"/>
            </a:pPr>
            <a:endParaRPr lang="en-US" dirty="0">
              <a:latin typeface="Arial" panose="020B0604020202020204" pitchFamily="34" charset="0"/>
            </a:endParaRPr>
          </a:p>
          <a:p>
            <a:pPr marL="285750" indent="-285750">
              <a:buFontTx/>
              <a:buChar char="-"/>
            </a:pPr>
            <a:r>
              <a:rPr lang="en-US" dirty="0">
                <a:latin typeface="Arial" panose="020B0604020202020204" pitchFamily="34" charset="0"/>
              </a:rPr>
              <a:t>2016-2017 winter field campaign was designed to evaluate the sensitivity of different snow remote sensing techniques to increasing forest density. </a:t>
            </a:r>
          </a:p>
          <a:p>
            <a:pPr marL="285750" indent="-285750">
              <a:buFontTx/>
              <a:buChar char="-"/>
            </a:pPr>
            <a:endParaRPr lang="en-US" dirty="0">
              <a:latin typeface="Arial" panose="020B0604020202020204" pitchFamily="34" charset="0"/>
            </a:endParaRPr>
          </a:p>
          <a:p>
            <a:pPr marL="285750" indent="-285750">
              <a:buFontTx/>
              <a:buChar char="-"/>
            </a:pPr>
            <a:r>
              <a:rPr lang="en-US" dirty="0">
                <a:latin typeface="Arial" panose="020B0604020202020204" pitchFamily="34" charset="0"/>
              </a:rPr>
              <a:t>In the remaining years, SnowEx will focus on the efficacy of SWE measurement and modeling techniques in up to four regions of interest: </a:t>
            </a:r>
          </a:p>
          <a:p>
            <a:pPr lvl="1"/>
            <a:r>
              <a:rPr lang="en-US" dirty="0">
                <a:latin typeface="Arial" panose="020B0604020202020204" pitchFamily="34" charset="0"/>
              </a:rPr>
              <a:t>1. Mountain ranges and temperate forests of the western United States</a:t>
            </a:r>
          </a:p>
          <a:p>
            <a:pPr lvl="1"/>
            <a:r>
              <a:rPr lang="en-US" dirty="0">
                <a:latin typeface="Arial" panose="020B0604020202020204" pitchFamily="34" charset="0"/>
              </a:rPr>
              <a:t>2. Boreal forests (taiga) and arctic tundra of North America</a:t>
            </a:r>
          </a:p>
          <a:p>
            <a:pPr lvl="1"/>
            <a:r>
              <a:rPr lang="en-US" dirty="0">
                <a:latin typeface="Arial" panose="020B0604020202020204" pitchFamily="34" charset="0"/>
              </a:rPr>
              <a:t>3. Cold prairies in interior regions of North America, and/or </a:t>
            </a:r>
          </a:p>
          <a:p>
            <a:pPr lvl="1"/>
            <a:r>
              <a:rPr lang="en-US" dirty="0">
                <a:latin typeface="Arial" panose="020B0604020202020204" pitchFamily="34" charset="0"/>
              </a:rPr>
              <a:t>4. A maritime gradient spanning the Pacific Northwest region of the United States</a:t>
            </a:r>
            <a:endParaRPr lang="en-CA" dirty="0"/>
          </a:p>
        </p:txBody>
      </p:sp>
    </p:spTree>
    <p:extLst>
      <p:ext uri="{BB962C8B-B14F-4D97-AF65-F5344CB8AC3E}">
        <p14:creationId xmlns:p14="http://schemas.microsoft.com/office/powerpoint/2010/main" val="1195794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0"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442015" y="112068"/>
            <a:ext cx="7467600" cy="461665"/>
          </a:xfrm>
          <a:prstGeom prst="rect">
            <a:avLst/>
          </a:prstGeom>
          <a:noFill/>
        </p:spPr>
        <p:txBody>
          <a:bodyPr wrap="square" rtlCol="0">
            <a:spAutoFit/>
          </a:bodyPr>
          <a:lstStyle/>
          <a:p>
            <a:r>
              <a:rPr lang="en-US" sz="2400" b="1" dirty="0"/>
              <a:t>A possible Canadian Contribution to </a:t>
            </a:r>
            <a:r>
              <a:rPr lang="en-US" sz="2400" b="1" dirty="0" err="1"/>
              <a:t>SnowEX</a:t>
            </a:r>
            <a:endParaRPr lang="en-US" sz="2400" b="1" dirty="0"/>
          </a:p>
        </p:txBody>
      </p:sp>
      <p:cxnSp>
        <p:nvCxnSpPr>
          <p:cNvPr id="9" name="Straight Connector 8">
            <a:extLst>
              <a:ext uri="{FF2B5EF4-FFF2-40B4-BE49-F238E27FC236}">
                <a16:creationId xmlns:a16="http://schemas.microsoft.com/office/drawing/2014/main" id="{2A03BF13-622A-4A13-B8A4-6BBE092D4CA9}"/>
              </a:ext>
            </a:extLst>
          </p:cNvPr>
          <p:cNvCxnSpPr>
            <a:cxnSpLocks/>
          </p:cNvCxnSpPr>
          <p:nvPr/>
        </p:nvCxnSpPr>
        <p:spPr>
          <a:xfrm>
            <a:off x="3" y="6858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E713DE-3617-4722-B99A-33F31177CE11}"/>
              </a:ext>
            </a:extLst>
          </p:cNvPr>
          <p:cNvPicPr>
            <a:picLocks noChangeAspect="1"/>
          </p:cNvPicPr>
          <p:nvPr/>
        </p:nvPicPr>
        <p:blipFill>
          <a:blip r:embed="rId4"/>
          <a:stretch>
            <a:fillRect/>
          </a:stretch>
        </p:blipFill>
        <p:spPr>
          <a:xfrm>
            <a:off x="685800" y="833734"/>
            <a:ext cx="8065630" cy="5871853"/>
          </a:xfrm>
          <a:prstGeom prst="rect">
            <a:avLst/>
          </a:prstGeom>
        </p:spPr>
      </p:pic>
      <p:sp>
        <p:nvSpPr>
          <p:cNvPr id="3" name="Rectangle 2">
            <a:extLst>
              <a:ext uri="{FF2B5EF4-FFF2-40B4-BE49-F238E27FC236}">
                <a16:creationId xmlns:a16="http://schemas.microsoft.com/office/drawing/2014/main" id="{09E8681E-7F41-4134-A3FF-1D7ACD51BFA2}"/>
              </a:ext>
            </a:extLst>
          </p:cNvPr>
          <p:cNvSpPr/>
          <p:nvPr/>
        </p:nvSpPr>
        <p:spPr>
          <a:xfrm>
            <a:off x="4718615" y="1065172"/>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01654914-4D15-4C4D-9BCE-73F208AE6BC3}"/>
              </a:ext>
            </a:extLst>
          </p:cNvPr>
          <p:cNvSpPr txBox="1"/>
          <p:nvPr/>
        </p:nvSpPr>
        <p:spPr>
          <a:xfrm>
            <a:off x="4801181" y="1076840"/>
            <a:ext cx="292068" cy="369332"/>
          </a:xfrm>
          <a:prstGeom prst="rect">
            <a:avLst/>
          </a:prstGeom>
          <a:noFill/>
        </p:spPr>
        <p:txBody>
          <a:bodyPr wrap="none" rtlCol="0">
            <a:spAutoFit/>
          </a:bodyPr>
          <a:lstStyle/>
          <a:p>
            <a:r>
              <a:rPr lang="en-CA" dirty="0"/>
              <a:t>?</a:t>
            </a:r>
          </a:p>
        </p:txBody>
      </p:sp>
      <p:sp>
        <p:nvSpPr>
          <p:cNvPr id="6" name="Rectangle 5">
            <a:extLst>
              <a:ext uri="{FF2B5EF4-FFF2-40B4-BE49-F238E27FC236}">
                <a16:creationId xmlns:a16="http://schemas.microsoft.com/office/drawing/2014/main" id="{81AE28B4-AFC4-4141-B7F7-27C3EBBE06EB}"/>
              </a:ext>
            </a:extLst>
          </p:cNvPr>
          <p:cNvSpPr/>
          <p:nvPr/>
        </p:nvSpPr>
        <p:spPr>
          <a:xfrm>
            <a:off x="838200" y="5334000"/>
            <a:ext cx="75438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8F3AEE6B-DBAE-40B0-BC43-E79FB9F58214}"/>
              </a:ext>
            </a:extLst>
          </p:cNvPr>
          <p:cNvSpPr txBox="1"/>
          <p:nvPr/>
        </p:nvSpPr>
        <p:spPr>
          <a:xfrm flipH="1">
            <a:off x="782211" y="5147103"/>
            <a:ext cx="7770848" cy="1754326"/>
          </a:xfrm>
          <a:prstGeom prst="rect">
            <a:avLst/>
          </a:prstGeom>
          <a:noFill/>
        </p:spPr>
        <p:txBody>
          <a:bodyPr wrap="square" rtlCol="0">
            <a:spAutoFit/>
          </a:bodyPr>
          <a:lstStyle/>
          <a:p>
            <a:pPr marL="342900" indent="-342900">
              <a:buAutoNum type="arabicPeriod"/>
            </a:pPr>
            <a:r>
              <a:rPr lang="en-CA" dirty="0"/>
              <a:t>We do not have the capacity at TVC to house a full  SnowEx campaign</a:t>
            </a:r>
          </a:p>
          <a:p>
            <a:pPr marL="342900" indent="-342900">
              <a:buAutoNum type="arabicPeriod"/>
            </a:pPr>
            <a:r>
              <a:rPr lang="en-CA" dirty="0"/>
              <a:t>But – coordinating and collaborating with SnowEx on future snow campaigns could be extremely worthwhile. </a:t>
            </a:r>
          </a:p>
          <a:p>
            <a:pPr marL="342900" indent="-342900">
              <a:buAutoNum type="arabicPeriod"/>
            </a:pPr>
            <a:r>
              <a:rPr lang="en-CA" dirty="0"/>
              <a:t>An </a:t>
            </a:r>
            <a:r>
              <a:rPr lang="en-CA" dirty="0" err="1"/>
              <a:t>Alaksan</a:t>
            </a:r>
            <a:r>
              <a:rPr lang="en-CA" dirty="0"/>
              <a:t> SnowEx and a Canadian </a:t>
            </a:r>
            <a:r>
              <a:rPr lang="en-CA" dirty="0" err="1"/>
              <a:t>TVCSnow</a:t>
            </a:r>
            <a:r>
              <a:rPr lang="en-CA" dirty="0"/>
              <a:t> campaign could be very interesting</a:t>
            </a:r>
          </a:p>
          <a:p>
            <a:pPr marL="342900" indent="-342900">
              <a:buAutoNum type="arabicPeriod"/>
            </a:pPr>
            <a:endParaRPr lang="en-CA" dirty="0"/>
          </a:p>
        </p:txBody>
      </p:sp>
    </p:spTree>
    <p:extLst>
      <p:ext uri="{BB962C8B-B14F-4D97-AF65-F5344CB8AC3E}">
        <p14:creationId xmlns:p14="http://schemas.microsoft.com/office/powerpoint/2010/main" val="408718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AFB73-8171-4AC3-B039-855F6FF09310}"/>
              </a:ext>
            </a:extLst>
          </p:cNvPr>
          <p:cNvSpPr txBox="1"/>
          <p:nvPr/>
        </p:nvSpPr>
        <p:spPr>
          <a:xfrm>
            <a:off x="214604" y="228600"/>
            <a:ext cx="8534400" cy="4739759"/>
          </a:xfrm>
          <a:prstGeom prst="rect">
            <a:avLst/>
          </a:prstGeom>
          <a:noFill/>
        </p:spPr>
        <p:txBody>
          <a:bodyPr wrap="square" rtlCol="0">
            <a:spAutoFit/>
          </a:bodyPr>
          <a:lstStyle/>
          <a:p>
            <a:pPr indent="-216000"/>
            <a:r>
              <a:rPr lang="en-CA" sz="3200" b="1" dirty="0"/>
              <a:t>How can our snow research better contribute </a:t>
            </a:r>
          </a:p>
          <a:p>
            <a:pPr indent="-216000"/>
            <a:r>
              <a:rPr lang="en-CA" sz="3200" b="1" dirty="0"/>
              <a:t>    ABoVE and SnowEx? </a:t>
            </a:r>
          </a:p>
          <a:p>
            <a:pPr indent="-216000"/>
            <a:r>
              <a:rPr lang="en-CA" sz="3200" b="1" dirty="0"/>
              <a:t>And how can we better leverage ABoVE and</a:t>
            </a:r>
          </a:p>
          <a:p>
            <a:pPr indent="-216000"/>
            <a:r>
              <a:rPr lang="en-CA" sz="3200" b="1" dirty="0"/>
              <a:t>    SnowEx products to enhance our snow</a:t>
            </a:r>
          </a:p>
          <a:p>
            <a:pPr indent="-216000"/>
            <a:r>
              <a:rPr lang="en-CA" sz="3200" b="1" dirty="0"/>
              <a:t>    research?</a:t>
            </a:r>
          </a:p>
          <a:p>
            <a:endParaRPr lang="en-CA" sz="3200" b="1" dirty="0"/>
          </a:p>
          <a:p>
            <a:r>
              <a:rPr lang="en-CA" sz="3200" b="1" dirty="0"/>
              <a:t>Questions?</a:t>
            </a:r>
          </a:p>
          <a:p>
            <a:endParaRPr lang="en-CA" sz="6000" b="1" dirty="0"/>
          </a:p>
          <a:p>
            <a:endParaRPr lang="en-CA" dirty="0"/>
          </a:p>
        </p:txBody>
      </p:sp>
      <p:pic>
        <p:nvPicPr>
          <p:cNvPr id="2" name="Picture 1">
            <a:extLst>
              <a:ext uri="{FF2B5EF4-FFF2-40B4-BE49-F238E27FC236}">
                <a16:creationId xmlns:a16="http://schemas.microsoft.com/office/drawing/2014/main" id="{BC33B736-4361-4F20-94F0-525EADAA06E6}"/>
              </a:ext>
            </a:extLst>
          </p:cNvPr>
          <p:cNvPicPr>
            <a:picLocks noChangeAspect="1"/>
          </p:cNvPicPr>
          <p:nvPr/>
        </p:nvPicPr>
        <p:blipFill>
          <a:blip r:embed="rId3"/>
          <a:stretch>
            <a:fillRect/>
          </a:stretch>
        </p:blipFill>
        <p:spPr>
          <a:xfrm>
            <a:off x="1" y="2693673"/>
            <a:ext cx="9143999" cy="1828800"/>
          </a:xfrm>
          <a:prstGeom prst="rect">
            <a:avLst/>
          </a:prstGeom>
        </p:spPr>
      </p:pic>
      <p:pic>
        <p:nvPicPr>
          <p:cNvPr id="3" name="Picture 2">
            <a:extLst>
              <a:ext uri="{FF2B5EF4-FFF2-40B4-BE49-F238E27FC236}">
                <a16:creationId xmlns:a16="http://schemas.microsoft.com/office/drawing/2014/main" id="{1BA35012-7FF1-41B9-BE97-020C9BFED395}"/>
              </a:ext>
            </a:extLst>
          </p:cNvPr>
          <p:cNvPicPr>
            <a:picLocks noChangeAspect="1"/>
          </p:cNvPicPr>
          <p:nvPr/>
        </p:nvPicPr>
        <p:blipFill>
          <a:blip r:embed="rId4"/>
          <a:stretch>
            <a:fillRect/>
          </a:stretch>
        </p:blipFill>
        <p:spPr>
          <a:xfrm>
            <a:off x="228600" y="4760113"/>
            <a:ext cx="3414737" cy="1604974"/>
          </a:xfrm>
          <a:prstGeom prst="rect">
            <a:avLst/>
          </a:prstGeom>
        </p:spPr>
      </p:pic>
      <p:pic>
        <p:nvPicPr>
          <p:cNvPr id="5" name="Picture 4">
            <a:extLst>
              <a:ext uri="{FF2B5EF4-FFF2-40B4-BE49-F238E27FC236}">
                <a16:creationId xmlns:a16="http://schemas.microsoft.com/office/drawing/2014/main" id="{E82EAD82-B5D8-47FF-8297-7CE7C1EDABE1}"/>
              </a:ext>
            </a:extLst>
          </p:cNvPr>
          <p:cNvPicPr>
            <a:picLocks noChangeAspect="1"/>
          </p:cNvPicPr>
          <p:nvPr/>
        </p:nvPicPr>
        <p:blipFill>
          <a:blip r:embed="rId5"/>
          <a:stretch>
            <a:fillRect/>
          </a:stretch>
        </p:blipFill>
        <p:spPr>
          <a:xfrm>
            <a:off x="3991242" y="4953000"/>
            <a:ext cx="4405345" cy="476253"/>
          </a:xfrm>
          <a:prstGeom prst="rect">
            <a:avLst/>
          </a:prstGeom>
        </p:spPr>
      </p:pic>
      <p:pic>
        <p:nvPicPr>
          <p:cNvPr id="6" name="Picture 5">
            <a:extLst>
              <a:ext uri="{FF2B5EF4-FFF2-40B4-BE49-F238E27FC236}">
                <a16:creationId xmlns:a16="http://schemas.microsoft.com/office/drawing/2014/main" id="{30F72B4A-3108-48B8-B92F-ABD5ABC0EAFB}"/>
              </a:ext>
            </a:extLst>
          </p:cNvPr>
          <p:cNvPicPr>
            <a:picLocks noChangeAspect="1"/>
          </p:cNvPicPr>
          <p:nvPr/>
        </p:nvPicPr>
        <p:blipFill>
          <a:blip r:embed="rId6"/>
          <a:stretch>
            <a:fillRect/>
          </a:stretch>
        </p:blipFill>
        <p:spPr>
          <a:xfrm>
            <a:off x="4114800" y="5638800"/>
            <a:ext cx="1123625" cy="381000"/>
          </a:xfrm>
          <a:prstGeom prst="rect">
            <a:avLst/>
          </a:prstGeom>
        </p:spPr>
      </p:pic>
      <p:pic>
        <p:nvPicPr>
          <p:cNvPr id="8" name="Picture 7">
            <a:extLst>
              <a:ext uri="{FF2B5EF4-FFF2-40B4-BE49-F238E27FC236}">
                <a16:creationId xmlns:a16="http://schemas.microsoft.com/office/drawing/2014/main" id="{0EC1B4B2-D7AC-4484-BB26-D04797EB60E9}"/>
              </a:ext>
            </a:extLst>
          </p:cNvPr>
          <p:cNvPicPr>
            <a:picLocks noChangeAspect="1"/>
          </p:cNvPicPr>
          <p:nvPr/>
        </p:nvPicPr>
        <p:blipFill>
          <a:blip r:embed="rId7"/>
          <a:stretch>
            <a:fillRect/>
          </a:stretch>
        </p:blipFill>
        <p:spPr>
          <a:xfrm>
            <a:off x="5500665" y="5444493"/>
            <a:ext cx="1081095" cy="842969"/>
          </a:xfrm>
          <a:prstGeom prst="rect">
            <a:avLst/>
          </a:prstGeom>
        </p:spPr>
      </p:pic>
    </p:spTree>
    <p:extLst>
      <p:ext uri="{BB962C8B-B14F-4D97-AF65-F5344CB8AC3E}">
        <p14:creationId xmlns:p14="http://schemas.microsoft.com/office/powerpoint/2010/main" val="36724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3" y="0"/>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2300912-1190-4156-A197-2A21BE15538A}"/>
              </a:ext>
            </a:extLst>
          </p:cNvPr>
          <p:cNvPicPr>
            <a:picLocks noChangeAspect="1"/>
          </p:cNvPicPr>
          <p:nvPr/>
        </p:nvPicPr>
        <p:blipFill>
          <a:blip r:embed="rId4"/>
          <a:stretch>
            <a:fillRect/>
          </a:stretch>
        </p:blipFill>
        <p:spPr>
          <a:xfrm>
            <a:off x="380999" y="1821597"/>
            <a:ext cx="5181599" cy="4857260"/>
          </a:xfrm>
          <a:prstGeom prst="rect">
            <a:avLst/>
          </a:prstGeom>
        </p:spPr>
      </p:pic>
      <p:sp>
        <p:nvSpPr>
          <p:cNvPr id="4" name="TextBox 3">
            <a:extLst>
              <a:ext uri="{FF2B5EF4-FFF2-40B4-BE49-F238E27FC236}">
                <a16:creationId xmlns:a16="http://schemas.microsoft.com/office/drawing/2014/main" id="{225E9EF0-2EE8-4AA3-A6F7-0F9DE73403E4}"/>
              </a:ext>
            </a:extLst>
          </p:cNvPr>
          <p:cNvSpPr txBox="1"/>
          <p:nvPr/>
        </p:nvSpPr>
        <p:spPr>
          <a:xfrm>
            <a:off x="5943600" y="4503192"/>
            <a:ext cx="2819401" cy="1600438"/>
          </a:xfrm>
          <a:prstGeom prst="rect">
            <a:avLst/>
          </a:prstGeom>
          <a:noFill/>
        </p:spPr>
        <p:txBody>
          <a:bodyPr wrap="square" rtlCol="0">
            <a:spAutoFit/>
          </a:bodyPr>
          <a:lstStyle/>
          <a:p>
            <a:r>
              <a:rPr lang="en-CA" sz="1400" dirty="0"/>
              <a:t>Zhang et al. 2019. Changes in temperature and precipitation across Canada. Chapter 4 in: Bush and </a:t>
            </a:r>
            <a:r>
              <a:rPr lang="en-CA" sz="1400" dirty="0" err="1"/>
              <a:t>Lemmen</a:t>
            </a:r>
            <a:r>
              <a:rPr lang="en-CA" sz="1400" dirty="0"/>
              <a:t> (eds). </a:t>
            </a:r>
            <a:r>
              <a:rPr lang="en-CA" sz="1400" b="1" dirty="0"/>
              <a:t>Canada’s Changing Climate Report. </a:t>
            </a:r>
            <a:r>
              <a:rPr lang="en-CA" sz="1400" dirty="0"/>
              <a:t>Government of Canada, Ottawa, Ontario, pp 112-193.</a:t>
            </a:r>
          </a:p>
        </p:txBody>
      </p:sp>
      <p:cxnSp>
        <p:nvCxnSpPr>
          <p:cNvPr id="13" name="Straight Connector 12">
            <a:extLst>
              <a:ext uri="{FF2B5EF4-FFF2-40B4-BE49-F238E27FC236}">
                <a16:creationId xmlns:a16="http://schemas.microsoft.com/office/drawing/2014/main" id="{2294233E-1280-4BC6-B2F3-042D7644A5DF}"/>
              </a:ext>
            </a:extLst>
          </p:cNvPr>
          <p:cNvCxnSpPr>
            <a:cxnSpLocks/>
          </p:cNvCxnSpPr>
          <p:nvPr/>
        </p:nvCxnSpPr>
        <p:spPr>
          <a:xfrm>
            <a:off x="3" y="9906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54F1F7-B980-4373-BA4D-C8B499C35691}"/>
              </a:ext>
            </a:extLst>
          </p:cNvPr>
          <p:cNvSpPr txBox="1"/>
          <p:nvPr/>
        </p:nvSpPr>
        <p:spPr>
          <a:xfrm>
            <a:off x="-76200" y="990600"/>
            <a:ext cx="5867400" cy="830997"/>
          </a:xfrm>
          <a:prstGeom prst="rect">
            <a:avLst/>
          </a:prstGeom>
          <a:noFill/>
        </p:spPr>
        <p:txBody>
          <a:bodyPr wrap="square" rtlCol="0">
            <a:spAutoFit/>
          </a:bodyPr>
          <a:lstStyle/>
          <a:p>
            <a:pPr algn="ctr"/>
            <a:r>
              <a:rPr lang="en-CA" sz="2400" dirty="0"/>
              <a:t>Observed changes in seasonal mean air temperature between 1948 and 2016</a:t>
            </a:r>
          </a:p>
        </p:txBody>
      </p:sp>
      <p:sp>
        <p:nvSpPr>
          <p:cNvPr id="5" name="Oval 4">
            <a:extLst>
              <a:ext uri="{FF2B5EF4-FFF2-40B4-BE49-F238E27FC236}">
                <a16:creationId xmlns:a16="http://schemas.microsoft.com/office/drawing/2014/main" id="{BD573EBE-7B83-415F-97E2-9FD42588006A}"/>
              </a:ext>
            </a:extLst>
          </p:cNvPr>
          <p:cNvSpPr/>
          <p:nvPr/>
        </p:nvSpPr>
        <p:spPr>
          <a:xfrm>
            <a:off x="914399" y="2458298"/>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4DD4353C-9AA3-4E53-95DE-92CA29C06781}"/>
              </a:ext>
            </a:extLst>
          </p:cNvPr>
          <p:cNvSpPr/>
          <p:nvPr/>
        </p:nvSpPr>
        <p:spPr>
          <a:xfrm>
            <a:off x="3243578" y="4879175"/>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326DC5AF-3F74-4F69-8FF3-FD161DBCA746}"/>
              </a:ext>
            </a:extLst>
          </p:cNvPr>
          <p:cNvSpPr/>
          <p:nvPr/>
        </p:nvSpPr>
        <p:spPr>
          <a:xfrm>
            <a:off x="914399" y="4896698"/>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47BAF353-36A8-4A04-856F-154CECBF3946}"/>
              </a:ext>
            </a:extLst>
          </p:cNvPr>
          <p:cNvSpPr/>
          <p:nvPr/>
        </p:nvSpPr>
        <p:spPr>
          <a:xfrm>
            <a:off x="3334136" y="2415375"/>
            <a:ext cx="838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7FEE8890-055B-4290-82C2-64E37F9243CB}"/>
              </a:ext>
            </a:extLst>
          </p:cNvPr>
          <p:cNvSpPr txBox="1"/>
          <p:nvPr/>
        </p:nvSpPr>
        <p:spPr>
          <a:xfrm>
            <a:off x="609600" y="-55721"/>
            <a:ext cx="8391525" cy="1077218"/>
          </a:xfrm>
          <a:prstGeom prst="rect">
            <a:avLst/>
          </a:prstGeom>
          <a:noFill/>
        </p:spPr>
        <p:txBody>
          <a:bodyPr wrap="square" rtlCol="0">
            <a:spAutoFit/>
          </a:bodyPr>
          <a:lstStyle/>
          <a:p>
            <a:pPr algn="ctr"/>
            <a:r>
              <a:rPr lang="en-CA" sz="3200" dirty="0"/>
              <a:t>Winter air temperature is warming faster than the other seasons across Canada </a:t>
            </a:r>
          </a:p>
        </p:txBody>
      </p:sp>
    </p:spTree>
    <p:extLst>
      <p:ext uri="{BB962C8B-B14F-4D97-AF65-F5344CB8AC3E}">
        <p14:creationId xmlns:p14="http://schemas.microsoft.com/office/powerpoint/2010/main" val="393801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4" y="-1"/>
            <a:ext cx="9127819" cy="670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233ED57-1403-4975-867E-4409EF63CC69}"/>
              </a:ext>
            </a:extLst>
          </p:cNvPr>
          <p:cNvPicPr>
            <a:picLocks noChangeAspect="1"/>
          </p:cNvPicPr>
          <p:nvPr/>
        </p:nvPicPr>
        <p:blipFill>
          <a:blip r:embed="rId4"/>
          <a:stretch>
            <a:fillRect/>
          </a:stretch>
        </p:blipFill>
        <p:spPr>
          <a:xfrm>
            <a:off x="228600" y="1746567"/>
            <a:ext cx="5628579" cy="4867287"/>
          </a:xfrm>
          <a:prstGeom prst="rect">
            <a:avLst/>
          </a:prstGeom>
        </p:spPr>
      </p:pic>
      <p:sp>
        <p:nvSpPr>
          <p:cNvPr id="8" name="TextBox 7">
            <a:extLst>
              <a:ext uri="{FF2B5EF4-FFF2-40B4-BE49-F238E27FC236}">
                <a16:creationId xmlns:a16="http://schemas.microsoft.com/office/drawing/2014/main" id="{91151071-600A-4B74-AC4F-141A9060E46C}"/>
              </a:ext>
            </a:extLst>
          </p:cNvPr>
          <p:cNvSpPr txBox="1"/>
          <p:nvPr/>
        </p:nvSpPr>
        <p:spPr>
          <a:xfrm>
            <a:off x="6324601" y="3759993"/>
            <a:ext cx="2247900" cy="2031325"/>
          </a:xfrm>
          <a:prstGeom prst="rect">
            <a:avLst/>
          </a:prstGeom>
          <a:noFill/>
        </p:spPr>
        <p:txBody>
          <a:bodyPr wrap="square" rtlCol="0">
            <a:spAutoFit/>
          </a:bodyPr>
          <a:lstStyle/>
          <a:p>
            <a:r>
              <a:rPr lang="en-CA" sz="1400" dirty="0"/>
              <a:t>Zhang et al. 2019. Changes in temperature and precipitation across Canada. Chapter 4 in: Bush and </a:t>
            </a:r>
            <a:r>
              <a:rPr lang="en-CA" sz="1400" dirty="0" err="1"/>
              <a:t>Lemmen</a:t>
            </a:r>
            <a:r>
              <a:rPr lang="en-CA" sz="1400" dirty="0"/>
              <a:t> (eds). </a:t>
            </a:r>
            <a:r>
              <a:rPr lang="en-CA" sz="1400" b="1" dirty="0"/>
              <a:t>Canada’s Changing Climate Report. </a:t>
            </a:r>
            <a:r>
              <a:rPr lang="en-CA" sz="1400" dirty="0"/>
              <a:t>Government of Canada, Ottawa, Ontario, pp 112-193.</a:t>
            </a:r>
          </a:p>
        </p:txBody>
      </p:sp>
      <p:cxnSp>
        <p:nvCxnSpPr>
          <p:cNvPr id="9" name="Straight Connector 8">
            <a:extLst>
              <a:ext uri="{FF2B5EF4-FFF2-40B4-BE49-F238E27FC236}">
                <a16:creationId xmlns:a16="http://schemas.microsoft.com/office/drawing/2014/main" id="{D2ABB723-D228-43DB-8E9A-9867049E067F}"/>
              </a:ext>
            </a:extLst>
          </p:cNvPr>
          <p:cNvCxnSpPr>
            <a:cxnSpLocks/>
          </p:cNvCxnSpPr>
          <p:nvPr/>
        </p:nvCxnSpPr>
        <p:spPr>
          <a:xfrm>
            <a:off x="0" y="990600"/>
            <a:ext cx="933527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75BD12-70D0-4D3C-9969-33BE458B89F0}"/>
              </a:ext>
            </a:extLst>
          </p:cNvPr>
          <p:cNvSpPr txBox="1"/>
          <p:nvPr/>
        </p:nvSpPr>
        <p:spPr>
          <a:xfrm>
            <a:off x="-3" y="915570"/>
            <a:ext cx="5715003" cy="830997"/>
          </a:xfrm>
          <a:prstGeom prst="rect">
            <a:avLst/>
          </a:prstGeom>
          <a:noFill/>
        </p:spPr>
        <p:txBody>
          <a:bodyPr wrap="square" rtlCol="0">
            <a:spAutoFit/>
          </a:bodyPr>
          <a:lstStyle/>
          <a:p>
            <a:pPr algn="ctr"/>
            <a:r>
              <a:rPr lang="en-CA" sz="2400" dirty="0"/>
              <a:t>Observed changes in seasonal precipitation between 1948 and 2012</a:t>
            </a:r>
          </a:p>
        </p:txBody>
      </p:sp>
      <p:sp>
        <p:nvSpPr>
          <p:cNvPr id="10" name="Oval 9">
            <a:extLst>
              <a:ext uri="{FF2B5EF4-FFF2-40B4-BE49-F238E27FC236}">
                <a16:creationId xmlns:a16="http://schemas.microsoft.com/office/drawing/2014/main" id="{FE41B6CE-F2C1-4432-ABFE-181B4476516B}"/>
              </a:ext>
            </a:extLst>
          </p:cNvPr>
          <p:cNvSpPr/>
          <p:nvPr/>
        </p:nvSpPr>
        <p:spPr>
          <a:xfrm>
            <a:off x="838200" y="2502533"/>
            <a:ext cx="729556" cy="708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9A3C394F-F8FD-4113-8553-0C0897AB3FA0}"/>
              </a:ext>
            </a:extLst>
          </p:cNvPr>
          <p:cNvSpPr/>
          <p:nvPr/>
        </p:nvSpPr>
        <p:spPr>
          <a:xfrm>
            <a:off x="3276600" y="2502533"/>
            <a:ext cx="729556" cy="708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6A117487-1EA8-4D52-A554-363FDC415C04}"/>
              </a:ext>
            </a:extLst>
          </p:cNvPr>
          <p:cNvSpPr/>
          <p:nvPr/>
        </p:nvSpPr>
        <p:spPr>
          <a:xfrm>
            <a:off x="3260952" y="4636942"/>
            <a:ext cx="729556" cy="708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54F9E1FF-365F-4A4C-AA56-C67FB231040D}"/>
              </a:ext>
            </a:extLst>
          </p:cNvPr>
          <p:cNvSpPr/>
          <p:nvPr/>
        </p:nvSpPr>
        <p:spPr>
          <a:xfrm>
            <a:off x="762000" y="4724400"/>
            <a:ext cx="729556" cy="708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EB2A8E15-7314-4705-9E13-63518A80AF9C}"/>
              </a:ext>
            </a:extLst>
          </p:cNvPr>
          <p:cNvSpPr txBox="1"/>
          <p:nvPr/>
        </p:nvSpPr>
        <p:spPr>
          <a:xfrm>
            <a:off x="16185" y="-54551"/>
            <a:ext cx="9111630" cy="1077218"/>
          </a:xfrm>
          <a:prstGeom prst="rect">
            <a:avLst/>
          </a:prstGeom>
          <a:noFill/>
        </p:spPr>
        <p:txBody>
          <a:bodyPr wrap="square" rtlCol="0">
            <a:spAutoFit/>
          </a:bodyPr>
          <a:lstStyle/>
          <a:p>
            <a:pPr algn="ctr"/>
            <a:r>
              <a:rPr lang="en-CA" sz="3200" dirty="0"/>
              <a:t>Precipitation change across all season has been variable, with both increases and decreases</a:t>
            </a:r>
          </a:p>
        </p:txBody>
      </p:sp>
    </p:spTree>
    <p:extLst>
      <p:ext uri="{BB962C8B-B14F-4D97-AF65-F5344CB8AC3E}">
        <p14:creationId xmlns:p14="http://schemas.microsoft.com/office/powerpoint/2010/main" val="994102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7947" y="926"/>
            <a:ext cx="93352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D3886C-3A68-479F-80A2-40719855873D}"/>
              </a:ext>
            </a:extLst>
          </p:cNvPr>
          <p:cNvSpPr txBox="1"/>
          <p:nvPr/>
        </p:nvSpPr>
        <p:spPr>
          <a:xfrm>
            <a:off x="0" y="-24361"/>
            <a:ext cx="9335271" cy="1200329"/>
          </a:xfrm>
          <a:prstGeom prst="rect">
            <a:avLst/>
          </a:prstGeom>
          <a:noFill/>
        </p:spPr>
        <p:txBody>
          <a:bodyPr wrap="square" rtlCol="0">
            <a:spAutoFit/>
          </a:bodyPr>
          <a:lstStyle/>
          <a:p>
            <a:pPr algn="ctr"/>
            <a:r>
              <a:rPr lang="en-CA" sz="2400" b="1" dirty="0"/>
              <a:t>2. A case study from the western Canadian Arctic: along strong environmental gradients in temperature, precipitation and vegetation</a:t>
            </a:r>
          </a:p>
          <a:p>
            <a:r>
              <a:rPr lang="en-CA" sz="2400" dirty="0"/>
              <a:t>.</a:t>
            </a:r>
          </a:p>
        </p:txBody>
      </p:sp>
      <p:pic>
        <p:nvPicPr>
          <p:cNvPr id="3" name="Picture 2">
            <a:extLst>
              <a:ext uri="{FF2B5EF4-FFF2-40B4-BE49-F238E27FC236}">
                <a16:creationId xmlns:a16="http://schemas.microsoft.com/office/drawing/2014/main" id="{AD609DDE-7077-4CCB-A89C-00AEEC322919}"/>
              </a:ext>
            </a:extLst>
          </p:cNvPr>
          <p:cNvPicPr>
            <a:picLocks noChangeAspect="1"/>
          </p:cNvPicPr>
          <p:nvPr/>
        </p:nvPicPr>
        <p:blipFill>
          <a:blip r:embed="rId4"/>
          <a:stretch>
            <a:fillRect/>
          </a:stretch>
        </p:blipFill>
        <p:spPr>
          <a:xfrm>
            <a:off x="7305989" y="990600"/>
            <a:ext cx="1352857" cy="5638800"/>
          </a:xfrm>
          <a:prstGeom prst="rect">
            <a:avLst/>
          </a:prstGeom>
          <a:ln w="25400">
            <a:solidFill>
              <a:schemeClr val="tx1"/>
            </a:solidFill>
          </a:ln>
        </p:spPr>
      </p:pic>
      <p:pic>
        <p:nvPicPr>
          <p:cNvPr id="5" name="Picture 4">
            <a:extLst>
              <a:ext uri="{FF2B5EF4-FFF2-40B4-BE49-F238E27FC236}">
                <a16:creationId xmlns:a16="http://schemas.microsoft.com/office/drawing/2014/main" id="{37BDF017-6A71-4C66-9586-5F44A12E25BB}"/>
              </a:ext>
            </a:extLst>
          </p:cNvPr>
          <p:cNvPicPr>
            <a:picLocks noChangeAspect="1"/>
          </p:cNvPicPr>
          <p:nvPr/>
        </p:nvPicPr>
        <p:blipFill>
          <a:blip r:embed="rId5"/>
          <a:stretch>
            <a:fillRect/>
          </a:stretch>
        </p:blipFill>
        <p:spPr>
          <a:xfrm>
            <a:off x="148379" y="878508"/>
            <a:ext cx="3784007" cy="2932747"/>
          </a:xfrm>
          <a:prstGeom prst="rect">
            <a:avLst/>
          </a:prstGeom>
          <a:ln w="25400">
            <a:solidFill>
              <a:schemeClr val="tx1"/>
            </a:solidFill>
          </a:ln>
        </p:spPr>
      </p:pic>
      <p:sp>
        <p:nvSpPr>
          <p:cNvPr id="6" name="Rectangle 5">
            <a:extLst>
              <a:ext uri="{FF2B5EF4-FFF2-40B4-BE49-F238E27FC236}">
                <a16:creationId xmlns:a16="http://schemas.microsoft.com/office/drawing/2014/main" id="{09731087-0818-46C4-A7D9-33B14BCE715C}"/>
              </a:ext>
            </a:extLst>
          </p:cNvPr>
          <p:cNvSpPr/>
          <p:nvPr/>
        </p:nvSpPr>
        <p:spPr>
          <a:xfrm>
            <a:off x="1895647" y="1496527"/>
            <a:ext cx="601146" cy="5799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 name="Straight Connector 8">
            <a:extLst>
              <a:ext uri="{FF2B5EF4-FFF2-40B4-BE49-F238E27FC236}">
                <a16:creationId xmlns:a16="http://schemas.microsoft.com/office/drawing/2014/main" id="{C387BF8F-49D8-44ED-BE68-560F8E9C0771}"/>
              </a:ext>
            </a:extLst>
          </p:cNvPr>
          <p:cNvCxnSpPr>
            <a:cxnSpLocks/>
          </p:cNvCxnSpPr>
          <p:nvPr/>
        </p:nvCxnSpPr>
        <p:spPr>
          <a:xfrm>
            <a:off x="1895647" y="2076519"/>
            <a:ext cx="1590680" cy="219068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3FB101F5-6469-44C3-9149-2231ECEFA65B}"/>
              </a:ext>
            </a:extLst>
          </p:cNvPr>
          <p:cNvPicPr>
            <a:picLocks noChangeAspect="1"/>
          </p:cNvPicPr>
          <p:nvPr/>
        </p:nvPicPr>
        <p:blipFill>
          <a:blip r:embed="rId6"/>
          <a:stretch>
            <a:fillRect/>
          </a:stretch>
        </p:blipFill>
        <p:spPr>
          <a:xfrm>
            <a:off x="3486327" y="1496528"/>
            <a:ext cx="3491219" cy="2770672"/>
          </a:xfrm>
          <a:prstGeom prst="rect">
            <a:avLst/>
          </a:prstGeom>
          <a:ln w="25400">
            <a:solidFill>
              <a:schemeClr val="tx1"/>
            </a:solidFill>
          </a:ln>
        </p:spPr>
      </p:pic>
      <p:sp>
        <p:nvSpPr>
          <p:cNvPr id="31" name="Rectangle 30">
            <a:extLst>
              <a:ext uri="{FF2B5EF4-FFF2-40B4-BE49-F238E27FC236}">
                <a16:creationId xmlns:a16="http://schemas.microsoft.com/office/drawing/2014/main" id="{6EEAC9D4-7DE3-49A8-8A1C-3DA6BB78B4E7}"/>
              </a:ext>
            </a:extLst>
          </p:cNvPr>
          <p:cNvSpPr/>
          <p:nvPr/>
        </p:nvSpPr>
        <p:spPr>
          <a:xfrm rot="1107529">
            <a:off x="3938617" y="1872907"/>
            <a:ext cx="352715" cy="99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a:extLst>
              <a:ext uri="{FF2B5EF4-FFF2-40B4-BE49-F238E27FC236}">
                <a16:creationId xmlns:a16="http://schemas.microsoft.com/office/drawing/2014/main" id="{59CB652F-1EAD-48D7-94D0-BF1C19303B35}"/>
              </a:ext>
            </a:extLst>
          </p:cNvPr>
          <p:cNvCxnSpPr>
            <a:cxnSpLocks/>
          </p:cNvCxnSpPr>
          <p:nvPr/>
        </p:nvCxnSpPr>
        <p:spPr>
          <a:xfrm flipV="1">
            <a:off x="4114974" y="990601"/>
            <a:ext cx="3191015" cy="84840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F7CE73-0BAB-4A22-B5E3-FAB1CEF1BEF9}"/>
              </a:ext>
            </a:extLst>
          </p:cNvPr>
          <p:cNvCxnSpPr>
            <a:cxnSpLocks/>
          </p:cNvCxnSpPr>
          <p:nvPr/>
        </p:nvCxnSpPr>
        <p:spPr>
          <a:xfrm>
            <a:off x="3790866" y="2768931"/>
            <a:ext cx="3457487" cy="388272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A37D86C-4358-4B03-95BB-EF1D3E759810}"/>
              </a:ext>
            </a:extLst>
          </p:cNvPr>
          <p:cNvCxnSpPr>
            <a:cxnSpLocks/>
          </p:cNvCxnSpPr>
          <p:nvPr/>
        </p:nvCxnSpPr>
        <p:spPr>
          <a:xfrm>
            <a:off x="2496793" y="1496528"/>
            <a:ext cx="1027454"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635B26E-A16C-4FA0-8C26-A73F37E329F4}"/>
              </a:ext>
            </a:extLst>
          </p:cNvPr>
          <p:cNvSpPr txBox="1"/>
          <p:nvPr/>
        </p:nvSpPr>
        <p:spPr>
          <a:xfrm>
            <a:off x="50713" y="3886114"/>
            <a:ext cx="6076343" cy="2862322"/>
          </a:xfrm>
          <a:prstGeom prst="rect">
            <a:avLst/>
          </a:prstGeom>
          <a:noFill/>
        </p:spPr>
        <p:txBody>
          <a:bodyPr wrap="none" rtlCol="0">
            <a:spAutoFit/>
          </a:bodyPr>
          <a:lstStyle/>
          <a:p>
            <a:pPr marL="285750" indent="-285750">
              <a:buFontTx/>
              <a:buChar char="-"/>
            </a:pPr>
            <a:r>
              <a:rPr lang="en-CA" dirty="0"/>
              <a:t>Continuous permafrost</a:t>
            </a:r>
          </a:p>
          <a:p>
            <a:pPr marL="285750" indent="-285750">
              <a:buFontTx/>
              <a:buChar char="-"/>
            </a:pPr>
            <a:r>
              <a:rPr lang="en-CA" dirty="0"/>
              <a:t>Tundra – taiga ecotone</a:t>
            </a:r>
          </a:p>
          <a:p>
            <a:pPr marL="285750" indent="-285750">
              <a:buFontTx/>
              <a:buChar char="-"/>
            </a:pPr>
            <a:r>
              <a:rPr lang="en-CA" dirty="0"/>
              <a:t>Five Water Survey Canada streamflow stations</a:t>
            </a:r>
          </a:p>
          <a:p>
            <a:pPr marL="800100" lvl="1" indent="-342900">
              <a:buFont typeface="+mj-lt"/>
              <a:buAutoNum type="arabicPeriod"/>
            </a:pPr>
            <a:r>
              <a:rPr lang="en-CA" dirty="0" err="1"/>
              <a:t>Rengleng</a:t>
            </a:r>
            <a:r>
              <a:rPr lang="en-CA" dirty="0"/>
              <a:t> River. taiga</a:t>
            </a:r>
          </a:p>
          <a:p>
            <a:pPr marL="800100" lvl="1" indent="-342900">
              <a:buFont typeface="+mj-lt"/>
              <a:buAutoNum type="arabicPeriod"/>
            </a:pPr>
            <a:r>
              <a:rPr lang="en-CA" dirty="0"/>
              <a:t>Caribou </a:t>
            </a:r>
            <a:r>
              <a:rPr lang="en-CA" dirty="0" err="1"/>
              <a:t>Riever</a:t>
            </a:r>
            <a:r>
              <a:rPr lang="en-CA" dirty="0"/>
              <a:t>. taiga</a:t>
            </a:r>
          </a:p>
          <a:p>
            <a:pPr marL="800100" lvl="1" indent="-342900">
              <a:buFont typeface="+mj-lt"/>
              <a:buAutoNum type="arabicPeriod"/>
            </a:pPr>
            <a:r>
              <a:rPr lang="en-CA" dirty="0"/>
              <a:t>Havikpak Creek. taiga</a:t>
            </a:r>
          </a:p>
          <a:p>
            <a:pPr marL="800100" lvl="1" indent="-342900">
              <a:buFont typeface="+mj-lt"/>
              <a:buAutoNum type="arabicPeriod"/>
            </a:pPr>
            <a:r>
              <a:rPr lang="en-CA" dirty="0"/>
              <a:t>Trail Valley Creek. tundra</a:t>
            </a:r>
          </a:p>
          <a:p>
            <a:pPr marL="800100" lvl="1" indent="-342900">
              <a:buFont typeface="+mj-lt"/>
              <a:buAutoNum type="arabicPeriod"/>
            </a:pPr>
            <a:r>
              <a:rPr lang="en-CA" dirty="0"/>
              <a:t>Hans Creek. Tundra, large lake numbers and area</a:t>
            </a:r>
          </a:p>
          <a:p>
            <a:pPr marL="800100" lvl="1" indent="-342900">
              <a:buFont typeface="+mj-lt"/>
              <a:buAutoNum type="arabicPeriod"/>
            </a:pPr>
            <a:r>
              <a:rPr lang="en-CA" dirty="0"/>
              <a:t>+ 2 new tundra stations this summer</a:t>
            </a:r>
          </a:p>
          <a:p>
            <a:pPr marL="285750" indent="-285750">
              <a:buFontTx/>
              <a:buChar char="-"/>
            </a:pPr>
            <a:r>
              <a:rPr lang="en-CA" dirty="0"/>
              <a:t>Four ECCC weather stations, + a number of research stations</a:t>
            </a:r>
          </a:p>
        </p:txBody>
      </p:sp>
      <p:sp>
        <p:nvSpPr>
          <p:cNvPr id="54" name="TextBox 53">
            <a:extLst>
              <a:ext uri="{FF2B5EF4-FFF2-40B4-BE49-F238E27FC236}">
                <a16:creationId xmlns:a16="http://schemas.microsoft.com/office/drawing/2014/main" id="{4A142B48-43E6-4DE4-940C-270E9EB97F14}"/>
              </a:ext>
            </a:extLst>
          </p:cNvPr>
          <p:cNvSpPr txBox="1"/>
          <p:nvPr/>
        </p:nvSpPr>
        <p:spPr>
          <a:xfrm>
            <a:off x="7655179" y="5257800"/>
            <a:ext cx="301686" cy="369332"/>
          </a:xfrm>
          <a:prstGeom prst="rect">
            <a:avLst/>
          </a:prstGeom>
          <a:noFill/>
        </p:spPr>
        <p:txBody>
          <a:bodyPr wrap="none" rtlCol="0">
            <a:spAutoFit/>
          </a:bodyPr>
          <a:lstStyle/>
          <a:p>
            <a:r>
              <a:rPr lang="en-CA" dirty="0">
                <a:solidFill>
                  <a:schemeClr val="bg1"/>
                </a:solidFill>
              </a:rPr>
              <a:t>1</a:t>
            </a:r>
          </a:p>
        </p:txBody>
      </p:sp>
      <p:sp>
        <p:nvSpPr>
          <p:cNvPr id="55" name="TextBox 54">
            <a:extLst>
              <a:ext uri="{FF2B5EF4-FFF2-40B4-BE49-F238E27FC236}">
                <a16:creationId xmlns:a16="http://schemas.microsoft.com/office/drawing/2014/main" id="{A02D3811-6C34-404F-AB36-B907C40136AF}"/>
              </a:ext>
            </a:extLst>
          </p:cNvPr>
          <p:cNvSpPr txBox="1"/>
          <p:nvPr/>
        </p:nvSpPr>
        <p:spPr>
          <a:xfrm>
            <a:off x="7806022" y="4463535"/>
            <a:ext cx="301686" cy="369332"/>
          </a:xfrm>
          <a:prstGeom prst="rect">
            <a:avLst/>
          </a:prstGeom>
          <a:noFill/>
        </p:spPr>
        <p:txBody>
          <a:bodyPr wrap="none" rtlCol="0">
            <a:spAutoFit/>
          </a:bodyPr>
          <a:lstStyle/>
          <a:p>
            <a:r>
              <a:rPr lang="en-CA" dirty="0">
                <a:solidFill>
                  <a:schemeClr val="bg1"/>
                </a:solidFill>
              </a:rPr>
              <a:t>2</a:t>
            </a:r>
          </a:p>
        </p:txBody>
      </p:sp>
      <p:sp>
        <p:nvSpPr>
          <p:cNvPr id="56" name="TextBox 55">
            <a:extLst>
              <a:ext uri="{FF2B5EF4-FFF2-40B4-BE49-F238E27FC236}">
                <a16:creationId xmlns:a16="http://schemas.microsoft.com/office/drawing/2014/main" id="{11071FF5-9F56-45CF-B5FE-46DABD1D8030}"/>
              </a:ext>
            </a:extLst>
          </p:cNvPr>
          <p:cNvSpPr txBox="1"/>
          <p:nvPr/>
        </p:nvSpPr>
        <p:spPr>
          <a:xfrm>
            <a:off x="7806022" y="3753746"/>
            <a:ext cx="301686" cy="369332"/>
          </a:xfrm>
          <a:prstGeom prst="rect">
            <a:avLst/>
          </a:prstGeom>
          <a:noFill/>
        </p:spPr>
        <p:txBody>
          <a:bodyPr wrap="none" rtlCol="0">
            <a:spAutoFit/>
          </a:bodyPr>
          <a:lstStyle/>
          <a:p>
            <a:r>
              <a:rPr lang="en-CA" dirty="0">
                <a:solidFill>
                  <a:schemeClr val="bg1"/>
                </a:solidFill>
              </a:rPr>
              <a:t>3</a:t>
            </a:r>
          </a:p>
        </p:txBody>
      </p:sp>
      <p:sp>
        <p:nvSpPr>
          <p:cNvPr id="57" name="TextBox 56">
            <a:extLst>
              <a:ext uri="{FF2B5EF4-FFF2-40B4-BE49-F238E27FC236}">
                <a16:creationId xmlns:a16="http://schemas.microsoft.com/office/drawing/2014/main" id="{AE1D9DA1-9B3D-4CDB-8376-DD01267F06F2}"/>
              </a:ext>
            </a:extLst>
          </p:cNvPr>
          <p:cNvSpPr txBox="1"/>
          <p:nvPr/>
        </p:nvSpPr>
        <p:spPr>
          <a:xfrm>
            <a:off x="7719320" y="2959481"/>
            <a:ext cx="301686" cy="369332"/>
          </a:xfrm>
          <a:prstGeom prst="rect">
            <a:avLst/>
          </a:prstGeom>
          <a:noFill/>
        </p:spPr>
        <p:txBody>
          <a:bodyPr wrap="none" rtlCol="0">
            <a:spAutoFit/>
          </a:bodyPr>
          <a:lstStyle/>
          <a:p>
            <a:r>
              <a:rPr lang="en-CA" dirty="0">
                <a:solidFill>
                  <a:schemeClr val="bg1"/>
                </a:solidFill>
              </a:rPr>
              <a:t>4</a:t>
            </a:r>
          </a:p>
        </p:txBody>
      </p:sp>
      <p:sp>
        <p:nvSpPr>
          <p:cNvPr id="58" name="TextBox 57">
            <a:extLst>
              <a:ext uri="{FF2B5EF4-FFF2-40B4-BE49-F238E27FC236}">
                <a16:creationId xmlns:a16="http://schemas.microsoft.com/office/drawing/2014/main" id="{CDAB2469-FE28-4574-968E-F33AECCB94F6}"/>
              </a:ext>
            </a:extLst>
          </p:cNvPr>
          <p:cNvSpPr txBox="1"/>
          <p:nvPr/>
        </p:nvSpPr>
        <p:spPr>
          <a:xfrm>
            <a:off x="7346346" y="2893864"/>
            <a:ext cx="301686" cy="369332"/>
          </a:xfrm>
          <a:prstGeom prst="rect">
            <a:avLst/>
          </a:prstGeom>
          <a:noFill/>
        </p:spPr>
        <p:txBody>
          <a:bodyPr wrap="none" rtlCol="0">
            <a:spAutoFit/>
          </a:bodyPr>
          <a:lstStyle/>
          <a:p>
            <a:r>
              <a:rPr lang="en-CA" dirty="0">
                <a:solidFill>
                  <a:schemeClr val="bg1"/>
                </a:solidFill>
              </a:rPr>
              <a:t>5</a:t>
            </a:r>
          </a:p>
        </p:txBody>
      </p:sp>
      <p:sp>
        <p:nvSpPr>
          <p:cNvPr id="59" name="TextBox 58">
            <a:extLst>
              <a:ext uri="{FF2B5EF4-FFF2-40B4-BE49-F238E27FC236}">
                <a16:creationId xmlns:a16="http://schemas.microsoft.com/office/drawing/2014/main" id="{2EEAD153-F0B2-4172-BDFF-22E648844BF2}"/>
              </a:ext>
            </a:extLst>
          </p:cNvPr>
          <p:cNvSpPr txBox="1"/>
          <p:nvPr/>
        </p:nvSpPr>
        <p:spPr>
          <a:xfrm>
            <a:off x="7540419" y="2344882"/>
            <a:ext cx="274397" cy="369332"/>
          </a:xfrm>
          <a:prstGeom prst="rect">
            <a:avLst/>
          </a:prstGeom>
          <a:noFill/>
        </p:spPr>
        <p:txBody>
          <a:bodyPr wrap="square" rtlCol="0">
            <a:spAutoFit/>
          </a:bodyPr>
          <a:lstStyle/>
          <a:p>
            <a:r>
              <a:rPr lang="en-CA" dirty="0">
                <a:solidFill>
                  <a:schemeClr val="bg1"/>
                </a:solidFill>
              </a:rPr>
              <a:t>6</a:t>
            </a:r>
          </a:p>
        </p:txBody>
      </p:sp>
      <p:sp>
        <p:nvSpPr>
          <p:cNvPr id="60" name="TextBox 59">
            <a:extLst>
              <a:ext uri="{FF2B5EF4-FFF2-40B4-BE49-F238E27FC236}">
                <a16:creationId xmlns:a16="http://schemas.microsoft.com/office/drawing/2014/main" id="{18C77267-3CFC-4792-8229-F489A09F7418}"/>
              </a:ext>
            </a:extLst>
          </p:cNvPr>
          <p:cNvSpPr txBox="1"/>
          <p:nvPr/>
        </p:nvSpPr>
        <p:spPr>
          <a:xfrm>
            <a:off x="7995606" y="1824759"/>
            <a:ext cx="301686" cy="369332"/>
          </a:xfrm>
          <a:prstGeom prst="rect">
            <a:avLst/>
          </a:prstGeom>
          <a:noFill/>
        </p:spPr>
        <p:txBody>
          <a:bodyPr wrap="none" rtlCol="0">
            <a:spAutoFit/>
          </a:bodyPr>
          <a:lstStyle/>
          <a:p>
            <a:r>
              <a:rPr lang="en-CA" dirty="0">
                <a:solidFill>
                  <a:schemeClr val="bg1"/>
                </a:solidFill>
              </a:rPr>
              <a:t>7</a:t>
            </a:r>
          </a:p>
        </p:txBody>
      </p:sp>
      <p:sp>
        <p:nvSpPr>
          <p:cNvPr id="61" name="Oval 60">
            <a:extLst>
              <a:ext uri="{FF2B5EF4-FFF2-40B4-BE49-F238E27FC236}">
                <a16:creationId xmlns:a16="http://schemas.microsoft.com/office/drawing/2014/main" id="{BD5FC98B-E435-4BD9-9F6A-86E418DFD198}"/>
              </a:ext>
            </a:extLst>
          </p:cNvPr>
          <p:cNvSpPr/>
          <p:nvPr/>
        </p:nvSpPr>
        <p:spPr>
          <a:xfrm>
            <a:off x="8021006" y="1839002"/>
            <a:ext cx="175914" cy="3550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Oval 61">
            <a:extLst>
              <a:ext uri="{FF2B5EF4-FFF2-40B4-BE49-F238E27FC236}">
                <a16:creationId xmlns:a16="http://schemas.microsoft.com/office/drawing/2014/main" id="{B2B356E6-E3AD-4D67-A439-0CCA074CDBDC}"/>
              </a:ext>
            </a:extLst>
          </p:cNvPr>
          <p:cNvSpPr/>
          <p:nvPr/>
        </p:nvSpPr>
        <p:spPr>
          <a:xfrm>
            <a:off x="7468384" y="2382147"/>
            <a:ext cx="460955" cy="2831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4" name="Straight Arrow Connector 63">
            <a:extLst>
              <a:ext uri="{FF2B5EF4-FFF2-40B4-BE49-F238E27FC236}">
                <a16:creationId xmlns:a16="http://schemas.microsoft.com/office/drawing/2014/main" id="{DC634884-CC9F-4ACB-8D74-2AD92EF32311}"/>
              </a:ext>
            </a:extLst>
          </p:cNvPr>
          <p:cNvCxnSpPr>
            <a:cxnSpLocks/>
            <a:stCxn id="62" idx="6"/>
          </p:cNvCxnSpPr>
          <p:nvPr/>
        </p:nvCxnSpPr>
        <p:spPr>
          <a:xfrm flipV="1">
            <a:off x="7929339" y="2468458"/>
            <a:ext cx="198050" cy="5524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F2DC18C-6867-4EAB-8A9D-36A27D962039}"/>
              </a:ext>
            </a:extLst>
          </p:cNvPr>
          <p:cNvCxnSpPr>
            <a:cxnSpLocks/>
          </p:cNvCxnSpPr>
          <p:nvPr/>
        </p:nvCxnSpPr>
        <p:spPr>
          <a:xfrm flipV="1">
            <a:off x="7725570" y="2729437"/>
            <a:ext cx="203769" cy="6863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F2DAC71-C14A-4C6D-8B4E-F1D057AC47B2}"/>
              </a:ext>
            </a:extLst>
          </p:cNvPr>
          <p:cNvCxnSpPr>
            <a:cxnSpLocks/>
          </p:cNvCxnSpPr>
          <p:nvPr/>
        </p:nvCxnSpPr>
        <p:spPr>
          <a:xfrm flipV="1">
            <a:off x="7809188" y="3028250"/>
            <a:ext cx="167287" cy="3322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6FB917F-507A-4B8D-93F4-D6C405DE29D9}"/>
              </a:ext>
            </a:extLst>
          </p:cNvPr>
          <p:cNvCxnSpPr>
            <a:cxnSpLocks/>
          </p:cNvCxnSpPr>
          <p:nvPr/>
        </p:nvCxnSpPr>
        <p:spPr>
          <a:xfrm flipH="1">
            <a:off x="7537058" y="3997960"/>
            <a:ext cx="199782" cy="9889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922545E-F6E0-44BB-BEB8-2C3AF0E8BC0A}"/>
              </a:ext>
            </a:extLst>
          </p:cNvPr>
          <p:cNvCxnSpPr/>
          <p:nvPr/>
        </p:nvCxnSpPr>
        <p:spPr>
          <a:xfrm flipH="1" flipV="1">
            <a:off x="7638954" y="4471975"/>
            <a:ext cx="152400" cy="76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1A41A87-9658-40AC-A38C-46B529687E38}"/>
              </a:ext>
            </a:extLst>
          </p:cNvPr>
          <p:cNvCxnSpPr/>
          <p:nvPr/>
        </p:nvCxnSpPr>
        <p:spPr>
          <a:xfrm flipH="1" flipV="1">
            <a:off x="7270146" y="5181600"/>
            <a:ext cx="152400" cy="76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3161748-1B25-430E-983F-B00832E21CC2}"/>
              </a:ext>
            </a:extLst>
          </p:cNvPr>
          <p:cNvCxnSpPr>
            <a:cxnSpLocks/>
          </p:cNvCxnSpPr>
          <p:nvPr/>
        </p:nvCxnSpPr>
        <p:spPr>
          <a:xfrm flipV="1">
            <a:off x="8196920" y="1839001"/>
            <a:ext cx="162207" cy="76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56226347-C46F-43F3-8973-B1AA96A721C8}"/>
              </a:ext>
            </a:extLst>
          </p:cNvPr>
          <p:cNvSpPr txBox="1"/>
          <p:nvPr/>
        </p:nvSpPr>
        <p:spPr>
          <a:xfrm>
            <a:off x="7422546" y="1317042"/>
            <a:ext cx="1320105" cy="369332"/>
          </a:xfrm>
          <a:prstGeom prst="rect">
            <a:avLst/>
          </a:prstGeom>
          <a:noFill/>
        </p:spPr>
        <p:txBody>
          <a:bodyPr wrap="none" rtlCol="0">
            <a:spAutoFit/>
          </a:bodyPr>
          <a:lstStyle/>
          <a:p>
            <a:r>
              <a:rPr lang="en-CA" dirty="0">
                <a:solidFill>
                  <a:schemeClr val="bg1"/>
                </a:solidFill>
              </a:rPr>
              <a:t>Tuktoyaktuk</a:t>
            </a:r>
          </a:p>
        </p:txBody>
      </p:sp>
      <p:sp>
        <p:nvSpPr>
          <p:cNvPr id="86" name="TextBox 85">
            <a:extLst>
              <a:ext uri="{FF2B5EF4-FFF2-40B4-BE49-F238E27FC236}">
                <a16:creationId xmlns:a16="http://schemas.microsoft.com/office/drawing/2014/main" id="{99903A9D-9354-4553-979C-A649219A447C}"/>
              </a:ext>
            </a:extLst>
          </p:cNvPr>
          <p:cNvSpPr txBox="1"/>
          <p:nvPr/>
        </p:nvSpPr>
        <p:spPr>
          <a:xfrm>
            <a:off x="7386423" y="3599560"/>
            <a:ext cx="747320" cy="369332"/>
          </a:xfrm>
          <a:prstGeom prst="rect">
            <a:avLst/>
          </a:prstGeom>
          <a:noFill/>
        </p:spPr>
        <p:txBody>
          <a:bodyPr wrap="none" rtlCol="0">
            <a:spAutoFit/>
          </a:bodyPr>
          <a:lstStyle/>
          <a:p>
            <a:r>
              <a:rPr lang="en-CA" dirty="0">
                <a:solidFill>
                  <a:schemeClr val="bg1"/>
                </a:solidFill>
              </a:rPr>
              <a:t>Inuvik</a:t>
            </a:r>
          </a:p>
        </p:txBody>
      </p:sp>
      <p:sp>
        <p:nvSpPr>
          <p:cNvPr id="87" name="TextBox 86">
            <a:extLst>
              <a:ext uri="{FF2B5EF4-FFF2-40B4-BE49-F238E27FC236}">
                <a16:creationId xmlns:a16="http://schemas.microsoft.com/office/drawing/2014/main" id="{5154F337-5215-4313-8365-75EF875C040F}"/>
              </a:ext>
            </a:extLst>
          </p:cNvPr>
          <p:cNvSpPr txBox="1"/>
          <p:nvPr/>
        </p:nvSpPr>
        <p:spPr>
          <a:xfrm rot="2022271">
            <a:off x="7437177" y="6077636"/>
            <a:ext cx="1183914" cy="646331"/>
          </a:xfrm>
          <a:prstGeom prst="rect">
            <a:avLst/>
          </a:prstGeom>
          <a:noFill/>
        </p:spPr>
        <p:txBody>
          <a:bodyPr wrap="none" rtlCol="0">
            <a:spAutoFit/>
          </a:bodyPr>
          <a:lstStyle/>
          <a:p>
            <a:r>
              <a:rPr lang="en-CA" dirty="0">
                <a:solidFill>
                  <a:schemeClr val="bg1"/>
                </a:solidFill>
              </a:rPr>
              <a:t>Mackenzie</a:t>
            </a:r>
          </a:p>
          <a:p>
            <a:r>
              <a:rPr lang="en-CA" dirty="0">
                <a:solidFill>
                  <a:schemeClr val="bg1"/>
                </a:solidFill>
              </a:rPr>
              <a:t>River</a:t>
            </a:r>
          </a:p>
        </p:txBody>
      </p:sp>
      <p:sp>
        <p:nvSpPr>
          <p:cNvPr id="90" name="TextBox 89">
            <a:extLst>
              <a:ext uri="{FF2B5EF4-FFF2-40B4-BE49-F238E27FC236}">
                <a16:creationId xmlns:a16="http://schemas.microsoft.com/office/drawing/2014/main" id="{63F8A2B9-32FD-4A57-A370-5A3D35E034EE}"/>
              </a:ext>
            </a:extLst>
          </p:cNvPr>
          <p:cNvSpPr txBox="1"/>
          <p:nvPr/>
        </p:nvSpPr>
        <p:spPr>
          <a:xfrm rot="16200000">
            <a:off x="8462525" y="2182092"/>
            <a:ext cx="924099" cy="400110"/>
          </a:xfrm>
          <a:prstGeom prst="rect">
            <a:avLst/>
          </a:prstGeom>
          <a:noFill/>
        </p:spPr>
        <p:txBody>
          <a:bodyPr wrap="none" rtlCol="0">
            <a:spAutoFit/>
          </a:bodyPr>
          <a:lstStyle/>
          <a:p>
            <a:r>
              <a:rPr lang="en-CA" sz="2000" b="1" dirty="0"/>
              <a:t>Tundra</a:t>
            </a:r>
          </a:p>
        </p:txBody>
      </p:sp>
      <p:cxnSp>
        <p:nvCxnSpPr>
          <p:cNvPr id="92" name="Straight Arrow Connector 91">
            <a:extLst>
              <a:ext uri="{FF2B5EF4-FFF2-40B4-BE49-F238E27FC236}">
                <a16:creationId xmlns:a16="http://schemas.microsoft.com/office/drawing/2014/main" id="{4A111C42-C4B3-4578-A1ED-D71ADD158999}"/>
              </a:ext>
            </a:extLst>
          </p:cNvPr>
          <p:cNvCxnSpPr>
            <a:cxnSpLocks/>
            <a:stCxn id="90" idx="3"/>
          </p:cNvCxnSpPr>
          <p:nvPr/>
        </p:nvCxnSpPr>
        <p:spPr>
          <a:xfrm flipH="1" flipV="1">
            <a:off x="8911939" y="1109906"/>
            <a:ext cx="12636" cy="810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ADDA696-296B-46B2-8320-78760BC7F298}"/>
              </a:ext>
            </a:extLst>
          </p:cNvPr>
          <p:cNvCxnSpPr>
            <a:cxnSpLocks/>
          </p:cNvCxnSpPr>
          <p:nvPr/>
        </p:nvCxnSpPr>
        <p:spPr>
          <a:xfrm>
            <a:off x="8961388" y="2796915"/>
            <a:ext cx="20057" cy="80264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E90231A-100D-47B6-BA9E-93AEC8F5B60D}"/>
              </a:ext>
            </a:extLst>
          </p:cNvPr>
          <p:cNvCxnSpPr>
            <a:cxnSpLocks/>
          </p:cNvCxnSpPr>
          <p:nvPr/>
        </p:nvCxnSpPr>
        <p:spPr>
          <a:xfrm>
            <a:off x="8993348" y="5642912"/>
            <a:ext cx="7421" cy="9325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03A51E31-3BED-45D3-951E-43DA50A2B974}"/>
              </a:ext>
            </a:extLst>
          </p:cNvPr>
          <p:cNvSpPr txBox="1"/>
          <p:nvPr/>
        </p:nvSpPr>
        <p:spPr>
          <a:xfrm rot="16200000">
            <a:off x="8593630" y="5075726"/>
            <a:ext cx="725135" cy="400110"/>
          </a:xfrm>
          <a:prstGeom prst="rect">
            <a:avLst/>
          </a:prstGeom>
          <a:noFill/>
        </p:spPr>
        <p:txBody>
          <a:bodyPr wrap="none" rtlCol="0">
            <a:spAutoFit/>
          </a:bodyPr>
          <a:lstStyle/>
          <a:p>
            <a:r>
              <a:rPr lang="en-CA" sz="2000" b="1" dirty="0"/>
              <a:t>Taiga</a:t>
            </a:r>
          </a:p>
        </p:txBody>
      </p:sp>
      <p:cxnSp>
        <p:nvCxnSpPr>
          <p:cNvPr id="99" name="Straight Arrow Connector 98">
            <a:extLst>
              <a:ext uri="{FF2B5EF4-FFF2-40B4-BE49-F238E27FC236}">
                <a16:creationId xmlns:a16="http://schemas.microsoft.com/office/drawing/2014/main" id="{1B950386-C7AC-4FA9-9C2C-1BBDE1AFF21A}"/>
              </a:ext>
            </a:extLst>
          </p:cNvPr>
          <p:cNvCxnSpPr>
            <a:cxnSpLocks/>
          </p:cNvCxnSpPr>
          <p:nvPr/>
        </p:nvCxnSpPr>
        <p:spPr>
          <a:xfrm flipH="1" flipV="1">
            <a:off x="8965098" y="3968892"/>
            <a:ext cx="16347" cy="872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C66AC3A-878F-4CC3-82A1-A4201BCE5C68}"/>
              </a:ext>
            </a:extLst>
          </p:cNvPr>
          <p:cNvCxnSpPr>
            <a:cxnSpLocks/>
          </p:cNvCxnSpPr>
          <p:nvPr/>
        </p:nvCxnSpPr>
        <p:spPr>
          <a:xfrm>
            <a:off x="7270334" y="3666454"/>
            <a:ext cx="2064937" cy="843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986F8E6C-BE94-455B-8E13-9A4AF50BBFC4}"/>
              </a:ext>
            </a:extLst>
          </p:cNvPr>
          <p:cNvSpPr txBox="1"/>
          <p:nvPr/>
        </p:nvSpPr>
        <p:spPr>
          <a:xfrm>
            <a:off x="990600" y="873772"/>
            <a:ext cx="2530629" cy="369332"/>
          </a:xfrm>
          <a:prstGeom prst="rect">
            <a:avLst/>
          </a:prstGeom>
          <a:noFill/>
        </p:spPr>
        <p:txBody>
          <a:bodyPr wrap="none" rtlCol="0">
            <a:spAutoFit/>
          </a:bodyPr>
          <a:lstStyle/>
          <a:p>
            <a:r>
              <a:rPr lang="en-CA" b="1" dirty="0"/>
              <a:t>Western Canadian Arctic</a:t>
            </a:r>
          </a:p>
        </p:txBody>
      </p:sp>
      <p:sp>
        <p:nvSpPr>
          <p:cNvPr id="108" name="TextBox 107">
            <a:extLst>
              <a:ext uri="{FF2B5EF4-FFF2-40B4-BE49-F238E27FC236}">
                <a16:creationId xmlns:a16="http://schemas.microsoft.com/office/drawing/2014/main" id="{FA9F54E3-5C67-4B1E-A272-3C9DAAE53FBF}"/>
              </a:ext>
            </a:extLst>
          </p:cNvPr>
          <p:cNvSpPr txBox="1"/>
          <p:nvPr/>
        </p:nvSpPr>
        <p:spPr>
          <a:xfrm>
            <a:off x="4681746" y="2292563"/>
            <a:ext cx="2468199" cy="1477328"/>
          </a:xfrm>
          <a:prstGeom prst="rect">
            <a:avLst/>
          </a:prstGeom>
          <a:solidFill>
            <a:schemeClr val="bg1">
              <a:alpha val="39000"/>
            </a:schemeClr>
          </a:solidFill>
        </p:spPr>
        <p:txBody>
          <a:bodyPr wrap="square" rtlCol="0">
            <a:spAutoFit/>
          </a:bodyPr>
          <a:lstStyle/>
          <a:p>
            <a:r>
              <a:rPr lang="en-CA" dirty="0"/>
              <a:t>1000 km west of the Canadian High Arctic Research Station (CHARS) in Cambridge Bay</a:t>
            </a:r>
          </a:p>
        </p:txBody>
      </p:sp>
      <p:cxnSp>
        <p:nvCxnSpPr>
          <p:cNvPr id="110" name="Straight Arrow Connector 109">
            <a:extLst>
              <a:ext uri="{FF2B5EF4-FFF2-40B4-BE49-F238E27FC236}">
                <a16:creationId xmlns:a16="http://schemas.microsoft.com/office/drawing/2014/main" id="{EBC504EE-849F-4BC6-9CDC-351DA18A5B95}"/>
              </a:ext>
            </a:extLst>
          </p:cNvPr>
          <p:cNvCxnSpPr>
            <a:cxnSpLocks/>
          </p:cNvCxnSpPr>
          <p:nvPr/>
        </p:nvCxnSpPr>
        <p:spPr>
          <a:xfrm flipV="1">
            <a:off x="4496719" y="2191331"/>
            <a:ext cx="2378673" cy="276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28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767EA52E-DA58-477B-BF16-940D416863FC}"/>
              </a:ext>
            </a:extLst>
          </p:cNvPr>
          <p:cNvPicPr>
            <a:picLocks noChangeAspect="1"/>
          </p:cNvPicPr>
          <p:nvPr/>
        </p:nvPicPr>
        <p:blipFill>
          <a:blip r:embed="rId3" cstate="print">
            <a:extLst>
              <a:ext uri="{28A0092B-C50C-407E-A947-70E740481C1C}">
                <a14:useLocalDpi xmlns:a14="http://schemas.microsoft.com/office/drawing/2010/main" val="0"/>
              </a:ext>
            </a:extLst>
          </a:blip>
          <a:srcRect l="4608" t="1672" r="9773"/>
          <a:stretch>
            <a:fillRect/>
          </a:stretch>
        </p:blipFill>
        <p:spPr bwMode="auto">
          <a:xfrm>
            <a:off x="0" y="5080"/>
            <a:ext cx="9154159" cy="685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69197" y="1447800"/>
            <a:ext cx="4686323" cy="4953000"/>
          </a:xfrm>
          <a:prstGeom prst="rect">
            <a:avLst/>
          </a:prstGeom>
          <a:solidFill>
            <a:schemeClr val="bg1">
              <a:lumMod val="50000"/>
              <a:alpha val="34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029200" y="1447800"/>
            <a:ext cx="3886200" cy="4953000"/>
          </a:xfrm>
          <a:prstGeom prst="rect">
            <a:avLst/>
          </a:prstGeom>
          <a:solidFill>
            <a:schemeClr val="bg1">
              <a:lumMod val="50000"/>
              <a:alpha val="32000"/>
            </a:schemeClr>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9902" y="271628"/>
            <a:ext cx="8984098" cy="405043"/>
          </a:xfrm>
        </p:spPr>
        <p:txBody>
          <a:bodyPr>
            <a:normAutofit fontScale="90000"/>
          </a:bodyPr>
          <a:lstStyle/>
          <a:p>
            <a:r>
              <a:rPr lang="en-US" sz="3200" dirty="0"/>
              <a:t>Climate is warming and drying with </a:t>
            </a:r>
            <a:br>
              <a:rPr lang="en-US" sz="3200" dirty="0"/>
            </a:br>
            <a:r>
              <a:rPr lang="en-US" sz="3200" dirty="0"/>
              <a:t>contrasting impacts on soil temperature and permafrost</a:t>
            </a:r>
          </a:p>
        </p:txBody>
      </p:sp>
      <p:grpSp>
        <p:nvGrpSpPr>
          <p:cNvPr id="10" name="Group 9"/>
          <p:cNvGrpSpPr/>
          <p:nvPr/>
        </p:nvGrpSpPr>
        <p:grpSpPr>
          <a:xfrm>
            <a:off x="159902" y="1952947"/>
            <a:ext cx="4578811" cy="4488885"/>
            <a:chOff x="-121615" y="1828800"/>
            <a:chExt cx="9265615" cy="9266417"/>
          </a:xfrm>
        </p:grpSpPr>
        <p:pic>
          <p:nvPicPr>
            <p:cNvPr id="4" name="Picture 3"/>
            <p:cNvPicPr>
              <a:picLocks noChangeAspect="1"/>
            </p:cNvPicPr>
            <p:nvPr/>
          </p:nvPicPr>
          <p:blipFill>
            <a:blip r:embed="rId4"/>
            <a:stretch>
              <a:fillRect/>
            </a:stretch>
          </p:blipFill>
          <p:spPr>
            <a:xfrm>
              <a:off x="335109" y="1828800"/>
              <a:ext cx="8808891" cy="3744119"/>
            </a:xfrm>
            <a:prstGeom prst="rect">
              <a:avLst/>
            </a:prstGeom>
          </p:spPr>
        </p:pic>
        <p:sp>
          <p:nvSpPr>
            <p:cNvPr id="7" name="TextBox 6"/>
            <p:cNvSpPr txBox="1"/>
            <p:nvPr/>
          </p:nvSpPr>
          <p:spPr>
            <a:xfrm rot="16200000">
              <a:off x="-1366206" y="3545948"/>
              <a:ext cx="3111996" cy="622813"/>
            </a:xfrm>
            <a:prstGeom prst="rect">
              <a:avLst/>
            </a:prstGeom>
            <a:noFill/>
          </p:spPr>
          <p:txBody>
            <a:bodyPr wrap="none" rtlCol="0">
              <a:spAutoFit/>
            </a:bodyPr>
            <a:lstStyle/>
            <a:p>
              <a:r>
                <a:rPr lang="en-US" sz="1400" dirty="0"/>
                <a:t>Air Temperature </a:t>
              </a:r>
              <a:r>
                <a:rPr lang="de-DE" sz="1400" dirty="0"/>
                <a:t>C</a:t>
              </a:r>
              <a:endParaRPr lang="en-US" sz="1400" dirty="0"/>
            </a:p>
          </p:txBody>
        </p:sp>
        <p:sp>
          <p:nvSpPr>
            <p:cNvPr id="8" name="TextBox 7"/>
            <p:cNvSpPr txBox="1"/>
            <p:nvPr/>
          </p:nvSpPr>
          <p:spPr>
            <a:xfrm>
              <a:off x="4134106" y="10015133"/>
              <a:ext cx="1635271" cy="1080084"/>
            </a:xfrm>
            <a:prstGeom prst="rect">
              <a:avLst/>
            </a:prstGeom>
            <a:noFill/>
          </p:spPr>
          <p:txBody>
            <a:bodyPr wrap="none" rtlCol="0">
              <a:spAutoFit/>
            </a:bodyPr>
            <a:lstStyle/>
            <a:p>
              <a:r>
                <a:rPr lang="en-US" sz="2800" dirty="0"/>
                <a:t>Year</a:t>
              </a:r>
            </a:p>
          </p:txBody>
        </p:sp>
        <p:sp>
          <p:nvSpPr>
            <p:cNvPr id="9" name="Rectangle 8"/>
            <p:cNvSpPr/>
            <p:nvPr/>
          </p:nvSpPr>
          <p:spPr>
            <a:xfrm>
              <a:off x="596719" y="5410200"/>
              <a:ext cx="393881" cy="4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1957</a:t>
              </a:r>
            </a:p>
          </p:txBody>
        </p:sp>
      </p:grpSp>
      <p:cxnSp>
        <p:nvCxnSpPr>
          <p:cNvPr id="13" name="Straight Connector 12"/>
          <p:cNvCxnSpPr/>
          <p:nvPr/>
        </p:nvCxnSpPr>
        <p:spPr>
          <a:xfrm>
            <a:off x="0" y="1143000"/>
            <a:ext cx="91440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a:stretch>
            <a:fillRect/>
          </a:stretch>
        </p:blipFill>
        <p:spPr>
          <a:xfrm>
            <a:off x="461659" y="3953913"/>
            <a:ext cx="4305868" cy="1828800"/>
          </a:xfrm>
          <a:prstGeom prst="rect">
            <a:avLst/>
          </a:prstGeom>
        </p:spPr>
      </p:pic>
      <p:sp>
        <p:nvSpPr>
          <p:cNvPr id="29" name="TextBox 28"/>
          <p:cNvSpPr txBox="1"/>
          <p:nvPr/>
        </p:nvSpPr>
        <p:spPr>
          <a:xfrm rot="16200000">
            <a:off x="-465512" y="4696970"/>
            <a:ext cx="1507529" cy="307777"/>
          </a:xfrm>
          <a:prstGeom prst="rect">
            <a:avLst/>
          </a:prstGeom>
          <a:noFill/>
        </p:spPr>
        <p:txBody>
          <a:bodyPr wrap="none" rtlCol="0">
            <a:spAutoFit/>
          </a:bodyPr>
          <a:lstStyle/>
          <a:p>
            <a:r>
              <a:rPr lang="en-US" sz="1400" dirty="0"/>
              <a:t>Air Temperature </a:t>
            </a:r>
            <a:r>
              <a:rPr lang="de-DE" sz="1400" dirty="0"/>
              <a:t>C</a:t>
            </a:r>
            <a:endParaRPr lang="en-US" sz="1400" dirty="0"/>
          </a:p>
        </p:txBody>
      </p:sp>
      <p:pic>
        <p:nvPicPr>
          <p:cNvPr id="33" name="Picture 32"/>
          <p:cNvPicPr>
            <a:picLocks noChangeAspect="1"/>
          </p:cNvPicPr>
          <p:nvPr/>
        </p:nvPicPr>
        <p:blipFill>
          <a:blip r:embed="rId6"/>
          <a:stretch>
            <a:fillRect/>
          </a:stretch>
        </p:blipFill>
        <p:spPr>
          <a:xfrm>
            <a:off x="5191831" y="2100995"/>
            <a:ext cx="3479037" cy="1471532"/>
          </a:xfrm>
          <a:prstGeom prst="rect">
            <a:avLst/>
          </a:prstGeom>
          <a:ln>
            <a:solidFill>
              <a:schemeClr val="accent1">
                <a:shade val="50000"/>
              </a:schemeClr>
            </a:solidFill>
          </a:ln>
        </p:spPr>
      </p:pic>
      <p:grpSp>
        <p:nvGrpSpPr>
          <p:cNvPr id="34" name="Group 33"/>
          <p:cNvGrpSpPr>
            <a:grpSpLocks noChangeAspect="1"/>
          </p:cNvGrpSpPr>
          <p:nvPr/>
        </p:nvGrpSpPr>
        <p:grpSpPr>
          <a:xfrm>
            <a:off x="5191831" y="3687868"/>
            <a:ext cx="3549889" cy="2653949"/>
            <a:chOff x="5306310" y="3112666"/>
            <a:chExt cx="5000937" cy="3738775"/>
          </a:xfrm>
        </p:grpSpPr>
        <p:sp>
          <p:nvSpPr>
            <p:cNvPr id="35" name="Rectangle 34"/>
            <p:cNvSpPr/>
            <p:nvPr/>
          </p:nvSpPr>
          <p:spPr>
            <a:xfrm>
              <a:off x="5306310" y="3155371"/>
              <a:ext cx="3721851" cy="3581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6" name="Group 35"/>
            <p:cNvGrpSpPr/>
            <p:nvPr/>
          </p:nvGrpSpPr>
          <p:grpSpPr>
            <a:xfrm>
              <a:off x="5438563" y="3408391"/>
              <a:ext cx="3680839" cy="3443050"/>
              <a:chOff x="81151" y="962346"/>
              <a:chExt cx="6019451" cy="5267822"/>
            </a:xfrm>
          </p:grpSpPr>
          <p:pic>
            <p:nvPicPr>
              <p:cNvPr id="41" name="Picture 40"/>
              <p:cNvPicPr>
                <a:picLocks noChangeAspect="1"/>
              </p:cNvPicPr>
              <p:nvPr/>
            </p:nvPicPr>
            <p:blipFill>
              <a:blip r:embed="rId7"/>
              <a:stretch>
                <a:fillRect/>
              </a:stretch>
            </p:blipFill>
            <p:spPr>
              <a:xfrm>
                <a:off x="81151" y="962346"/>
                <a:ext cx="994317" cy="4535719"/>
              </a:xfrm>
              <a:prstGeom prst="rect">
                <a:avLst/>
              </a:prstGeom>
            </p:spPr>
          </p:pic>
          <p:pic>
            <p:nvPicPr>
              <p:cNvPr id="42" name="Picture 41"/>
              <p:cNvPicPr>
                <a:picLocks noChangeAspect="1"/>
              </p:cNvPicPr>
              <p:nvPr/>
            </p:nvPicPr>
            <p:blipFill>
              <a:blip r:embed="rId8"/>
              <a:stretch>
                <a:fillRect/>
              </a:stretch>
            </p:blipFill>
            <p:spPr>
              <a:xfrm>
                <a:off x="1075468" y="1187581"/>
                <a:ext cx="3244815" cy="4532015"/>
              </a:xfrm>
              <a:prstGeom prst="rect">
                <a:avLst/>
              </a:prstGeom>
            </p:spPr>
          </p:pic>
          <p:pic>
            <p:nvPicPr>
              <p:cNvPr id="43" name="Picture 42"/>
              <p:cNvPicPr>
                <a:picLocks noChangeAspect="1"/>
              </p:cNvPicPr>
              <p:nvPr/>
            </p:nvPicPr>
            <p:blipFill>
              <a:blip r:embed="rId9"/>
              <a:stretch>
                <a:fillRect/>
              </a:stretch>
            </p:blipFill>
            <p:spPr>
              <a:xfrm>
                <a:off x="3386138" y="1226770"/>
                <a:ext cx="2357834" cy="4441060"/>
              </a:xfrm>
              <a:prstGeom prst="rect">
                <a:avLst/>
              </a:prstGeom>
            </p:spPr>
          </p:pic>
          <p:sp>
            <p:nvSpPr>
              <p:cNvPr id="44" name="Rectangle 43"/>
              <p:cNvSpPr/>
              <p:nvPr/>
            </p:nvSpPr>
            <p:spPr>
              <a:xfrm>
                <a:off x="4136571" y="4891314"/>
                <a:ext cx="798286" cy="275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Box 44"/>
              <p:cNvSpPr txBox="1"/>
              <p:nvPr/>
            </p:nvSpPr>
            <p:spPr>
              <a:xfrm>
                <a:off x="601139" y="5378736"/>
                <a:ext cx="2185528" cy="796052"/>
              </a:xfrm>
              <a:prstGeom prst="rect">
                <a:avLst/>
              </a:prstGeom>
              <a:solidFill>
                <a:schemeClr val="bg1"/>
              </a:solidFill>
            </p:spPr>
            <p:txBody>
              <a:bodyPr wrap="none" rtlCol="0">
                <a:spAutoFit/>
              </a:bodyPr>
              <a:lstStyle/>
              <a:p>
                <a:r>
                  <a:rPr lang="en-CA" dirty="0"/>
                  <a:t>October</a:t>
                </a:r>
              </a:p>
            </p:txBody>
          </p:sp>
          <p:sp>
            <p:nvSpPr>
              <p:cNvPr id="46" name="TextBox 45"/>
              <p:cNvSpPr txBox="1"/>
              <p:nvPr/>
            </p:nvSpPr>
            <p:spPr>
              <a:xfrm>
                <a:off x="4735958" y="5434116"/>
                <a:ext cx="1364644" cy="796052"/>
              </a:xfrm>
              <a:prstGeom prst="rect">
                <a:avLst/>
              </a:prstGeom>
              <a:noFill/>
            </p:spPr>
            <p:txBody>
              <a:bodyPr wrap="none" rtlCol="0">
                <a:spAutoFit/>
              </a:bodyPr>
              <a:lstStyle/>
              <a:p>
                <a:r>
                  <a:rPr lang="en-CA" dirty="0"/>
                  <a:t>May</a:t>
                </a:r>
              </a:p>
            </p:txBody>
          </p:sp>
          <p:pic>
            <p:nvPicPr>
              <p:cNvPr id="47" name="Picture 46"/>
              <p:cNvPicPr>
                <a:picLocks noChangeAspect="1"/>
              </p:cNvPicPr>
              <p:nvPr/>
            </p:nvPicPr>
            <p:blipFill>
              <a:blip r:embed="rId10"/>
              <a:stretch>
                <a:fillRect/>
              </a:stretch>
            </p:blipFill>
            <p:spPr>
              <a:xfrm>
                <a:off x="5598550" y="1194356"/>
                <a:ext cx="228228" cy="4241244"/>
              </a:xfrm>
              <a:prstGeom prst="rect">
                <a:avLst/>
              </a:prstGeom>
            </p:spPr>
          </p:pic>
        </p:grpSp>
        <p:sp>
          <p:nvSpPr>
            <p:cNvPr id="37" name="Rectangle 36"/>
            <p:cNvSpPr/>
            <p:nvPr/>
          </p:nvSpPr>
          <p:spPr>
            <a:xfrm>
              <a:off x="8202113" y="4901135"/>
              <a:ext cx="389496"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8" name="Picture 37"/>
            <p:cNvPicPr>
              <a:picLocks noChangeAspect="1"/>
            </p:cNvPicPr>
            <p:nvPr/>
          </p:nvPicPr>
          <p:blipFill>
            <a:blip r:embed="rId11"/>
            <a:stretch>
              <a:fillRect/>
            </a:stretch>
          </p:blipFill>
          <p:spPr>
            <a:xfrm>
              <a:off x="9135672" y="3705024"/>
              <a:ext cx="1171575" cy="285750"/>
            </a:xfrm>
            <a:prstGeom prst="rect">
              <a:avLst/>
            </a:prstGeom>
          </p:spPr>
        </p:pic>
        <p:pic>
          <p:nvPicPr>
            <p:cNvPr id="39" name="Picture 38"/>
            <p:cNvPicPr>
              <a:picLocks noChangeAspect="1"/>
            </p:cNvPicPr>
            <p:nvPr/>
          </p:nvPicPr>
          <p:blipFill>
            <a:blip r:embed="rId12"/>
            <a:stretch>
              <a:fillRect/>
            </a:stretch>
          </p:blipFill>
          <p:spPr>
            <a:xfrm>
              <a:off x="9135672" y="4245905"/>
              <a:ext cx="1028700" cy="228600"/>
            </a:xfrm>
            <a:prstGeom prst="rect">
              <a:avLst/>
            </a:prstGeom>
          </p:spPr>
        </p:pic>
        <p:sp>
          <p:nvSpPr>
            <p:cNvPr id="40" name="TextBox 39"/>
            <p:cNvSpPr txBox="1"/>
            <p:nvPr/>
          </p:nvSpPr>
          <p:spPr>
            <a:xfrm>
              <a:off x="6686106" y="3112666"/>
              <a:ext cx="1931793" cy="520300"/>
            </a:xfrm>
            <a:prstGeom prst="rect">
              <a:avLst/>
            </a:prstGeom>
            <a:noFill/>
          </p:spPr>
          <p:txBody>
            <a:bodyPr wrap="none" rtlCol="0">
              <a:spAutoFit/>
            </a:bodyPr>
            <a:lstStyle/>
            <a:p>
              <a:r>
                <a:rPr lang="en-CA" dirty="0"/>
                <a:t>Lesack et al. </a:t>
              </a:r>
            </a:p>
          </p:txBody>
        </p:sp>
      </p:grpSp>
      <p:sp>
        <p:nvSpPr>
          <p:cNvPr id="49" name="TextBox 48"/>
          <p:cNvSpPr txBox="1"/>
          <p:nvPr/>
        </p:nvSpPr>
        <p:spPr>
          <a:xfrm>
            <a:off x="159902" y="1454517"/>
            <a:ext cx="4757584" cy="400110"/>
          </a:xfrm>
          <a:prstGeom prst="rect">
            <a:avLst/>
          </a:prstGeom>
          <a:noFill/>
        </p:spPr>
        <p:txBody>
          <a:bodyPr wrap="none" rtlCol="0">
            <a:spAutoFit/>
          </a:bodyPr>
          <a:lstStyle/>
          <a:p>
            <a:r>
              <a:rPr lang="en-US" sz="2000" b="1" dirty="0"/>
              <a:t>Air temperature is warming: Warmer soils?</a:t>
            </a:r>
          </a:p>
        </p:txBody>
      </p:sp>
      <p:sp>
        <p:nvSpPr>
          <p:cNvPr id="50" name="TextBox 49"/>
          <p:cNvSpPr txBox="1"/>
          <p:nvPr/>
        </p:nvSpPr>
        <p:spPr>
          <a:xfrm>
            <a:off x="5052986" y="1416871"/>
            <a:ext cx="3773405" cy="707886"/>
          </a:xfrm>
          <a:prstGeom prst="rect">
            <a:avLst/>
          </a:prstGeom>
          <a:noFill/>
        </p:spPr>
        <p:txBody>
          <a:bodyPr wrap="none" rtlCol="0">
            <a:spAutoFit/>
          </a:bodyPr>
          <a:lstStyle/>
          <a:p>
            <a:r>
              <a:rPr lang="en-US" sz="2000" b="1" dirty="0"/>
              <a:t>Snow fall &amp; cover are decreasing: </a:t>
            </a:r>
          </a:p>
          <a:p>
            <a:r>
              <a:rPr lang="en-US" sz="2000" b="1" dirty="0"/>
              <a:t>Colder soils?</a:t>
            </a:r>
          </a:p>
        </p:txBody>
      </p:sp>
      <p:sp>
        <p:nvSpPr>
          <p:cNvPr id="3" name="TextBox 2"/>
          <p:cNvSpPr txBox="1"/>
          <p:nvPr/>
        </p:nvSpPr>
        <p:spPr>
          <a:xfrm>
            <a:off x="928019" y="5199845"/>
            <a:ext cx="3404715" cy="369332"/>
          </a:xfrm>
          <a:prstGeom prst="rect">
            <a:avLst/>
          </a:prstGeom>
          <a:noFill/>
        </p:spPr>
        <p:txBody>
          <a:bodyPr wrap="none" rtlCol="0">
            <a:spAutoFit/>
          </a:bodyPr>
          <a:lstStyle/>
          <a:p>
            <a:r>
              <a:rPr lang="en-US" dirty="0"/>
              <a:t>May is the usual snow melt period</a:t>
            </a:r>
          </a:p>
        </p:txBody>
      </p:sp>
      <p:cxnSp>
        <p:nvCxnSpPr>
          <p:cNvPr id="6" name="Straight Connector 5"/>
          <p:cNvCxnSpPr/>
          <p:nvPr/>
        </p:nvCxnSpPr>
        <p:spPr>
          <a:xfrm>
            <a:off x="2600767" y="2100995"/>
            <a:ext cx="0" cy="1471532"/>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E329FEE-B72B-465A-8ECE-C4969BBFE79F}"/>
              </a:ext>
            </a:extLst>
          </p:cNvPr>
          <p:cNvSpPr txBox="1"/>
          <p:nvPr/>
        </p:nvSpPr>
        <p:spPr>
          <a:xfrm>
            <a:off x="3269065" y="3146281"/>
            <a:ext cx="1119217" cy="369332"/>
          </a:xfrm>
          <a:prstGeom prst="rect">
            <a:avLst/>
          </a:prstGeom>
          <a:noFill/>
        </p:spPr>
        <p:txBody>
          <a:bodyPr wrap="none" rtlCol="0">
            <a:spAutoFit/>
          </a:bodyPr>
          <a:lstStyle/>
          <a:p>
            <a:r>
              <a:rPr lang="en-CA" dirty="0"/>
              <a:t>Inuvik, NT</a:t>
            </a:r>
          </a:p>
        </p:txBody>
      </p:sp>
      <p:sp>
        <p:nvSpPr>
          <p:cNvPr id="51" name="TextBox 50">
            <a:extLst>
              <a:ext uri="{FF2B5EF4-FFF2-40B4-BE49-F238E27FC236}">
                <a16:creationId xmlns:a16="http://schemas.microsoft.com/office/drawing/2014/main" id="{ED1631D9-964E-4F45-8937-573E2A95CD85}"/>
              </a:ext>
            </a:extLst>
          </p:cNvPr>
          <p:cNvSpPr txBox="1"/>
          <p:nvPr/>
        </p:nvSpPr>
        <p:spPr>
          <a:xfrm>
            <a:off x="3546066" y="4870819"/>
            <a:ext cx="1119217" cy="369332"/>
          </a:xfrm>
          <a:prstGeom prst="rect">
            <a:avLst/>
          </a:prstGeom>
          <a:noFill/>
        </p:spPr>
        <p:txBody>
          <a:bodyPr wrap="none" rtlCol="0">
            <a:spAutoFit/>
          </a:bodyPr>
          <a:lstStyle/>
          <a:p>
            <a:r>
              <a:rPr lang="en-CA" dirty="0"/>
              <a:t>Inuvik, NT</a:t>
            </a:r>
          </a:p>
        </p:txBody>
      </p:sp>
      <p:sp>
        <p:nvSpPr>
          <p:cNvPr id="52" name="TextBox 51">
            <a:extLst>
              <a:ext uri="{FF2B5EF4-FFF2-40B4-BE49-F238E27FC236}">
                <a16:creationId xmlns:a16="http://schemas.microsoft.com/office/drawing/2014/main" id="{40499EF3-49C4-4971-AA5A-44B04D56A4FC}"/>
              </a:ext>
            </a:extLst>
          </p:cNvPr>
          <p:cNvSpPr txBox="1"/>
          <p:nvPr/>
        </p:nvSpPr>
        <p:spPr>
          <a:xfrm>
            <a:off x="6006546" y="2836760"/>
            <a:ext cx="1119217" cy="369332"/>
          </a:xfrm>
          <a:prstGeom prst="rect">
            <a:avLst/>
          </a:prstGeom>
          <a:noFill/>
        </p:spPr>
        <p:txBody>
          <a:bodyPr wrap="none" rtlCol="0">
            <a:spAutoFit/>
          </a:bodyPr>
          <a:lstStyle/>
          <a:p>
            <a:r>
              <a:rPr lang="en-CA" dirty="0"/>
              <a:t>Inuvik, NT</a:t>
            </a:r>
          </a:p>
        </p:txBody>
      </p:sp>
      <p:sp>
        <p:nvSpPr>
          <p:cNvPr id="53" name="TextBox 52">
            <a:extLst>
              <a:ext uri="{FF2B5EF4-FFF2-40B4-BE49-F238E27FC236}">
                <a16:creationId xmlns:a16="http://schemas.microsoft.com/office/drawing/2014/main" id="{727CBA0C-FFB9-40DE-9B7D-FFE1B9D5465B}"/>
              </a:ext>
            </a:extLst>
          </p:cNvPr>
          <p:cNvSpPr txBox="1"/>
          <p:nvPr/>
        </p:nvSpPr>
        <p:spPr>
          <a:xfrm>
            <a:off x="5683851" y="4095688"/>
            <a:ext cx="1119217" cy="369332"/>
          </a:xfrm>
          <a:prstGeom prst="rect">
            <a:avLst/>
          </a:prstGeom>
          <a:noFill/>
        </p:spPr>
        <p:txBody>
          <a:bodyPr wrap="none" rtlCol="0">
            <a:spAutoFit/>
          </a:bodyPr>
          <a:lstStyle/>
          <a:p>
            <a:r>
              <a:rPr lang="en-CA" dirty="0"/>
              <a:t>Inuvik, NT</a:t>
            </a:r>
          </a:p>
        </p:txBody>
      </p:sp>
      <p:sp>
        <p:nvSpPr>
          <p:cNvPr id="11" name="TextBox 10">
            <a:extLst>
              <a:ext uri="{FF2B5EF4-FFF2-40B4-BE49-F238E27FC236}">
                <a16:creationId xmlns:a16="http://schemas.microsoft.com/office/drawing/2014/main" id="{CCB9F641-C1F4-44B9-9519-585DA22A0A55}"/>
              </a:ext>
            </a:extLst>
          </p:cNvPr>
          <p:cNvSpPr txBox="1"/>
          <p:nvPr/>
        </p:nvSpPr>
        <p:spPr>
          <a:xfrm>
            <a:off x="674787" y="5556087"/>
            <a:ext cx="652743" cy="369332"/>
          </a:xfrm>
          <a:prstGeom prst="rect">
            <a:avLst/>
          </a:prstGeom>
          <a:solidFill>
            <a:schemeClr val="bg1"/>
          </a:solidFill>
        </p:spPr>
        <p:txBody>
          <a:bodyPr wrap="none" rtlCol="0">
            <a:spAutoFit/>
          </a:bodyPr>
          <a:lstStyle/>
          <a:p>
            <a:r>
              <a:rPr lang="en-CA" dirty="0"/>
              <a:t>1960</a:t>
            </a:r>
          </a:p>
        </p:txBody>
      </p:sp>
      <p:sp>
        <p:nvSpPr>
          <p:cNvPr id="55" name="TextBox 54">
            <a:extLst>
              <a:ext uri="{FF2B5EF4-FFF2-40B4-BE49-F238E27FC236}">
                <a16:creationId xmlns:a16="http://schemas.microsoft.com/office/drawing/2014/main" id="{3DF6C0BB-63E4-4814-B2D6-B48047514751}"/>
              </a:ext>
            </a:extLst>
          </p:cNvPr>
          <p:cNvSpPr txBox="1"/>
          <p:nvPr/>
        </p:nvSpPr>
        <p:spPr>
          <a:xfrm>
            <a:off x="4216185" y="5598047"/>
            <a:ext cx="652743" cy="369332"/>
          </a:xfrm>
          <a:prstGeom prst="rect">
            <a:avLst/>
          </a:prstGeom>
          <a:solidFill>
            <a:schemeClr val="bg1"/>
          </a:solidFill>
        </p:spPr>
        <p:txBody>
          <a:bodyPr wrap="none" rtlCol="0">
            <a:spAutoFit/>
          </a:bodyPr>
          <a:lstStyle/>
          <a:p>
            <a:r>
              <a:rPr lang="en-CA" dirty="0"/>
              <a:t>2020</a:t>
            </a:r>
          </a:p>
        </p:txBody>
      </p:sp>
      <p:sp>
        <p:nvSpPr>
          <p:cNvPr id="56" name="TextBox 55">
            <a:extLst>
              <a:ext uri="{FF2B5EF4-FFF2-40B4-BE49-F238E27FC236}">
                <a16:creationId xmlns:a16="http://schemas.microsoft.com/office/drawing/2014/main" id="{37B283B2-32DA-4BD3-B128-2462757BBB66}"/>
              </a:ext>
            </a:extLst>
          </p:cNvPr>
          <p:cNvSpPr txBox="1"/>
          <p:nvPr/>
        </p:nvSpPr>
        <p:spPr>
          <a:xfrm>
            <a:off x="8018125" y="3190453"/>
            <a:ext cx="652743" cy="369332"/>
          </a:xfrm>
          <a:prstGeom prst="rect">
            <a:avLst/>
          </a:prstGeom>
          <a:solidFill>
            <a:schemeClr val="bg1"/>
          </a:solidFill>
        </p:spPr>
        <p:txBody>
          <a:bodyPr wrap="none" rtlCol="0">
            <a:spAutoFit/>
          </a:bodyPr>
          <a:lstStyle/>
          <a:p>
            <a:r>
              <a:rPr lang="en-CA" dirty="0"/>
              <a:t>2020</a:t>
            </a:r>
          </a:p>
        </p:txBody>
      </p:sp>
      <p:sp>
        <p:nvSpPr>
          <p:cNvPr id="57" name="TextBox 56">
            <a:extLst>
              <a:ext uri="{FF2B5EF4-FFF2-40B4-BE49-F238E27FC236}">
                <a16:creationId xmlns:a16="http://schemas.microsoft.com/office/drawing/2014/main" id="{6816F9B8-A17F-4B38-824D-AF57B02A46BB}"/>
              </a:ext>
            </a:extLst>
          </p:cNvPr>
          <p:cNvSpPr txBox="1"/>
          <p:nvPr/>
        </p:nvSpPr>
        <p:spPr>
          <a:xfrm>
            <a:off x="682124" y="3544858"/>
            <a:ext cx="652743" cy="369332"/>
          </a:xfrm>
          <a:prstGeom prst="rect">
            <a:avLst/>
          </a:prstGeom>
          <a:solidFill>
            <a:schemeClr val="bg1"/>
          </a:solidFill>
        </p:spPr>
        <p:txBody>
          <a:bodyPr wrap="none" rtlCol="0">
            <a:spAutoFit/>
          </a:bodyPr>
          <a:lstStyle/>
          <a:p>
            <a:r>
              <a:rPr lang="en-CA" dirty="0"/>
              <a:t>1960</a:t>
            </a:r>
          </a:p>
        </p:txBody>
      </p:sp>
      <p:sp>
        <p:nvSpPr>
          <p:cNvPr id="58" name="TextBox 57">
            <a:extLst>
              <a:ext uri="{FF2B5EF4-FFF2-40B4-BE49-F238E27FC236}">
                <a16:creationId xmlns:a16="http://schemas.microsoft.com/office/drawing/2014/main" id="{650443AA-85D8-4829-92E1-5CFEA4B101EB}"/>
              </a:ext>
            </a:extLst>
          </p:cNvPr>
          <p:cNvSpPr txBox="1"/>
          <p:nvPr/>
        </p:nvSpPr>
        <p:spPr>
          <a:xfrm>
            <a:off x="5682849" y="3208910"/>
            <a:ext cx="652743" cy="369332"/>
          </a:xfrm>
          <a:prstGeom prst="rect">
            <a:avLst/>
          </a:prstGeom>
          <a:solidFill>
            <a:schemeClr val="bg1"/>
          </a:solidFill>
        </p:spPr>
        <p:txBody>
          <a:bodyPr wrap="none" rtlCol="0">
            <a:spAutoFit/>
          </a:bodyPr>
          <a:lstStyle/>
          <a:p>
            <a:r>
              <a:rPr lang="en-CA" dirty="0"/>
              <a:t>1960</a:t>
            </a:r>
          </a:p>
        </p:txBody>
      </p:sp>
      <p:sp>
        <p:nvSpPr>
          <p:cNvPr id="59" name="TextBox 58">
            <a:extLst>
              <a:ext uri="{FF2B5EF4-FFF2-40B4-BE49-F238E27FC236}">
                <a16:creationId xmlns:a16="http://schemas.microsoft.com/office/drawing/2014/main" id="{80CA8C64-4AC0-4714-97AF-D40B21A23A9D}"/>
              </a:ext>
            </a:extLst>
          </p:cNvPr>
          <p:cNvSpPr txBox="1"/>
          <p:nvPr/>
        </p:nvSpPr>
        <p:spPr>
          <a:xfrm>
            <a:off x="4165871" y="3539603"/>
            <a:ext cx="652743" cy="369332"/>
          </a:xfrm>
          <a:prstGeom prst="rect">
            <a:avLst/>
          </a:prstGeom>
          <a:solidFill>
            <a:schemeClr val="bg1"/>
          </a:solidFill>
        </p:spPr>
        <p:txBody>
          <a:bodyPr wrap="none" rtlCol="0">
            <a:spAutoFit/>
          </a:bodyPr>
          <a:lstStyle/>
          <a:p>
            <a:r>
              <a:rPr lang="en-CA" dirty="0"/>
              <a:t>2020</a:t>
            </a:r>
          </a:p>
        </p:txBody>
      </p:sp>
    </p:spTree>
    <p:extLst>
      <p:ext uri="{BB962C8B-B14F-4D97-AF65-F5344CB8AC3E}">
        <p14:creationId xmlns:p14="http://schemas.microsoft.com/office/powerpoint/2010/main" val="70533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91B14D5-29D9-4345-9E23-3C770F298846}"/>
              </a:ext>
            </a:extLst>
          </p:cNvPr>
          <p:cNvSpPr/>
          <p:nvPr/>
        </p:nvSpPr>
        <p:spPr>
          <a:xfrm>
            <a:off x="47018" y="4861092"/>
            <a:ext cx="2695247" cy="19906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a:extLst>
              <a:ext uri="{FF2B5EF4-FFF2-40B4-BE49-F238E27FC236}">
                <a16:creationId xmlns:a16="http://schemas.microsoft.com/office/drawing/2014/main" id="{FA84E4EB-38CB-461E-814E-8C00CA06206B}"/>
              </a:ext>
            </a:extLst>
          </p:cNvPr>
          <p:cNvSpPr/>
          <p:nvPr/>
        </p:nvSpPr>
        <p:spPr>
          <a:xfrm>
            <a:off x="6041664" y="1352127"/>
            <a:ext cx="3026139" cy="484689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Rectangle 30">
            <a:extLst>
              <a:ext uri="{FF2B5EF4-FFF2-40B4-BE49-F238E27FC236}">
                <a16:creationId xmlns:a16="http://schemas.microsoft.com/office/drawing/2014/main" id="{E1D7B407-D122-4A50-8362-022CC877ADD7}"/>
              </a:ext>
            </a:extLst>
          </p:cNvPr>
          <p:cNvSpPr/>
          <p:nvPr/>
        </p:nvSpPr>
        <p:spPr>
          <a:xfrm>
            <a:off x="2857661" y="5000628"/>
            <a:ext cx="3771741" cy="178679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Rectangle 28">
            <a:extLst>
              <a:ext uri="{FF2B5EF4-FFF2-40B4-BE49-F238E27FC236}">
                <a16:creationId xmlns:a16="http://schemas.microsoft.com/office/drawing/2014/main" id="{50E72C7C-2B57-44AB-9076-5F25044DD0CD}"/>
              </a:ext>
            </a:extLst>
          </p:cNvPr>
          <p:cNvSpPr/>
          <p:nvPr/>
        </p:nvSpPr>
        <p:spPr>
          <a:xfrm>
            <a:off x="2857661" y="1419227"/>
            <a:ext cx="2349045" cy="34575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52E85A7F-1217-4056-A1EF-B904BC735DDF}"/>
              </a:ext>
            </a:extLst>
          </p:cNvPr>
          <p:cNvSpPr/>
          <p:nvPr/>
        </p:nvSpPr>
        <p:spPr>
          <a:xfrm>
            <a:off x="62179" y="1431777"/>
            <a:ext cx="2695247" cy="330439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5"/>
            <a:ext cx="9154518" cy="1419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09782" y="-35361"/>
            <a:ext cx="7886700" cy="942535"/>
          </a:xfrm>
        </p:spPr>
        <p:txBody>
          <a:bodyPr>
            <a:noAutofit/>
          </a:bodyPr>
          <a:lstStyle/>
          <a:p>
            <a:r>
              <a:rPr lang="en-CA" sz="2800" dirty="0"/>
              <a:t>Combination of warming/drying is resulting in numerous ecosystem changes</a:t>
            </a:r>
          </a:p>
        </p:txBody>
      </p:sp>
      <p:pic>
        <p:nvPicPr>
          <p:cNvPr id="7" name="Picture 6"/>
          <p:cNvPicPr>
            <a:picLocks noChangeAspect="1"/>
          </p:cNvPicPr>
          <p:nvPr/>
        </p:nvPicPr>
        <p:blipFill>
          <a:blip r:embed="rId3"/>
          <a:stretch>
            <a:fillRect/>
          </a:stretch>
        </p:blipFill>
        <p:spPr>
          <a:xfrm>
            <a:off x="211164" y="1817402"/>
            <a:ext cx="2406760" cy="1352940"/>
          </a:xfrm>
          <a:prstGeom prst="rect">
            <a:avLst/>
          </a:prstGeom>
          <a:ln w="28575">
            <a:solidFill>
              <a:schemeClr val="tx1"/>
            </a:solidFill>
          </a:ln>
        </p:spPr>
      </p:pic>
      <p:pic>
        <p:nvPicPr>
          <p:cNvPr id="10" name="Picture 2">
            <a:extLst>
              <a:ext uri="{FF2B5EF4-FFF2-40B4-BE49-F238E27FC236}">
                <a16:creationId xmlns:a16="http://schemas.microsoft.com/office/drawing/2014/main" id="{91BB8431-4E97-461F-86B3-19D95CD822A1}"/>
              </a:ext>
            </a:extLst>
          </p:cNvPr>
          <p:cNvPicPr>
            <a:picLocks noChangeAspect="1" noChangeArrowheads="1"/>
          </p:cNvPicPr>
          <p:nvPr/>
        </p:nvPicPr>
        <p:blipFill>
          <a:blip r:embed="rId4" cstate="print"/>
          <a:srcRect/>
          <a:stretch>
            <a:fillRect/>
          </a:stretch>
        </p:blipFill>
        <p:spPr bwMode="auto">
          <a:xfrm>
            <a:off x="3152450" y="5395452"/>
            <a:ext cx="1419553" cy="1242109"/>
          </a:xfrm>
          <a:prstGeom prst="rect">
            <a:avLst/>
          </a:prstGeom>
          <a:noFill/>
          <a:ln w="28575" cap="flat" cmpd="sng" algn="ctr">
            <a:solidFill>
              <a:schemeClr val="tx1"/>
            </a:solidFill>
            <a:prstDash val="solid"/>
            <a:miter lim="800000"/>
            <a:headEnd/>
            <a:tailEnd/>
          </a:ln>
        </p:spPr>
      </p:pic>
      <p:pic>
        <p:nvPicPr>
          <p:cNvPr id="11" name="Picture 9">
            <a:extLst>
              <a:ext uri="{FF2B5EF4-FFF2-40B4-BE49-F238E27FC236}">
                <a16:creationId xmlns:a16="http://schemas.microsoft.com/office/drawing/2014/main" id="{A1DE85D7-E744-449A-A0CB-44CD24E03EFC}"/>
              </a:ext>
            </a:extLst>
          </p:cNvPr>
          <p:cNvPicPr>
            <a:picLocks noChangeAspect="1" noChangeArrowheads="1"/>
          </p:cNvPicPr>
          <p:nvPr/>
        </p:nvPicPr>
        <p:blipFill>
          <a:blip r:embed="rId5" cstate="print"/>
          <a:srcRect/>
          <a:stretch>
            <a:fillRect/>
          </a:stretch>
        </p:blipFill>
        <p:spPr bwMode="auto">
          <a:xfrm>
            <a:off x="2973642" y="1829871"/>
            <a:ext cx="1982819" cy="1487113"/>
          </a:xfrm>
          <a:prstGeom prst="rect">
            <a:avLst/>
          </a:prstGeom>
          <a:noFill/>
          <a:ln w="28575" cap="flat" cmpd="sng" algn="ctr">
            <a:solidFill>
              <a:schemeClr val="tx1"/>
            </a:solidFill>
            <a:prstDash val="solid"/>
            <a:miter lim="800000"/>
            <a:headEnd/>
            <a:tailEnd/>
          </a:ln>
        </p:spPr>
      </p:pic>
      <p:pic>
        <p:nvPicPr>
          <p:cNvPr id="12" name="Picture 1053" descr="271 DL jpegSmallSelectionReduced">
            <a:extLst>
              <a:ext uri="{FF2B5EF4-FFF2-40B4-BE49-F238E27FC236}">
                <a16:creationId xmlns:a16="http://schemas.microsoft.com/office/drawing/2014/main" id="{EE82723E-3EA4-4FB2-B53F-9834DDC4CE1C}"/>
              </a:ext>
            </a:extLst>
          </p:cNvPr>
          <p:cNvPicPr>
            <a:picLocks noChangeAspect="1" noChangeArrowheads="1"/>
          </p:cNvPicPr>
          <p:nvPr/>
        </p:nvPicPr>
        <p:blipFill>
          <a:blip r:embed="rId6" cstate="print"/>
          <a:srcRect/>
          <a:stretch>
            <a:fillRect/>
          </a:stretch>
        </p:blipFill>
        <p:spPr bwMode="auto">
          <a:xfrm>
            <a:off x="2985006" y="3523587"/>
            <a:ext cx="1616775" cy="1212583"/>
          </a:xfrm>
          <a:prstGeom prst="rect">
            <a:avLst/>
          </a:prstGeom>
          <a:noFill/>
          <a:ln w="28575">
            <a:solidFill>
              <a:schemeClr val="tx1"/>
            </a:solidFill>
          </a:ln>
        </p:spPr>
      </p:pic>
      <p:pic>
        <p:nvPicPr>
          <p:cNvPr id="13" name="Picture 4">
            <a:extLst>
              <a:ext uri="{FF2B5EF4-FFF2-40B4-BE49-F238E27FC236}">
                <a16:creationId xmlns:a16="http://schemas.microsoft.com/office/drawing/2014/main" id="{8ECF1275-EBC8-4DA7-880A-EA1E9A17AC09}"/>
              </a:ext>
            </a:extLst>
          </p:cNvPr>
          <p:cNvPicPr>
            <a:picLocks noChangeAspect="1" noChangeArrowheads="1"/>
          </p:cNvPicPr>
          <p:nvPr/>
        </p:nvPicPr>
        <p:blipFill>
          <a:blip r:embed="rId7" cstate="print"/>
          <a:srcRect/>
          <a:stretch>
            <a:fillRect/>
          </a:stretch>
        </p:blipFill>
        <p:spPr bwMode="auto">
          <a:xfrm>
            <a:off x="4790907" y="5395451"/>
            <a:ext cx="1656145" cy="1242109"/>
          </a:xfrm>
          <a:prstGeom prst="rect">
            <a:avLst/>
          </a:prstGeom>
          <a:noFill/>
          <a:ln w="28575" cap="flat" cmpd="sng" algn="ctr">
            <a:solidFill>
              <a:schemeClr val="tx1"/>
            </a:solidFill>
            <a:prstDash val="solid"/>
            <a:miter lim="800000"/>
            <a:headEnd/>
            <a:tailEnd/>
          </a:ln>
        </p:spPr>
      </p:pic>
      <p:pic>
        <p:nvPicPr>
          <p:cNvPr id="14" name="Picture 11">
            <a:extLst>
              <a:ext uri="{FF2B5EF4-FFF2-40B4-BE49-F238E27FC236}">
                <a16:creationId xmlns:a16="http://schemas.microsoft.com/office/drawing/2014/main" id="{94F6B246-D1C3-4C86-9071-45E419016CB2}"/>
              </a:ext>
            </a:extLst>
          </p:cNvPr>
          <p:cNvPicPr>
            <a:picLocks noChangeAspect="1" noChangeArrowheads="1"/>
          </p:cNvPicPr>
          <p:nvPr/>
        </p:nvPicPr>
        <p:blipFill>
          <a:blip r:embed="rId8" cstate="print"/>
          <a:srcRect/>
          <a:stretch>
            <a:fillRect/>
          </a:stretch>
        </p:blipFill>
        <p:spPr bwMode="auto">
          <a:xfrm>
            <a:off x="495846" y="5168046"/>
            <a:ext cx="1869471" cy="1402103"/>
          </a:xfrm>
          <a:prstGeom prst="rect">
            <a:avLst/>
          </a:prstGeom>
          <a:noFill/>
          <a:ln w="28575" cap="flat" cmpd="sng" algn="ctr">
            <a:solidFill>
              <a:schemeClr val="tx1"/>
            </a:solidFill>
            <a:prstDash val="solid"/>
            <a:miter lim="800000"/>
            <a:headEnd/>
            <a:tailEnd/>
          </a:ln>
        </p:spPr>
      </p:pic>
      <p:pic>
        <p:nvPicPr>
          <p:cNvPr id="15" name="Picture 14" descr="P4260192">
            <a:extLst>
              <a:ext uri="{FF2B5EF4-FFF2-40B4-BE49-F238E27FC236}">
                <a16:creationId xmlns:a16="http://schemas.microsoft.com/office/drawing/2014/main" id="{B8C04CD0-E1CB-4C04-8510-CD54D350C4C9}"/>
              </a:ext>
            </a:extLst>
          </p:cNvPr>
          <p:cNvPicPr>
            <a:picLocks noChangeAspect="1" noChangeArrowheads="1"/>
          </p:cNvPicPr>
          <p:nvPr/>
        </p:nvPicPr>
        <p:blipFill>
          <a:blip r:embed="rId9" cstate="print"/>
          <a:srcRect/>
          <a:stretch>
            <a:fillRect/>
          </a:stretch>
        </p:blipFill>
        <p:spPr bwMode="auto">
          <a:xfrm>
            <a:off x="6205603" y="1846387"/>
            <a:ext cx="2267885" cy="1700913"/>
          </a:xfrm>
          <a:prstGeom prst="rect">
            <a:avLst/>
          </a:prstGeom>
          <a:noFill/>
        </p:spPr>
      </p:pic>
      <p:pic>
        <p:nvPicPr>
          <p:cNvPr id="17" name="Picture 2" descr="D:\PM ALL FILES\Photos - Images\Work\InuvikPhotos\Inuvik Sept 2012\Phil\Nikon Photos\PM1_4786.JPG">
            <a:extLst>
              <a:ext uri="{FF2B5EF4-FFF2-40B4-BE49-F238E27FC236}">
                <a16:creationId xmlns:a16="http://schemas.microsoft.com/office/drawing/2014/main" id="{AC166B1A-27A0-41A7-99DE-69C8AC1EC6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9159" y="3295264"/>
            <a:ext cx="2020847" cy="135293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70068B1-B4FC-40AC-9732-1E9EA7933614}"/>
              </a:ext>
            </a:extLst>
          </p:cNvPr>
          <p:cNvSpPr txBox="1"/>
          <p:nvPr/>
        </p:nvSpPr>
        <p:spPr>
          <a:xfrm>
            <a:off x="2995638" y="1824449"/>
            <a:ext cx="1005147" cy="307777"/>
          </a:xfrm>
          <a:prstGeom prst="rect">
            <a:avLst/>
          </a:prstGeom>
          <a:noFill/>
        </p:spPr>
        <p:txBody>
          <a:bodyPr wrap="none" rtlCol="0">
            <a:spAutoFit/>
          </a:bodyPr>
          <a:lstStyle/>
          <a:p>
            <a:r>
              <a:rPr lang="en-CA" sz="1400" dirty="0"/>
              <a:t>New lakes?</a:t>
            </a:r>
          </a:p>
        </p:txBody>
      </p:sp>
      <p:sp>
        <p:nvSpPr>
          <p:cNvPr id="20" name="TextBox 19">
            <a:extLst>
              <a:ext uri="{FF2B5EF4-FFF2-40B4-BE49-F238E27FC236}">
                <a16:creationId xmlns:a16="http://schemas.microsoft.com/office/drawing/2014/main" id="{4034A68F-239D-4320-98D2-FEE5F1E12CBE}"/>
              </a:ext>
            </a:extLst>
          </p:cNvPr>
          <p:cNvSpPr txBox="1"/>
          <p:nvPr/>
        </p:nvSpPr>
        <p:spPr>
          <a:xfrm>
            <a:off x="457687" y="4815960"/>
            <a:ext cx="1729641" cy="369332"/>
          </a:xfrm>
          <a:prstGeom prst="rect">
            <a:avLst/>
          </a:prstGeom>
          <a:noFill/>
        </p:spPr>
        <p:txBody>
          <a:bodyPr wrap="none" rtlCol="0">
            <a:spAutoFit/>
          </a:bodyPr>
          <a:lstStyle/>
          <a:p>
            <a:r>
              <a:rPr lang="en-CA" b="1" dirty="0"/>
              <a:t>Increasing fires?</a:t>
            </a:r>
          </a:p>
        </p:txBody>
      </p:sp>
      <p:sp>
        <p:nvSpPr>
          <p:cNvPr id="21" name="TextBox 20">
            <a:extLst>
              <a:ext uri="{FF2B5EF4-FFF2-40B4-BE49-F238E27FC236}">
                <a16:creationId xmlns:a16="http://schemas.microsoft.com/office/drawing/2014/main" id="{407F948F-08A0-4AF7-A7F5-4686EDD84A15}"/>
              </a:ext>
            </a:extLst>
          </p:cNvPr>
          <p:cNvSpPr txBox="1"/>
          <p:nvPr/>
        </p:nvSpPr>
        <p:spPr>
          <a:xfrm>
            <a:off x="6616583" y="5275900"/>
            <a:ext cx="2379487" cy="646331"/>
          </a:xfrm>
          <a:prstGeom prst="rect">
            <a:avLst/>
          </a:prstGeom>
          <a:noFill/>
        </p:spPr>
        <p:txBody>
          <a:bodyPr wrap="square" rtlCol="0">
            <a:spAutoFit/>
          </a:bodyPr>
          <a:lstStyle/>
          <a:p>
            <a:pPr algn="ctr"/>
            <a:r>
              <a:rPr lang="en-CA" b="1" dirty="0"/>
              <a:t>Increasing snow in shrub patches</a:t>
            </a:r>
          </a:p>
        </p:txBody>
      </p:sp>
      <p:sp>
        <p:nvSpPr>
          <p:cNvPr id="22" name="TextBox 21">
            <a:extLst>
              <a:ext uri="{FF2B5EF4-FFF2-40B4-BE49-F238E27FC236}">
                <a16:creationId xmlns:a16="http://schemas.microsoft.com/office/drawing/2014/main" id="{1A1A40C3-53BD-4FB6-8617-00EAD4C92575}"/>
              </a:ext>
            </a:extLst>
          </p:cNvPr>
          <p:cNvSpPr txBox="1"/>
          <p:nvPr/>
        </p:nvSpPr>
        <p:spPr>
          <a:xfrm>
            <a:off x="5826473" y="3109396"/>
            <a:ext cx="3026140" cy="369332"/>
          </a:xfrm>
          <a:prstGeom prst="rect">
            <a:avLst/>
          </a:prstGeom>
          <a:noFill/>
        </p:spPr>
        <p:txBody>
          <a:bodyPr wrap="square" rtlCol="0">
            <a:spAutoFit/>
          </a:bodyPr>
          <a:lstStyle/>
          <a:p>
            <a:pPr algn="ctr"/>
            <a:r>
              <a:rPr lang="en-CA" b="1" dirty="0"/>
              <a:t>Decreasing slope drifts</a:t>
            </a:r>
          </a:p>
        </p:txBody>
      </p:sp>
      <p:sp>
        <p:nvSpPr>
          <p:cNvPr id="23" name="TextBox 22">
            <a:extLst>
              <a:ext uri="{FF2B5EF4-FFF2-40B4-BE49-F238E27FC236}">
                <a16:creationId xmlns:a16="http://schemas.microsoft.com/office/drawing/2014/main" id="{58969D34-4E44-42D0-A3D4-F12600ADEE94}"/>
              </a:ext>
            </a:extLst>
          </p:cNvPr>
          <p:cNvSpPr txBox="1"/>
          <p:nvPr/>
        </p:nvSpPr>
        <p:spPr>
          <a:xfrm>
            <a:off x="2974909" y="3513333"/>
            <a:ext cx="1616775" cy="307777"/>
          </a:xfrm>
          <a:prstGeom prst="rect">
            <a:avLst/>
          </a:prstGeom>
          <a:solidFill>
            <a:schemeClr val="bg1"/>
          </a:solidFill>
        </p:spPr>
        <p:txBody>
          <a:bodyPr wrap="square" rtlCol="0">
            <a:spAutoFit/>
          </a:bodyPr>
          <a:lstStyle/>
          <a:p>
            <a:r>
              <a:rPr lang="en-CA" sz="1400" dirty="0"/>
              <a:t>Disappearing lakes</a:t>
            </a:r>
          </a:p>
        </p:txBody>
      </p:sp>
      <p:sp>
        <p:nvSpPr>
          <p:cNvPr id="25" name="TextBox 24">
            <a:extLst>
              <a:ext uri="{FF2B5EF4-FFF2-40B4-BE49-F238E27FC236}">
                <a16:creationId xmlns:a16="http://schemas.microsoft.com/office/drawing/2014/main" id="{C456FF8C-FF31-4AB2-806B-96C609F49AC9}"/>
              </a:ext>
            </a:extLst>
          </p:cNvPr>
          <p:cNvSpPr txBox="1"/>
          <p:nvPr/>
        </p:nvSpPr>
        <p:spPr>
          <a:xfrm>
            <a:off x="4790588" y="5407086"/>
            <a:ext cx="2133600" cy="307777"/>
          </a:xfrm>
          <a:prstGeom prst="rect">
            <a:avLst/>
          </a:prstGeom>
          <a:noFill/>
        </p:spPr>
        <p:txBody>
          <a:bodyPr wrap="square" rtlCol="0">
            <a:spAutoFit/>
          </a:bodyPr>
          <a:lstStyle/>
          <a:p>
            <a:r>
              <a:rPr lang="en-CA" sz="1400" dirty="0"/>
              <a:t>Active layer slides</a:t>
            </a:r>
          </a:p>
        </p:txBody>
      </p:sp>
      <p:pic>
        <p:nvPicPr>
          <p:cNvPr id="3" name="Picture 2">
            <a:extLst>
              <a:ext uri="{FF2B5EF4-FFF2-40B4-BE49-F238E27FC236}">
                <a16:creationId xmlns:a16="http://schemas.microsoft.com/office/drawing/2014/main" id="{67B46962-2474-4A73-B5C1-110EDF77960F}"/>
              </a:ext>
            </a:extLst>
          </p:cNvPr>
          <p:cNvPicPr>
            <a:picLocks noChangeAspect="1"/>
          </p:cNvPicPr>
          <p:nvPr/>
        </p:nvPicPr>
        <p:blipFill>
          <a:blip r:embed="rId11"/>
          <a:stretch>
            <a:fillRect/>
          </a:stretch>
        </p:blipFill>
        <p:spPr>
          <a:xfrm>
            <a:off x="6522662" y="3599187"/>
            <a:ext cx="2434483" cy="1669013"/>
          </a:xfrm>
          <a:prstGeom prst="rect">
            <a:avLst/>
          </a:prstGeom>
        </p:spPr>
      </p:pic>
      <p:sp>
        <p:nvSpPr>
          <p:cNvPr id="26" name="TextBox 25">
            <a:extLst>
              <a:ext uri="{FF2B5EF4-FFF2-40B4-BE49-F238E27FC236}">
                <a16:creationId xmlns:a16="http://schemas.microsoft.com/office/drawing/2014/main" id="{8C1691BB-1B16-4EED-B844-74BB2FF94885}"/>
              </a:ext>
            </a:extLst>
          </p:cNvPr>
          <p:cNvSpPr txBox="1"/>
          <p:nvPr/>
        </p:nvSpPr>
        <p:spPr>
          <a:xfrm>
            <a:off x="94919" y="1411672"/>
            <a:ext cx="3134047" cy="369332"/>
          </a:xfrm>
          <a:prstGeom prst="rect">
            <a:avLst/>
          </a:prstGeom>
          <a:noFill/>
        </p:spPr>
        <p:txBody>
          <a:bodyPr wrap="square" rtlCol="0">
            <a:spAutoFit/>
          </a:bodyPr>
          <a:lstStyle/>
          <a:p>
            <a:r>
              <a:rPr lang="en-CA" b="1" dirty="0"/>
              <a:t>Expanding shrubs</a:t>
            </a:r>
          </a:p>
        </p:txBody>
      </p:sp>
      <p:sp>
        <p:nvSpPr>
          <p:cNvPr id="27" name="TextBox 26">
            <a:extLst>
              <a:ext uri="{FF2B5EF4-FFF2-40B4-BE49-F238E27FC236}">
                <a16:creationId xmlns:a16="http://schemas.microsoft.com/office/drawing/2014/main" id="{2F968FDC-1C16-4009-A8D6-2B9F421F4B3C}"/>
              </a:ext>
            </a:extLst>
          </p:cNvPr>
          <p:cNvSpPr txBox="1"/>
          <p:nvPr/>
        </p:nvSpPr>
        <p:spPr>
          <a:xfrm>
            <a:off x="3182598" y="1392684"/>
            <a:ext cx="1598643" cy="369332"/>
          </a:xfrm>
          <a:prstGeom prst="rect">
            <a:avLst/>
          </a:prstGeom>
          <a:noFill/>
        </p:spPr>
        <p:txBody>
          <a:bodyPr wrap="none" rtlCol="0">
            <a:spAutoFit/>
          </a:bodyPr>
          <a:lstStyle/>
          <a:p>
            <a:r>
              <a:rPr lang="en-CA" b="1" dirty="0"/>
              <a:t>Changing lakes</a:t>
            </a:r>
          </a:p>
        </p:txBody>
      </p:sp>
      <p:sp>
        <p:nvSpPr>
          <p:cNvPr id="30" name="TextBox 29">
            <a:extLst>
              <a:ext uri="{FF2B5EF4-FFF2-40B4-BE49-F238E27FC236}">
                <a16:creationId xmlns:a16="http://schemas.microsoft.com/office/drawing/2014/main" id="{888E9A74-CF5B-44BB-B79B-4DEC5089A3EF}"/>
              </a:ext>
            </a:extLst>
          </p:cNvPr>
          <p:cNvSpPr txBox="1"/>
          <p:nvPr/>
        </p:nvSpPr>
        <p:spPr>
          <a:xfrm>
            <a:off x="3581401" y="5000626"/>
            <a:ext cx="2688843" cy="369332"/>
          </a:xfrm>
          <a:prstGeom prst="rect">
            <a:avLst/>
          </a:prstGeom>
          <a:noFill/>
        </p:spPr>
        <p:txBody>
          <a:bodyPr wrap="square" rtlCol="0">
            <a:spAutoFit/>
          </a:bodyPr>
          <a:lstStyle/>
          <a:p>
            <a:r>
              <a:rPr lang="en-CA" b="1" dirty="0"/>
              <a:t>Changing topography</a:t>
            </a:r>
          </a:p>
        </p:txBody>
      </p:sp>
      <p:sp>
        <p:nvSpPr>
          <p:cNvPr id="33" name="TextBox 32">
            <a:extLst>
              <a:ext uri="{FF2B5EF4-FFF2-40B4-BE49-F238E27FC236}">
                <a16:creationId xmlns:a16="http://schemas.microsoft.com/office/drawing/2014/main" id="{6F8FEA9F-193A-4742-A3A6-7803DC5E27B3}"/>
              </a:ext>
            </a:extLst>
          </p:cNvPr>
          <p:cNvSpPr txBox="1"/>
          <p:nvPr/>
        </p:nvSpPr>
        <p:spPr>
          <a:xfrm>
            <a:off x="5985163" y="1448070"/>
            <a:ext cx="3021809" cy="369332"/>
          </a:xfrm>
          <a:prstGeom prst="rect">
            <a:avLst/>
          </a:prstGeom>
          <a:noFill/>
        </p:spPr>
        <p:txBody>
          <a:bodyPr wrap="square" rtlCol="0">
            <a:spAutoFit/>
          </a:bodyPr>
          <a:lstStyle/>
          <a:p>
            <a:pPr algn="ctr"/>
            <a:r>
              <a:rPr lang="en-CA" b="1" dirty="0"/>
              <a:t>Resulting in changes in snow</a:t>
            </a:r>
          </a:p>
        </p:txBody>
      </p:sp>
    </p:spTree>
    <p:extLst>
      <p:ext uri="{BB962C8B-B14F-4D97-AF65-F5344CB8AC3E}">
        <p14:creationId xmlns:p14="http://schemas.microsoft.com/office/powerpoint/2010/main" val="1742659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18302</TotalTime>
  <Words>2282</Words>
  <Application>Microsoft Office PowerPoint</Application>
  <PresentationFormat>On-screen Show (4:3)</PresentationFormat>
  <Paragraphs>394</Paragraphs>
  <Slides>46</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haveleca</vt:lpstr>
      <vt:lpstr>Office Theme</vt:lpstr>
      <vt:lpstr>Snow research in the western Canadian Arctic: links to ABoVE and SnowEx</vt:lpstr>
      <vt:lpstr>PowerPoint Presentation</vt:lpstr>
      <vt:lpstr>PowerPoint Presentation</vt:lpstr>
      <vt:lpstr>PowerPoint Presentation</vt:lpstr>
      <vt:lpstr>PowerPoint Presentation</vt:lpstr>
      <vt:lpstr>PowerPoint Presentation</vt:lpstr>
      <vt:lpstr>PowerPoint Presentation</vt:lpstr>
      <vt:lpstr>Climate is warming and drying with  contrasting impacts on soil temperature and permafrost</vt:lpstr>
      <vt:lpstr>Combination of warming/drying is resulting in numerous ecosystem changes</vt:lpstr>
      <vt:lpstr>PowerPoint Presentation</vt:lpstr>
      <vt:lpstr>John Shi, ERL.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Trail Valley Creek:  Southern Arctic Tundra Plains</vt:lpstr>
      <vt:lpstr>PowerPoint Presentation</vt:lpstr>
      <vt:lpstr>Improving snowfall measurements   </vt:lpstr>
      <vt:lpstr>Improving snow water equivalent accumulation measurements</vt:lpstr>
      <vt:lpstr>Sensible &amp; latent Heat Flux and carbon dioxide &amp; methane fluxes</vt:lpstr>
      <vt:lpstr>Stream channel hydrothermal conditions</vt:lpstr>
      <vt:lpstr>PowerPoint Presentation</vt:lpstr>
      <vt:lpstr>PowerPoint Presentation</vt:lpstr>
      <vt:lpstr>PowerPoint Presentation</vt:lpstr>
      <vt:lpstr>Improved mapping of snow depth through melt period</vt:lpstr>
      <vt:lpstr>High temporal and spatial resolution water balance during the melt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UofS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Landscape and hydrologic changes in the permafrost regions of the Western Canadian Arctic</dc:title>
  <dc:creator>Philip Marsh</dc:creator>
  <cp:lastModifiedBy>Philip Marsh</cp:lastModifiedBy>
  <cp:revision>460</cp:revision>
  <dcterms:created xsi:type="dcterms:W3CDTF">2012-11-04T20:48:12Z</dcterms:created>
  <dcterms:modified xsi:type="dcterms:W3CDTF">2019-05-20T17:01:37Z</dcterms:modified>
</cp:coreProperties>
</file>