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120" d="100"/>
          <a:sy n="120" d="100"/>
        </p:scale>
        <p:origin x="2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818E1-693D-0D41-9AE2-5346749C90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8FE9FC-4CD3-734D-ABE7-4C69521487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8D78DB-40F7-0B40-BEF2-CCEC7241910F}"/>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5" name="Footer Placeholder 4">
            <a:extLst>
              <a:ext uri="{FF2B5EF4-FFF2-40B4-BE49-F238E27FC236}">
                <a16:creationId xmlns:a16="http://schemas.microsoft.com/office/drawing/2014/main" id="{0AC029B6-DE16-5C4E-A5A3-DB97DE0E88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914AE-4780-4948-8017-AFF3EBA6E4A0}"/>
              </a:ext>
            </a:extLst>
          </p:cNvPr>
          <p:cNvSpPr>
            <a:spLocks noGrp="1"/>
          </p:cNvSpPr>
          <p:nvPr>
            <p:ph type="sldNum" sz="quarter" idx="12"/>
          </p:nvPr>
        </p:nvSpPr>
        <p:spPr/>
        <p:txBody>
          <a:bodyPr/>
          <a:lstStyle/>
          <a:p>
            <a:fld id="{BBC1C197-E5DF-CE49-944E-83248380DD0F}" type="slidenum">
              <a:rPr lang="en-US" smtClean="0"/>
              <a:t>‹#›</a:t>
            </a:fld>
            <a:endParaRPr lang="en-US"/>
          </a:p>
        </p:txBody>
      </p:sp>
    </p:spTree>
    <p:extLst>
      <p:ext uri="{BB962C8B-B14F-4D97-AF65-F5344CB8AC3E}">
        <p14:creationId xmlns:p14="http://schemas.microsoft.com/office/powerpoint/2010/main" val="2502559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082C1-EB0B-0442-ACAC-289DD861D2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534B49-1386-3B40-B37F-135C89BA4D3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C2F2E8-890C-2442-AE40-FBB750A76047}"/>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5" name="Footer Placeholder 4">
            <a:extLst>
              <a:ext uri="{FF2B5EF4-FFF2-40B4-BE49-F238E27FC236}">
                <a16:creationId xmlns:a16="http://schemas.microsoft.com/office/drawing/2014/main" id="{428BF885-8A68-BB46-85E9-855D444266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FE6C13-0D7E-F349-B2E5-C8F5E4C11AFD}"/>
              </a:ext>
            </a:extLst>
          </p:cNvPr>
          <p:cNvSpPr>
            <a:spLocks noGrp="1"/>
          </p:cNvSpPr>
          <p:nvPr>
            <p:ph type="sldNum" sz="quarter" idx="12"/>
          </p:nvPr>
        </p:nvSpPr>
        <p:spPr/>
        <p:txBody>
          <a:bodyPr/>
          <a:lstStyle/>
          <a:p>
            <a:fld id="{BBC1C197-E5DF-CE49-944E-83248380DD0F}" type="slidenum">
              <a:rPr lang="en-US" smtClean="0"/>
              <a:t>‹#›</a:t>
            </a:fld>
            <a:endParaRPr lang="en-US"/>
          </a:p>
        </p:txBody>
      </p:sp>
    </p:spTree>
    <p:extLst>
      <p:ext uri="{BB962C8B-B14F-4D97-AF65-F5344CB8AC3E}">
        <p14:creationId xmlns:p14="http://schemas.microsoft.com/office/powerpoint/2010/main" val="418347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322F8-58E0-3444-810B-87401DFA94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E7A659-6C01-7742-A808-FB2C009C4E9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E05181-427E-D64F-886F-3AF39B623313}"/>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5" name="Footer Placeholder 4">
            <a:extLst>
              <a:ext uri="{FF2B5EF4-FFF2-40B4-BE49-F238E27FC236}">
                <a16:creationId xmlns:a16="http://schemas.microsoft.com/office/drawing/2014/main" id="{E2CBD89C-69CB-2947-9BA2-4C76AB1E51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84BFD0-3E09-4840-8512-80CDAE3830D8}"/>
              </a:ext>
            </a:extLst>
          </p:cNvPr>
          <p:cNvSpPr>
            <a:spLocks noGrp="1"/>
          </p:cNvSpPr>
          <p:nvPr>
            <p:ph type="sldNum" sz="quarter" idx="12"/>
          </p:nvPr>
        </p:nvSpPr>
        <p:spPr/>
        <p:txBody>
          <a:bodyPr/>
          <a:lstStyle/>
          <a:p>
            <a:fld id="{BBC1C197-E5DF-CE49-944E-83248380DD0F}" type="slidenum">
              <a:rPr lang="en-US" smtClean="0"/>
              <a:t>‹#›</a:t>
            </a:fld>
            <a:endParaRPr lang="en-US"/>
          </a:p>
        </p:txBody>
      </p:sp>
    </p:spTree>
    <p:extLst>
      <p:ext uri="{BB962C8B-B14F-4D97-AF65-F5344CB8AC3E}">
        <p14:creationId xmlns:p14="http://schemas.microsoft.com/office/powerpoint/2010/main" val="192692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AE506-6307-A34C-9800-65D0DEDB6F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250054-C6DB-8E42-B285-D3235CC5E6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5FAA9F-98B5-B547-80E8-02D1DB9FCE22}"/>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5" name="Footer Placeholder 4">
            <a:extLst>
              <a:ext uri="{FF2B5EF4-FFF2-40B4-BE49-F238E27FC236}">
                <a16:creationId xmlns:a16="http://schemas.microsoft.com/office/drawing/2014/main" id="{7957CF15-36C9-7942-AFFA-1858A680C4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6D92B-F261-5E41-83FD-44C52AF356D7}"/>
              </a:ext>
            </a:extLst>
          </p:cNvPr>
          <p:cNvSpPr>
            <a:spLocks noGrp="1"/>
          </p:cNvSpPr>
          <p:nvPr>
            <p:ph type="sldNum" sz="quarter" idx="12"/>
          </p:nvPr>
        </p:nvSpPr>
        <p:spPr/>
        <p:txBody>
          <a:bodyPr/>
          <a:lstStyle/>
          <a:p>
            <a:fld id="{BBC1C197-E5DF-CE49-944E-83248380DD0F}" type="slidenum">
              <a:rPr lang="en-US" smtClean="0"/>
              <a:t>‹#›</a:t>
            </a:fld>
            <a:endParaRPr lang="en-US"/>
          </a:p>
        </p:txBody>
      </p:sp>
      <p:pic>
        <p:nvPicPr>
          <p:cNvPr id="7" name="Picture 6" descr="NASA_logo2.png">
            <a:extLst>
              <a:ext uri="{FF2B5EF4-FFF2-40B4-BE49-F238E27FC236}">
                <a16:creationId xmlns:a16="http://schemas.microsoft.com/office/drawing/2014/main" id="{D2E508FD-D521-8B44-BFDE-C2B52D3E8A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353800" y="6249091"/>
            <a:ext cx="539289" cy="445576"/>
          </a:xfrm>
          <a:prstGeom prst="rect">
            <a:avLst/>
          </a:prstGeom>
        </p:spPr>
      </p:pic>
      <p:pic>
        <p:nvPicPr>
          <p:cNvPr id="8" name="Picture 7">
            <a:extLst>
              <a:ext uri="{FF2B5EF4-FFF2-40B4-BE49-F238E27FC236}">
                <a16:creationId xmlns:a16="http://schemas.microsoft.com/office/drawing/2014/main" id="{60D2D499-9C61-F540-A6A4-07146F127AD5}"/>
              </a:ext>
            </a:extLst>
          </p:cNvPr>
          <p:cNvPicPr>
            <a:picLocks noChangeAspect="1"/>
          </p:cNvPicPr>
          <p:nvPr userDrawn="1"/>
        </p:nvPicPr>
        <p:blipFill>
          <a:blip r:embed="rId3"/>
          <a:stretch>
            <a:fillRect/>
          </a:stretch>
        </p:blipFill>
        <p:spPr>
          <a:xfrm>
            <a:off x="164845" y="6249091"/>
            <a:ext cx="1397690" cy="511227"/>
          </a:xfrm>
          <a:prstGeom prst="rect">
            <a:avLst/>
          </a:prstGeom>
        </p:spPr>
      </p:pic>
    </p:spTree>
    <p:extLst>
      <p:ext uri="{BB962C8B-B14F-4D97-AF65-F5344CB8AC3E}">
        <p14:creationId xmlns:p14="http://schemas.microsoft.com/office/powerpoint/2010/main" val="334722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F94C5-9198-D14A-A080-D9FEE0D4D2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0C2289-29A9-EF45-8A6F-61FAE56A8E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764C8FF-8B97-5946-9737-3AB7B19807DE}"/>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5" name="Footer Placeholder 4">
            <a:extLst>
              <a:ext uri="{FF2B5EF4-FFF2-40B4-BE49-F238E27FC236}">
                <a16:creationId xmlns:a16="http://schemas.microsoft.com/office/drawing/2014/main" id="{1D66D746-6CE2-0342-856F-32F6A613DF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D982E7-8298-5149-B30F-B40791C052D1}"/>
              </a:ext>
            </a:extLst>
          </p:cNvPr>
          <p:cNvSpPr>
            <a:spLocks noGrp="1"/>
          </p:cNvSpPr>
          <p:nvPr>
            <p:ph type="sldNum" sz="quarter" idx="12"/>
          </p:nvPr>
        </p:nvSpPr>
        <p:spPr/>
        <p:txBody>
          <a:bodyPr/>
          <a:lstStyle/>
          <a:p>
            <a:fld id="{BBC1C197-E5DF-CE49-944E-83248380DD0F}" type="slidenum">
              <a:rPr lang="en-US" smtClean="0"/>
              <a:t>‹#›</a:t>
            </a:fld>
            <a:endParaRPr lang="en-US"/>
          </a:p>
        </p:txBody>
      </p:sp>
    </p:spTree>
    <p:extLst>
      <p:ext uri="{BB962C8B-B14F-4D97-AF65-F5344CB8AC3E}">
        <p14:creationId xmlns:p14="http://schemas.microsoft.com/office/powerpoint/2010/main" val="1942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B9B6D-29C6-3D4A-8BC8-4EBA5D593C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A3B10F-302E-9144-9876-2B0D45F60A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58DE56-600C-7348-B8B5-738DA7913D6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CB7645-7133-094A-88EE-D5E29C01F8B9}"/>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6" name="Footer Placeholder 5">
            <a:extLst>
              <a:ext uri="{FF2B5EF4-FFF2-40B4-BE49-F238E27FC236}">
                <a16:creationId xmlns:a16="http://schemas.microsoft.com/office/drawing/2014/main" id="{D7AB09A6-4F8B-3643-AE76-2F2A0BD0CA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CE87DF-EA8C-B74D-BC32-D9A2A1DDC1C9}"/>
              </a:ext>
            </a:extLst>
          </p:cNvPr>
          <p:cNvSpPr>
            <a:spLocks noGrp="1"/>
          </p:cNvSpPr>
          <p:nvPr>
            <p:ph type="sldNum" sz="quarter" idx="12"/>
          </p:nvPr>
        </p:nvSpPr>
        <p:spPr/>
        <p:txBody>
          <a:bodyPr/>
          <a:lstStyle/>
          <a:p>
            <a:fld id="{BBC1C197-E5DF-CE49-944E-83248380DD0F}" type="slidenum">
              <a:rPr lang="en-US" smtClean="0"/>
              <a:t>‹#›</a:t>
            </a:fld>
            <a:endParaRPr lang="en-US"/>
          </a:p>
        </p:txBody>
      </p:sp>
    </p:spTree>
    <p:extLst>
      <p:ext uri="{BB962C8B-B14F-4D97-AF65-F5344CB8AC3E}">
        <p14:creationId xmlns:p14="http://schemas.microsoft.com/office/powerpoint/2010/main" val="2319387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368E-3E0A-3041-ADB8-60C44538C2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3F09FB-E8E4-8441-B255-B50F0CAB2C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32EA48-99E8-B448-9911-D586A251C66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9D37F2-928A-CC47-B60D-E78D0B4C98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F2907B-678C-DA4B-9793-ED4964324D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B32415-E0D3-984F-9E02-A1FAE8874A22}"/>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8" name="Footer Placeholder 7">
            <a:extLst>
              <a:ext uri="{FF2B5EF4-FFF2-40B4-BE49-F238E27FC236}">
                <a16:creationId xmlns:a16="http://schemas.microsoft.com/office/drawing/2014/main" id="{B3003D10-E9C3-CD4F-8141-D2B99E9DDC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28D909-53B2-DE4D-93A4-7BF49BEAA55E}"/>
              </a:ext>
            </a:extLst>
          </p:cNvPr>
          <p:cNvSpPr>
            <a:spLocks noGrp="1"/>
          </p:cNvSpPr>
          <p:nvPr>
            <p:ph type="sldNum" sz="quarter" idx="12"/>
          </p:nvPr>
        </p:nvSpPr>
        <p:spPr/>
        <p:txBody>
          <a:bodyPr/>
          <a:lstStyle/>
          <a:p>
            <a:fld id="{BBC1C197-E5DF-CE49-944E-83248380DD0F}" type="slidenum">
              <a:rPr lang="en-US" smtClean="0"/>
              <a:t>‹#›</a:t>
            </a:fld>
            <a:endParaRPr lang="en-US"/>
          </a:p>
        </p:txBody>
      </p:sp>
    </p:spTree>
    <p:extLst>
      <p:ext uri="{BB962C8B-B14F-4D97-AF65-F5344CB8AC3E}">
        <p14:creationId xmlns:p14="http://schemas.microsoft.com/office/powerpoint/2010/main" val="340058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0D023-40AD-BC42-AD3C-A7654AE098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ABB2BE-4AF8-BB4D-BA8A-C05A7B546BFA}"/>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4" name="Footer Placeholder 3">
            <a:extLst>
              <a:ext uri="{FF2B5EF4-FFF2-40B4-BE49-F238E27FC236}">
                <a16:creationId xmlns:a16="http://schemas.microsoft.com/office/drawing/2014/main" id="{0EBD1DD1-51A3-7741-861C-22B41272C9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6CE7EE-A575-474A-A68B-752A29E1C40D}"/>
              </a:ext>
            </a:extLst>
          </p:cNvPr>
          <p:cNvSpPr>
            <a:spLocks noGrp="1"/>
          </p:cNvSpPr>
          <p:nvPr>
            <p:ph type="sldNum" sz="quarter" idx="12"/>
          </p:nvPr>
        </p:nvSpPr>
        <p:spPr/>
        <p:txBody>
          <a:bodyPr/>
          <a:lstStyle/>
          <a:p>
            <a:fld id="{BBC1C197-E5DF-CE49-944E-83248380DD0F}" type="slidenum">
              <a:rPr lang="en-US" smtClean="0"/>
              <a:t>‹#›</a:t>
            </a:fld>
            <a:endParaRPr lang="en-US"/>
          </a:p>
        </p:txBody>
      </p:sp>
    </p:spTree>
    <p:extLst>
      <p:ext uri="{BB962C8B-B14F-4D97-AF65-F5344CB8AC3E}">
        <p14:creationId xmlns:p14="http://schemas.microsoft.com/office/powerpoint/2010/main" val="2626681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0F8F75-F8DF-CE44-9ECE-3EA183C9FCA6}"/>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3" name="Footer Placeholder 2">
            <a:extLst>
              <a:ext uri="{FF2B5EF4-FFF2-40B4-BE49-F238E27FC236}">
                <a16:creationId xmlns:a16="http://schemas.microsoft.com/office/drawing/2014/main" id="{43C725A1-94AF-C44F-B155-C5475E271D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D76F14-67A3-1C43-A690-E34F94A4078E}"/>
              </a:ext>
            </a:extLst>
          </p:cNvPr>
          <p:cNvSpPr>
            <a:spLocks noGrp="1"/>
          </p:cNvSpPr>
          <p:nvPr>
            <p:ph type="sldNum" sz="quarter" idx="12"/>
          </p:nvPr>
        </p:nvSpPr>
        <p:spPr/>
        <p:txBody>
          <a:bodyPr/>
          <a:lstStyle/>
          <a:p>
            <a:fld id="{BBC1C197-E5DF-CE49-944E-83248380DD0F}" type="slidenum">
              <a:rPr lang="en-US" smtClean="0"/>
              <a:t>‹#›</a:t>
            </a:fld>
            <a:endParaRPr lang="en-US"/>
          </a:p>
        </p:txBody>
      </p:sp>
    </p:spTree>
    <p:extLst>
      <p:ext uri="{BB962C8B-B14F-4D97-AF65-F5344CB8AC3E}">
        <p14:creationId xmlns:p14="http://schemas.microsoft.com/office/powerpoint/2010/main" val="1493024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9EC34-A760-B143-BC2F-B9A640E2FA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1FE5E1-2822-5848-B75E-FA480045ED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8FFE6D-E175-D14A-8933-4988D0F9E3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9CCC19-6D8D-EA4F-98A0-4335F08FC0D7}"/>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6" name="Footer Placeholder 5">
            <a:extLst>
              <a:ext uri="{FF2B5EF4-FFF2-40B4-BE49-F238E27FC236}">
                <a16:creationId xmlns:a16="http://schemas.microsoft.com/office/drawing/2014/main" id="{E564D85A-45A2-044C-83E5-6853F63A4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FA1705-EAB3-974B-A317-0518F5BF1620}"/>
              </a:ext>
            </a:extLst>
          </p:cNvPr>
          <p:cNvSpPr>
            <a:spLocks noGrp="1"/>
          </p:cNvSpPr>
          <p:nvPr>
            <p:ph type="sldNum" sz="quarter" idx="12"/>
          </p:nvPr>
        </p:nvSpPr>
        <p:spPr/>
        <p:txBody>
          <a:bodyPr/>
          <a:lstStyle/>
          <a:p>
            <a:fld id="{BBC1C197-E5DF-CE49-944E-83248380DD0F}" type="slidenum">
              <a:rPr lang="en-US" smtClean="0"/>
              <a:t>‹#›</a:t>
            </a:fld>
            <a:endParaRPr lang="en-US"/>
          </a:p>
        </p:txBody>
      </p:sp>
    </p:spTree>
    <p:extLst>
      <p:ext uri="{BB962C8B-B14F-4D97-AF65-F5344CB8AC3E}">
        <p14:creationId xmlns:p14="http://schemas.microsoft.com/office/powerpoint/2010/main" val="899479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9257-5091-444E-BB35-ABBAA5184A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E05A25-9299-CA4B-9061-90E946E69F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50F9458-48DC-394B-9293-43ACEEC028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1425F4-1318-9F46-835A-DB631C99505D}"/>
              </a:ext>
            </a:extLst>
          </p:cNvPr>
          <p:cNvSpPr>
            <a:spLocks noGrp="1"/>
          </p:cNvSpPr>
          <p:nvPr>
            <p:ph type="dt" sz="half" idx="10"/>
          </p:nvPr>
        </p:nvSpPr>
        <p:spPr/>
        <p:txBody>
          <a:bodyPr/>
          <a:lstStyle/>
          <a:p>
            <a:fld id="{D5B4BF32-1760-0C48-8809-2B6C4BA72B45}" type="datetimeFigureOut">
              <a:rPr lang="en-US" smtClean="0"/>
              <a:t>5/19/19</a:t>
            </a:fld>
            <a:endParaRPr lang="en-US"/>
          </a:p>
        </p:txBody>
      </p:sp>
      <p:sp>
        <p:nvSpPr>
          <p:cNvPr id="6" name="Footer Placeholder 5">
            <a:extLst>
              <a:ext uri="{FF2B5EF4-FFF2-40B4-BE49-F238E27FC236}">
                <a16:creationId xmlns:a16="http://schemas.microsoft.com/office/drawing/2014/main" id="{762A3C13-7801-CA46-9EE4-0CC2A5476D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E435C3-D467-2E4A-83AB-E60C908D66A3}"/>
              </a:ext>
            </a:extLst>
          </p:cNvPr>
          <p:cNvSpPr>
            <a:spLocks noGrp="1"/>
          </p:cNvSpPr>
          <p:nvPr>
            <p:ph type="sldNum" sz="quarter" idx="12"/>
          </p:nvPr>
        </p:nvSpPr>
        <p:spPr/>
        <p:txBody>
          <a:bodyPr/>
          <a:lstStyle/>
          <a:p>
            <a:fld id="{BBC1C197-E5DF-CE49-944E-83248380DD0F}" type="slidenum">
              <a:rPr lang="en-US" smtClean="0"/>
              <a:t>‹#›</a:t>
            </a:fld>
            <a:endParaRPr lang="en-US"/>
          </a:p>
        </p:txBody>
      </p:sp>
    </p:spTree>
    <p:extLst>
      <p:ext uri="{BB962C8B-B14F-4D97-AF65-F5344CB8AC3E}">
        <p14:creationId xmlns:p14="http://schemas.microsoft.com/office/powerpoint/2010/main" val="629777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A68F8E-739B-3D40-BC12-C6EAAC6A57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F9C12F-2AB9-A544-A4C2-D0D878FEC8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2818E2-DCA2-1445-9A6A-8CFA25FA38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4BF32-1760-0C48-8809-2B6C4BA72B45}" type="datetimeFigureOut">
              <a:rPr lang="en-US" smtClean="0"/>
              <a:t>5/19/19</a:t>
            </a:fld>
            <a:endParaRPr lang="en-US"/>
          </a:p>
        </p:txBody>
      </p:sp>
      <p:sp>
        <p:nvSpPr>
          <p:cNvPr id="5" name="Footer Placeholder 4">
            <a:extLst>
              <a:ext uri="{FF2B5EF4-FFF2-40B4-BE49-F238E27FC236}">
                <a16:creationId xmlns:a16="http://schemas.microsoft.com/office/drawing/2014/main" id="{B6F37B26-1875-1E42-A21A-F660166185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A4CDC6-2C63-1645-9238-60D90727CE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1C197-E5DF-CE49-944E-83248380DD0F}" type="slidenum">
              <a:rPr lang="en-US" smtClean="0"/>
              <a:t>‹#›</a:t>
            </a:fld>
            <a:endParaRPr lang="en-US"/>
          </a:p>
        </p:txBody>
      </p:sp>
    </p:spTree>
    <p:extLst>
      <p:ext uri="{BB962C8B-B14F-4D97-AF65-F5344CB8AC3E}">
        <p14:creationId xmlns:p14="http://schemas.microsoft.com/office/powerpoint/2010/main" val="3305635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kumeyaay.com/about.html" TargetMode="External"/><Relationship Id="rId2" Type="http://schemas.openxmlformats.org/officeDocument/2006/relationships/hyperlink" Target="https://native-land.ca/maps/territories/kumeyaa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onlinelibrary.wiley.com/book/10.1002/978111906782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F5526-4F84-AD42-8940-7889A7FD1A20}"/>
              </a:ext>
            </a:extLst>
          </p:cNvPr>
          <p:cNvSpPr>
            <a:spLocks noGrp="1"/>
          </p:cNvSpPr>
          <p:nvPr>
            <p:ph type="title"/>
          </p:nvPr>
        </p:nvSpPr>
        <p:spPr>
          <a:xfrm>
            <a:off x="233916" y="365125"/>
            <a:ext cx="11727712" cy="1325563"/>
          </a:xfrm>
        </p:spPr>
        <p:txBody>
          <a:bodyPr/>
          <a:lstStyle/>
          <a:p>
            <a:r>
              <a:rPr lang="en-US" dirty="0"/>
              <a:t>Welcome to the 5</a:t>
            </a:r>
            <a:r>
              <a:rPr lang="en-US" baseline="30000" dirty="0"/>
              <a:t>th</a:t>
            </a:r>
            <a:r>
              <a:rPr lang="en-US" dirty="0"/>
              <a:t> ABoVE Science Team Meeting</a:t>
            </a:r>
          </a:p>
        </p:txBody>
      </p:sp>
      <p:sp>
        <p:nvSpPr>
          <p:cNvPr id="3" name="Content Placeholder 2">
            <a:extLst>
              <a:ext uri="{FF2B5EF4-FFF2-40B4-BE49-F238E27FC236}">
                <a16:creationId xmlns:a16="http://schemas.microsoft.com/office/drawing/2014/main" id="{7A3DA4A9-B0F4-1842-801D-23140AC19D0A}"/>
              </a:ext>
            </a:extLst>
          </p:cNvPr>
          <p:cNvSpPr>
            <a:spLocks noGrp="1"/>
          </p:cNvSpPr>
          <p:nvPr>
            <p:ph idx="1"/>
          </p:nvPr>
        </p:nvSpPr>
        <p:spPr/>
        <p:txBody>
          <a:bodyPr/>
          <a:lstStyle/>
          <a:p>
            <a:pPr marL="0" indent="0">
              <a:buNone/>
            </a:pPr>
            <a:r>
              <a:rPr lang="en-US" dirty="0"/>
              <a:t>We are meeting on the traditional territory of the Kumeyaay people who have lived in this region for more than 10,000 years. The Kumeyaay Nation extends from San Diego and Imperial Counties in California to 60 miles south of the Mexican border.</a:t>
            </a:r>
          </a:p>
          <a:p>
            <a:pPr marL="0" indent="0">
              <a:buNone/>
            </a:pPr>
            <a:r>
              <a:rPr lang="en-US" dirty="0"/>
              <a:t>Source: </a:t>
            </a:r>
          </a:p>
          <a:p>
            <a:pPr marL="0" indent="0">
              <a:buNone/>
            </a:pPr>
            <a:r>
              <a:rPr lang="en-US" dirty="0">
                <a:hlinkClick r:id="rId2"/>
              </a:rPr>
              <a:t>https://native-land.ca/maps/territories/kumeyaay/</a:t>
            </a:r>
            <a:endParaRPr lang="en-US" dirty="0"/>
          </a:p>
          <a:p>
            <a:pPr marL="0" indent="0">
              <a:buNone/>
            </a:pPr>
            <a:r>
              <a:rPr lang="en-US" dirty="0">
                <a:hlinkClick r:id="rId3"/>
              </a:rPr>
              <a:t>https://www.kumeyaay.com/about.html</a:t>
            </a:r>
            <a:endParaRPr lang="en-US" dirty="0"/>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129495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57B9C-4E83-BA4F-8749-A7A23291DF62}"/>
              </a:ext>
            </a:extLst>
          </p:cNvPr>
          <p:cNvSpPr>
            <a:spLocks noGrp="1"/>
          </p:cNvSpPr>
          <p:nvPr>
            <p:ph type="title"/>
          </p:nvPr>
        </p:nvSpPr>
        <p:spPr>
          <a:xfrm>
            <a:off x="838200" y="-254807"/>
            <a:ext cx="10515600" cy="1325563"/>
          </a:xfrm>
        </p:spPr>
        <p:txBody>
          <a:bodyPr/>
          <a:lstStyle/>
          <a:p>
            <a:pPr algn="ctr"/>
            <a:r>
              <a:rPr lang="en-US" dirty="0"/>
              <a:t>Code of Conduct</a:t>
            </a:r>
          </a:p>
        </p:txBody>
      </p:sp>
      <p:sp>
        <p:nvSpPr>
          <p:cNvPr id="3" name="Content Placeholder 2">
            <a:extLst>
              <a:ext uri="{FF2B5EF4-FFF2-40B4-BE49-F238E27FC236}">
                <a16:creationId xmlns:a16="http://schemas.microsoft.com/office/drawing/2014/main" id="{610C9472-B79E-1247-AEF1-DA017DD7FEAE}"/>
              </a:ext>
            </a:extLst>
          </p:cNvPr>
          <p:cNvSpPr>
            <a:spLocks noGrp="1"/>
          </p:cNvSpPr>
          <p:nvPr>
            <p:ph idx="1"/>
          </p:nvPr>
        </p:nvSpPr>
        <p:spPr>
          <a:xfrm>
            <a:off x="838200" y="707039"/>
            <a:ext cx="10515600" cy="6055264"/>
          </a:xfrm>
        </p:spPr>
        <p:txBody>
          <a:bodyPr>
            <a:normAutofit/>
          </a:bodyPr>
          <a:lstStyle/>
          <a:p>
            <a:r>
              <a:rPr lang="en-US" dirty="0"/>
              <a:t>Effective w ROSES 19: A code of conduct is required for all NASA missions, meetings, and conferences</a:t>
            </a:r>
          </a:p>
          <a:p>
            <a:r>
              <a:rPr lang="en-US" dirty="0"/>
              <a:t>American Geophysical Union Scientific Integrity and Professional Ethics Policy (2017) is part of the ABoVE Implementation Plan</a:t>
            </a:r>
          </a:p>
          <a:p>
            <a:pPr marL="0" indent="0">
              <a:buNone/>
            </a:pPr>
            <a:r>
              <a:rPr lang="en-US" dirty="0"/>
              <a:t>  </a:t>
            </a:r>
            <a:r>
              <a:rPr lang="en-US" dirty="0">
                <a:hlinkClick r:id="rId2"/>
              </a:rPr>
              <a:t>http://onlinelibrary.wiley.com/book/10.1002/9781119067825</a:t>
            </a:r>
            <a:endParaRPr lang="en-US" dirty="0"/>
          </a:p>
          <a:p>
            <a:r>
              <a:rPr lang="en-US" dirty="0"/>
              <a:t>Covers proper conduct in data collection, analysis, interpretation, authorship, publication, review, and citation</a:t>
            </a:r>
          </a:p>
          <a:p>
            <a:r>
              <a:rPr lang="en-US" dirty="0"/>
              <a:t>Also defines misconduct to include harassment, bullying, and mistreatment in the classroom, meetings, and the field</a:t>
            </a:r>
          </a:p>
          <a:p>
            <a:r>
              <a:rPr lang="en-US" dirty="0"/>
              <a:t>The ABoVE team is committed to creating safe work spaces in the field and the lab, and at meetings and conferences. If you need an ally contact Peter Griffith, Libby Larson, Liz Hoy, Dan Hodkinson, Jessica </a:t>
            </a:r>
            <a:r>
              <a:rPr lang="en-US" dirty="0" err="1"/>
              <a:t>Bussard</a:t>
            </a:r>
            <a:r>
              <a:rPr lang="en-US" dirty="0"/>
              <a:t>, Leanne </a:t>
            </a:r>
            <a:r>
              <a:rPr lang="en-US" dirty="0" err="1"/>
              <a:t>Kendig</a:t>
            </a:r>
            <a:r>
              <a:rPr lang="en-US" dirty="0"/>
              <a:t>, or Sarah Sackett</a:t>
            </a:r>
          </a:p>
          <a:p>
            <a:endParaRPr lang="en-US" dirty="0"/>
          </a:p>
        </p:txBody>
      </p:sp>
      <p:pic>
        <p:nvPicPr>
          <p:cNvPr id="6" name="NASA_logo2.png" descr="NASA_logo2.png">
            <a:extLst>
              <a:ext uri="{FF2B5EF4-FFF2-40B4-BE49-F238E27FC236}">
                <a16:creationId xmlns:a16="http://schemas.microsoft.com/office/drawing/2014/main" id="{30E2C7B7-6AC6-184E-94C2-E540007B2025}"/>
              </a:ext>
            </a:extLst>
          </p:cNvPr>
          <p:cNvPicPr>
            <a:picLocks noChangeAspect="1"/>
          </p:cNvPicPr>
          <p:nvPr/>
        </p:nvPicPr>
        <p:blipFill>
          <a:blip r:embed="rId3"/>
          <a:stretch>
            <a:fillRect/>
          </a:stretch>
        </p:blipFill>
        <p:spPr>
          <a:xfrm>
            <a:off x="244753" y="8764369"/>
            <a:ext cx="934818" cy="772375"/>
          </a:xfrm>
          <a:prstGeom prst="rect">
            <a:avLst/>
          </a:prstGeom>
          <a:ln w="12700">
            <a:miter lim="400000"/>
          </a:ln>
        </p:spPr>
      </p:pic>
    </p:spTree>
    <p:extLst>
      <p:ext uri="{BB962C8B-B14F-4D97-AF65-F5344CB8AC3E}">
        <p14:creationId xmlns:p14="http://schemas.microsoft.com/office/powerpoint/2010/main" val="2032566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F401A-102B-7F47-B107-33CFC92668A6}"/>
              </a:ext>
            </a:extLst>
          </p:cNvPr>
          <p:cNvSpPr>
            <a:spLocks noGrp="1"/>
          </p:cNvSpPr>
          <p:nvPr>
            <p:ph type="title"/>
          </p:nvPr>
        </p:nvSpPr>
        <p:spPr>
          <a:xfrm>
            <a:off x="130423" y="-197858"/>
            <a:ext cx="10515600" cy="1325563"/>
          </a:xfrm>
        </p:spPr>
        <p:txBody>
          <a:bodyPr>
            <a:normAutofit/>
          </a:bodyPr>
          <a:lstStyle/>
          <a:p>
            <a:r>
              <a:rPr lang="en-US" sz="3000" dirty="0"/>
              <a:t>Data workflow for analysis, synthesis, and archiving</a:t>
            </a:r>
          </a:p>
        </p:txBody>
      </p:sp>
      <p:sp>
        <p:nvSpPr>
          <p:cNvPr id="6" name="TextBox 5">
            <a:extLst>
              <a:ext uri="{FF2B5EF4-FFF2-40B4-BE49-F238E27FC236}">
                <a16:creationId xmlns:a16="http://schemas.microsoft.com/office/drawing/2014/main" id="{298303DB-AC16-F147-BD05-27F6D804E24C}"/>
              </a:ext>
            </a:extLst>
          </p:cNvPr>
          <p:cNvSpPr txBox="1"/>
          <p:nvPr/>
        </p:nvSpPr>
        <p:spPr>
          <a:xfrm>
            <a:off x="130423" y="642604"/>
            <a:ext cx="9188156" cy="58067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25400" tIns="25400" rIns="25400" bIns="25400" numCol="1" spcCol="38100" rtlCol="0" anchor="ctr">
            <a:spAutoFit/>
          </a:bodyPr>
          <a:lstStyle/>
          <a:p>
            <a:pPr algn="l"/>
            <a:r>
              <a:rPr lang="en-US" sz="2200" dirty="0"/>
              <a:t>Monday and Wednesday</a:t>
            </a:r>
          </a:p>
          <a:p>
            <a:pPr algn="l"/>
            <a:r>
              <a:rPr lang="en-US" sz="2200" dirty="0"/>
              <a:t>ABoVE Science Cloud</a:t>
            </a:r>
          </a:p>
          <a:p>
            <a:pPr algn="l"/>
            <a:r>
              <a:rPr lang="en-US" sz="2200" dirty="0"/>
              <a:t>	High-performance computation with petabytes of adjacent data storage</a:t>
            </a:r>
          </a:p>
          <a:p>
            <a:pPr algn="l"/>
            <a:endParaRPr lang="en-US" sz="2200" dirty="0"/>
          </a:p>
          <a:p>
            <a:pPr algn="l"/>
            <a:r>
              <a:rPr lang="en-US" sz="2200" dirty="0"/>
              <a:t>Tuesday </a:t>
            </a:r>
          </a:p>
          <a:p>
            <a:pPr algn="l"/>
            <a:r>
              <a:rPr lang="en-US" sz="2200" dirty="0"/>
              <a:t>ORNL-DAAC: a clearinghouse for all ABoVE-related data</a:t>
            </a:r>
          </a:p>
          <a:p>
            <a:pPr algn="l"/>
            <a:r>
              <a:rPr lang="en-US" sz="2200" dirty="0"/>
              <a:t>	Process and steps to publish data</a:t>
            </a:r>
          </a:p>
          <a:p>
            <a:pPr algn="l"/>
            <a:r>
              <a:rPr lang="en-US" sz="2200" dirty="0"/>
              <a:t>	How to search and find the archived data</a:t>
            </a:r>
          </a:p>
          <a:p>
            <a:pPr algn="l"/>
            <a:r>
              <a:rPr lang="en-US" sz="2200" dirty="0"/>
              <a:t>	</a:t>
            </a:r>
            <a:r>
              <a:rPr lang="en-US" sz="2200" dirty="0" err="1"/>
              <a:t>Earthdata</a:t>
            </a:r>
            <a:r>
              <a:rPr lang="en-US" sz="2200" dirty="0"/>
              <a:t> search client portal</a:t>
            </a:r>
          </a:p>
          <a:p>
            <a:pPr algn="l"/>
            <a:r>
              <a:rPr lang="en-US" sz="2200" dirty="0"/>
              <a:t> </a:t>
            </a:r>
          </a:p>
          <a:p>
            <a:pPr algn="l"/>
            <a:r>
              <a:rPr lang="en-US" sz="2200" dirty="0"/>
              <a:t>Wednesday</a:t>
            </a:r>
          </a:p>
          <a:p>
            <a:pPr algn="l"/>
            <a:r>
              <a:rPr lang="en-US" sz="2200" dirty="0"/>
              <a:t>Data lifecycle for integration, synthesis, and archiving</a:t>
            </a:r>
          </a:p>
          <a:p>
            <a:pPr algn="l"/>
            <a:r>
              <a:rPr lang="en-US" sz="2200" dirty="0"/>
              <a:t>	Demo of tools on the ABoVE website</a:t>
            </a:r>
          </a:p>
          <a:p>
            <a:pPr algn="l"/>
            <a:r>
              <a:rPr lang="en-US" sz="2200" dirty="0"/>
              <a:t>	Sites &amp; Measurements (especially for Phase 2)</a:t>
            </a:r>
          </a:p>
          <a:p>
            <a:pPr algn="l"/>
            <a:r>
              <a:rPr lang="en-US" sz="2200" dirty="0"/>
              <a:t>	Planned Data Products</a:t>
            </a:r>
          </a:p>
          <a:p>
            <a:pPr algn="l"/>
            <a:r>
              <a:rPr lang="en-US" sz="2200" dirty="0"/>
              <a:t>	Transfer of ABoVE metadata to the ORNL DAAC</a:t>
            </a:r>
          </a:p>
          <a:p>
            <a:pPr algn="l"/>
            <a:endParaRPr lang="en-US" sz="2200" dirty="0"/>
          </a:p>
        </p:txBody>
      </p:sp>
    </p:spTree>
    <p:extLst>
      <p:ext uri="{BB962C8B-B14F-4D97-AF65-F5344CB8AC3E}">
        <p14:creationId xmlns:p14="http://schemas.microsoft.com/office/powerpoint/2010/main" val="468246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7C4F2-3624-7C40-B148-8F02B35FA771}"/>
              </a:ext>
            </a:extLst>
          </p:cNvPr>
          <p:cNvSpPr>
            <a:spLocks noGrp="1"/>
          </p:cNvSpPr>
          <p:nvPr>
            <p:ph type="title"/>
          </p:nvPr>
        </p:nvSpPr>
        <p:spPr/>
        <p:txBody>
          <a:bodyPr/>
          <a:lstStyle/>
          <a:p>
            <a:r>
              <a:rPr lang="en-US" dirty="0"/>
              <a:t>Emerging Topics Breakouts - Thursday</a:t>
            </a:r>
          </a:p>
        </p:txBody>
      </p:sp>
      <p:sp>
        <p:nvSpPr>
          <p:cNvPr id="3" name="Content Placeholder 2">
            <a:extLst>
              <a:ext uri="{FF2B5EF4-FFF2-40B4-BE49-F238E27FC236}">
                <a16:creationId xmlns:a16="http://schemas.microsoft.com/office/drawing/2014/main" id="{B74C25DF-77F2-4F4E-BFF0-7A5B69A2F5BD}"/>
              </a:ext>
            </a:extLst>
          </p:cNvPr>
          <p:cNvSpPr>
            <a:spLocks noGrp="1"/>
          </p:cNvSpPr>
          <p:nvPr>
            <p:ph idx="1"/>
          </p:nvPr>
        </p:nvSpPr>
        <p:spPr/>
        <p:txBody>
          <a:bodyPr/>
          <a:lstStyle/>
          <a:p>
            <a:r>
              <a:rPr lang="en-US" dirty="0"/>
              <a:t>Airborne Coordination</a:t>
            </a:r>
          </a:p>
          <a:p>
            <a:r>
              <a:rPr lang="en-US" dirty="0"/>
              <a:t>Spectral Imaging</a:t>
            </a:r>
          </a:p>
          <a:p>
            <a:r>
              <a:rPr lang="en-US" dirty="0"/>
              <a:t>Modeling</a:t>
            </a:r>
          </a:p>
          <a:p>
            <a:r>
              <a:rPr lang="en-US" dirty="0"/>
              <a:t>New topic 1</a:t>
            </a:r>
          </a:p>
          <a:p>
            <a:r>
              <a:rPr lang="en-US" dirty="0"/>
              <a:t>New topic 2</a:t>
            </a:r>
          </a:p>
        </p:txBody>
      </p:sp>
    </p:spTree>
    <p:extLst>
      <p:ext uri="{BB962C8B-B14F-4D97-AF65-F5344CB8AC3E}">
        <p14:creationId xmlns:p14="http://schemas.microsoft.com/office/powerpoint/2010/main" val="715104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128</Words>
  <Application>Microsoft Macintosh PowerPoint</Application>
  <PresentationFormat>Widescreen</PresentationFormat>
  <Paragraphs>36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Welcome to the 5th ABoVE Science Team Meeting</vt:lpstr>
      <vt:lpstr>Code of Conduct</vt:lpstr>
      <vt:lpstr>Data workflow for analysis, synthesis, and archiving</vt:lpstr>
      <vt:lpstr>Emerging Topics Breakouts - Thursday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Integrity</dc:title>
  <dc:creator>Peter Griffith</dc:creator>
  <cp:lastModifiedBy>Griffith, Peter C. (GSFC-618.0)[SCIENCE SYSTEMS AND APPLICATIONS INC]</cp:lastModifiedBy>
  <cp:revision>17</cp:revision>
  <dcterms:created xsi:type="dcterms:W3CDTF">2018-01-26T15:00:20Z</dcterms:created>
  <dcterms:modified xsi:type="dcterms:W3CDTF">2019-05-20T00:56:11Z</dcterms:modified>
</cp:coreProperties>
</file>