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00" r:id="rId2"/>
    <p:sldMasterId id="2147483895" r:id="rId3"/>
    <p:sldMasterId id="2147483923" r:id="rId4"/>
    <p:sldMasterId id="2147483947" r:id="rId5"/>
  </p:sldMasterIdLst>
  <p:notesMasterIdLst>
    <p:notesMasterId r:id="rId21"/>
  </p:notesMasterIdLst>
  <p:sldIdLst>
    <p:sldId id="257" r:id="rId6"/>
    <p:sldId id="262" r:id="rId7"/>
    <p:sldId id="429" r:id="rId8"/>
    <p:sldId id="432" r:id="rId9"/>
    <p:sldId id="268" r:id="rId10"/>
    <p:sldId id="265" r:id="rId11"/>
    <p:sldId id="371" r:id="rId12"/>
    <p:sldId id="427" r:id="rId13"/>
    <p:sldId id="428" r:id="rId14"/>
    <p:sldId id="425" r:id="rId15"/>
    <p:sldId id="431" r:id="rId16"/>
    <p:sldId id="423" r:id="rId17"/>
    <p:sldId id="426" r:id="rId18"/>
    <p:sldId id="421" r:id="rId19"/>
    <p:sldId id="266" r:id="rId20"/>
  </p:sldIdLst>
  <p:sldSz cx="10972800" cy="6858000"/>
  <p:notesSz cx="6858000" cy="9144000"/>
  <p:defaultTextStyle>
    <a:defPPr>
      <a:defRPr lang="en-US"/>
    </a:defPPr>
    <a:lvl1pPr marL="0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9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74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9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9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667"/>
    <a:srgbClr val="7F2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92837" autoAdjust="0"/>
  </p:normalViewPr>
  <p:slideViewPr>
    <p:cSldViewPr snapToGrid="0" snapToObjects="1">
      <p:cViewPr varScale="1">
        <p:scale>
          <a:sx n="115" d="100"/>
          <a:sy n="115" d="100"/>
        </p:scale>
        <p:origin x="1464" y="18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E5F6-7ABE-7249-9907-76EC1150BCA0}" type="datetimeFigureOut">
              <a:rPr lang="en-US" smtClean="0"/>
              <a:t>5/19/19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9412F-F093-1D4E-B220-56448627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5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9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74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9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9" algn="l" defTabSz="914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68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9A5CA-096F-418F-9FEB-D0E4975ED5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54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5" indent="0" algn="ctr">
              <a:buNone/>
              <a:defRPr sz="2000"/>
            </a:lvl2pPr>
            <a:lvl3pPr marL="914109" indent="0" algn="ctr">
              <a:buNone/>
              <a:defRPr sz="1800"/>
            </a:lvl3pPr>
            <a:lvl4pPr marL="1371165" indent="0" algn="ctr">
              <a:buNone/>
              <a:defRPr sz="1600"/>
            </a:lvl4pPr>
            <a:lvl5pPr marL="1828219" indent="0" algn="ctr">
              <a:buNone/>
              <a:defRPr sz="1600"/>
            </a:lvl5pPr>
            <a:lvl6pPr marL="2285274" indent="0" algn="ctr">
              <a:buNone/>
              <a:defRPr sz="1600"/>
            </a:lvl6pPr>
            <a:lvl7pPr marL="2742329" indent="0" algn="ctr">
              <a:buNone/>
              <a:defRPr sz="1600"/>
            </a:lvl7pPr>
            <a:lvl8pPr marL="3199384" indent="0" algn="ctr">
              <a:buNone/>
              <a:defRPr sz="1600"/>
            </a:lvl8pPr>
            <a:lvl9pPr marL="36564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9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2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4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4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436295" y="5650456"/>
            <a:ext cx="4213458" cy="310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6295" y="5306126"/>
            <a:ext cx="4213458" cy="32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548" rtl="0" eaLnBrk="1" latinLnBrk="0" hangingPunct="1">
              <a:spcAft>
                <a:spcPts val="450"/>
              </a:spcAft>
              <a:buNone/>
              <a:defRPr lang="en-US" sz="18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774" indent="0" algn="ctr">
              <a:buNone/>
              <a:defRPr sz="1500"/>
            </a:lvl2pPr>
            <a:lvl3pPr marL="685548" indent="0" algn="ctr">
              <a:buNone/>
              <a:defRPr sz="1300"/>
            </a:lvl3pPr>
            <a:lvl4pPr marL="1028322" indent="0" algn="ctr">
              <a:buNone/>
              <a:defRPr sz="1200"/>
            </a:lvl4pPr>
            <a:lvl5pPr marL="1371096" indent="0" algn="ctr">
              <a:buNone/>
              <a:defRPr sz="1200"/>
            </a:lvl5pPr>
            <a:lvl6pPr marL="1713871" indent="0" algn="ctr">
              <a:buNone/>
              <a:defRPr sz="1200"/>
            </a:lvl6pPr>
            <a:lvl7pPr marL="2056643" indent="0" algn="ctr">
              <a:buNone/>
              <a:defRPr sz="1200"/>
            </a:lvl7pPr>
            <a:lvl8pPr marL="2399416" indent="0" algn="ctr">
              <a:buNone/>
              <a:defRPr sz="1200"/>
            </a:lvl8pPr>
            <a:lvl9pPr marL="27421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36298" y="5045364"/>
            <a:ext cx="406058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9" y="519"/>
            <a:ext cx="4986464" cy="564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914132"/>
            <a:endParaRPr lang="en-US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066684">
            <a:off x="806134" y="811107"/>
            <a:ext cx="3374214" cy="4113231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342904" y="5960515"/>
            <a:ext cx="2435478" cy="737445"/>
            <a:chOff x="9289064" y="6085138"/>
            <a:chExt cx="2706086" cy="737445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5700" y="6085138"/>
              <a:ext cx="1949450" cy="737445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 userDrawn="1"/>
          </p:nvGrpSpPr>
          <p:grpSpPr>
            <a:xfrm>
              <a:off x="9289064" y="6085138"/>
              <a:ext cx="720618" cy="723832"/>
              <a:chOff x="155792" y="1124530"/>
              <a:chExt cx="1458574" cy="1465080"/>
            </a:xfrm>
          </p:grpSpPr>
          <p:sp>
            <p:nvSpPr>
              <p:cNvPr id="22" name="Shape 104"/>
              <p:cNvSpPr/>
              <p:nvPr/>
            </p:nvSpPr>
            <p:spPr>
              <a:xfrm>
                <a:off x="888466" y="1902449"/>
                <a:ext cx="0" cy="24918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defTabSz="321280">
                  <a:tabLst>
                    <a:tab pos="249883" algn="l"/>
                    <a:tab pos="499768" algn="l"/>
                    <a:tab pos="749656" algn="l"/>
                    <a:tab pos="999541" algn="l"/>
                    <a:tab pos="1249426" algn="l"/>
                    <a:tab pos="1499310" algn="l"/>
                    <a:tab pos="1749194" algn="l"/>
                    <a:tab pos="1999082" algn="l"/>
                    <a:tab pos="2248967" algn="l"/>
                    <a:tab pos="2498852" algn="l"/>
                    <a:tab pos="2748735" algn="l"/>
                    <a:tab pos="2998619" algn="l"/>
                  </a:tabLst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solidFill>
                    <a:srgbClr val="FF060A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pic>
            <p:nvPicPr>
              <p:cNvPr id="23" name="Red Starburst Vector.pdf"/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792" y="1124530"/>
                <a:ext cx="1458574" cy="145857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4" name="pasted-image-filtered.png"/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297" y="1714501"/>
                <a:ext cx="806022" cy="875109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5" name="pasted-image.tif"/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0866" y="1165464"/>
                <a:ext cx="654884" cy="39113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70130" y="4130964"/>
            <a:ext cx="5013557" cy="914400"/>
          </a:xfrm>
        </p:spPr>
        <p:txBody>
          <a:bodyPr>
            <a:noAutofit/>
          </a:bodyPr>
          <a:lstStyle>
            <a:lvl1pPr marL="0" indent="0" algn="ctr">
              <a:buNone/>
              <a:defRPr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228533" indent="0">
              <a:buNone/>
              <a:defRPr/>
            </a:lvl2pPr>
            <a:lvl3pPr marL="457066" indent="0">
              <a:buNone/>
              <a:defRPr/>
            </a:lvl3pPr>
            <a:lvl4pPr marL="685600" indent="0">
              <a:buNone/>
              <a:defRPr/>
            </a:lvl4pPr>
            <a:lvl5pPr marL="91413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6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6295" y="4156500"/>
            <a:ext cx="4213458" cy="1002240"/>
          </a:xfrm>
        </p:spPr>
        <p:txBody>
          <a:bodyPr anchor="b">
            <a:normAutofit/>
          </a:bodyPr>
          <a:lstStyle>
            <a:lvl1pPr marL="0" algn="r" defTabSz="68554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1" kern="1200" spc="-8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6295" y="5224452"/>
            <a:ext cx="4213458" cy="32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685548" rtl="0" eaLnBrk="1" latinLnBrk="0" hangingPunct="1">
              <a:spcAft>
                <a:spcPts val="450"/>
              </a:spcAft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774" indent="0" algn="ctr">
              <a:buNone/>
              <a:defRPr sz="1500"/>
            </a:lvl2pPr>
            <a:lvl3pPr marL="685548" indent="0" algn="ctr">
              <a:buNone/>
              <a:defRPr sz="1300"/>
            </a:lvl3pPr>
            <a:lvl4pPr marL="1028322" indent="0" algn="ctr">
              <a:buNone/>
              <a:defRPr sz="1200"/>
            </a:lvl4pPr>
            <a:lvl5pPr marL="1371096" indent="0" algn="ctr">
              <a:buNone/>
              <a:defRPr sz="1200"/>
            </a:lvl5pPr>
            <a:lvl6pPr marL="1713871" indent="0" algn="ctr">
              <a:buNone/>
              <a:defRPr sz="1200"/>
            </a:lvl6pPr>
            <a:lvl7pPr marL="2056643" indent="0" algn="ctr">
              <a:buNone/>
              <a:defRPr sz="1200"/>
            </a:lvl7pPr>
            <a:lvl8pPr marL="2399416" indent="0" algn="ctr">
              <a:buNone/>
              <a:defRPr sz="1200"/>
            </a:lvl8pPr>
            <a:lvl9pPr marL="27421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436295" y="5568783"/>
            <a:ext cx="4213458" cy="310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86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3062" y="1479304"/>
            <a:ext cx="10299702" cy="4472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795" y="4156500"/>
            <a:ext cx="5899148" cy="1002240"/>
          </a:xfrm>
        </p:spPr>
        <p:txBody>
          <a:bodyPr anchor="b">
            <a:normAutofit/>
          </a:bodyPr>
          <a:lstStyle>
            <a:lvl1pPr marL="0" algn="l" defTabSz="68554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-8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8950" y="5354198"/>
            <a:ext cx="5121701" cy="417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548" rtl="0" eaLnBrk="1" latinLnBrk="0" hangingPunct="1">
              <a:spcAft>
                <a:spcPts val="450"/>
              </a:spcAft>
              <a:buNone/>
              <a:defRPr lang="en-US" sz="18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774" indent="0" algn="ctr">
              <a:buNone/>
              <a:defRPr sz="1500"/>
            </a:lvl2pPr>
            <a:lvl3pPr marL="685548" indent="0" algn="ctr">
              <a:buNone/>
              <a:defRPr sz="1300"/>
            </a:lvl3pPr>
            <a:lvl4pPr marL="1028322" indent="0" algn="ctr">
              <a:buNone/>
              <a:defRPr sz="1200"/>
            </a:lvl4pPr>
            <a:lvl5pPr marL="1371096" indent="0" algn="ctr">
              <a:buNone/>
              <a:defRPr sz="1200"/>
            </a:lvl5pPr>
            <a:lvl6pPr marL="1713871" indent="0" algn="ctr">
              <a:buNone/>
              <a:defRPr sz="1200"/>
            </a:lvl6pPr>
            <a:lvl7pPr marL="2056643" indent="0" algn="ctr">
              <a:buNone/>
              <a:defRPr sz="1200"/>
            </a:lvl7pPr>
            <a:lvl8pPr marL="2399416" indent="0" algn="ctr">
              <a:buNone/>
              <a:defRPr sz="1200"/>
            </a:lvl8pPr>
            <a:lvl9pPr marL="27421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98787" y="5772150"/>
            <a:ext cx="5065877" cy="419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3010656" y="5221510"/>
            <a:ext cx="521822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3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/Brea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790" y="4344040"/>
            <a:ext cx="3363455" cy="528638"/>
          </a:xfrm>
        </p:spPr>
        <p:txBody>
          <a:bodyPr anchor="b">
            <a:noAutofit/>
          </a:bodyPr>
          <a:lstStyle>
            <a:lvl1pPr marL="0" algn="l" defTabSz="685548" rtl="0" eaLnBrk="1" latinLnBrk="0" hangingPunct="1">
              <a:lnSpc>
                <a:spcPct val="100000"/>
              </a:lnSpc>
              <a:defRPr lang="en-US" sz="1900" b="1" kern="12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661" y="5068135"/>
            <a:ext cx="3363456" cy="417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548" rtl="0" eaLnBrk="1" latinLnBrk="0" hangingPunct="1">
              <a:lnSpc>
                <a:spcPct val="100000"/>
              </a:lnSpc>
              <a:spcAft>
                <a:spcPts val="450"/>
              </a:spcAft>
              <a:buNone/>
              <a:defRPr lang="en-US" sz="1500" kern="12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774" indent="0" algn="ctr">
              <a:buNone/>
              <a:defRPr sz="1500"/>
            </a:lvl2pPr>
            <a:lvl3pPr marL="685548" indent="0" algn="ctr">
              <a:buNone/>
              <a:defRPr sz="1300"/>
            </a:lvl3pPr>
            <a:lvl4pPr marL="1028322" indent="0" algn="ctr">
              <a:buNone/>
              <a:defRPr sz="1200"/>
            </a:lvl4pPr>
            <a:lvl5pPr marL="1371096" indent="0" algn="ctr">
              <a:buNone/>
              <a:defRPr sz="1200"/>
            </a:lvl5pPr>
            <a:lvl6pPr marL="1713871" indent="0" algn="ctr">
              <a:buNone/>
              <a:defRPr sz="1200"/>
            </a:lvl6pPr>
            <a:lvl7pPr marL="2056643" indent="0" algn="ctr">
              <a:buNone/>
              <a:defRPr sz="1200"/>
            </a:lvl7pPr>
            <a:lvl8pPr marL="2399416" indent="0" algn="ctr">
              <a:buNone/>
              <a:defRPr sz="1200"/>
            </a:lvl8pPr>
            <a:lvl9pPr marL="27421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58" name="Straight Connector 57"/>
          <p:cNvCxnSpPr/>
          <p:nvPr userDrawn="1"/>
        </p:nvCxnSpPr>
        <p:spPr>
          <a:xfrm flipH="1">
            <a:off x="949216" y="4936539"/>
            <a:ext cx="3199274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6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ub_Section/Brea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O_PPT_Template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1084" y="0"/>
            <a:ext cx="3623309" cy="5964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6" y="4170250"/>
            <a:ext cx="3200080" cy="528638"/>
          </a:xfrm>
        </p:spPr>
        <p:txBody>
          <a:bodyPr anchor="b">
            <a:noAutofit/>
          </a:bodyPr>
          <a:lstStyle>
            <a:lvl1pPr marL="0" algn="l" defTabSz="685548" rtl="0" eaLnBrk="1" latinLnBrk="0" hangingPunct="1">
              <a:lnSpc>
                <a:spcPct val="100000"/>
              </a:lnSpc>
              <a:defRPr lang="en-US" sz="1900" b="1" kern="1200" spc="-8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1906356" y="4758739"/>
            <a:ext cx="30363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GEO_PPT_Template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2"/>
            <a:ext cx="10991850" cy="59388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51" y="1478780"/>
            <a:ext cx="4234447" cy="4464820"/>
          </a:xfrm>
          <a:prstGeom prst="rect">
            <a:avLst/>
          </a:prstGeom>
        </p:spPr>
        <p:txBody>
          <a:bodyPr/>
          <a:lstStyle>
            <a:lvl1pPr marL="342799" indent="-342799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98BA"/>
              </a:buClr>
              <a:buFont typeface="+mj-lt"/>
              <a:buAutoNum type="arabicPeriod"/>
              <a:defRPr sz="1600"/>
            </a:lvl1pPr>
            <a:lvl2pPr marL="685600" indent="-342799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  <a:defRPr/>
            </a:lvl2pPr>
            <a:lvl3pPr marL="914132" indent="-230121">
              <a:buFont typeface="+mj-lt"/>
              <a:buAutoNum type="romanLcPeriod"/>
              <a:defRPr/>
            </a:lvl3pPr>
            <a:lvl4pPr marL="1144252" indent="-230121">
              <a:buClr>
                <a:schemeClr val="tx2"/>
              </a:buClr>
              <a:buSzPct val="80000"/>
              <a:defRPr/>
            </a:lvl4pPr>
            <a:lvl5pPr>
              <a:buClr>
                <a:srgbClr val="545559"/>
              </a:buClr>
              <a:buSzPct val="93000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5" y="647700"/>
            <a:ext cx="4227772" cy="4953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8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O_PPT_Template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" y="0"/>
            <a:ext cx="10984229" cy="5964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2" y="647700"/>
            <a:ext cx="6522936" cy="495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9086" y="1478780"/>
            <a:ext cx="6529614" cy="4464820"/>
          </a:xfrm>
          <a:prstGeom prst="rect">
            <a:avLst/>
          </a:prstGeom>
        </p:spPr>
        <p:txBody>
          <a:bodyPr/>
          <a:lstStyle>
            <a:lvl1pPr marL="342799" indent="-342799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98BA"/>
              </a:buClr>
              <a:buFont typeface="+mj-lt"/>
              <a:buAutoNum type="arabicPeriod"/>
              <a:defRPr sz="1600"/>
            </a:lvl1pPr>
            <a:lvl2pPr marL="685600" indent="-342799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  <a:defRPr/>
            </a:lvl2pPr>
            <a:lvl3pPr marL="914132" indent="-230121">
              <a:buFont typeface="+mj-lt"/>
              <a:buAutoNum type="romanLcPeriod"/>
              <a:defRPr/>
            </a:lvl3pPr>
            <a:lvl4pPr marL="1144252" indent="-230121">
              <a:buClr>
                <a:schemeClr val="tx2"/>
              </a:buClr>
              <a:buSzPct val="80000"/>
              <a:defRPr/>
            </a:lvl4pPr>
            <a:lvl5pPr>
              <a:buClr>
                <a:srgbClr val="545559"/>
              </a:buClr>
              <a:buSzPct val="93000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88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7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O_PPT_Template1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467"/>
            <a:ext cx="10972800" cy="6023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47700"/>
            <a:ext cx="8252459" cy="495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9087" y="1478780"/>
            <a:ext cx="4365094" cy="4464820"/>
          </a:xfrm>
          <a:prstGeom prst="rect">
            <a:avLst/>
          </a:prstGeom>
        </p:spPr>
        <p:txBody>
          <a:bodyPr/>
          <a:lstStyle>
            <a:lvl1pPr marL="342799" indent="-342799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98BA"/>
              </a:buClr>
              <a:buFont typeface="+mj-lt"/>
              <a:buAutoNum type="arabicPeriod"/>
              <a:defRPr sz="1600"/>
            </a:lvl1pPr>
            <a:lvl2pPr marL="685600" indent="-342799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  <a:defRPr/>
            </a:lvl2pPr>
            <a:lvl3pPr marL="914132" indent="-230121">
              <a:buFont typeface="+mj-lt"/>
              <a:buAutoNum type="romanLcPeriod"/>
              <a:defRPr/>
            </a:lvl3pPr>
            <a:lvl4pPr marL="1144252" indent="-230121">
              <a:buClr>
                <a:schemeClr val="tx2"/>
              </a:buClr>
              <a:buSzPct val="80000"/>
              <a:defRPr/>
            </a:lvl4pPr>
            <a:lvl5pPr>
              <a:buClr>
                <a:srgbClr val="545559"/>
              </a:buClr>
              <a:buSzPct val="93000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725601" y="1478780"/>
            <a:ext cx="3881447" cy="4464820"/>
          </a:xfrm>
          <a:prstGeom prst="rect">
            <a:avLst/>
          </a:prstGeom>
        </p:spPr>
        <p:txBody>
          <a:bodyPr/>
          <a:lstStyle>
            <a:lvl1pPr marL="342799" indent="-342799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98BA"/>
              </a:buClr>
              <a:buFont typeface="+mj-lt"/>
              <a:buAutoNum type="arabicPeriod"/>
              <a:defRPr sz="1600"/>
            </a:lvl1pPr>
            <a:lvl2pPr marL="685600" indent="-342799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  <a:defRPr/>
            </a:lvl2pPr>
            <a:lvl3pPr marL="914132" indent="-230121">
              <a:buFont typeface="+mj-lt"/>
              <a:buAutoNum type="romanLcPeriod"/>
              <a:defRPr/>
            </a:lvl3pPr>
            <a:lvl4pPr marL="1144252" indent="-230121">
              <a:buClr>
                <a:schemeClr val="tx2"/>
              </a:buClr>
              <a:buSzPct val="80000"/>
              <a:defRPr/>
            </a:lvl4pPr>
            <a:lvl5pPr>
              <a:buClr>
                <a:srgbClr val="545559"/>
              </a:buClr>
              <a:buSzPct val="93000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6" name="Picture 45" descr="Hexagon_SG&amp;I_CMYK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434" y="5975884"/>
            <a:ext cx="1932769" cy="87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1237" y="1480021"/>
            <a:ext cx="5067176" cy="445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75765" y="1485807"/>
            <a:ext cx="5077001" cy="445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6" y="647700"/>
            <a:ext cx="10298428" cy="495300"/>
          </a:xfrm>
        </p:spPr>
        <p:txBody>
          <a:bodyPr>
            <a:normAutofit/>
          </a:bodyPr>
          <a:lstStyle>
            <a:lvl1pPr marL="0" algn="l" defTabSz="685548" rtl="0" eaLnBrk="1" latinLnBrk="0" hangingPunct="1">
              <a:lnSpc>
                <a:spcPts val="1950"/>
              </a:lnSpc>
              <a:spcBef>
                <a:spcPct val="0"/>
              </a:spcBef>
              <a:buNone/>
              <a:defRPr lang="en-US" sz="2200" b="1" kern="1000" spc="-8" dirty="0">
                <a:solidFill>
                  <a:srgbClr val="0098B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330" y="1378888"/>
            <a:ext cx="5088636" cy="4375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tabLst>
                <a:tab pos="856998" algn="l"/>
              </a:tabLst>
              <a:defRPr sz="1700" b="1"/>
            </a:lvl1pPr>
            <a:lvl2pPr marL="342774" indent="0">
              <a:buNone/>
              <a:defRPr sz="1500" b="1"/>
            </a:lvl2pPr>
            <a:lvl3pPr marL="685548" indent="0">
              <a:buNone/>
              <a:defRPr sz="1300" b="1"/>
            </a:lvl3pPr>
            <a:lvl4pPr marL="1028322" indent="0">
              <a:buNone/>
              <a:defRPr sz="1200" b="1"/>
            </a:lvl4pPr>
            <a:lvl5pPr marL="1371096" indent="0">
              <a:buNone/>
              <a:defRPr sz="1200" b="1"/>
            </a:lvl5pPr>
            <a:lvl6pPr marL="1713871" indent="0">
              <a:buNone/>
              <a:defRPr sz="1200" b="1"/>
            </a:lvl6pPr>
            <a:lvl7pPr marL="2056643" indent="0">
              <a:buNone/>
              <a:defRPr sz="1200" b="1"/>
            </a:lvl7pPr>
            <a:lvl8pPr marL="2399416" indent="0">
              <a:buNone/>
              <a:defRPr sz="1200" b="1"/>
            </a:lvl8pPr>
            <a:lvl9pPr marL="27421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485" y="1837850"/>
            <a:ext cx="5088636" cy="41009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600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1pPr>
            <a:lvl2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400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2pPr>
            <a:lvl3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200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3pPr>
            <a:lvl4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200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4pPr>
            <a:lvl5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200" kern="1200" dirty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5pPr>
            <a:lvl6pPr marL="1371198" marR="0" indent="-226947" algn="l" defTabSz="68554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45559"/>
              </a:buClr>
              <a:buSzPct val="90000"/>
              <a:buFont typeface="Arial" panose="020B0604020202020204" pitchFamily="34" charset="0"/>
              <a:buChar char="•"/>
              <a:tabLst/>
              <a:defRPr/>
            </a:lvl6pPr>
            <a:lvl7pPr marL="1601318" marR="0" indent="-230121" algn="l" defTabSz="68554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7pPr>
            <a:lvl8pPr marL="1828264" marR="0" indent="-226947" algn="l" defTabSz="68554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8pPr>
            <a:lvl9pPr marL="2058384" marR="0" indent="-230121" algn="l" defTabSz="68554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1372897"/>
            <a:ext cx="5097780" cy="44408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lang="en-US" sz="1700" b="1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1pPr>
            <a:lvl2pPr marL="342774" indent="0">
              <a:buNone/>
              <a:defRPr sz="1500" b="1"/>
            </a:lvl2pPr>
            <a:lvl3pPr marL="685548" indent="0">
              <a:buNone/>
              <a:defRPr sz="1300" b="1"/>
            </a:lvl3pPr>
            <a:lvl4pPr marL="1028322" indent="0">
              <a:buNone/>
              <a:defRPr sz="1200" b="1"/>
            </a:lvl4pPr>
            <a:lvl5pPr marL="1371096" indent="0">
              <a:buNone/>
              <a:defRPr sz="1200" b="1"/>
            </a:lvl5pPr>
            <a:lvl6pPr marL="1713871" indent="0">
              <a:buNone/>
              <a:defRPr sz="1200" b="1"/>
            </a:lvl6pPr>
            <a:lvl7pPr marL="2056643" indent="0">
              <a:buNone/>
              <a:defRPr sz="1200" b="1"/>
            </a:lvl7pPr>
            <a:lvl8pPr marL="2399416" indent="0">
              <a:buNone/>
              <a:defRPr sz="1200" b="1"/>
            </a:lvl8pPr>
            <a:lvl9pPr marL="2742191" indent="0">
              <a:buNone/>
              <a:defRPr sz="1200" b="1"/>
            </a:lvl9pPr>
          </a:lstStyle>
          <a:p>
            <a:pPr marL="0" lvl="0" indent="0" algn="l" defTabSz="685548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1837850"/>
            <a:ext cx="5097780" cy="41009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600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1pPr>
            <a:lvl2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400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2pPr>
            <a:lvl3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200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3pPr>
            <a:lvl4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200" kern="1200" dirty="0" smtClean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4pPr>
            <a:lvl5pPr algn="l" defTabSz="685548" rtl="0" eaLnBrk="1" latinLnBrk="0" hangingPunct="1">
              <a:lnSpc>
                <a:spcPct val="90000"/>
              </a:lnSpc>
              <a:buFont typeface="Arial" panose="020B0604020202020204" pitchFamily="34" charset="0"/>
              <a:defRPr lang="en-US" sz="1200" kern="1200" dirty="0">
                <a:solidFill>
                  <a:srgbClr val="545559"/>
                </a:solidFill>
                <a:latin typeface="+mn-lt"/>
                <a:ea typeface="+mn-ea"/>
                <a:cs typeface="+mn-cs"/>
              </a:defRPr>
            </a:lvl5pPr>
            <a:lvl6pPr marL="1371198" marR="0" indent="-226947" algn="l" defTabSz="68554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45559"/>
              </a:buClr>
              <a:buSzPct val="90000"/>
              <a:buFont typeface="Arial" panose="020B0604020202020204" pitchFamily="34" charset="0"/>
              <a:buChar char="•"/>
              <a:tabLst/>
              <a:defRPr/>
            </a:lvl6pPr>
            <a:lvl7pPr marL="1601318" marR="0" indent="-230121" algn="l" defTabSz="68554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7pPr>
            <a:lvl8pPr marL="1828264" marR="0" indent="-226947" algn="l" defTabSz="68554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8pPr>
            <a:lvl9pPr marL="2058384" marR="0" indent="-230121" algn="l" defTabSz="68554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ith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54" y="647700"/>
            <a:ext cx="10309859" cy="495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" y="1480146"/>
            <a:ext cx="5934268" cy="44587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050280" y="1479193"/>
            <a:ext cx="4602480" cy="4459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and_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56" y="647700"/>
            <a:ext cx="10309859" cy="495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09214" y="1464301"/>
            <a:ext cx="5863590" cy="44800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9427" y="1478245"/>
            <a:ext cx="4682490" cy="4443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56" y="647700"/>
            <a:ext cx="10309859" cy="495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354556" y="1371600"/>
            <a:ext cx="10309859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157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1_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320688"/>
            <a:ext cx="10972800" cy="56186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56" y="330201"/>
            <a:ext cx="10309859" cy="495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54556" y="1562100"/>
            <a:ext cx="10309859" cy="438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8192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1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11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10341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90067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61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624" y="3940170"/>
            <a:ext cx="4379893" cy="528638"/>
          </a:xfrm>
        </p:spPr>
        <p:txBody>
          <a:bodyPr anchor="b">
            <a:noAutofit/>
          </a:bodyPr>
          <a:lstStyle>
            <a:lvl1pPr marL="0" algn="r" defTabSz="685548" rtl="0" eaLnBrk="1" latinLnBrk="0" hangingPunct="1">
              <a:lnSpc>
                <a:spcPct val="100000"/>
              </a:lnSpc>
              <a:defRPr lang="en-US" sz="1900" b="1" kern="12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11" y="4664267"/>
            <a:ext cx="4379896" cy="417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685548" rtl="0" eaLnBrk="1" latinLnBrk="0" hangingPunct="1">
              <a:lnSpc>
                <a:spcPct val="100000"/>
              </a:lnSpc>
              <a:spcAft>
                <a:spcPts val="450"/>
              </a:spcAft>
              <a:buNone/>
              <a:defRPr lang="en-US" sz="1500" kern="120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774" indent="0" algn="ctr">
              <a:buNone/>
              <a:defRPr sz="1500"/>
            </a:lvl2pPr>
            <a:lvl3pPr marL="685548" indent="0" algn="ctr">
              <a:buNone/>
              <a:defRPr sz="1300"/>
            </a:lvl3pPr>
            <a:lvl4pPr marL="1028322" indent="0" algn="ctr">
              <a:buNone/>
              <a:defRPr sz="1200"/>
            </a:lvl4pPr>
            <a:lvl5pPr marL="1371096" indent="0" algn="ctr">
              <a:buNone/>
              <a:defRPr sz="1200"/>
            </a:lvl5pPr>
            <a:lvl6pPr marL="1713871" indent="0" algn="ctr">
              <a:buNone/>
              <a:defRPr sz="1200"/>
            </a:lvl6pPr>
            <a:lvl7pPr marL="2056643" indent="0" algn="ctr">
              <a:buNone/>
              <a:defRPr sz="1200"/>
            </a:lvl7pPr>
            <a:lvl8pPr marL="2399416" indent="0" algn="ctr">
              <a:buNone/>
              <a:defRPr sz="1200"/>
            </a:lvl8pPr>
            <a:lvl9pPr marL="27421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389374" y="4532670"/>
            <a:ext cx="419481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0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6537965" y="4532670"/>
            <a:ext cx="419481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7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943" y="1092705"/>
            <a:ext cx="8869680" cy="48354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493399"/>
            <a:ext cx="10972800" cy="365125"/>
          </a:xfrm>
          <a:prstGeom prst="rect">
            <a:avLst/>
          </a:prstGeom>
          <a:ln>
            <a:noFill/>
          </a:ln>
        </p:spPr>
        <p:txBody>
          <a:bodyPr vert="horz" lIns="91404" tIns="45702" rIns="91404" bIns="45702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038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0" y="6493399"/>
            <a:ext cx="10972800" cy="365125"/>
          </a:xfrm>
          <a:prstGeom prst="rect">
            <a:avLst/>
          </a:prstGeom>
        </p:spPr>
        <p:txBody>
          <a:bodyPr lIns="91413" tIns="45707" rIns="91413" bIns="45707"/>
          <a:lstStyle/>
          <a:p>
            <a:pPr defTabSz="914132"/>
            <a:fld id="{C93FF0F4-151C-6E42-BC3D-4D5F807AEE47}" type="slidenum">
              <a:rPr lang="en-US" smtClean="0">
                <a:solidFill>
                  <a:srgbClr val="007F9D"/>
                </a:solidFill>
                <a:latin typeface="Arial"/>
              </a:rPr>
              <a:pPr defTabSz="914132"/>
              <a:t>‹#›</a:t>
            </a:fld>
            <a:endParaRPr lang="en-US" dirty="0">
              <a:solidFill>
                <a:srgbClr val="007F9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850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spcBef>
                <a:spcPts val="703"/>
              </a:spcBef>
              <a:defRPr sz="2200"/>
            </a:lvl2pPr>
            <a:lvl3pPr>
              <a:spcBef>
                <a:spcPts val="703"/>
              </a:spcBef>
              <a:defRPr sz="2000"/>
            </a:lvl3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79603270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943" y="1328994"/>
            <a:ext cx="8869680" cy="516255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3377"/>
            <a:ext cx="10972801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GLOBAL ECOSYSTEM DYNAMICS INVESTIGATION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0" y="6493377"/>
            <a:ext cx="10972800" cy="365125"/>
          </a:xfrm>
          <a:prstGeom prst="rect">
            <a:avLst/>
          </a:prstGeom>
          <a:ln>
            <a:noFill/>
          </a:ln>
        </p:spPr>
        <p:txBody>
          <a:bodyPr vert="horz" lIns="101520" tIns="50763" rIns="101520" bIns="50763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454314"/>
            <a:endParaRPr lang="en-US" dirty="0">
              <a:latin typeface="Avenir Medium"/>
              <a:sym typeface="Helvetica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venir Medium"/>
              </a:defRPr>
            </a:lvl1pPr>
          </a:lstStyle>
          <a:p>
            <a:fld id="{C93FF0F4-151C-6E42-BC3D-4D5F807AEE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493404"/>
            <a:ext cx="10972800" cy="365125"/>
          </a:xfrm>
          <a:prstGeom prst="rect">
            <a:avLst/>
          </a:prstGeom>
          <a:ln>
            <a:noFill/>
          </a:ln>
        </p:spPr>
        <p:txBody>
          <a:bodyPr vert="horz" lIns="101378" tIns="50691" rIns="101378" bIns="50691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454314"/>
            <a:endParaRPr lang="en-US" dirty="0">
              <a:latin typeface="Avenir Medium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0449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256" y="1136100"/>
            <a:ext cx="4800600" cy="5391150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235442" y="6521450"/>
            <a:ext cx="1082040" cy="3111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venir Medium"/>
              </a:defRPr>
            </a:lvl1pPr>
          </a:lstStyle>
          <a:p>
            <a:fld id="{E769207E-5F68-DB47-B687-C7F0B98E3ED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5527043" y="1112540"/>
            <a:ext cx="4800600" cy="5391150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0" y="6493377"/>
            <a:ext cx="10972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GLOBAL ECOSYSTEM DYNAMICS INVESTIGATION</a:t>
            </a:r>
          </a:p>
        </p:txBody>
      </p:sp>
    </p:spTree>
    <p:extLst>
      <p:ext uri="{BB962C8B-B14F-4D97-AF65-F5344CB8AC3E}">
        <p14:creationId xmlns:p14="http://schemas.microsoft.com/office/powerpoint/2010/main" val="99230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071659" y="1152386"/>
            <a:ext cx="8829676" cy="232171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5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071659" y="3536156"/>
            <a:ext cx="8829676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lvl1pPr>
            <a:lvl2pPr marL="0" indent="149611" algn="ctr">
              <a:spcBef>
                <a:spcPts val="0"/>
              </a:spcBef>
              <a:buClrTx/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lvl2pPr>
            <a:lvl3pPr marL="0" indent="299196" algn="ctr">
              <a:spcBef>
                <a:spcPts val="0"/>
              </a:spcBef>
              <a:buClrTx/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lvl3pPr>
            <a:lvl4pPr marL="0" indent="448819" algn="ctr">
              <a:spcBef>
                <a:spcPts val="0"/>
              </a:spcBef>
              <a:buClrTx/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lvl4pPr>
            <a:lvl5pPr marL="0" indent="598406" algn="ctr">
              <a:spcBef>
                <a:spcPts val="0"/>
              </a:spcBef>
              <a:buClrTx/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7870695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9046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461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10175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89900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69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49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50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9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3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3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97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97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807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2230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0644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862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186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862"/>
            <a:ext cx="55549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3138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813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4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4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612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319A-8FFC-F844-ABC0-C3928D7465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C620-462B-3848-937E-E84F63C04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517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319A-8FFC-F844-ABC0-C3928D7465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C620-462B-3848-937E-E84F63C04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61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34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3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5" indent="0">
              <a:buNone/>
              <a:defRPr sz="2000" b="1"/>
            </a:lvl2pPr>
            <a:lvl3pPr marL="914109" indent="0">
              <a:buNone/>
              <a:defRPr sz="1800" b="1"/>
            </a:lvl3pPr>
            <a:lvl4pPr marL="1371165" indent="0">
              <a:buNone/>
              <a:defRPr sz="1600" b="1"/>
            </a:lvl4pPr>
            <a:lvl5pPr marL="1828219" indent="0">
              <a:buNone/>
              <a:defRPr sz="1600" b="1"/>
            </a:lvl5pPr>
            <a:lvl6pPr marL="2285274" indent="0">
              <a:buNone/>
              <a:defRPr sz="1600" b="1"/>
            </a:lvl6pPr>
            <a:lvl7pPr marL="2742329" indent="0">
              <a:buNone/>
              <a:defRPr sz="1600" b="1"/>
            </a:lvl7pPr>
            <a:lvl8pPr marL="3199384" indent="0">
              <a:buNone/>
              <a:defRPr sz="1600" b="1"/>
            </a:lvl8pPr>
            <a:lvl9pPr marL="36564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3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5095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5" indent="0">
              <a:buNone/>
              <a:defRPr sz="2000" b="1"/>
            </a:lvl2pPr>
            <a:lvl3pPr marL="914109" indent="0">
              <a:buNone/>
              <a:defRPr sz="1800" b="1"/>
            </a:lvl3pPr>
            <a:lvl4pPr marL="1371165" indent="0">
              <a:buNone/>
              <a:defRPr sz="1600" b="1"/>
            </a:lvl4pPr>
            <a:lvl5pPr marL="1828219" indent="0">
              <a:buNone/>
              <a:defRPr sz="1600" b="1"/>
            </a:lvl5pPr>
            <a:lvl6pPr marL="2285274" indent="0">
              <a:buNone/>
              <a:defRPr sz="1600" b="1"/>
            </a:lvl6pPr>
            <a:lvl7pPr marL="2742329" indent="0">
              <a:buNone/>
              <a:defRPr sz="1600" b="1"/>
            </a:lvl7pPr>
            <a:lvl8pPr marL="3199384" indent="0">
              <a:buNone/>
              <a:defRPr sz="1600" b="1"/>
            </a:lvl8pPr>
            <a:lvl9pPr marL="36564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5095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7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10115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89840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319A-8FFC-F844-ABC0-C3928D7465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C620-462B-3848-937E-E84F63C04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744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319A-8FFC-F844-ABC0-C3928D7465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C620-462B-3848-937E-E84F63C04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0940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9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3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3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97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97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319A-8FFC-F844-ABC0-C3928D7465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C620-462B-3848-937E-E84F63C04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979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319A-8FFC-F844-ABC0-C3928D7465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C620-462B-3848-937E-E84F63C04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024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319A-8FFC-F844-ABC0-C3928D7465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C620-462B-3848-937E-E84F63C04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0345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25" y="457200"/>
            <a:ext cx="35390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802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25" y="2057400"/>
            <a:ext cx="35390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319A-8FFC-F844-ABC0-C3928D7465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C620-462B-3848-937E-E84F63C04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64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25" y="457200"/>
            <a:ext cx="35390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802"/>
            <a:ext cx="55549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25" y="2057400"/>
            <a:ext cx="35390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319A-8FFC-F844-ABC0-C3928D7465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C620-462B-3848-937E-E84F63C04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133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319A-8FFC-F844-ABC0-C3928D7465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C620-462B-3848-937E-E84F63C04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72338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4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4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319A-8FFC-F844-ABC0-C3928D7465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C620-462B-3848-937E-E84F63C04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6057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544831" y="454403"/>
            <a:ext cx="9879329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0" y="1412875"/>
            <a:ext cx="10972800" cy="5030788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Title 5"/>
          <p:cNvSpPr txBox="1">
            <a:spLocks/>
          </p:cNvSpPr>
          <p:nvPr userDrawn="1"/>
        </p:nvSpPr>
        <p:spPr>
          <a:xfrm>
            <a:off x="9296403" y="6504588"/>
            <a:ext cx="1477814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kern="500" spc="200" dirty="0">
                <a:solidFill>
                  <a:srgbClr val="A5A5A5"/>
                </a:solidFill>
              </a:rPr>
              <a:t>jpl.nasa.gov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9"/>
          </p:nvPr>
        </p:nvSpPr>
        <p:spPr>
          <a:xfrm>
            <a:off x="548664" y="6449088"/>
            <a:ext cx="186205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20"/>
          </p:nvPr>
        </p:nvSpPr>
        <p:spPr>
          <a:xfrm>
            <a:off x="2559103" y="6449088"/>
            <a:ext cx="585484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5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7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1" y="457200"/>
            <a:ext cx="35390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8027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1" y="2057400"/>
            <a:ext cx="35390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5" indent="0">
              <a:buNone/>
              <a:defRPr sz="1400"/>
            </a:lvl2pPr>
            <a:lvl3pPr marL="914109" indent="0">
              <a:buNone/>
              <a:defRPr sz="1200"/>
            </a:lvl3pPr>
            <a:lvl4pPr marL="1371165" indent="0">
              <a:buNone/>
              <a:defRPr sz="1000"/>
            </a:lvl4pPr>
            <a:lvl5pPr marL="1828219" indent="0">
              <a:buNone/>
              <a:defRPr sz="1000"/>
            </a:lvl5pPr>
            <a:lvl6pPr marL="2285274" indent="0">
              <a:buNone/>
              <a:defRPr sz="1000"/>
            </a:lvl6pPr>
            <a:lvl7pPr marL="2742329" indent="0">
              <a:buNone/>
              <a:defRPr sz="1000"/>
            </a:lvl7pPr>
            <a:lvl8pPr marL="3199384" indent="0">
              <a:buNone/>
              <a:defRPr sz="1000"/>
            </a:lvl8pPr>
            <a:lvl9pPr marL="365643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1" y="457200"/>
            <a:ext cx="35390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8027"/>
            <a:ext cx="55549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5" indent="0">
              <a:buNone/>
              <a:defRPr sz="2800"/>
            </a:lvl2pPr>
            <a:lvl3pPr marL="914109" indent="0">
              <a:buNone/>
              <a:defRPr sz="2400"/>
            </a:lvl3pPr>
            <a:lvl4pPr marL="1371165" indent="0">
              <a:buNone/>
              <a:defRPr sz="2000"/>
            </a:lvl4pPr>
            <a:lvl5pPr marL="1828219" indent="0">
              <a:buNone/>
              <a:defRPr sz="2000"/>
            </a:lvl5pPr>
            <a:lvl6pPr marL="2285274" indent="0">
              <a:buNone/>
              <a:defRPr sz="2000"/>
            </a:lvl6pPr>
            <a:lvl7pPr marL="2742329" indent="0">
              <a:buNone/>
              <a:defRPr sz="2000"/>
            </a:lvl7pPr>
            <a:lvl8pPr marL="3199384" indent="0">
              <a:buNone/>
              <a:defRPr sz="2000"/>
            </a:lvl8pPr>
            <a:lvl9pPr marL="36564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1" y="2057400"/>
            <a:ext cx="35390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5" indent="0">
              <a:buNone/>
              <a:defRPr sz="1400"/>
            </a:lvl2pPr>
            <a:lvl3pPr marL="914109" indent="0">
              <a:buNone/>
              <a:defRPr sz="1200"/>
            </a:lvl3pPr>
            <a:lvl4pPr marL="1371165" indent="0">
              <a:buNone/>
              <a:defRPr sz="1000"/>
            </a:lvl4pPr>
            <a:lvl5pPr marL="1828219" indent="0">
              <a:buNone/>
              <a:defRPr sz="1000"/>
            </a:lvl5pPr>
            <a:lvl6pPr marL="2285274" indent="0">
              <a:buNone/>
              <a:defRPr sz="1000"/>
            </a:lvl6pPr>
            <a:lvl7pPr marL="2742329" indent="0">
              <a:buNone/>
              <a:defRPr sz="1000"/>
            </a:lvl7pPr>
            <a:lvl8pPr marL="3199384" indent="0">
              <a:buNone/>
              <a:defRPr sz="1000"/>
            </a:lvl8pPr>
            <a:lvl9pPr marL="365643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2C43-AC05-1147-AB07-FB4D2A2C3C8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3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tif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28" Type="http://schemas.openxmlformats.org/officeDocument/2006/relationships/image" Target="../media/image5.tif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4.tif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theme" Target="../theme/theme3.xml"/><Relationship Id="rId9" Type="http://schemas.openxmlformats.org/officeDocument/2006/relationships/image" Target="../media/image19.tif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34"/>
            <a:ext cx="9464040" cy="1325563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954"/>
            <a:ext cx="2468880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72C43-AC05-1147-AB07-FB4D2A2C3C8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954"/>
            <a:ext cx="3703320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954"/>
            <a:ext cx="2468880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BBA46-CE9C-4948-9B54-313BAEE1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1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9" indent="-228529" algn="l" defTabSz="914109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82" indent="-228529" algn="l" defTabSz="9141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37" indent="-228529" algn="l" defTabSz="9141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92" indent="-228529" algn="l" defTabSz="9141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48" indent="-228529" algn="l" defTabSz="9141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01" indent="-228529" algn="l" defTabSz="9141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56" indent="-228529" algn="l" defTabSz="9141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11" indent="-228529" algn="l" defTabSz="9141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67" indent="-228529" algn="l" defTabSz="9141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5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4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84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4"/>
          <p:cNvSpPr/>
          <p:nvPr userDrawn="1"/>
        </p:nvSpPr>
        <p:spPr>
          <a:xfrm>
            <a:off x="0" y="-12428"/>
            <a:ext cx="10972800" cy="930275"/>
          </a:xfrm>
          <a:prstGeom prst="rect">
            <a:avLst/>
          </a:prstGeom>
          <a:gradFill>
            <a:gsLst>
              <a:gs pos="0">
                <a:srgbClr val="1B6CBD"/>
              </a:gs>
              <a:gs pos="100000">
                <a:srgbClr val="4F4F4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913944" eaLnBrk="0" fontAlgn="base" hangingPunct="0">
              <a:spcBef>
                <a:spcPct val="0"/>
              </a:spcBef>
              <a:spcAft>
                <a:spcPct val="0"/>
              </a:spcAft>
              <a:defRPr sz="56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sz="4800" b="1" dirty="0">
              <a:solidFill>
                <a:srgbClr val="000000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556" y="279417"/>
            <a:ext cx="10309859" cy="495300"/>
          </a:xfrm>
          <a:prstGeom prst="rect">
            <a:avLst/>
          </a:prstGeom>
        </p:spPr>
        <p:txBody>
          <a:bodyPr vert="horz" lIns="91413" tIns="45707" rIns="91413" bIns="45707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42954" y="1480331"/>
            <a:ext cx="10309859" cy="4471219"/>
          </a:xfrm>
          <a:prstGeom prst="rect">
            <a:avLst/>
          </a:prstGeom>
        </p:spPr>
        <p:txBody>
          <a:bodyPr vert="horz" lIns="91413" tIns="45707" rIns="91413" bIns="457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4" name="TextBox 63"/>
          <p:cNvSpPr txBox="1"/>
          <p:nvPr userDrawn="1"/>
        </p:nvSpPr>
        <p:spPr>
          <a:xfrm>
            <a:off x="3720859" y="6142263"/>
            <a:ext cx="4466273" cy="553972"/>
          </a:xfrm>
          <a:prstGeom prst="rect">
            <a:avLst/>
          </a:prstGeom>
          <a:noFill/>
        </p:spPr>
        <p:txBody>
          <a:bodyPr wrap="square" lIns="91413" tIns="45707" rIns="91413" bIns="45707" rtlCol="0" anchor="b" anchorCtr="0">
            <a:spAutoFit/>
          </a:bodyPr>
          <a:lstStyle/>
          <a:p>
            <a:pPr algn="ctr" defTabSz="914132"/>
            <a:r>
              <a:rPr lang="en-US" sz="1600" dirty="0" err="1">
                <a:solidFill>
                  <a:srgbClr val="7F7F7F"/>
                </a:solidFill>
                <a:latin typeface="Trebuchet MS"/>
              </a:rPr>
              <a:t>ForestSAT</a:t>
            </a:r>
            <a:r>
              <a:rPr lang="en-US" sz="1600" dirty="0">
                <a:solidFill>
                  <a:srgbClr val="7F7F7F"/>
                </a:solidFill>
                <a:latin typeface="Trebuchet MS"/>
              </a:rPr>
              <a:t>, 2016</a:t>
            </a:r>
          </a:p>
          <a:p>
            <a:pPr algn="ctr" defTabSz="914132"/>
            <a:r>
              <a:rPr lang="en-US" sz="1400" dirty="0">
                <a:solidFill>
                  <a:srgbClr val="7F7F7F"/>
                </a:solidFill>
                <a:latin typeface="Trebuchet MS"/>
              </a:rPr>
              <a:t>Santiago, Chile, Nov 14-18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8476190" y="6281251"/>
            <a:ext cx="465539" cy="276973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 defTabSz="914132"/>
            <a:fld id="{DB8CD98A-3E22-453F-A62A-E5EC241D5152}" type="slidenum">
              <a:rPr lang="en-US" sz="1200" smtClean="0">
                <a:solidFill>
                  <a:srgbClr val="7F7F7F"/>
                </a:solidFill>
                <a:latin typeface="Trebuchet MS"/>
              </a:rPr>
              <a:pPr algn="ctr" defTabSz="914132"/>
              <a:t>‹#›</a:t>
            </a:fld>
            <a:r>
              <a:rPr lang="en-US" sz="800" dirty="0">
                <a:solidFill>
                  <a:srgbClr val="7F7F7F"/>
                </a:solidFill>
                <a:latin typeface="Trebuchet MS"/>
              </a:rPr>
              <a:t> </a:t>
            </a:r>
          </a:p>
        </p:txBody>
      </p:sp>
      <p:sp>
        <p:nvSpPr>
          <p:cNvPr id="19" name="Shape 104"/>
          <p:cNvSpPr/>
          <p:nvPr/>
        </p:nvSpPr>
        <p:spPr>
          <a:xfrm>
            <a:off x="8041884" y="6645269"/>
            <a:ext cx="0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defTabSz="321280">
              <a:tabLst>
                <a:tab pos="249883" algn="l"/>
                <a:tab pos="499768" algn="l"/>
                <a:tab pos="749656" algn="l"/>
                <a:tab pos="999541" algn="l"/>
                <a:tab pos="1249426" algn="l"/>
                <a:tab pos="1499310" algn="l"/>
                <a:tab pos="1749194" algn="l"/>
                <a:tab pos="1999082" algn="l"/>
                <a:tab pos="2248967" algn="l"/>
                <a:tab pos="2498852" algn="l"/>
                <a:tab pos="2748735" algn="l"/>
                <a:tab pos="2998619" algn="l"/>
              </a:tabLst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>
              <a:solidFill>
                <a:srgbClr val="FF060A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628780" y="6093793"/>
            <a:ext cx="2149602" cy="650884"/>
            <a:chOff x="9289064" y="6085138"/>
            <a:chExt cx="2706086" cy="73744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5700" y="6085138"/>
              <a:ext cx="1949450" cy="737445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 userDrawn="1"/>
          </p:nvGrpSpPr>
          <p:grpSpPr>
            <a:xfrm>
              <a:off x="9289064" y="6085138"/>
              <a:ext cx="720618" cy="723832"/>
              <a:chOff x="155792" y="1124530"/>
              <a:chExt cx="1458574" cy="1465080"/>
            </a:xfrm>
          </p:grpSpPr>
          <p:sp>
            <p:nvSpPr>
              <p:cNvPr id="24" name="Shape 104"/>
              <p:cNvSpPr/>
              <p:nvPr/>
            </p:nvSpPr>
            <p:spPr>
              <a:xfrm>
                <a:off x="888469" y="1885881"/>
                <a:ext cx="0" cy="28232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defTabSz="321280">
                  <a:tabLst>
                    <a:tab pos="249883" algn="l"/>
                    <a:tab pos="499768" algn="l"/>
                    <a:tab pos="749656" algn="l"/>
                    <a:tab pos="999541" algn="l"/>
                    <a:tab pos="1249426" algn="l"/>
                    <a:tab pos="1499310" algn="l"/>
                    <a:tab pos="1749194" algn="l"/>
                    <a:tab pos="1999082" algn="l"/>
                    <a:tab pos="2248967" algn="l"/>
                    <a:tab pos="2498852" algn="l"/>
                    <a:tab pos="2748735" algn="l"/>
                    <a:tab pos="2998619" algn="l"/>
                  </a:tabLst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solidFill>
                    <a:srgbClr val="FF060A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pic>
            <p:nvPicPr>
              <p:cNvPr id="25" name="Red Starburst Vector.pdf"/>
              <p:cNvPicPr/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792" y="1124530"/>
                <a:ext cx="1458574" cy="145857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6" name="pasted-image-filtered.png"/>
              <p:cNvPicPr/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297" y="1714501"/>
                <a:ext cx="806022" cy="875109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7" name="pasted-image.tif"/>
              <p:cNvPicPr/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0866" y="1165464"/>
                <a:ext cx="654884" cy="391134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796" y="6110008"/>
            <a:ext cx="1323246" cy="61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2" r:id="rId21"/>
    <p:sldLayoutId id="2147483823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algn="l" defTabSz="685548" rtl="0" eaLnBrk="1" latinLnBrk="0" hangingPunct="1">
        <a:lnSpc>
          <a:spcPts val="1950"/>
        </a:lnSpc>
        <a:spcBef>
          <a:spcPct val="0"/>
        </a:spcBef>
        <a:buNone/>
        <a:defRPr lang="en-US" sz="4000" b="1" kern="1000" spc="-8" baseline="0" dirty="0">
          <a:solidFill>
            <a:schemeClr val="bg1"/>
          </a:solidFill>
          <a:latin typeface="Trebuchet MS" charset="0"/>
          <a:ea typeface="+mn-ea"/>
          <a:cs typeface="Arial" panose="020B0604020202020204" pitchFamily="34" charset="0"/>
        </a:defRPr>
      </a:lvl1pPr>
    </p:titleStyle>
    <p:bodyStyle>
      <a:lvl1pPr marL="228533" indent="-228533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sz="2400" b="1" i="0" kern="1200" baseline="0">
          <a:solidFill>
            <a:srgbClr val="545559"/>
          </a:solidFill>
          <a:latin typeface="+mn-lt"/>
          <a:ea typeface="+mn-ea"/>
          <a:cs typeface="+mn-cs"/>
        </a:defRPr>
      </a:lvl1pPr>
      <a:lvl2pPr marL="457066" indent="-228533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74B543"/>
        </a:buClr>
        <a:buFont typeface="Arial" panose="020B0604020202020204" pitchFamily="34" charset="0"/>
        <a:buChar char="•"/>
        <a:defRPr sz="2000" b="1" i="0" kern="1200" baseline="0">
          <a:solidFill>
            <a:srgbClr val="545559"/>
          </a:solidFill>
          <a:latin typeface="+mn-lt"/>
          <a:ea typeface="+mn-ea"/>
          <a:cs typeface="+mn-cs"/>
        </a:defRPr>
      </a:lvl2pPr>
      <a:lvl3pPr marL="687186" indent="-230121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0098BA"/>
        </a:buClr>
        <a:buFont typeface="Arial" panose="020B0604020202020204" pitchFamily="34" charset="0"/>
        <a:buChar char="•"/>
        <a:defRPr sz="1800" b="1" i="0" kern="1200" baseline="0">
          <a:solidFill>
            <a:srgbClr val="545559"/>
          </a:solidFill>
          <a:latin typeface="+mn-lt"/>
          <a:ea typeface="+mn-ea"/>
          <a:cs typeface="+mn-cs"/>
        </a:defRPr>
      </a:lvl3pPr>
      <a:lvl4pPr marL="914132" indent="-228533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90000"/>
        <a:buFont typeface="Arial" panose="020B0604020202020204" pitchFamily="34" charset="0"/>
        <a:buChar char="•"/>
        <a:defRPr sz="1600" b="1" i="0" kern="1200" baseline="0">
          <a:solidFill>
            <a:srgbClr val="545559"/>
          </a:solidFill>
          <a:latin typeface="+mn-lt"/>
          <a:ea typeface="+mn-ea"/>
          <a:cs typeface="+mn-cs"/>
        </a:defRPr>
      </a:lvl4pPr>
      <a:lvl5pPr marL="1144252" indent="-230121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90000"/>
        <a:buFont typeface="Arial" panose="020B0604020202020204" pitchFamily="34" charset="0"/>
        <a:buChar char="•"/>
        <a:defRPr sz="1400" b="1" i="0" kern="1200" baseline="0">
          <a:solidFill>
            <a:srgbClr val="545559"/>
          </a:solidFill>
          <a:latin typeface="+mn-lt"/>
          <a:ea typeface="+mn-ea"/>
          <a:cs typeface="+mn-cs"/>
        </a:defRPr>
      </a:lvl5pPr>
      <a:lvl6pPr marL="1371198" indent="-226947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9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601318" indent="-230121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0000"/>
        <a:buFont typeface="Arial" panose="020B0604020202020204" pitchFamily="34" charset="0"/>
        <a:buChar char="•"/>
        <a:defRPr lang="en-US" sz="1200" kern="1200" dirty="0">
          <a:solidFill>
            <a:schemeClr val="tx2"/>
          </a:solidFill>
          <a:latin typeface="+mn-lt"/>
          <a:ea typeface="+mn-ea"/>
          <a:cs typeface="+mn-cs"/>
        </a:defRPr>
      </a:lvl7pPr>
      <a:lvl8pPr marL="1828264" indent="-226947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0000"/>
        <a:buFont typeface="Arial" panose="020B0604020202020204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58384" indent="-230121" algn="l" defTabSz="685548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4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8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22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6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71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43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16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91" algn="l" defTabSz="68554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  <p15:guide id="4" orient="horz" pos="3792" userDrawn="1">
          <p15:clr>
            <a:srgbClr val="F26B43"/>
          </p15:clr>
        </p15:guide>
        <p15:guide id="5" orient="horz" pos="192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256" userDrawn="1">
          <p15:clr>
            <a:srgbClr val="F26B43"/>
          </p15:clr>
        </p15:guide>
        <p15:guide id="8" orient="horz" pos="720" userDrawn="1">
          <p15:clr>
            <a:srgbClr val="F26B43"/>
          </p15:clr>
        </p15:guide>
        <p15:guide id="9" orient="horz" pos="408" userDrawn="1">
          <p15:clr>
            <a:srgbClr val="F26B43"/>
          </p15:clr>
        </p15:guide>
        <p15:guide id="10" pos="512" userDrawn="1">
          <p15:clr>
            <a:srgbClr val="F26B43"/>
          </p15:clr>
        </p15:guide>
        <p15:guide id="11" pos="4656" userDrawn="1">
          <p15:clr>
            <a:srgbClr val="F26B43"/>
          </p15:clr>
        </p15:guide>
        <p15:guide id="12" orient="horz" pos="3984" userDrawn="1">
          <p15:clr>
            <a:srgbClr val="F26B43"/>
          </p15:clr>
        </p15:guide>
        <p15:guide id="13" pos="75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7" y="6520397"/>
            <a:ext cx="11063258" cy="365125"/>
          </a:xfrm>
          <a:prstGeom prst="rect">
            <a:avLst/>
          </a:prstGeom>
          <a:solidFill>
            <a:schemeClr val="tx1"/>
          </a:solidFill>
        </p:spPr>
        <p:txBody>
          <a:bodyPr vert="horz" lIns="101520" tIns="50763" rIns="101520" bIns="50763" rtlCol="0" anchor="ctr"/>
          <a:lstStyle>
            <a:lvl1pPr algn="ctr">
              <a:defRPr sz="1600" spc="111">
                <a:solidFill>
                  <a:schemeClr val="bg1"/>
                </a:solidFill>
                <a:latin typeface="Avenir Light"/>
                <a:cs typeface="Avenir Light"/>
              </a:defRPr>
            </a:lvl1pPr>
          </a:lstStyle>
          <a:p>
            <a:pPr defTabSz="454314"/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8720" y="1225424"/>
            <a:ext cx="886968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94" tIns="49352" rIns="98694" bIns="49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349116" y="152400"/>
            <a:ext cx="243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520" tIns="50763" rIns="101520" bIns="50763" anchor="ctr">
            <a:prstTxWarp prst="textNoShape">
              <a:avLst/>
            </a:prstTxWarp>
          </a:bodyPr>
          <a:lstStyle/>
          <a:p>
            <a:pPr algn="ctr" defTabSz="454314"/>
            <a:endParaRPr lang="en-US" sz="2800" kern="0" dirty="0">
              <a:solidFill>
                <a:srgbClr val="FFFFFF"/>
              </a:solidFill>
              <a:latin typeface="Avenir Medium"/>
              <a:sym typeface="Helvetica Light"/>
            </a:endParaRPr>
          </a:p>
        </p:txBody>
      </p:sp>
      <p:pic>
        <p:nvPicPr>
          <p:cNvPr id="11" name="Picture 7" descr="meatball bes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4111" y="5968433"/>
            <a:ext cx="703193" cy="49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informal UMD Sea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36" y="5864453"/>
            <a:ext cx="711366" cy="58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-4500" y="-1440"/>
            <a:ext cx="1120068" cy="933389"/>
            <a:chOff x="-3750" y="-1454"/>
            <a:chExt cx="933390" cy="933389"/>
          </a:xfrm>
          <a:effectLst/>
        </p:grpSpPr>
        <p:pic>
          <p:nvPicPr>
            <p:cNvPr id="20" name="Red Starburst Vector.pdf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3750" y="-1454"/>
              <a:ext cx="933390" cy="933389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21" name="pasted-image-filtered.png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340" y="376659"/>
              <a:ext cx="508766" cy="552374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22" name="pasted-image.tif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731" y="13932"/>
              <a:ext cx="427421" cy="2552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" name="Shape 4"/>
          <p:cNvSpPr/>
          <p:nvPr/>
        </p:nvSpPr>
        <p:spPr>
          <a:xfrm>
            <a:off x="1107481" y="4"/>
            <a:ext cx="9873985" cy="930275"/>
          </a:xfrm>
          <a:prstGeom prst="rect">
            <a:avLst/>
          </a:prstGeom>
          <a:gradFill>
            <a:gsLst>
              <a:gs pos="0">
                <a:srgbClr val="1B6CBD"/>
              </a:gs>
              <a:gs pos="100000">
                <a:srgbClr val="4F4F4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54314">
              <a:defRPr sz="56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sz="5300" kern="0" dirty="0">
              <a:solidFill>
                <a:srgbClr val="FFFFFF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148063" y="106324"/>
            <a:ext cx="9601200" cy="899009"/>
          </a:xfrm>
          <a:prstGeom prst="rect">
            <a:avLst/>
          </a:prstGeom>
        </p:spPr>
        <p:txBody>
          <a:bodyPr lIns="101520" tIns="50763" rIns="101520" bIns="50763"/>
          <a:lstStyle>
            <a:lvl1pPr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4000" b="1" i="0">
                <a:solidFill>
                  <a:schemeClr val="tx1"/>
                </a:solidFill>
                <a:latin typeface="Avenir Next Demi Bold"/>
                <a:ea typeface="+mj-ea"/>
                <a:cs typeface="Avenir Next Demi Bold"/>
              </a:defRPr>
            </a:lvl1pPr>
            <a:lvl2pPr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charset="0"/>
              </a:defRPr>
            </a:lvl2pPr>
            <a:lvl3pPr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charset="0"/>
              </a:defRPr>
            </a:lvl3pPr>
            <a:lvl4pPr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charset="0"/>
              </a:defRPr>
            </a:lvl4pPr>
            <a:lvl5pPr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charset="0"/>
              </a:defRPr>
            </a:lvl5pPr>
            <a:lvl6pPr marL="457200"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charset="0"/>
              </a:defRPr>
            </a:lvl6pPr>
            <a:lvl7pPr marL="914400"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charset="0"/>
              </a:defRPr>
            </a:lvl7pPr>
            <a:lvl8pPr marL="1371600"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charset="0"/>
              </a:defRPr>
            </a:lvl8pPr>
            <a:lvl9pPr marL="1828800" algn="ctr" defTabSz="885825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Narrow" charset="0"/>
              </a:defRPr>
            </a:lvl9pPr>
          </a:lstStyle>
          <a:p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126210" y="-98530"/>
            <a:ext cx="9875520" cy="1143000"/>
          </a:xfrm>
          <a:prstGeom prst="rect">
            <a:avLst/>
          </a:prstGeom>
        </p:spPr>
        <p:txBody>
          <a:bodyPr vert="horz" lIns="101520" tIns="50763" rIns="101520" bIns="50763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3377"/>
            <a:ext cx="10972800" cy="365125"/>
          </a:xfrm>
          <a:prstGeom prst="rect">
            <a:avLst/>
          </a:prstGeom>
          <a:ln>
            <a:noFill/>
          </a:ln>
        </p:spPr>
        <p:txBody>
          <a:bodyPr vert="horz" lIns="101520" tIns="50763" rIns="101520" bIns="50763" rtlCol="0" anchor="ctr"/>
          <a:lstStyle>
            <a:lvl1pPr algn="r">
              <a:defRPr sz="1600">
                <a:solidFill>
                  <a:srgbClr val="FF0000"/>
                </a:solidFill>
                <a:latin typeface="Avenir Medium"/>
              </a:defRPr>
            </a:lvl1pPr>
          </a:lstStyle>
          <a:p>
            <a:pPr defTabSz="454314"/>
            <a:fld id="{087C5AE5-B6CC-9040-8665-6FF7D7FDE268}" type="slidenum">
              <a:rPr lang="en-US" kern="0" smtClean="0">
                <a:sym typeface="Helvetica Light"/>
              </a:rPr>
              <a:pPr defTabSz="454314"/>
              <a:t>‹#›</a:t>
            </a:fld>
            <a:endParaRPr lang="en-US" kern="0" dirty="0"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098" y="2648416"/>
            <a:ext cx="205023" cy="533405"/>
          </a:xfrm>
          <a:prstGeom prst="rect">
            <a:avLst/>
          </a:prstGeom>
          <a:noFill/>
        </p:spPr>
        <p:txBody>
          <a:bodyPr wrap="none" lIns="101520" tIns="50763" rIns="101520" bIns="50763" rtlCol="0">
            <a:spAutoFit/>
          </a:bodyPr>
          <a:lstStyle/>
          <a:p>
            <a:pPr algn="ctr" defTabSz="454314"/>
            <a:endParaRPr lang="en-US" sz="2800" kern="0" dirty="0">
              <a:solidFill>
                <a:srgbClr val="FFFFFF"/>
              </a:solidFill>
              <a:latin typeface="Avenir Medium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277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</p:sldLayoutIdLst>
  <p:txStyles>
    <p:titleStyle>
      <a:lvl1pPr algn="ctr" defTabSz="983508" rtl="0" eaLnBrk="1" fontAlgn="base" hangingPunct="1">
        <a:spcBef>
          <a:spcPct val="0"/>
        </a:spcBef>
        <a:spcAft>
          <a:spcPct val="0"/>
        </a:spcAft>
        <a:defRPr sz="4500" b="1" i="0">
          <a:solidFill>
            <a:srgbClr val="FFFFFF"/>
          </a:solidFill>
          <a:latin typeface="Avenir Next Demi Bold"/>
          <a:ea typeface="+mj-ea"/>
          <a:cs typeface="Avenir Next Demi Bold"/>
        </a:defRPr>
      </a:lvl1pPr>
      <a:lvl2pPr algn="ctr" defTabSz="983508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 Narrow" charset="0"/>
        </a:defRPr>
      </a:lvl2pPr>
      <a:lvl3pPr algn="ctr" defTabSz="983508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 Narrow" charset="0"/>
        </a:defRPr>
      </a:lvl3pPr>
      <a:lvl4pPr algn="ctr" defTabSz="983508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 Narrow" charset="0"/>
        </a:defRPr>
      </a:lvl4pPr>
      <a:lvl5pPr algn="ctr" defTabSz="983508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 Narrow" charset="0"/>
        </a:defRPr>
      </a:lvl5pPr>
      <a:lvl6pPr marL="507603" algn="ctr" defTabSz="983508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 Narrow" charset="0"/>
        </a:defRPr>
      </a:lvl6pPr>
      <a:lvl7pPr marL="1015220" algn="ctr" defTabSz="983508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 Narrow" charset="0"/>
        </a:defRPr>
      </a:lvl7pPr>
      <a:lvl8pPr marL="1522843" algn="ctr" defTabSz="983508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 Narrow" charset="0"/>
        </a:defRPr>
      </a:lvl8pPr>
      <a:lvl9pPr marL="2030449" algn="ctr" defTabSz="983508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 Narrow" charset="0"/>
        </a:defRPr>
      </a:lvl9pPr>
    </p:titleStyle>
    <p:bodyStyle>
      <a:lvl1pPr marL="368371" indent="-368371" algn="l" defTabSz="983508" rtl="0" eaLnBrk="1" fontAlgn="base" hangingPunct="1">
        <a:spcBef>
          <a:spcPct val="50000"/>
        </a:spcBef>
        <a:spcAft>
          <a:spcPct val="0"/>
        </a:spcAft>
        <a:buClr>
          <a:srgbClr val="C32330"/>
        </a:buClr>
        <a:buSzPct val="70000"/>
        <a:buFont typeface="Monotype Sorts" charset="2"/>
        <a:buChar char="n"/>
        <a:defRPr sz="2600" b="1">
          <a:ln>
            <a:solidFill>
              <a:schemeClr val="tx1">
                <a:alpha val="13000"/>
              </a:schemeClr>
            </a:solidFill>
          </a:ln>
          <a:solidFill>
            <a:srgbClr val="000000"/>
          </a:solidFill>
          <a:effectLst/>
          <a:latin typeface="Avenir Medium"/>
          <a:ea typeface="+mn-ea"/>
          <a:cs typeface="+mn-cs"/>
        </a:defRPr>
      </a:lvl1pPr>
      <a:lvl2pPr marL="798420" indent="-303155" algn="l" defTabSz="983508" rtl="0" eaLnBrk="1" fontAlgn="base" hangingPunct="1">
        <a:spcBef>
          <a:spcPct val="15000"/>
        </a:spcBef>
        <a:spcAft>
          <a:spcPct val="0"/>
        </a:spcAft>
        <a:buClr>
          <a:srgbClr val="C32330"/>
        </a:buClr>
        <a:buSzPct val="75000"/>
        <a:buFont typeface="Monotype Sorts" charset="2"/>
        <a:buChar char="F"/>
        <a:defRPr sz="2100" b="1">
          <a:ln>
            <a:solidFill>
              <a:schemeClr val="tx1">
                <a:alpha val="13000"/>
              </a:schemeClr>
            </a:solidFill>
          </a:ln>
          <a:solidFill>
            <a:srgbClr val="000000"/>
          </a:solidFill>
          <a:effectLst/>
          <a:latin typeface="Avenir Medium"/>
          <a:ea typeface="ＭＳ Ｐゴシック" charset="-128"/>
        </a:defRPr>
      </a:lvl2pPr>
      <a:lvl3pPr marL="1170324" indent="-245000" algn="l" defTabSz="983508" rtl="0" eaLnBrk="1" fontAlgn="base" hangingPunct="1">
        <a:spcBef>
          <a:spcPct val="10000"/>
        </a:spcBef>
        <a:spcAft>
          <a:spcPct val="0"/>
        </a:spcAft>
        <a:buClr>
          <a:srgbClr val="C32330"/>
        </a:buClr>
        <a:buSzPct val="50000"/>
        <a:buFont typeface="Monotype Sorts" charset="2"/>
        <a:buChar char="l"/>
        <a:defRPr sz="2000" b="1">
          <a:ln>
            <a:solidFill>
              <a:schemeClr val="tx1">
                <a:alpha val="13000"/>
              </a:schemeClr>
            </a:solidFill>
          </a:ln>
          <a:solidFill>
            <a:srgbClr val="000000"/>
          </a:solidFill>
          <a:effectLst/>
          <a:latin typeface="Avenir Medium"/>
          <a:ea typeface="ＭＳ Ｐゴシック" charset="-128"/>
        </a:defRPr>
      </a:lvl3pPr>
      <a:lvl4pPr marL="1543989" indent="-246765" algn="l" defTabSz="983508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SzPct val="100000"/>
        <a:buChar char="»"/>
        <a:defRPr sz="1800" b="1">
          <a:ln>
            <a:solidFill>
              <a:schemeClr val="tx1">
                <a:alpha val="13000"/>
              </a:schemeClr>
            </a:solidFill>
          </a:ln>
          <a:solidFill>
            <a:srgbClr val="000000"/>
          </a:solidFill>
          <a:effectLst/>
          <a:latin typeface="Avenir Medium"/>
          <a:ea typeface="ＭＳ Ｐゴシック" charset="-128"/>
        </a:defRPr>
      </a:lvl4pPr>
      <a:lvl5pPr marL="1917647" indent="-246765" algn="l" defTabSz="983508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SzPct val="100000"/>
        <a:buFont typeface="Monotype Sorts" charset="2"/>
        <a:buChar char="V"/>
        <a:defRPr sz="1600" b="1">
          <a:ln>
            <a:solidFill>
              <a:schemeClr val="tx1">
                <a:alpha val="13000"/>
              </a:schemeClr>
            </a:solidFill>
          </a:ln>
          <a:solidFill>
            <a:srgbClr val="000000"/>
          </a:solidFill>
          <a:effectLst/>
          <a:latin typeface="Avenir Medium"/>
          <a:ea typeface="ＭＳ Ｐゴシック" charset="-128"/>
        </a:defRPr>
      </a:lvl5pPr>
      <a:lvl6pPr marL="2425261" indent="-246765" algn="l" defTabSz="983508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SzPct val="100000"/>
        <a:buFont typeface="Monotype Sorts" charset="2"/>
        <a:buChar char="V"/>
        <a:defRPr sz="1300" b="1">
          <a:solidFill>
            <a:schemeClr val="tx1"/>
          </a:solidFill>
          <a:latin typeface="+mn-lt"/>
          <a:ea typeface="ＭＳ Ｐゴシック" charset="-128"/>
        </a:defRPr>
      </a:lvl6pPr>
      <a:lvl7pPr marL="2932876" indent="-246765" algn="l" defTabSz="983508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SzPct val="100000"/>
        <a:buFont typeface="Monotype Sorts" charset="2"/>
        <a:buChar char="V"/>
        <a:defRPr sz="1300" b="1">
          <a:solidFill>
            <a:schemeClr val="tx1"/>
          </a:solidFill>
          <a:latin typeface="+mn-lt"/>
          <a:ea typeface="ＭＳ Ｐゴシック" charset="-128"/>
        </a:defRPr>
      </a:lvl7pPr>
      <a:lvl8pPr marL="3440474" indent="-246765" algn="l" defTabSz="983508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SzPct val="100000"/>
        <a:buFont typeface="Monotype Sorts" charset="2"/>
        <a:buChar char="V"/>
        <a:defRPr sz="1300" b="1">
          <a:solidFill>
            <a:schemeClr val="tx1"/>
          </a:solidFill>
          <a:latin typeface="+mn-lt"/>
          <a:ea typeface="ＭＳ Ｐゴシック" charset="-128"/>
        </a:defRPr>
      </a:lvl8pPr>
      <a:lvl9pPr marL="3948089" indent="-246765" algn="l" defTabSz="983508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SzPct val="100000"/>
        <a:buFont typeface="Monotype Sorts" charset="2"/>
        <a:buChar char="V"/>
        <a:defRPr sz="13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603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220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843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449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8059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5676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3285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0899" algn="l" defTabSz="5076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9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787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787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787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28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9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727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9D7319A-8FFC-F844-ABC0-C3928D7465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5/19/19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727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727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157C620-462B-3848-937E-E84F63C04E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05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ogo-above_beth_fina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7092" y="177607"/>
            <a:ext cx="6389381" cy="597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53352" y="6268182"/>
            <a:ext cx="2220989" cy="461639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sz="2400" i="1" dirty="0" err="1">
                <a:solidFill>
                  <a:srgbClr val="000090"/>
                </a:solidFill>
              </a:rPr>
              <a:t>above.nasa.gov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22AD4-C993-4C45-A8C3-C149E556E81C}"/>
              </a:ext>
            </a:extLst>
          </p:cNvPr>
          <p:cNvSpPr txBox="1"/>
          <p:nvPr/>
        </p:nvSpPr>
        <p:spPr>
          <a:xfrm>
            <a:off x="91624" y="478526"/>
            <a:ext cx="2731965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ASTM-5 La Jolla</a:t>
            </a:r>
          </a:p>
          <a:p>
            <a:pPr algn="ctr"/>
            <a:endParaRPr lang="en-US" sz="2200" u="sng" dirty="0"/>
          </a:p>
          <a:p>
            <a:pPr algn="ctr"/>
            <a:r>
              <a:rPr lang="en-US" sz="2200" u="sng" dirty="0"/>
              <a:t>Leadership Group</a:t>
            </a:r>
          </a:p>
          <a:p>
            <a:pPr algn="ctr"/>
            <a:r>
              <a:rPr lang="en-US" sz="2200" dirty="0"/>
              <a:t>Goetz, Miller, Griffith</a:t>
            </a:r>
          </a:p>
          <a:p>
            <a:pPr algn="ctr"/>
            <a:r>
              <a:rPr lang="en-US" sz="2200" dirty="0"/>
              <a:t>Margolis, </a:t>
            </a:r>
            <a:r>
              <a:rPr lang="en-US" sz="2200" dirty="0" err="1"/>
              <a:t>Falkowski</a:t>
            </a:r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Special thanks to</a:t>
            </a:r>
          </a:p>
          <a:p>
            <a:pPr algn="ctr"/>
            <a:r>
              <a:rPr lang="en-US" sz="2200" dirty="0"/>
              <a:t>++ Org </a:t>
            </a:r>
            <a:r>
              <a:rPr lang="en-US" sz="2200" dirty="0" err="1"/>
              <a:t>Cmte</a:t>
            </a:r>
            <a:r>
              <a:rPr lang="en-US" sz="2200" dirty="0"/>
              <a:t> ++</a:t>
            </a:r>
          </a:p>
          <a:p>
            <a:pPr algn="ctr"/>
            <a:r>
              <a:rPr lang="en-US" sz="2200" dirty="0"/>
              <a:t>++ WG Leads ++</a:t>
            </a:r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r>
              <a:rPr lang="en-US" sz="2000" dirty="0"/>
              <a:t>and all who </a:t>
            </a:r>
          </a:p>
          <a:p>
            <a:pPr algn="ctr"/>
            <a:r>
              <a:rPr lang="en-US" sz="2000" dirty="0"/>
              <a:t>contributed results </a:t>
            </a:r>
          </a:p>
          <a:p>
            <a:pPr algn="ctr"/>
            <a:r>
              <a:rPr lang="en-US" sz="2000" dirty="0"/>
              <a:t>about </a:t>
            </a:r>
          </a:p>
          <a:p>
            <a:pPr algn="ctr"/>
            <a:r>
              <a:rPr lang="en-US" sz="2000" dirty="0"/>
              <a:t>   “</a:t>
            </a:r>
            <a:r>
              <a:rPr lang="en-US" sz="2000" i="1" dirty="0"/>
              <a:t>What we’re Learning</a:t>
            </a:r>
            <a:r>
              <a:rPr lang="en-US" sz="2000" dirty="0"/>
              <a:t>”</a:t>
            </a:r>
          </a:p>
          <a:p>
            <a:pPr algn="ctr"/>
            <a:r>
              <a:rPr lang="en-US" sz="2000" dirty="0"/>
              <a:t>from </a:t>
            </a:r>
          </a:p>
          <a:p>
            <a:pPr algn="ctr"/>
            <a:r>
              <a:rPr lang="en-US" sz="2000" dirty="0"/>
              <a:t>Phase I projects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CCC8B-1701-E646-8202-51DCD32127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576" y="5310618"/>
            <a:ext cx="1013254" cy="8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3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3352" y="6021115"/>
            <a:ext cx="2220989" cy="461639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sz="2400" i="1" dirty="0" err="1">
                <a:solidFill>
                  <a:srgbClr val="000090"/>
                </a:solidFill>
              </a:rPr>
              <a:t>above.nasa.gov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699" y="5755565"/>
            <a:ext cx="2494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ASTM-5</a:t>
            </a:r>
          </a:p>
          <a:p>
            <a:pPr algn="ctr"/>
            <a:r>
              <a:rPr lang="en-US" sz="2400" i="1" dirty="0">
                <a:solidFill>
                  <a:srgbClr val="002060"/>
                </a:solidFill>
              </a:rPr>
              <a:t>La Jolla, May 2019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3278" y="1062540"/>
            <a:ext cx="8275558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u="sng" dirty="0"/>
              <a:t>Phase 1 Core Disciplinary Science Working Groups</a:t>
            </a:r>
          </a:p>
          <a:p>
            <a:pPr algn="ctr"/>
            <a:r>
              <a:rPr lang="en-US" sz="2800" dirty="0"/>
              <a:t>Wildfire Disturbance (</a:t>
            </a:r>
            <a:r>
              <a:rPr lang="en-US" sz="2800" i="1" dirty="0"/>
              <a:t>Mack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/>
              <a:t>Vegetation Dynamics (Epstein, </a:t>
            </a:r>
            <a:r>
              <a:rPr lang="en-US" sz="2800" i="1" dirty="0" err="1"/>
              <a:t>Goulden</a:t>
            </a:r>
            <a:r>
              <a:rPr lang="en-US" sz="2800" dirty="0"/>
              <a:t>)</a:t>
            </a:r>
          </a:p>
          <a:p>
            <a:pPr algn="ctr"/>
            <a:r>
              <a:rPr lang="en-US" altLang="ja-JP" sz="2800" dirty="0">
                <a:ea typeface="ＭＳ 明朝"/>
              </a:rPr>
              <a:t>Hydrology &amp; Permafrost (Kimball)</a:t>
            </a:r>
          </a:p>
          <a:p>
            <a:pPr algn="ctr"/>
            <a:r>
              <a:rPr lang="en-US" sz="2800" dirty="0"/>
              <a:t>Carbon Dynamics (</a:t>
            </a:r>
            <a:r>
              <a:rPr lang="en-US" sz="2800" i="1" dirty="0"/>
              <a:t>Chatterjee</a:t>
            </a:r>
            <a:r>
              <a:rPr lang="en-US" sz="2800" dirty="0"/>
              <a:t>, </a:t>
            </a:r>
            <a:r>
              <a:rPr lang="en-US" sz="2800" i="1" dirty="0" err="1"/>
              <a:t>Commane</a:t>
            </a:r>
            <a:r>
              <a:rPr lang="en-US" sz="2800" dirty="0"/>
              <a:t>, </a:t>
            </a:r>
            <a:r>
              <a:rPr lang="en-US" sz="2800" i="1" dirty="0"/>
              <a:t>Natali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/>
              <a:t>Wildlife &amp; Ecosystem Services (</a:t>
            </a:r>
            <a:r>
              <a:rPr lang="en-US" sz="2800" dirty="0" err="1"/>
              <a:t>Boelman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/>
              <a:t>Modeling (Fisher)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10124-70D8-BF48-9BFB-17268BDD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10972800" cy="57785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bove_logo_ppt.gif">
            <a:extLst>
              <a:ext uri="{FF2B5EF4-FFF2-40B4-BE49-F238E27FC236}">
                <a16:creationId xmlns:a16="http://schemas.microsoft.com/office/drawing/2014/main" id="{E7306FC6-8394-674D-A367-503D5FC02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1" y="0"/>
            <a:ext cx="3673502" cy="55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BEE3C-0862-5D4C-9F77-48E1C4F8246F}"/>
              </a:ext>
            </a:extLst>
          </p:cNvPr>
          <p:cNvSpPr txBox="1"/>
          <p:nvPr/>
        </p:nvSpPr>
        <p:spPr>
          <a:xfrm>
            <a:off x="878771" y="4303008"/>
            <a:ext cx="9393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Phase 2 WGs the same, similar, different?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New interdisciplinary WGs?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If so, what should they be?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84AE2C-95B2-FA49-92EA-1DCA04AF691E}"/>
              </a:ext>
            </a:extLst>
          </p:cNvPr>
          <p:cNvCxnSpPr>
            <a:cxnSpLocks/>
          </p:cNvCxnSpPr>
          <p:nvPr/>
        </p:nvCxnSpPr>
        <p:spPr>
          <a:xfrm>
            <a:off x="9407071" y="1544307"/>
            <a:ext cx="0" cy="2560320"/>
          </a:xfrm>
          <a:prstGeom prst="line">
            <a:avLst/>
          </a:prstGeom>
          <a:ln w="1397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297866-1248-4544-9474-9E4055F9831F}"/>
              </a:ext>
            </a:extLst>
          </p:cNvPr>
          <p:cNvCxnSpPr>
            <a:cxnSpLocks/>
          </p:cNvCxnSpPr>
          <p:nvPr/>
        </p:nvCxnSpPr>
        <p:spPr>
          <a:xfrm flipV="1">
            <a:off x="9868390" y="1494879"/>
            <a:ext cx="0" cy="2560320"/>
          </a:xfrm>
          <a:prstGeom prst="line">
            <a:avLst/>
          </a:prstGeom>
          <a:ln w="1397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14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0663" y="352950"/>
            <a:ext cx="9470029" cy="5355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80" dirty="0"/>
              <a:t>Day 3 afternoon Cross-Disciplinary Breakouts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2FC2CD-366F-7E4E-BD2E-8A64CFA2F543}"/>
              </a:ext>
            </a:extLst>
          </p:cNvPr>
          <p:cNvSpPr/>
          <p:nvPr/>
        </p:nvSpPr>
        <p:spPr>
          <a:xfrm>
            <a:off x="1159727" y="1271239"/>
            <a:ext cx="96569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Calibri" panose="020F0502020204030204" pitchFamily="34" charset="0"/>
              </a:rPr>
              <a:t>Notional breakouts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Disturbance – Vegetation</a:t>
            </a:r>
            <a:endParaRPr lang="en-US" sz="2800" dirty="0">
              <a:latin typeface="Symbol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Wildlife – Vegetation Dynamics – Fire</a:t>
            </a:r>
            <a:endParaRPr lang="en-US" sz="2800" dirty="0">
              <a:latin typeface="Symbol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Carbon – Disturbance</a:t>
            </a:r>
            <a:endParaRPr lang="en-US" sz="2800" dirty="0">
              <a:latin typeface="Symbol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Permafrost – Carbon – Hydrology Interactions</a:t>
            </a:r>
            <a:endParaRPr lang="en-US" sz="2800" dirty="0">
              <a:latin typeface="Symbol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Carbon – Modeling – Scaling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i="1" dirty="0">
                <a:latin typeface="Calibri" panose="020F0502020204030204" pitchFamily="34" charset="0"/>
              </a:rPr>
              <a:t>Modeling groups may want to break into various sub-groups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Ideas on other possible cross-cutting themes?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Volunteers to lead breakout groups welcome</a:t>
            </a:r>
          </a:p>
          <a:p>
            <a:endParaRPr lang="en-US" sz="2800" dirty="0">
              <a:latin typeface="SymbolMT"/>
            </a:endParaRPr>
          </a:p>
        </p:txBody>
      </p:sp>
    </p:spTree>
    <p:extLst>
      <p:ext uri="{BB962C8B-B14F-4D97-AF65-F5344CB8AC3E}">
        <p14:creationId xmlns:p14="http://schemas.microsoft.com/office/powerpoint/2010/main" val="97866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1505" y="673359"/>
            <a:ext cx="91744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Fire Disturbance</a:t>
            </a:r>
            <a:r>
              <a:rPr lang="en-US" dirty="0"/>
              <a:t>:</a:t>
            </a:r>
            <a:endParaRPr lang="en-US" b="1" dirty="0"/>
          </a:p>
          <a:p>
            <a:pPr lvl="0"/>
            <a:r>
              <a:rPr lang="en-US" dirty="0"/>
              <a:t>Wildfire soil carbon combustion synthesis</a:t>
            </a:r>
          </a:p>
          <a:p>
            <a:pPr lvl="0"/>
            <a:r>
              <a:rPr lang="en-US" dirty="0"/>
              <a:t>Post-fire forest regrowth composition &amp; trajectories (</a:t>
            </a:r>
            <a:r>
              <a:rPr lang="en-US" b="1" i="1" dirty="0"/>
              <a:t>with Veg Dynamics WG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Vegetation Dynamics</a:t>
            </a:r>
            <a:r>
              <a:rPr lang="en-US" dirty="0"/>
              <a:t>:</a:t>
            </a:r>
            <a:endParaRPr lang="en-US" b="1" dirty="0"/>
          </a:p>
          <a:p>
            <a:pPr lvl="0"/>
            <a:r>
              <a:rPr lang="en-US" dirty="0"/>
              <a:t>Succession/recovery following disturbances (</a:t>
            </a:r>
            <a:r>
              <a:rPr lang="en-US" b="1" i="1" dirty="0"/>
              <a:t>with Fire WG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Forest greening/browning including role of climate &amp; insects in forest decline</a:t>
            </a:r>
          </a:p>
          <a:p>
            <a:pPr lvl="0"/>
            <a:r>
              <a:rPr lang="en-US" dirty="0"/>
              <a:t>Tundra greening/browning including shrub expansion &amp; densification</a:t>
            </a:r>
          </a:p>
          <a:p>
            <a:endParaRPr lang="en-US" b="1" dirty="0"/>
          </a:p>
          <a:p>
            <a:r>
              <a:rPr lang="en-US" b="1" dirty="0"/>
              <a:t>Carbon Dynamics</a:t>
            </a:r>
            <a:r>
              <a:rPr lang="en-US" dirty="0"/>
              <a:t>:</a:t>
            </a:r>
            <a:endParaRPr lang="en-US" b="1" dirty="0"/>
          </a:p>
          <a:p>
            <a:pPr lvl="0"/>
            <a:r>
              <a:rPr lang="en-US" dirty="0"/>
              <a:t>Changes in seasonal amplitude of CO2 concentrations </a:t>
            </a:r>
          </a:p>
          <a:p>
            <a:pPr lvl="0"/>
            <a:r>
              <a:rPr lang="en-US" dirty="0"/>
              <a:t>CH4 data/knowledge gaps;  Aquatic carbon fluxes</a:t>
            </a:r>
          </a:p>
          <a:p>
            <a:pPr lvl="0"/>
            <a:r>
              <a:rPr lang="en-US" dirty="0"/>
              <a:t>Partitioning net ecosystem exchange components </a:t>
            </a:r>
          </a:p>
          <a:p>
            <a:pPr lvl="0"/>
            <a:r>
              <a:rPr lang="en-US" dirty="0"/>
              <a:t>CO2 flux syntheses / C Flux measurements in permafrost ecosystems (</a:t>
            </a:r>
            <a:r>
              <a:rPr lang="en-US" b="1" i="1" dirty="0"/>
              <a:t>with Hydrology/Permafrost WG &amp; Permafrost C Network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Hydrology / Permafrost</a:t>
            </a:r>
            <a:r>
              <a:rPr lang="en-US" dirty="0"/>
              <a:t>:</a:t>
            </a:r>
            <a:endParaRPr lang="en-US" b="1" dirty="0"/>
          </a:p>
          <a:p>
            <a:pPr lvl="0"/>
            <a:r>
              <a:rPr lang="en-US" dirty="0"/>
              <a:t>Active Layer Distribution - synthesize &amp; assess active layer depths (</a:t>
            </a:r>
            <a:r>
              <a:rPr lang="en-US" b="1" i="1" dirty="0"/>
              <a:t>with SAR WGs</a:t>
            </a:r>
            <a:r>
              <a:rPr lang="en-US" dirty="0"/>
              <a:t>)</a:t>
            </a:r>
          </a:p>
          <a:p>
            <a:r>
              <a:rPr lang="en-US" dirty="0"/>
              <a:t>Freeze-thaw dynamics and timing (</a:t>
            </a:r>
            <a:r>
              <a:rPr lang="en-US" b="1" i="1" dirty="0"/>
              <a:t>with C Dynamics WG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Lake trends – comparison of methods &amp; long-term trends in lake area, and drivers</a:t>
            </a:r>
          </a:p>
          <a:p>
            <a:pPr lvl="0"/>
            <a:r>
              <a:rPr lang="en-US" dirty="0"/>
              <a:t>Snow properties – crosscutting synthesis activity </a:t>
            </a:r>
            <a:r>
              <a:rPr lang="en-US" b="1" i="1" dirty="0"/>
              <a:t>with Wildlife WG</a:t>
            </a:r>
            <a:r>
              <a:rPr lang="en-US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479" y="74184"/>
            <a:ext cx="10453607" cy="523190"/>
          </a:xfrm>
          <a:prstGeom prst="rect">
            <a:avLst/>
          </a:prstGeom>
          <a:solidFill>
            <a:schemeClr val="bg1"/>
          </a:solidFill>
        </p:spPr>
        <p:txBody>
          <a:bodyPr wrap="square" lIns="91409" tIns="45705" rIns="91409" bIns="45705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</a:rPr>
              <a:t>Phase 1 </a:t>
            </a:r>
            <a:r>
              <a:rPr lang="en-US" sz="2800" b="1" dirty="0" err="1">
                <a:solidFill>
                  <a:srgbClr val="000090"/>
                </a:solidFill>
              </a:rPr>
              <a:t>ABoVE</a:t>
            </a:r>
            <a:r>
              <a:rPr lang="en-US" sz="2400" b="1" dirty="0">
                <a:solidFill>
                  <a:srgbClr val="000090"/>
                </a:solidFill>
              </a:rPr>
              <a:t> </a:t>
            </a:r>
            <a:r>
              <a:rPr lang="en-US" sz="2800" b="1" dirty="0">
                <a:solidFill>
                  <a:srgbClr val="000090"/>
                </a:solidFill>
              </a:rPr>
              <a:t>WG Coordination &amp; Synthesis Activities</a:t>
            </a:r>
          </a:p>
        </p:txBody>
      </p:sp>
      <p:pic>
        <p:nvPicPr>
          <p:cNvPr id="7" name="Picture 6" descr="logo-above_beth_fina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7539" y="3429000"/>
            <a:ext cx="1828413" cy="170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09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596" y="250269"/>
            <a:ext cx="10453607" cy="523190"/>
          </a:xfrm>
          <a:prstGeom prst="rect">
            <a:avLst/>
          </a:prstGeom>
          <a:solidFill>
            <a:schemeClr val="bg1"/>
          </a:solidFill>
        </p:spPr>
        <p:txBody>
          <a:bodyPr wrap="square" lIns="91409" tIns="45705" rIns="91409" bIns="45705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</a:rPr>
              <a:t>What have we learned / are we learning from </a:t>
            </a:r>
            <a:r>
              <a:rPr lang="en-US" sz="2800" b="1" dirty="0" err="1">
                <a:solidFill>
                  <a:srgbClr val="000090"/>
                </a:solidFill>
              </a:rPr>
              <a:t>ABoVE</a:t>
            </a:r>
            <a:r>
              <a:rPr lang="en-US" sz="2800" b="1" dirty="0">
                <a:solidFill>
                  <a:srgbClr val="000090"/>
                </a:solidFill>
              </a:rPr>
              <a:t> (thus far)?</a:t>
            </a:r>
          </a:p>
        </p:txBody>
      </p:sp>
      <p:pic>
        <p:nvPicPr>
          <p:cNvPr id="7" name="Picture 6" descr="logo-above_beth_fina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5405" y="4919414"/>
            <a:ext cx="1615483" cy="15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D18271-52F5-DB4C-AC8C-65B9B23AC389}"/>
              </a:ext>
            </a:extLst>
          </p:cNvPr>
          <p:cNvSpPr/>
          <p:nvPr/>
        </p:nvSpPr>
        <p:spPr>
          <a:xfrm>
            <a:off x="1483112" y="990667"/>
            <a:ext cx="75722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/>
              <a:t>WG Lead summaries &amp; Invited presentations </a:t>
            </a:r>
          </a:p>
          <a:p>
            <a:pPr algn="ctr">
              <a:spcBef>
                <a:spcPts val="1800"/>
              </a:spcBef>
            </a:pPr>
            <a:r>
              <a:rPr lang="en-US" sz="2400" i="1" dirty="0"/>
              <a:t>Modeling (</a:t>
            </a:r>
            <a:r>
              <a:rPr lang="en-US" sz="2400" b="1" i="1" dirty="0"/>
              <a:t>Josh Fisher </a:t>
            </a:r>
            <a:r>
              <a:rPr lang="en-US" sz="2400" i="1" dirty="0"/>
              <a:t>– invited overview Weds AM)</a:t>
            </a:r>
          </a:p>
          <a:p>
            <a:pPr algn="ctr">
              <a:spcBef>
                <a:spcPts val="1800"/>
              </a:spcBef>
            </a:pPr>
            <a:r>
              <a:rPr lang="en-US" altLang="ja-JP" sz="2400" dirty="0">
                <a:ea typeface="ＭＳ 明朝"/>
              </a:rPr>
              <a:t>Hydrology &amp; Permafrost (</a:t>
            </a:r>
            <a:r>
              <a:rPr lang="en-US" altLang="ja-JP" sz="2400" b="1" dirty="0">
                <a:ea typeface="ＭＳ 明朝"/>
              </a:rPr>
              <a:t>John Kimball</a:t>
            </a:r>
            <a:r>
              <a:rPr lang="en-US" altLang="ja-JP" sz="2400" dirty="0">
                <a:ea typeface="ＭＳ 明朝"/>
              </a:rPr>
              <a:t>)</a:t>
            </a:r>
          </a:p>
          <a:p>
            <a:pPr algn="ctr">
              <a:spcBef>
                <a:spcPts val="1800"/>
              </a:spcBef>
            </a:pPr>
            <a:r>
              <a:rPr lang="en-US" sz="2400" dirty="0"/>
              <a:t>Vegetation Dynamics (</a:t>
            </a:r>
            <a:r>
              <a:rPr lang="en-US" sz="2400" b="1" dirty="0"/>
              <a:t>Howie</a:t>
            </a:r>
            <a:r>
              <a:rPr lang="en-US" sz="2400" dirty="0"/>
              <a:t> </a:t>
            </a:r>
            <a:r>
              <a:rPr lang="en-US" sz="2400" b="1" dirty="0"/>
              <a:t>Epstein, Brendan Rogers</a:t>
            </a:r>
            <a:r>
              <a:rPr lang="en-US" sz="2400" dirty="0"/>
              <a:t>)</a:t>
            </a:r>
          </a:p>
          <a:p>
            <a:pPr algn="ctr"/>
            <a:r>
              <a:rPr lang="en-US" sz="2400" dirty="0"/>
              <a:t>+ </a:t>
            </a:r>
            <a:r>
              <a:rPr lang="en-US" sz="2400" i="1" dirty="0"/>
              <a:t>Invited overview Tues AM (</a:t>
            </a:r>
            <a:r>
              <a:rPr lang="en-US" sz="2400" b="1" i="1" dirty="0"/>
              <a:t>Isla Myers Smith</a:t>
            </a:r>
            <a:r>
              <a:rPr lang="en-US" sz="2400" dirty="0"/>
              <a:t>)</a:t>
            </a:r>
          </a:p>
          <a:p>
            <a:pPr algn="ctr">
              <a:spcBef>
                <a:spcPts val="1800"/>
              </a:spcBef>
            </a:pPr>
            <a:r>
              <a:rPr lang="en-US" sz="2400" dirty="0"/>
              <a:t>Wildfire Disturbance (</a:t>
            </a:r>
            <a:r>
              <a:rPr lang="en-US" sz="2400" b="1" dirty="0"/>
              <a:t>Laura</a:t>
            </a:r>
            <a:r>
              <a:rPr lang="en-US" sz="2400" dirty="0"/>
              <a:t> </a:t>
            </a:r>
            <a:r>
              <a:rPr lang="en-US" sz="2400" b="1" dirty="0" err="1"/>
              <a:t>Bourgeau</a:t>
            </a:r>
            <a:r>
              <a:rPr lang="en-US" sz="2400" b="1" dirty="0"/>
              <a:t>-Chavez</a:t>
            </a:r>
            <a:r>
              <a:rPr lang="en-US" sz="2400" dirty="0"/>
              <a:t>)</a:t>
            </a:r>
          </a:p>
          <a:p>
            <a:pPr algn="ctr"/>
            <a:r>
              <a:rPr lang="en-US" sz="2400" dirty="0"/>
              <a:t>+ </a:t>
            </a:r>
            <a:r>
              <a:rPr lang="en-US" sz="2400" i="1" dirty="0"/>
              <a:t>Invited overview Weds AM (</a:t>
            </a:r>
            <a:r>
              <a:rPr lang="en-US" sz="2400" b="1" i="1" dirty="0" err="1"/>
              <a:t>Xanthe</a:t>
            </a:r>
            <a:r>
              <a:rPr lang="en-US" sz="2400" b="1" i="1" dirty="0"/>
              <a:t> Walker</a:t>
            </a:r>
            <a:r>
              <a:rPr lang="en-US" sz="2400" i="1" dirty="0"/>
              <a:t>)</a:t>
            </a:r>
          </a:p>
          <a:p>
            <a:pPr algn="ctr">
              <a:spcBef>
                <a:spcPts val="1800"/>
              </a:spcBef>
            </a:pPr>
            <a:r>
              <a:rPr lang="en-US" sz="2400" dirty="0"/>
              <a:t>Carbon Dynamics (</a:t>
            </a:r>
            <a:r>
              <a:rPr lang="en-US" sz="2400" b="1" dirty="0"/>
              <a:t>Abhishek Chatterjee</a:t>
            </a:r>
            <a:r>
              <a:rPr lang="en-US" sz="2400" dirty="0"/>
              <a:t>)</a:t>
            </a:r>
          </a:p>
          <a:p>
            <a:pPr algn="ctr">
              <a:spcBef>
                <a:spcPts val="1800"/>
              </a:spcBef>
            </a:pPr>
            <a:r>
              <a:rPr lang="en-US" sz="2400" dirty="0"/>
              <a:t>Wildlife &amp; Ecosystem Services (</a:t>
            </a:r>
            <a:r>
              <a:rPr lang="en-US" sz="2400" b="1" dirty="0"/>
              <a:t>Natalie </a:t>
            </a:r>
            <a:r>
              <a:rPr lang="en-US" sz="2400" b="1" dirty="0" err="1"/>
              <a:t>Boelman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3032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E1D9AD56-7660-4550-A851-D4858C4D6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4" y="1745796"/>
            <a:ext cx="4452614" cy="3498553"/>
          </a:xfr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426CF69-CC54-4049-BAF5-39E1D64E2DA9}"/>
              </a:ext>
            </a:extLst>
          </p:cNvPr>
          <p:cNvSpPr txBox="1"/>
          <p:nvPr/>
        </p:nvSpPr>
        <p:spPr>
          <a:xfrm>
            <a:off x="403827" y="4474364"/>
            <a:ext cx="2082462" cy="646331"/>
          </a:xfrm>
          <a:prstGeom prst="rect">
            <a:avLst/>
          </a:prstGeom>
          <a:solidFill>
            <a:srgbClr val="F8F8F8">
              <a:alpha val="65098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 populations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1200 individuals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4 million GPS locations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7E4A8-91C3-DD42-8758-DF18646D12B2}"/>
              </a:ext>
            </a:extLst>
          </p:cNvPr>
          <p:cNvSpPr txBox="1"/>
          <p:nvPr/>
        </p:nvSpPr>
        <p:spPr>
          <a:xfrm>
            <a:off x="2009434" y="908036"/>
            <a:ext cx="592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Palm, E., Ehlers, L.,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Bentzen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T., Brainerd, S.,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Herriges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J., Hebblewhite, M.</a:t>
            </a:r>
          </a:p>
          <a:p>
            <a:pPr lvl="0" algn="ctr" defTabSz="914400"/>
            <a:r>
              <a:rPr lang="en-US" sz="1400" dirty="0">
                <a:solidFill>
                  <a:prstClr val="black"/>
                </a:solidFill>
              </a:rPr>
              <a:t>Croft, B., Kelly, A., Suitor, M., Joly, K., </a:t>
            </a:r>
            <a:r>
              <a:rPr lang="en-US" sz="1400" dirty="0" err="1">
                <a:solidFill>
                  <a:prstClr val="black"/>
                </a:solidFill>
              </a:rPr>
              <a:t>Adamewicz</a:t>
            </a:r>
            <a:r>
              <a:rPr lang="en-US" sz="1400" dirty="0">
                <a:solidFill>
                  <a:prstClr val="black"/>
                </a:solidFill>
              </a:rPr>
              <a:t>, J., </a:t>
            </a:r>
            <a:r>
              <a:rPr lang="en-US" sz="1400" dirty="0" err="1">
                <a:solidFill>
                  <a:prstClr val="black"/>
                </a:solidFill>
              </a:rPr>
              <a:t>Boelman</a:t>
            </a:r>
            <a:r>
              <a:rPr lang="en-US" sz="1400" dirty="0">
                <a:solidFill>
                  <a:prstClr val="black"/>
                </a:solidFill>
              </a:rPr>
              <a:t>, N. 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E64798-7FF0-354B-BE4B-F54970CBF8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703"/>
                    </a14:imgEffect>
                    <a14:imgEffect>
                      <a14:saturation sa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9442" y="534121"/>
            <a:ext cx="2711713" cy="172994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277EF26-A17E-8C42-84AF-CE0C0E23A532}"/>
              </a:ext>
            </a:extLst>
          </p:cNvPr>
          <p:cNvSpPr/>
          <p:nvPr/>
        </p:nvSpPr>
        <p:spPr>
          <a:xfrm>
            <a:off x="4953000" y="5426162"/>
            <a:ext cx="5614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(above) Modeling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drivers of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Barrenground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herds using tracking data during Spring migration.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lvl="0" algn="ctr" defTabSz="914400"/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(left) </a:t>
            </a:r>
            <a:r>
              <a:rPr lang="en-US" sz="1600" i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Woodland</a:t>
            </a: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herd ranges are impacted by fire and predator utilization of gas exploration cut lines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460BDF6-DD44-7349-8E49-B3920CD17E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999" y="2350344"/>
            <a:ext cx="6239445" cy="28940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F18494-0A7D-CD40-A834-E44C906DF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957" y="5299591"/>
            <a:ext cx="2082462" cy="1450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92"/>
            <a:ext cx="10951444" cy="72480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Interacting Disturbances on Caribou Habitat and Population Dynamics</a:t>
            </a: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Climatic Drivers of Arctic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Barrenground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Caribou Migration During Spring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51CEF9A-5361-406C-A948-6551C7C78AE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13" y="746975"/>
            <a:ext cx="675376" cy="7387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9D64183-8B49-439B-9FA6-99C4334837B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329" y="1517539"/>
            <a:ext cx="1457599" cy="7745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23DF29-7DB6-2340-A399-88243BDD8B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038" y="5362876"/>
            <a:ext cx="829722" cy="132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176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4652 copy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72" y="21032"/>
            <a:ext cx="9643659" cy="683696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8763">
            <a:off x="6188139" y="2748035"/>
            <a:ext cx="716095" cy="30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0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3566" y="741459"/>
            <a:ext cx="874009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Boelman</a:t>
            </a:r>
            <a:r>
              <a:rPr lang="en-US" sz="2200" dirty="0"/>
              <a:t>, Natalie	Lamont-Doherty Earth Observatory, Columbia Univ.</a:t>
            </a:r>
          </a:p>
          <a:p>
            <a:r>
              <a:rPr lang="en-US" sz="2200" dirty="0"/>
              <a:t>Boyer, Alison		Oak Ridge National Laboratory</a:t>
            </a:r>
          </a:p>
          <a:p>
            <a:r>
              <a:rPr lang="en-US" sz="2200" dirty="0"/>
              <a:t>Chatterjee, Abhishek	NASA GSFC / USRA GESTAR</a:t>
            </a:r>
          </a:p>
          <a:p>
            <a:r>
              <a:rPr lang="en-US" sz="2200" dirty="0" err="1"/>
              <a:t>Commane</a:t>
            </a:r>
            <a:r>
              <a:rPr lang="en-US" sz="2200" dirty="0"/>
              <a:t>, </a:t>
            </a:r>
            <a:r>
              <a:rPr lang="en-US" sz="2200" dirty="0" err="1"/>
              <a:t>Róisín</a:t>
            </a:r>
            <a:r>
              <a:rPr lang="en-US" sz="2200" dirty="0"/>
              <a:t>	Columbia University</a:t>
            </a:r>
          </a:p>
          <a:p>
            <a:r>
              <a:rPr lang="en-US" sz="2200" dirty="0" err="1"/>
              <a:t>Falkowski</a:t>
            </a:r>
            <a:r>
              <a:rPr lang="en-US" sz="2200" dirty="0"/>
              <a:t>, Mike		NASA HQ</a:t>
            </a:r>
          </a:p>
          <a:p>
            <a:r>
              <a:rPr lang="en-US" sz="2200" dirty="0"/>
              <a:t>Fisher, Joshua 		NASA JPL</a:t>
            </a:r>
          </a:p>
          <a:p>
            <a:r>
              <a:rPr lang="en-US" sz="2200" dirty="0" err="1"/>
              <a:t>Houben</a:t>
            </a:r>
            <a:r>
              <a:rPr lang="en-US" sz="2200" dirty="0"/>
              <a:t>, Adam		Polar Knowledge Canada</a:t>
            </a:r>
          </a:p>
          <a:p>
            <a:r>
              <a:rPr lang="en-US" sz="2200" dirty="0"/>
              <a:t>Kimball, John 		University of Montana</a:t>
            </a:r>
          </a:p>
          <a:p>
            <a:r>
              <a:rPr lang="en-US" sz="2200" dirty="0"/>
              <a:t>Larson, Elisabeth 	NASA GSFC / SSAI</a:t>
            </a:r>
          </a:p>
          <a:p>
            <a:r>
              <a:rPr lang="en-US" sz="2200" dirty="0" err="1"/>
              <a:t>Loboda</a:t>
            </a:r>
            <a:r>
              <a:rPr lang="en-US" sz="2200" dirty="0"/>
              <a:t>, Tatiana		University of Maryland</a:t>
            </a:r>
          </a:p>
          <a:p>
            <a:r>
              <a:rPr lang="en-US" sz="2200" dirty="0"/>
              <a:t>Mack, Michelle 		Northern Arizona University</a:t>
            </a:r>
          </a:p>
          <a:p>
            <a:r>
              <a:rPr lang="en-US" sz="2200" dirty="0"/>
              <a:t>Neigh, Christopher	NASA GSFC</a:t>
            </a:r>
          </a:p>
          <a:p>
            <a:r>
              <a:rPr lang="en-US" sz="2200" dirty="0" err="1"/>
              <a:t>Prugh</a:t>
            </a:r>
            <a:r>
              <a:rPr lang="en-US" sz="2200" dirty="0"/>
              <a:t>, Laura		</a:t>
            </a:r>
            <a:r>
              <a:rPr lang="en-US" sz="2200" dirty="0" err="1"/>
              <a:t>Univ</a:t>
            </a:r>
            <a:r>
              <a:rPr lang="en-US" sz="2200" dirty="0"/>
              <a:t> of Washington</a:t>
            </a:r>
          </a:p>
          <a:p>
            <a:r>
              <a:rPr lang="en-US" sz="2200" dirty="0"/>
              <a:t>Rogers, Brendan	WHRC</a:t>
            </a:r>
          </a:p>
          <a:p>
            <a:r>
              <a:rPr lang="en-US" sz="2200" dirty="0"/>
              <a:t>Schaefer, Kevin 		National Snow and Ice Data Center</a:t>
            </a:r>
          </a:p>
          <a:p>
            <a:r>
              <a:rPr lang="en-US" sz="2200" dirty="0" err="1"/>
              <a:t>Serbin</a:t>
            </a:r>
            <a:r>
              <a:rPr lang="en-US" sz="2200" dirty="0"/>
              <a:t>, Shawn 		Brookhaven National Laboratory</a:t>
            </a:r>
          </a:p>
          <a:p>
            <a:r>
              <a:rPr lang="en-US" sz="2200" dirty="0" err="1"/>
              <a:t>Turetsky</a:t>
            </a:r>
            <a:r>
              <a:rPr lang="en-US" sz="2200" dirty="0"/>
              <a:t>, Merritt 	University of Guelph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479" y="99519"/>
            <a:ext cx="10453607" cy="523190"/>
          </a:xfrm>
          <a:prstGeom prst="rect">
            <a:avLst/>
          </a:prstGeom>
          <a:solidFill>
            <a:schemeClr val="bg1"/>
          </a:solidFill>
        </p:spPr>
        <p:txBody>
          <a:bodyPr wrap="square" lIns="91409" tIns="45705" rIns="91409" bIns="45705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</a:rPr>
              <a:t>ASTM5 Organizing Committee </a:t>
            </a:r>
            <a:endParaRPr lang="en-US" sz="2400" b="1" dirty="0">
              <a:solidFill>
                <a:srgbClr val="000090"/>
              </a:solidFill>
            </a:endParaRPr>
          </a:p>
        </p:txBody>
      </p:sp>
      <p:pic>
        <p:nvPicPr>
          <p:cNvPr id="7" name="Picture 6" descr="logo-above_beth_fina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451" y="2464266"/>
            <a:ext cx="2527670" cy="236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70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8BEECF-4C29-3B41-87D6-AFC471C07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32"/>
            <a:ext cx="10972800" cy="6574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479" y="253242"/>
            <a:ext cx="4823477" cy="1077188"/>
          </a:xfrm>
          <a:prstGeom prst="rect">
            <a:avLst/>
          </a:prstGeom>
          <a:solidFill>
            <a:schemeClr val="bg1"/>
          </a:solidFill>
        </p:spPr>
        <p:txBody>
          <a:bodyPr wrap="square" lIns="91409" tIns="45705" rIns="91409" bIns="45705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0"/>
                </a:solidFill>
              </a:rPr>
              <a:t>Phases &amp; Timing of </a:t>
            </a:r>
            <a:r>
              <a:rPr lang="en-US" sz="2400" b="1" dirty="0" err="1">
                <a:solidFill>
                  <a:srgbClr val="000090"/>
                </a:solidFill>
              </a:rPr>
              <a:t>ABoVE</a:t>
            </a:r>
            <a:endParaRPr lang="en-US" sz="2400" b="1" dirty="0">
              <a:solidFill>
                <a:srgbClr val="000090"/>
              </a:solidFill>
            </a:endParaRPr>
          </a:p>
          <a:p>
            <a:pPr algn="ctr"/>
            <a:r>
              <a:rPr lang="en-US" sz="2000" b="1" dirty="0">
                <a:solidFill>
                  <a:srgbClr val="000090"/>
                </a:solidFill>
              </a:rPr>
              <a:t>circa 2014 CEP</a:t>
            </a:r>
          </a:p>
          <a:p>
            <a:pPr algn="ctr"/>
            <a:r>
              <a:rPr lang="en-US" i="1" dirty="0" err="1">
                <a:solidFill>
                  <a:srgbClr val="000090"/>
                </a:solidFill>
              </a:rPr>
              <a:t>above.nasa.gov</a:t>
            </a:r>
            <a:r>
              <a:rPr lang="en-US" i="1" dirty="0">
                <a:solidFill>
                  <a:srgbClr val="000090"/>
                </a:solidFill>
              </a:rPr>
              <a:t>/about</a:t>
            </a:r>
          </a:p>
        </p:txBody>
      </p:sp>
    </p:spTree>
    <p:extLst>
      <p:ext uri="{BB962C8B-B14F-4D97-AF65-F5344CB8AC3E}">
        <p14:creationId xmlns:p14="http://schemas.microsoft.com/office/powerpoint/2010/main" val="284652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1385" y="386655"/>
            <a:ext cx="9470029" cy="5355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80" b="1" dirty="0">
                <a:solidFill>
                  <a:srgbClr val="000090"/>
                </a:solidFill>
              </a:rPr>
              <a:t>ASTM5 Objectives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2FC2CD-366F-7E4E-BD2E-8A64CFA2F543}"/>
              </a:ext>
            </a:extLst>
          </p:cNvPr>
          <p:cNvSpPr/>
          <p:nvPr/>
        </p:nvSpPr>
        <p:spPr>
          <a:xfrm>
            <a:off x="1527717" y="1382751"/>
            <a:ext cx="84080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Report on Phase 1 and Airborne project progress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Introduction of new Phase 2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Integration of Phase 2 projects into the </a:t>
            </a:r>
            <a:r>
              <a:rPr lang="en-US" sz="2800" dirty="0" err="1">
                <a:latin typeface="Calibri" panose="020F0502020204030204" pitchFamily="34" charset="0"/>
              </a:rPr>
              <a:t>ABoVE</a:t>
            </a:r>
            <a:r>
              <a:rPr lang="en-US" sz="2800" dirty="0">
                <a:latin typeface="Calibri" panose="020F0502020204030204" pitchFamily="34" charset="0"/>
              </a:rPr>
              <a:t> science team and working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Finalize plans for airborne remote sensing in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Review / refine / advance: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Research progress  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Processing, integration &amp; scaling of field &amp; airborne data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WG synthesis activities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Modeling (of all types)</a:t>
            </a:r>
          </a:p>
        </p:txBody>
      </p:sp>
    </p:spTree>
    <p:extLst>
      <p:ext uri="{BB962C8B-B14F-4D97-AF65-F5344CB8AC3E}">
        <p14:creationId xmlns:p14="http://schemas.microsoft.com/office/powerpoint/2010/main" val="23448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1385" y="520473"/>
            <a:ext cx="9470029" cy="40811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80" b="1" dirty="0" err="1">
                <a:solidFill>
                  <a:srgbClr val="000090"/>
                </a:solidFill>
              </a:rPr>
              <a:t>ABoVE</a:t>
            </a:r>
            <a:r>
              <a:rPr lang="en-US" sz="2880" b="1" dirty="0">
                <a:solidFill>
                  <a:srgbClr val="000090"/>
                </a:solidFill>
              </a:rPr>
              <a:t> Phase 1 Progress </a:t>
            </a:r>
            <a:r>
              <a:rPr lang="en-US" sz="2880" b="1" i="1" dirty="0">
                <a:solidFill>
                  <a:srgbClr val="000090"/>
                </a:solidFill>
              </a:rPr>
              <a:t>thus far</a:t>
            </a:r>
            <a:r>
              <a:rPr lang="en-US" sz="2880" b="1" dirty="0">
                <a:solidFill>
                  <a:srgbClr val="000090"/>
                </a:solidFill>
              </a:rPr>
              <a:t>..</a:t>
            </a:r>
          </a:p>
          <a:p>
            <a:pPr algn="ctr"/>
            <a:endParaRPr lang="en-US" sz="2880" b="1" dirty="0">
              <a:solidFill>
                <a:srgbClr val="000090"/>
              </a:solidFill>
            </a:endParaRPr>
          </a:p>
          <a:p>
            <a:pPr algn="ctr"/>
            <a:r>
              <a:rPr lang="en-US" sz="2880" b="1" dirty="0">
                <a:solidFill>
                  <a:srgbClr val="000090"/>
                </a:solidFill>
              </a:rPr>
              <a:t>208 publications </a:t>
            </a:r>
            <a:r>
              <a:rPr lang="en-US" sz="2880" b="1" i="1" dirty="0">
                <a:solidFill>
                  <a:srgbClr val="000090"/>
                </a:solidFill>
              </a:rPr>
              <a:t>reported</a:t>
            </a:r>
            <a:r>
              <a:rPr lang="en-US" sz="2880" b="1" dirty="0">
                <a:solidFill>
                  <a:srgbClr val="000090"/>
                </a:solidFill>
              </a:rPr>
              <a:t> by 108 projects</a:t>
            </a:r>
          </a:p>
          <a:p>
            <a:pPr algn="ctr"/>
            <a:endParaRPr lang="en-US" sz="2880" dirty="0"/>
          </a:p>
          <a:p>
            <a:pPr algn="ctr"/>
            <a:r>
              <a:rPr lang="en-US" sz="2880" dirty="0"/>
              <a:t>136 publications by </a:t>
            </a:r>
            <a:r>
              <a:rPr lang="en-US" sz="2880" i="1" dirty="0"/>
              <a:t>33 of the </a:t>
            </a:r>
            <a:r>
              <a:rPr lang="en-US" sz="2880" b="1" i="1" dirty="0"/>
              <a:t>85</a:t>
            </a:r>
            <a:r>
              <a:rPr lang="en-US" sz="2880" i="1" dirty="0"/>
              <a:t> </a:t>
            </a:r>
            <a:r>
              <a:rPr lang="en-US" sz="2880" dirty="0"/>
              <a:t>NASA funded projects</a:t>
            </a:r>
          </a:p>
          <a:p>
            <a:pPr algn="ctr"/>
            <a:r>
              <a:rPr lang="en-US" sz="2400" dirty="0"/>
              <a:t>(66 </a:t>
            </a:r>
            <a:r>
              <a:rPr lang="en-US" sz="2400" dirty="0" err="1"/>
              <a:t>ABoVE</a:t>
            </a:r>
            <a:r>
              <a:rPr lang="en-US" sz="2400" dirty="0"/>
              <a:t> + 19 other NASA projects)</a:t>
            </a:r>
          </a:p>
          <a:p>
            <a:pPr algn="ctr"/>
            <a:r>
              <a:rPr lang="en-US" sz="2880" dirty="0"/>
              <a:t>13 pubs by </a:t>
            </a:r>
            <a:r>
              <a:rPr lang="en-US" sz="2880" i="1" dirty="0"/>
              <a:t>4 of the </a:t>
            </a:r>
            <a:r>
              <a:rPr lang="en-US" sz="2880" b="1" i="1" dirty="0"/>
              <a:t>21</a:t>
            </a:r>
            <a:r>
              <a:rPr lang="en-US" sz="2880" i="1" dirty="0"/>
              <a:t> </a:t>
            </a:r>
            <a:r>
              <a:rPr lang="en-US" sz="2880" dirty="0"/>
              <a:t>affiliated projects.</a:t>
            </a:r>
          </a:p>
          <a:p>
            <a:pPr algn="ctr"/>
            <a:r>
              <a:rPr lang="en-US" sz="2880" dirty="0"/>
              <a:t>58 pubs by Partners (NGEE-Arctic &amp; POLAR).</a:t>
            </a:r>
          </a:p>
          <a:p>
            <a:pPr algn="ctr"/>
            <a:endParaRPr lang="en-US" sz="288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93F93F-741B-4D43-8AB9-39FA6732C3E5}"/>
              </a:ext>
            </a:extLst>
          </p:cNvPr>
          <p:cNvSpPr/>
          <p:nvPr/>
        </p:nvSpPr>
        <p:spPr>
          <a:xfrm>
            <a:off x="829443" y="3553605"/>
            <a:ext cx="9470029" cy="28992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80" dirty="0"/>
          </a:p>
          <a:p>
            <a:pPr algn="ctr"/>
            <a:r>
              <a:rPr lang="en-US" sz="2520" dirty="0"/>
              <a:t>**Upload your pub citations to your </a:t>
            </a:r>
            <a:r>
              <a:rPr lang="en-US" sz="2520" dirty="0" err="1"/>
              <a:t>ABoVE</a:t>
            </a:r>
            <a:r>
              <a:rPr lang="en-US" sz="2520" dirty="0"/>
              <a:t> project web site**</a:t>
            </a:r>
          </a:p>
          <a:p>
            <a:pPr algn="ctr"/>
            <a:r>
              <a:rPr lang="en-US" sz="2520" dirty="0"/>
              <a:t>and keep Leadership group / NASA HQ appraised of them.</a:t>
            </a:r>
          </a:p>
          <a:p>
            <a:pPr algn="ctr"/>
            <a:endParaRPr lang="en-US" sz="2880" dirty="0"/>
          </a:p>
          <a:p>
            <a:pPr algn="ctr"/>
            <a:r>
              <a:rPr lang="en-US" sz="2520" dirty="0" err="1"/>
              <a:t>ABoVE</a:t>
            </a:r>
            <a:r>
              <a:rPr lang="en-US" sz="2520" dirty="0"/>
              <a:t> currently has 683 ST members </a:t>
            </a:r>
          </a:p>
          <a:p>
            <a:pPr algn="ctr"/>
            <a:r>
              <a:rPr lang="en-US" sz="2520" dirty="0"/>
              <a:t>and ~1300 “participants”</a:t>
            </a:r>
          </a:p>
          <a:p>
            <a:pPr algn="ctr"/>
            <a:r>
              <a:rPr lang="en-US" sz="2400" i="1" dirty="0"/>
              <a:t>(as of this week)</a:t>
            </a:r>
          </a:p>
        </p:txBody>
      </p:sp>
    </p:spTree>
    <p:extLst>
      <p:ext uri="{BB962C8B-B14F-4D97-AF65-F5344CB8AC3E}">
        <p14:creationId xmlns:p14="http://schemas.microsoft.com/office/powerpoint/2010/main" val="17563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jpe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409" y="205098"/>
            <a:ext cx="9702764" cy="5364131"/>
          </a:xfrm>
        </p:spPr>
      </p:pic>
      <p:pic>
        <p:nvPicPr>
          <p:cNvPr id="5" name="Picture 4" descr="Untitled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836" y="2584141"/>
            <a:ext cx="4866642" cy="4070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087" y="5475434"/>
            <a:ext cx="5030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http://</a:t>
            </a:r>
            <a:r>
              <a:rPr lang="en-US" sz="1400" i="1" dirty="0" err="1"/>
              <a:t>iopscience.iop.org</a:t>
            </a:r>
            <a:r>
              <a:rPr lang="en-US" sz="1400" i="1" dirty="0"/>
              <a:t>/journal/1748-9326/page/</a:t>
            </a:r>
            <a:r>
              <a:rPr lang="en-US" sz="1400" i="1" dirty="0" err="1"/>
              <a:t>ABoVE</a:t>
            </a:r>
            <a:endParaRPr lang="en-US" sz="14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E093C-4044-EA45-81B8-7FE5D993ACF3}"/>
              </a:ext>
            </a:extLst>
          </p:cNvPr>
          <p:cNvSpPr txBox="1"/>
          <p:nvPr/>
        </p:nvSpPr>
        <p:spPr>
          <a:xfrm>
            <a:off x="959823" y="5887845"/>
            <a:ext cx="3303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24 contributed papers thus far.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Several more in press / in review</a:t>
            </a:r>
          </a:p>
        </p:txBody>
      </p:sp>
    </p:spTree>
    <p:extLst>
      <p:ext uri="{BB962C8B-B14F-4D97-AF65-F5344CB8AC3E}">
        <p14:creationId xmlns:p14="http://schemas.microsoft.com/office/powerpoint/2010/main" val="425498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3352" y="5866736"/>
            <a:ext cx="2220989" cy="461639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sz="2400" i="1" dirty="0" err="1">
                <a:solidFill>
                  <a:srgbClr val="000090"/>
                </a:solidFill>
              </a:rPr>
              <a:t>above.nasa.gov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699" y="5601186"/>
            <a:ext cx="2494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ASTM-5</a:t>
            </a:r>
          </a:p>
          <a:p>
            <a:pPr algn="ctr"/>
            <a:r>
              <a:rPr lang="en-US" sz="2400" i="1" dirty="0">
                <a:solidFill>
                  <a:srgbClr val="002060"/>
                </a:solidFill>
              </a:rPr>
              <a:t>La Jolla, May 2019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7032" y="1122554"/>
            <a:ext cx="827555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u="sng" dirty="0"/>
              <a:t>Phase 1 Core Disciplinary Science Working Groups</a:t>
            </a:r>
          </a:p>
          <a:p>
            <a:pPr algn="ctr"/>
            <a:r>
              <a:rPr lang="en-US" sz="2800" dirty="0"/>
              <a:t>Wildfire Disturbance</a:t>
            </a:r>
          </a:p>
          <a:p>
            <a:pPr algn="ctr"/>
            <a:r>
              <a:rPr lang="en-US" sz="2800" dirty="0"/>
              <a:t>Vegetation Dynamics</a:t>
            </a:r>
          </a:p>
          <a:p>
            <a:pPr algn="ctr"/>
            <a:r>
              <a:rPr lang="en-US" altLang="ja-JP" sz="2800" dirty="0">
                <a:ea typeface="ＭＳ 明朝"/>
              </a:rPr>
              <a:t>Hydrology &amp; Permafrost</a:t>
            </a:r>
          </a:p>
          <a:p>
            <a:pPr algn="ctr"/>
            <a:r>
              <a:rPr lang="en-US" sz="2800" dirty="0"/>
              <a:t>Carbon Dynamics</a:t>
            </a:r>
          </a:p>
          <a:p>
            <a:pPr algn="ctr"/>
            <a:r>
              <a:rPr lang="en-US" sz="2800" dirty="0"/>
              <a:t>Wildlife &amp; Ecosystem Services</a:t>
            </a:r>
          </a:p>
          <a:p>
            <a:pPr algn="ctr"/>
            <a:r>
              <a:rPr lang="en-US" sz="2800" dirty="0"/>
              <a:t>Modeling</a:t>
            </a:r>
          </a:p>
          <a:p>
            <a:pPr algn="ctr"/>
            <a:r>
              <a:rPr lang="en-US" sz="2800" dirty="0"/>
              <a:t>Airborne RS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i="1" u="sng" dirty="0"/>
              <a:t>+ other standing &amp; ”ad hoc” WGs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27DDE7-26B6-AD4A-9658-7C74DD60BC2A}"/>
              </a:ext>
            </a:extLst>
          </p:cNvPr>
          <p:cNvCxnSpPr>
            <a:cxnSpLocks/>
          </p:cNvCxnSpPr>
          <p:nvPr/>
        </p:nvCxnSpPr>
        <p:spPr>
          <a:xfrm>
            <a:off x="8207663" y="1805564"/>
            <a:ext cx="0" cy="2560320"/>
          </a:xfrm>
          <a:prstGeom prst="line">
            <a:avLst/>
          </a:prstGeom>
          <a:ln w="1397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D34DE7-3727-A64C-B2F1-71701C99DB2D}"/>
              </a:ext>
            </a:extLst>
          </p:cNvPr>
          <p:cNvCxnSpPr>
            <a:cxnSpLocks/>
          </p:cNvCxnSpPr>
          <p:nvPr/>
        </p:nvCxnSpPr>
        <p:spPr>
          <a:xfrm flipV="1">
            <a:off x="8668982" y="1756136"/>
            <a:ext cx="0" cy="2560320"/>
          </a:xfrm>
          <a:prstGeom prst="line">
            <a:avLst/>
          </a:prstGeom>
          <a:ln w="1397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D610124-70D8-BF48-9BFB-17268BDD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10972800" cy="57785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bove_logo_ppt.gif">
            <a:extLst>
              <a:ext uri="{FF2B5EF4-FFF2-40B4-BE49-F238E27FC236}">
                <a16:creationId xmlns:a16="http://schemas.microsoft.com/office/drawing/2014/main" id="{E7306FC6-8394-674D-A367-503D5FC02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1" y="0"/>
            <a:ext cx="3673502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3352" y="5866736"/>
            <a:ext cx="2220989" cy="461639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sz="2400" i="1" dirty="0" err="1">
                <a:solidFill>
                  <a:srgbClr val="000090"/>
                </a:solidFill>
              </a:rPr>
              <a:t>above.nasa.gov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699" y="5601186"/>
            <a:ext cx="2494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ASTM-5</a:t>
            </a:r>
          </a:p>
          <a:p>
            <a:pPr algn="ctr"/>
            <a:r>
              <a:rPr lang="en-US" sz="2400" i="1" dirty="0">
                <a:solidFill>
                  <a:srgbClr val="002060"/>
                </a:solidFill>
              </a:rPr>
              <a:t>La Jolla, May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10124-70D8-BF48-9BFB-17268BDD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10972800" cy="57785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bove_logo_ppt.gif">
            <a:extLst>
              <a:ext uri="{FF2B5EF4-FFF2-40B4-BE49-F238E27FC236}">
                <a16:creationId xmlns:a16="http://schemas.microsoft.com/office/drawing/2014/main" id="{E7306FC6-8394-674D-A367-503D5FC02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1" y="0"/>
            <a:ext cx="3673502" cy="55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9AA41-C40A-2141-A585-39EAA27706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56" y="914402"/>
            <a:ext cx="10436087" cy="58320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C0AEED-A124-8A46-960E-B67B48A44D25}"/>
              </a:ext>
            </a:extLst>
          </p:cNvPr>
          <p:cNvCxnSpPr>
            <a:cxnSpLocks/>
          </p:cNvCxnSpPr>
          <p:nvPr/>
        </p:nvCxnSpPr>
        <p:spPr>
          <a:xfrm>
            <a:off x="0" y="3579542"/>
            <a:ext cx="109728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D65CD2A-646E-0748-9B60-08392C13DDD5}"/>
              </a:ext>
            </a:extLst>
          </p:cNvPr>
          <p:cNvSpPr txBox="1"/>
          <p:nvPr/>
        </p:nvSpPr>
        <p:spPr>
          <a:xfrm rot="5400000">
            <a:off x="10040556" y="2108136"/>
            <a:ext cx="1230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Core WGs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FA22A-FCDD-384A-A752-1C5B0BD2215D}"/>
              </a:ext>
            </a:extLst>
          </p:cNvPr>
          <p:cNvSpPr txBox="1"/>
          <p:nvPr/>
        </p:nvSpPr>
        <p:spPr>
          <a:xfrm rot="5400000">
            <a:off x="9455237" y="4802403"/>
            <a:ext cx="2400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Other  standing  WGs</a:t>
            </a:r>
          </a:p>
        </p:txBody>
      </p:sp>
    </p:spTree>
    <p:extLst>
      <p:ext uri="{BB962C8B-B14F-4D97-AF65-F5344CB8AC3E}">
        <p14:creationId xmlns:p14="http://schemas.microsoft.com/office/powerpoint/2010/main" val="144037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3352" y="5866736"/>
            <a:ext cx="2220989" cy="461639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sz="2400" i="1" dirty="0" err="1">
                <a:solidFill>
                  <a:srgbClr val="000090"/>
                </a:solidFill>
              </a:rPr>
              <a:t>above.nasa.gov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699" y="5601186"/>
            <a:ext cx="2494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ASTM-5</a:t>
            </a:r>
          </a:p>
          <a:p>
            <a:pPr algn="ctr"/>
            <a:r>
              <a:rPr lang="en-US" sz="2400" i="1" dirty="0">
                <a:solidFill>
                  <a:srgbClr val="002060"/>
                </a:solidFill>
              </a:rPr>
              <a:t>La Jolla, May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10124-70D8-BF48-9BFB-17268BDD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10972800" cy="57785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bove_logo_ppt.gif">
            <a:extLst>
              <a:ext uri="{FF2B5EF4-FFF2-40B4-BE49-F238E27FC236}">
                <a16:creationId xmlns:a16="http://schemas.microsoft.com/office/drawing/2014/main" id="{E7306FC6-8394-674D-A367-503D5FC02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1" y="0"/>
            <a:ext cx="3673502" cy="5588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C0AEED-A124-8A46-960E-B67B48A44D25}"/>
              </a:ext>
            </a:extLst>
          </p:cNvPr>
          <p:cNvCxnSpPr>
            <a:cxnSpLocks/>
          </p:cNvCxnSpPr>
          <p:nvPr/>
        </p:nvCxnSpPr>
        <p:spPr>
          <a:xfrm>
            <a:off x="393699" y="3579542"/>
            <a:ext cx="9999238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D3D05F4-44D4-3749-BD76-AD5BA82A6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3819"/>
            <a:ext cx="10972800" cy="405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78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Custom 6">
      <a:dk1>
        <a:srgbClr val="007F9D"/>
      </a:dk1>
      <a:lt1>
        <a:sysClr val="window" lastClr="FFFFFF"/>
      </a:lt1>
      <a:dk2>
        <a:srgbClr val="545559"/>
      </a:dk2>
      <a:lt2>
        <a:srgbClr val="FFFFFF"/>
      </a:lt2>
      <a:accent1>
        <a:srgbClr val="007F9D"/>
      </a:accent1>
      <a:accent2>
        <a:srgbClr val="74B543"/>
      </a:accent2>
      <a:accent3>
        <a:srgbClr val="545559"/>
      </a:accent3>
      <a:accent4>
        <a:srgbClr val="4BA4B8"/>
      </a:accent4>
      <a:accent5>
        <a:srgbClr val="DC6B2F"/>
      </a:accent5>
      <a:accent6>
        <a:srgbClr val="509E2F"/>
      </a:accent6>
      <a:hlink>
        <a:srgbClr val="545559"/>
      </a:hlink>
      <a:folHlink>
        <a:srgbClr val="ED8B00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di template" id="{9EBA228C-1721-554C-8348-9E0805B21845}" vid="{3BF96DCC-5235-2C43-B20C-9F0A9C970F2B}"/>
    </a:ext>
  </a:extLst>
</a:theme>
</file>

<file path=ppt/theme/theme3.xml><?xml version="1.0" encoding="utf-8"?>
<a:theme xmlns:a="http://schemas.openxmlformats.org/drawingml/2006/main" name="12_GEDI">
  <a:themeElements>
    <a:clrScheme name="icesat11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icesat1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icesat1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sat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esat1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sat1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sat1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sat1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esat1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8012</TotalTime>
  <Words>664</Words>
  <Application>Microsoft Macintosh PowerPoint</Application>
  <PresentationFormat>Custom</PresentationFormat>
  <Paragraphs>153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Arial Narrow</vt:lpstr>
      <vt:lpstr>Avenir Light</vt:lpstr>
      <vt:lpstr>Avenir Medium</vt:lpstr>
      <vt:lpstr>Avenir Next Demi Bold</vt:lpstr>
      <vt:lpstr>Calibri</vt:lpstr>
      <vt:lpstr>Calibri Light</vt:lpstr>
      <vt:lpstr>Helvetica</vt:lpstr>
      <vt:lpstr>Monotype Sorts</vt:lpstr>
      <vt:lpstr>SymbolMT</vt:lpstr>
      <vt:lpstr>Trebuchet MS</vt:lpstr>
      <vt:lpstr>Office Theme</vt:lpstr>
      <vt:lpstr>8_Office Theme</vt:lpstr>
      <vt:lpstr>12_GEDI</vt:lpstr>
      <vt:lpstr>5_Office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Interacting Disturbances on Caribou Habitat and Population Dynamics   Climatic Drivers of Arctic Barrenground Caribou Migration During Spring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&amp; Ecosystem Services Working Group</dc:title>
  <dc:creator>Microsoft Office User</dc:creator>
  <cp:lastModifiedBy>Scott Goetz</cp:lastModifiedBy>
  <cp:revision>405</cp:revision>
  <cp:lastPrinted>2016-08-19T17:59:09Z</cp:lastPrinted>
  <dcterms:created xsi:type="dcterms:W3CDTF">2016-08-17T16:34:41Z</dcterms:created>
  <dcterms:modified xsi:type="dcterms:W3CDTF">2019-05-19T19:02:53Z</dcterms:modified>
</cp:coreProperties>
</file>