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7" r:id="rId2"/>
  </p:sldIdLst>
  <p:sldSz cx="384048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DEB9"/>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8343AD-12B5-4337-BEFD-8158F85A34EC}" v="93" dt="2019-05-16T18:14:08.9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43"/>
    <p:restoredTop sz="96751"/>
  </p:normalViewPr>
  <p:slideViewPr>
    <p:cSldViewPr snapToGrid="0" snapToObjects="1" showGuides="1">
      <p:cViewPr varScale="1">
        <p:scale>
          <a:sx n="29" d="100"/>
          <a:sy n="29" d="100"/>
        </p:scale>
        <p:origin x="1008" y="336"/>
      </p:cViewPr>
      <p:guideLst>
        <p:guide orient="horz" pos="10368"/>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5387342"/>
            <a:ext cx="3264408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17289782"/>
            <a:ext cx="288036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748442-379E-F049-BE53-FCFC746FDAFA}" type="datetimeFigureOut">
              <a:rPr lang="en-US" smtClean="0"/>
              <a:t>5/16/19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AB551-6463-AD4C-8704-FF6C45EF64A0}" type="slidenum">
              <a:rPr lang="en-US" smtClean="0"/>
              <a:t>‹#›</a:t>
            </a:fld>
            <a:endParaRPr lang="en-US"/>
          </a:p>
        </p:txBody>
      </p:sp>
    </p:spTree>
    <p:extLst>
      <p:ext uri="{BB962C8B-B14F-4D97-AF65-F5344CB8AC3E}">
        <p14:creationId xmlns:p14="http://schemas.microsoft.com/office/powerpoint/2010/main" val="257492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748442-379E-F049-BE53-FCFC746FDAFA}" type="datetimeFigureOut">
              <a:rPr lang="en-US" smtClean="0"/>
              <a:t>5/16/19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AB551-6463-AD4C-8704-FF6C45EF64A0}" type="slidenum">
              <a:rPr lang="en-US" smtClean="0"/>
              <a:t>‹#›</a:t>
            </a:fld>
            <a:endParaRPr lang="en-US"/>
          </a:p>
        </p:txBody>
      </p:sp>
    </p:spTree>
    <p:extLst>
      <p:ext uri="{BB962C8B-B14F-4D97-AF65-F5344CB8AC3E}">
        <p14:creationId xmlns:p14="http://schemas.microsoft.com/office/powerpoint/2010/main" val="11956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1752600"/>
            <a:ext cx="828103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1752600"/>
            <a:ext cx="2436304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748442-379E-F049-BE53-FCFC746FDAFA}" type="datetimeFigureOut">
              <a:rPr lang="en-US" smtClean="0"/>
              <a:t>5/16/19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AB551-6463-AD4C-8704-FF6C45EF64A0}" type="slidenum">
              <a:rPr lang="en-US" smtClean="0"/>
              <a:t>‹#›</a:t>
            </a:fld>
            <a:endParaRPr lang="en-US"/>
          </a:p>
        </p:txBody>
      </p:sp>
    </p:spTree>
    <p:extLst>
      <p:ext uri="{BB962C8B-B14F-4D97-AF65-F5344CB8AC3E}">
        <p14:creationId xmlns:p14="http://schemas.microsoft.com/office/powerpoint/2010/main" val="139660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748442-379E-F049-BE53-FCFC746FDAFA}" type="datetimeFigureOut">
              <a:rPr lang="en-US" smtClean="0"/>
              <a:t>5/16/19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AB551-6463-AD4C-8704-FF6C45EF64A0}" type="slidenum">
              <a:rPr lang="en-US" smtClean="0"/>
              <a:t>‹#›</a:t>
            </a:fld>
            <a:endParaRPr lang="en-US"/>
          </a:p>
        </p:txBody>
      </p:sp>
    </p:spTree>
    <p:extLst>
      <p:ext uri="{BB962C8B-B14F-4D97-AF65-F5344CB8AC3E}">
        <p14:creationId xmlns:p14="http://schemas.microsoft.com/office/powerpoint/2010/main" val="322850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8206749"/>
            <a:ext cx="3312414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2029429"/>
            <a:ext cx="33124140" cy="7200898"/>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48442-379E-F049-BE53-FCFC746FDAFA}" type="datetimeFigureOut">
              <a:rPr lang="en-US" smtClean="0"/>
              <a:t>5/16/19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AB551-6463-AD4C-8704-FF6C45EF64A0}" type="slidenum">
              <a:rPr lang="en-US" smtClean="0"/>
              <a:t>‹#›</a:t>
            </a:fld>
            <a:endParaRPr lang="en-US"/>
          </a:p>
        </p:txBody>
      </p:sp>
    </p:spTree>
    <p:extLst>
      <p:ext uri="{BB962C8B-B14F-4D97-AF65-F5344CB8AC3E}">
        <p14:creationId xmlns:p14="http://schemas.microsoft.com/office/powerpoint/2010/main" val="348563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748442-379E-F049-BE53-FCFC746FDAFA}" type="datetimeFigureOut">
              <a:rPr lang="en-US" smtClean="0"/>
              <a:t>5/16/19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AB551-6463-AD4C-8704-FF6C45EF64A0}" type="slidenum">
              <a:rPr lang="en-US" smtClean="0"/>
              <a:t>‹#›</a:t>
            </a:fld>
            <a:endParaRPr lang="en-US"/>
          </a:p>
        </p:txBody>
      </p:sp>
    </p:spTree>
    <p:extLst>
      <p:ext uri="{BB962C8B-B14F-4D97-AF65-F5344CB8AC3E}">
        <p14:creationId xmlns:p14="http://schemas.microsoft.com/office/powerpoint/2010/main" val="384156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7"/>
            <a:ext cx="3312414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8069582"/>
            <a:ext cx="16247028"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2024360"/>
            <a:ext cx="1624702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8069582"/>
            <a:ext cx="16327042"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2024360"/>
            <a:ext cx="1632704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748442-379E-F049-BE53-FCFC746FDAFA}" type="datetimeFigureOut">
              <a:rPr lang="en-US" smtClean="0"/>
              <a:t>5/16/19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AB551-6463-AD4C-8704-FF6C45EF64A0}" type="slidenum">
              <a:rPr lang="en-US" smtClean="0"/>
              <a:t>‹#›</a:t>
            </a:fld>
            <a:endParaRPr lang="en-US"/>
          </a:p>
        </p:txBody>
      </p:sp>
    </p:spTree>
    <p:extLst>
      <p:ext uri="{BB962C8B-B14F-4D97-AF65-F5344CB8AC3E}">
        <p14:creationId xmlns:p14="http://schemas.microsoft.com/office/powerpoint/2010/main" val="255659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748442-379E-F049-BE53-FCFC746FDAFA}" type="datetimeFigureOut">
              <a:rPr lang="en-US" smtClean="0"/>
              <a:t>5/16/19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AB551-6463-AD4C-8704-FF6C45EF64A0}" type="slidenum">
              <a:rPr lang="en-US" smtClean="0"/>
              <a:t>‹#›</a:t>
            </a:fld>
            <a:endParaRPr lang="en-US"/>
          </a:p>
        </p:txBody>
      </p:sp>
    </p:spTree>
    <p:extLst>
      <p:ext uri="{BB962C8B-B14F-4D97-AF65-F5344CB8AC3E}">
        <p14:creationId xmlns:p14="http://schemas.microsoft.com/office/powerpoint/2010/main" val="253397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48442-379E-F049-BE53-FCFC746FDAFA}" type="datetimeFigureOut">
              <a:rPr lang="en-US" smtClean="0"/>
              <a:t>5/16/19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AB551-6463-AD4C-8704-FF6C45EF64A0}" type="slidenum">
              <a:rPr lang="en-US" smtClean="0"/>
              <a:t>‹#›</a:t>
            </a:fld>
            <a:endParaRPr lang="en-US"/>
          </a:p>
        </p:txBody>
      </p:sp>
    </p:spTree>
    <p:extLst>
      <p:ext uri="{BB962C8B-B14F-4D97-AF65-F5344CB8AC3E}">
        <p14:creationId xmlns:p14="http://schemas.microsoft.com/office/powerpoint/2010/main" val="256162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4739647"/>
            <a:ext cx="1944243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C1748442-379E-F049-BE53-FCFC746FDAFA}" type="datetimeFigureOut">
              <a:rPr lang="en-US" smtClean="0"/>
              <a:t>5/16/19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AB551-6463-AD4C-8704-FF6C45EF64A0}" type="slidenum">
              <a:rPr lang="en-US" smtClean="0"/>
              <a:t>‹#›</a:t>
            </a:fld>
            <a:endParaRPr lang="en-US"/>
          </a:p>
        </p:txBody>
      </p:sp>
    </p:spTree>
    <p:extLst>
      <p:ext uri="{BB962C8B-B14F-4D97-AF65-F5344CB8AC3E}">
        <p14:creationId xmlns:p14="http://schemas.microsoft.com/office/powerpoint/2010/main" val="297630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194560"/>
            <a:ext cx="12386548"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4739647"/>
            <a:ext cx="1944243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645332" y="9875520"/>
            <a:ext cx="12386548"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C1748442-379E-F049-BE53-FCFC746FDAFA}" type="datetimeFigureOut">
              <a:rPr lang="en-US" smtClean="0"/>
              <a:t>5/16/19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AB551-6463-AD4C-8704-FF6C45EF64A0}" type="slidenum">
              <a:rPr lang="en-US" smtClean="0"/>
              <a:t>‹#›</a:t>
            </a:fld>
            <a:endParaRPr lang="en-US"/>
          </a:p>
        </p:txBody>
      </p:sp>
    </p:spTree>
    <p:extLst>
      <p:ext uri="{BB962C8B-B14F-4D97-AF65-F5344CB8AC3E}">
        <p14:creationId xmlns:p14="http://schemas.microsoft.com/office/powerpoint/2010/main" val="3908494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7"/>
            <a:ext cx="3312414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0510487"/>
            <a:ext cx="864108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C1748442-379E-F049-BE53-FCFC746FDAFA}" type="datetimeFigureOut">
              <a:rPr lang="en-US" smtClean="0"/>
              <a:t>5/16/19</a:t>
            </a:fld>
            <a:endParaRPr lang="en-US"/>
          </a:p>
        </p:txBody>
      </p:sp>
      <p:sp>
        <p:nvSpPr>
          <p:cNvPr id="5" name="Footer Placeholder 4"/>
          <p:cNvSpPr>
            <a:spLocks noGrp="1"/>
          </p:cNvSpPr>
          <p:nvPr>
            <p:ph type="ftr" sz="quarter" idx="3"/>
          </p:nvPr>
        </p:nvSpPr>
        <p:spPr>
          <a:xfrm>
            <a:off x="12721590" y="30510487"/>
            <a:ext cx="1296162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30510487"/>
            <a:ext cx="864108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3F3AB551-6463-AD4C-8704-FF6C45EF64A0}" type="slidenum">
              <a:rPr lang="en-US" smtClean="0"/>
              <a:t>‹#›</a:t>
            </a:fld>
            <a:endParaRPr lang="en-US"/>
          </a:p>
        </p:txBody>
      </p:sp>
    </p:spTree>
    <p:extLst>
      <p:ext uri="{BB962C8B-B14F-4D97-AF65-F5344CB8AC3E}">
        <p14:creationId xmlns:p14="http://schemas.microsoft.com/office/powerpoint/2010/main" val="787358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gif"/><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15000"/>
          </a:schemeClr>
        </a:solidFill>
        <a:effectLst/>
      </p:bgPr>
    </p:bg>
    <p:spTree>
      <p:nvGrpSpPr>
        <p:cNvPr id="1" name=""/>
        <p:cNvGrpSpPr/>
        <p:nvPr/>
      </p:nvGrpSpPr>
      <p:grpSpPr>
        <a:xfrm>
          <a:off x="0" y="0"/>
          <a:ext cx="0" cy="0"/>
          <a:chOff x="0" y="0"/>
          <a:chExt cx="0" cy="0"/>
        </a:xfrm>
      </p:grpSpPr>
      <p:sp>
        <p:nvSpPr>
          <p:cNvPr id="20" name="AutoShape 29">
            <a:extLst>
              <a:ext uri="{FF2B5EF4-FFF2-40B4-BE49-F238E27FC236}">
                <a16:creationId xmlns:a16="http://schemas.microsoft.com/office/drawing/2014/main" id="{109116FC-5642-7544-9A29-AF66D3053D8B}"/>
              </a:ext>
            </a:extLst>
          </p:cNvPr>
          <p:cNvSpPr>
            <a:spLocks noChangeArrowheads="1"/>
          </p:cNvSpPr>
          <p:nvPr/>
        </p:nvSpPr>
        <p:spPr bwMode="auto">
          <a:xfrm>
            <a:off x="10386418" y="17883401"/>
            <a:ext cx="17465040" cy="14364038"/>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4200" dirty="0"/>
          </a:p>
        </p:txBody>
      </p:sp>
      <p:grpSp>
        <p:nvGrpSpPr>
          <p:cNvPr id="143" name="Group 142">
            <a:extLst>
              <a:ext uri="{FF2B5EF4-FFF2-40B4-BE49-F238E27FC236}">
                <a16:creationId xmlns:a16="http://schemas.microsoft.com/office/drawing/2014/main" id="{1A55E627-58EF-7840-B58F-86E7BDB8A81A}"/>
              </a:ext>
            </a:extLst>
          </p:cNvPr>
          <p:cNvGrpSpPr/>
          <p:nvPr/>
        </p:nvGrpSpPr>
        <p:grpSpPr>
          <a:xfrm>
            <a:off x="75114" y="75492"/>
            <a:ext cx="38039040" cy="32340435"/>
            <a:chOff x="121920" y="271765"/>
            <a:chExt cx="38039040" cy="32340435"/>
          </a:xfrm>
        </p:grpSpPr>
        <p:grpSp>
          <p:nvGrpSpPr>
            <p:cNvPr id="9" name="Group 8">
              <a:extLst>
                <a:ext uri="{FF2B5EF4-FFF2-40B4-BE49-F238E27FC236}">
                  <a16:creationId xmlns:a16="http://schemas.microsoft.com/office/drawing/2014/main" id="{D515B851-79F1-8D49-9F86-CFA65B60BCBE}"/>
                </a:ext>
              </a:extLst>
            </p:cNvPr>
            <p:cNvGrpSpPr>
              <a:grpSpLocks noChangeAspect="1"/>
            </p:cNvGrpSpPr>
            <p:nvPr/>
          </p:nvGrpSpPr>
          <p:grpSpPr>
            <a:xfrm>
              <a:off x="121920" y="271765"/>
              <a:ext cx="38039040" cy="3507409"/>
              <a:chOff x="102187" y="102329"/>
              <a:chExt cx="30825285" cy="2912785"/>
            </a:xfrm>
            <a:gradFill flip="none" rotWithShape="1">
              <a:gsLst>
                <a:gs pos="0">
                  <a:schemeClr val="accent6">
                    <a:lumMod val="0"/>
                    <a:lumOff val="100000"/>
                  </a:schemeClr>
                </a:gs>
                <a:gs pos="35000">
                  <a:schemeClr val="accent6">
                    <a:lumMod val="0"/>
                    <a:lumOff val="100000"/>
                  </a:schemeClr>
                </a:gs>
                <a:gs pos="100000">
                  <a:schemeClr val="accent6">
                    <a:lumMod val="100000"/>
                  </a:schemeClr>
                </a:gs>
              </a:gsLst>
              <a:lin ang="5400000" scaled="1"/>
              <a:tileRect/>
            </a:gradFill>
          </p:grpSpPr>
          <p:sp>
            <p:nvSpPr>
              <p:cNvPr id="10" name="AutoShape 13">
                <a:extLst>
                  <a:ext uri="{FF2B5EF4-FFF2-40B4-BE49-F238E27FC236}">
                    <a16:creationId xmlns:a16="http://schemas.microsoft.com/office/drawing/2014/main" id="{F8F3DF1A-B622-C240-9BB6-13DE403FDF6F}"/>
                  </a:ext>
                </a:extLst>
              </p:cNvPr>
              <p:cNvSpPr>
                <a:spLocks noChangeArrowheads="1"/>
              </p:cNvSpPr>
              <p:nvPr/>
            </p:nvSpPr>
            <p:spPr bwMode="auto">
              <a:xfrm>
                <a:off x="102187" y="102329"/>
                <a:ext cx="30825285" cy="2912785"/>
              </a:xfrm>
              <a:prstGeom prst="roundRect">
                <a:avLst>
                  <a:gd name="adj" fmla="val 10870"/>
                </a:avLst>
              </a:prstGeom>
              <a:grpFill/>
              <a:ln w="9525">
                <a:solidFill>
                  <a:schemeClr val="tx1"/>
                </a:solidFill>
                <a:round/>
                <a:headEnd/>
                <a:tailEnd/>
              </a:ln>
              <a:effectLst/>
            </p:spPr>
            <p:txBody>
              <a:bodyPr wrap="none" lIns="64765" tIns="32383" rIns="64765" bIns="32383" anchor="ctr"/>
              <a:lstStyle/>
              <a:p>
                <a:pPr defTabSz="3109737"/>
                <a:endParaRPr lang="en-US" sz="2100">
                  <a:solidFill>
                    <a:schemeClr val="bg1"/>
                  </a:solidFill>
                </a:endParaRPr>
              </a:p>
            </p:txBody>
          </p:sp>
          <p:sp>
            <p:nvSpPr>
              <p:cNvPr id="11" name="Shape 55">
                <a:extLst>
                  <a:ext uri="{FF2B5EF4-FFF2-40B4-BE49-F238E27FC236}">
                    <a16:creationId xmlns:a16="http://schemas.microsoft.com/office/drawing/2014/main" id="{593A20EC-D1A7-BE45-ADE0-0E5EC1231A8F}"/>
                  </a:ext>
                </a:extLst>
              </p:cNvPr>
              <p:cNvSpPr txBox="1">
                <a:spLocks noChangeAspect="1"/>
              </p:cNvSpPr>
              <p:nvPr/>
            </p:nvSpPr>
            <p:spPr>
              <a:xfrm>
                <a:off x="2881238" y="416920"/>
                <a:ext cx="25391691" cy="1777820"/>
              </a:xfrm>
              <a:prstGeom prst="rect">
                <a:avLst/>
              </a:prstGeom>
              <a:grpFill/>
              <a:ln>
                <a:noFill/>
              </a:ln>
            </p:spPr>
            <p:txBody>
              <a:bodyPr spcFirstLastPara="1" wrap="square" lIns="106663" tIns="106663" rIns="106663" bIns="106663" anchor="t" anchorCtr="0">
                <a:noAutofit/>
              </a:bodyPr>
              <a:lstStyle/>
              <a:p>
                <a:pPr algn="ctr"/>
                <a:r>
                  <a:rPr lang="en-US" sz="6600" dirty="0"/>
                  <a:t> Vulnerability of the Taiga-Tundra Ecotone: Predicting the Magnitude, Variability, and Rate of Change at the Intersection of Arctic and Boreal Ecosystems</a:t>
                </a:r>
                <a:endParaRPr sz="6600" dirty="0"/>
              </a:p>
            </p:txBody>
          </p:sp>
          <p:sp>
            <p:nvSpPr>
              <p:cNvPr id="17" name="Shape 64">
                <a:extLst>
                  <a:ext uri="{FF2B5EF4-FFF2-40B4-BE49-F238E27FC236}">
                    <a16:creationId xmlns:a16="http://schemas.microsoft.com/office/drawing/2014/main" id="{828ECFFF-6BF3-6140-A3FB-046C464DC516}"/>
                  </a:ext>
                </a:extLst>
              </p:cNvPr>
              <p:cNvSpPr txBox="1">
                <a:spLocks noChangeAspect="1"/>
              </p:cNvSpPr>
              <p:nvPr/>
            </p:nvSpPr>
            <p:spPr>
              <a:xfrm>
                <a:off x="950148" y="1699760"/>
                <a:ext cx="2119725" cy="1280289"/>
              </a:xfrm>
              <a:prstGeom prst="rect">
                <a:avLst/>
              </a:prstGeom>
              <a:grpFill/>
              <a:ln>
                <a:noFill/>
              </a:ln>
            </p:spPr>
            <p:txBody>
              <a:bodyPr spcFirstLastPara="1" wrap="square" lIns="106663" tIns="106663" rIns="106663" bIns="106663" anchor="ctr" anchorCtr="0">
                <a:noAutofit/>
              </a:bodyPr>
              <a:lstStyle/>
              <a:p>
                <a:r>
                  <a:rPr lang="es" sz="1633" dirty="0">
                    <a:solidFill>
                      <a:srgbClr val="595959"/>
                    </a:solidFill>
                  </a:rPr>
                  <a:t>Project</a:t>
                </a:r>
                <a:endParaRPr sz="1633" dirty="0">
                  <a:solidFill>
                    <a:srgbClr val="595959"/>
                  </a:solidFill>
                </a:endParaRPr>
              </a:p>
              <a:p>
                <a:r>
                  <a:rPr lang="en-US" sz="1633" dirty="0">
                    <a:solidFill>
                      <a:srgbClr val="595959"/>
                    </a:solidFill>
                  </a:rPr>
                  <a:t>NNH18ZDA001N-TE</a:t>
                </a:r>
              </a:p>
              <a:p>
                <a:r>
                  <a:rPr lang="es" sz="1633" dirty="0">
                    <a:solidFill>
                      <a:srgbClr val="595959"/>
                    </a:solidFill>
                  </a:rPr>
                  <a:t>PI: </a:t>
                </a:r>
                <a:r>
                  <a:rPr lang="en-US" sz="1633" dirty="0">
                    <a:solidFill>
                      <a:srgbClr val="595959"/>
                    </a:solidFill>
                  </a:rPr>
                  <a:t>Amanda Armstrong</a:t>
                </a:r>
                <a:endParaRPr sz="1633" dirty="0">
                  <a:solidFill>
                    <a:srgbClr val="595959"/>
                  </a:solidFill>
                </a:endParaRPr>
              </a:p>
              <a:p>
                <a:r>
                  <a:rPr lang="es" sz="1633" dirty="0">
                    <a:solidFill>
                      <a:srgbClr val="595959"/>
                    </a:solidFill>
                  </a:rPr>
                  <a:t>Universities Space Research Association</a:t>
                </a:r>
                <a:endParaRPr sz="1633" dirty="0">
                  <a:solidFill>
                    <a:srgbClr val="595959"/>
                  </a:solidFill>
                </a:endParaRPr>
              </a:p>
            </p:txBody>
          </p:sp>
          <p:pic>
            <p:nvPicPr>
              <p:cNvPr id="18" name="Shape 65">
                <a:extLst>
                  <a:ext uri="{FF2B5EF4-FFF2-40B4-BE49-F238E27FC236}">
                    <a16:creationId xmlns:a16="http://schemas.microsoft.com/office/drawing/2014/main" id="{99CE420C-FF0A-B646-9416-96286EF26074}"/>
                  </a:ext>
                </a:extLst>
              </p:cNvPr>
              <p:cNvPicPr preferRelativeResize="0">
                <a:picLocks noChangeAspect="1"/>
              </p:cNvPicPr>
              <p:nvPr/>
            </p:nvPicPr>
            <p:blipFill rotWithShape="1">
              <a:blip r:embed="rId2">
                <a:alphaModFix/>
              </a:blip>
              <a:srcRect l="16264" r="10341"/>
              <a:stretch/>
            </p:blipFill>
            <p:spPr>
              <a:xfrm>
                <a:off x="1076309" y="273572"/>
                <a:ext cx="1572969" cy="1426188"/>
              </a:xfrm>
              <a:prstGeom prst="rect">
                <a:avLst/>
              </a:prstGeom>
              <a:noFill/>
              <a:ln>
                <a:noFill/>
              </a:ln>
            </p:spPr>
          </p:pic>
          <p:sp>
            <p:nvSpPr>
              <p:cNvPr id="19" name="Shape 66">
                <a:extLst>
                  <a:ext uri="{FF2B5EF4-FFF2-40B4-BE49-F238E27FC236}">
                    <a16:creationId xmlns:a16="http://schemas.microsoft.com/office/drawing/2014/main" id="{569879C2-5F93-7B41-B650-8E2327E54A5D}"/>
                  </a:ext>
                </a:extLst>
              </p:cNvPr>
              <p:cNvSpPr txBox="1">
                <a:spLocks noChangeAspect="1"/>
              </p:cNvSpPr>
              <p:nvPr/>
            </p:nvSpPr>
            <p:spPr>
              <a:xfrm>
                <a:off x="3301833" y="2077929"/>
                <a:ext cx="24550502" cy="902120"/>
              </a:xfrm>
              <a:prstGeom prst="rect">
                <a:avLst/>
              </a:prstGeom>
              <a:grpFill/>
              <a:ln>
                <a:noFill/>
              </a:ln>
            </p:spPr>
            <p:txBody>
              <a:bodyPr spcFirstLastPara="1" wrap="square" lIns="106663" tIns="106663" rIns="106663" bIns="106663" anchor="t" anchorCtr="0">
                <a:noAutofit/>
              </a:bodyPr>
              <a:lstStyle/>
              <a:p>
                <a:pPr>
                  <a:spcAft>
                    <a:spcPts val="1167"/>
                  </a:spcAft>
                </a:pPr>
                <a:r>
                  <a:rPr lang="es" sz="2800" b="1" dirty="0"/>
                  <a:t>Amanda Armstrong</a:t>
                </a:r>
                <a:r>
                  <a:rPr lang="es" sz="2800" dirty="0"/>
                  <a:t>, Universities Space Research Association, GESTAR; </a:t>
                </a:r>
                <a:r>
                  <a:rPr lang="es" sz="2800" b="1" dirty="0"/>
                  <a:t>Paul Montesano</a:t>
                </a:r>
                <a:r>
                  <a:rPr lang="es" sz="2800" dirty="0"/>
                  <a:t>, SSAI; Batu Osmanoglu and Jon Ranson, NASA Goddard Space Flight Center; Howard Epstein and Herman Shugart, University of Virginia</a:t>
                </a:r>
                <a:endParaRPr sz="2800" dirty="0"/>
              </a:p>
            </p:txBody>
          </p:sp>
        </p:grpSp>
        <p:sp>
          <p:nvSpPr>
            <p:cNvPr id="21" name="AutoShape 30">
              <a:extLst>
                <a:ext uri="{FF2B5EF4-FFF2-40B4-BE49-F238E27FC236}">
                  <a16:creationId xmlns:a16="http://schemas.microsoft.com/office/drawing/2014/main" id="{787E0352-4D39-5644-A7A8-CA86E2F34433}"/>
                </a:ext>
              </a:extLst>
            </p:cNvPr>
            <p:cNvSpPr>
              <a:spLocks noChangeAspect="1" noChangeArrowheads="1"/>
            </p:cNvSpPr>
            <p:nvPr/>
          </p:nvSpPr>
          <p:spPr bwMode="auto">
            <a:xfrm>
              <a:off x="28102560" y="4037200"/>
              <a:ext cx="10058400" cy="28575000"/>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2100" dirty="0"/>
            </a:p>
          </p:txBody>
        </p:sp>
        <p:sp>
          <p:nvSpPr>
            <p:cNvPr id="23" name="AutoShape 4">
              <a:extLst>
                <a:ext uri="{FF2B5EF4-FFF2-40B4-BE49-F238E27FC236}">
                  <a16:creationId xmlns:a16="http://schemas.microsoft.com/office/drawing/2014/main" id="{BF167B6E-CCE2-C44B-80F6-702B110772CA}"/>
                </a:ext>
              </a:extLst>
            </p:cNvPr>
            <p:cNvSpPr>
              <a:spLocks noChangeAspect="1" noChangeArrowheads="1"/>
            </p:cNvSpPr>
            <p:nvPr/>
          </p:nvSpPr>
          <p:spPr bwMode="auto">
            <a:xfrm>
              <a:off x="130880" y="4037200"/>
              <a:ext cx="10058400" cy="28575000"/>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2100" dirty="0"/>
            </a:p>
          </p:txBody>
        </p:sp>
      </p:grpSp>
      <p:sp>
        <p:nvSpPr>
          <p:cNvPr id="22" name="AutoShape 29">
            <a:extLst>
              <a:ext uri="{FF2B5EF4-FFF2-40B4-BE49-F238E27FC236}">
                <a16:creationId xmlns:a16="http://schemas.microsoft.com/office/drawing/2014/main" id="{5565D924-1C18-154E-A3D5-65C9DDCD0D5E}"/>
              </a:ext>
            </a:extLst>
          </p:cNvPr>
          <p:cNvSpPr>
            <a:spLocks noChangeArrowheads="1"/>
          </p:cNvSpPr>
          <p:nvPr/>
        </p:nvSpPr>
        <p:spPr bwMode="auto">
          <a:xfrm>
            <a:off x="10403391" y="3840927"/>
            <a:ext cx="17465040" cy="13952936"/>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4200" dirty="0"/>
          </a:p>
        </p:txBody>
      </p:sp>
      <p:sp>
        <p:nvSpPr>
          <p:cNvPr id="34" name="Text Box 10">
            <a:extLst>
              <a:ext uri="{FF2B5EF4-FFF2-40B4-BE49-F238E27FC236}">
                <a16:creationId xmlns:a16="http://schemas.microsoft.com/office/drawing/2014/main" id="{1F147EC5-1AED-FC46-BE88-5C25D2AD7CB5}"/>
              </a:ext>
            </a:extLst>
          </p:cNvPr>
          <p:cNvSpPr txBox="1">
            <a:spLocks noChangeArrowheads="1"/>
          </p:cNvSpPr>
          <p:nvPr/>
        </p:nvSpPr>
        <p:spPr bwMode="auto">
          <a:xfrm>
            <a:off x="10403391" y="4108879"/>
            <a:ext cx="17465040" cy="804062"/>
          </a:xfrm>
          <a:prstGeom prst="rect">
            <a:avLst/>
          </a:prstGeom>
          <a:noFill/>
          <a:ln w="9525">
            <a:noFill/>
            <a:miter lim="800000"/>
            <a:headEnd/>
            <a:tailEnd/>
          </a:ln>
          <a:effectLst/>
        </p:spPr>
        <p:txBody>
          <a:bodyPr wrap="square" lIns="64765" tIns="32383" rIns="64765" bIns="32383">
            <a:spAutoFit/>
          </a:bodyPr>
          <a:lstStyle/>
          <a:p>
            <a:pPr algn="ctr" defTabSz="3109737">
              <a:spcBef>
                <a:spcPct val="50000"/>
              </a:spcBef>
            </a:pPr>
            <a:r>
              <a:rPr lang="en-US" sz="4800" b="1" dirty="0"/>
              <a:t>Methodological Framework</a:t>
            </a:r>
          </a:p>
        </p:txBody>
      </p:sp>
      <p:sp>
        <p:nvSpPr>
          <p:cNvPr id="26" name="Text Box 42">
            <a:extLst>
              <a:ext uri="{FF2B5EF4-FFF2-40B4-BE49-F238E27FC236}">
                <a16:creationId xmlns:a16="http://schemas.microsoft.com/office/drawing/2014/main" id="{EF118A77-C010-8747-B8F2-1A74BDA4087A}"/>
              </a:ext>
            </a:extLst>
          </p:cNvPr>
          <p:cNvSpPr txBox="1">
            <a:spLocks noChangeArrowheads="1"/>
          </p:cNvSpPr>
          <p:nvPr/>
        </p:nvSpPr>
        <p:spPr bwMode="auto">
          <a:xfrm>
            <a:off x="156259" y="12082854"/>
            <a:ext cx="9945439" cy="804062"/>
          </a:xfrm>
          <a:prstGeom prst="rect">
            <a:avLst/>
          </a:prstGeom>
          <a:noFill/>
          <a:ln w="9525">
            <a:noFill/>
            <a:miter lim="800000"/>
            <a:headEnd/>
            <a:tailEnd/>
          </a:ln>
          <a:effectLst/>
        </p:spPr>
        <p:txBody>
          <a:bodyPr wrap="square" lIns="64765" tIns="32383" rIns="64765" bIns="32383">
            <a:spAutoFit/>
          </a:bodyPr>
          <a:lstStyle/>
          <a:p>
            <a:pPr algn="ctr" defTabSz="3109737">
              <a:spcBef>
                <a:spcPct val="50000"/>
              </a:spcBef>
            </a:pPr>
            <a:r>
              <a:rPr lang="en-US" sz="4800" b="1" dirty="0"/>
              <a:t>Objectives</a:t>
            </a:r>
          </a:p>
        </p:txBody>
      </p:sp>
      <p:pic>
        <p:nvPicPr>
          <p:cNvPr id="146" name="Picture 145">
            <a:extLst>
              <a:ext uri="{FF2B5EF4-FFF2-40B4-BE49-F238E27FC236}">
                <a16:creationId xmlns:a16="http://schemas.microsoft.com/office/drawing/2014/main" id="{69125A18-5282-D44D-8AB9-88E9BD1CC053}"/>
              </a:ext>
            </a:extLst>
          </p:cNvPr>
          <p:cNvPicPr>
            <a:picLocks noChangeAspect="1"/>
          </p:cNvPicPr>
          <p:nvPr/>
        </p:nvPicPr>
        <p:blipFill>
          <a:blip r:embed="rId3"/>
          <a:stretch>
            <a:fillRect/>
          </a:stretch>
        </p:blipFill>
        <p:spPr>
          <a:xfrm>
            <a:off x="34475425" y="1828549"/>
            <a:ext cx="2984942" cy="1091790"/>
          </a:xfrm>
          <a:prstGeom prst="rect">
            <a:avLst/>
          </a:prstGeom>
        </p:spPr>
      </p:pic>
      <p:pic>
        <p:nvPicPr>
          <p:cNvPr id="147" name="Picture 2" descr="https://lh6.googleusercontent.com/HnYs7Nr6NZzIccUlTTakunbDBuEoRxmqT4EPpWR6nc74kq6o1FiGn4Uld6KiFIN3jK2ZxU_1fPAzHZ2XMff0BN1MgrmaQQbEaQSFOrKqqxAvtgMX1LAnCil4FUjUlMsjcBHNpkl1">
            <a:extLst>
              <a:ext uri="{FF2B5EF4-FFF2-40B4-BE49-F238E27FC236}">
                <a16:creationId xmlns:a16="http://schemas.microsoft.com/office/drawing/2014/main" id="{5B1608EA-EEA8-AD4D-A092-91BB0512C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8650" y="19235216"/>
            <a:ext cx="13104255" cy="9371986"/>
          </a:xfrm>
          <a:prstGeom prst="rect">
            <a:avLst/>
          </a:prstGeom>
          <a:noFill/>
          <a:extLst>
            <a:ext uri="{909E8E84-426E-40DD-AFC4-6F175D3DCCD1}">
              <a14:hiddenFill xmlns:a14="http://schemas.microsoft.com/office/drawing/2010/main">
                <a:solidFill>
                  <a:srgbClr val="FFFFFF"/>
                </a:solidFill>
              </a14:hiddenFill>
            </a:ext>
          </a:extLst>
        </p:spPr>
      </p:pic>
      <p:grpSp>
        <p:nvGrpSpPr>
          <p:cNvPr id="148" name="Group 147">
            <a:extLst>
              <a:ext uri="{FF2B5EF4-FFF2-40B4-BE49-F238E27FC236}">
                <a16:creationId xmlns:a16="http://schemas.microsoft.com/office/drawing/2014/main" id="{52421408-A2EE-8B40-AE4C-AB12876581D1}"/>
              </a:ext>
            </a:extLst>
          </p:cNvPr>
          <p:cNvGrpSpPr>
            <a:grpSpLocks noChangeAspect="1"/>
          </p:cNvGrpSpPr>
          <p:nvPr/>
        </p:nvGrpSpPr>
        <p:grpSpPr>
          <a:xfrm>
            <a:off x="11182721" y="5316945"/>
            <a:ext cx="15762882" cy="10997885"/>
            <a:chOff x="134877" y="102229"/>
            <a:chExt cx="9682809" cy="6755771"/>
          </a:xfrm>
        </p:grpSpPr>
        <p:grpSp>
          <p:nvGrpSpPr>
            <p:cNvPr id="149" name="Group 148">
              <a:extLst>
                <a:ext uri="{FF2B5EF4-FFF2-40B4-BE49-F238E27FC236}">
                  <a16:creationId xmlns:a16="http://schemas.microsoft.com/office/drawing/2014/main" id="{F3599A9E-1E40-BB4C-86D6-C2EE4D09F8CE}"/>
                </a:ext>
              </a:extLst>
            </p:cNvPr>
            <p:cNvGrpSpPr/>
            <p:nvPr/>
          </p:nvGrpSpPr>
          <p:grpSpPr>
            <a:xfrm>
              <a:off x="134877" y="102229"/>
              <a:ext cx="9682809" cy="6755771"/>
              <a:chOff x="38058" y="34367"/>
              <a:chExt cx="9682809" cy="6755771"/>
            </a:xfrm>
          </p:grpSpPr>
          <p:pic>
            <p:nvPicPr>
              <p:cNvPr id="153" name="Picture 152">
                <a:extLst>
                  <a:ext uri="{FF2B5EF4-FFF2-40B4-BE49-F238E27FC236}">
                    <a16:creationId xmlns:a16="http://schemas.microsoft.com/office/drawing/2014/main" id="{5932A475-60AD-D944-9CC3-A9201230ED91}"/>
                  </a:ext>
                </a:extLst>
              </p:cNvPr>
              <p:cNvPicPr>
                <a:picLocks noChangeAspect="1"/>
              </p:cNvPicPr>
              <p:nvPr/>
            </p:nvPicPr>
            <p:blipFill>
              <a:blip r:embed="rId5"/>
              <a:stretch>
                <a:fillRect/>
              </a:stretch>
            </p:blipFill>
            <p:spPr>
              <a:xfrm>
                <a:off x="3298867" y="1880646"/>
                <a:ext cx="1005011" cy="1005011"/>
              </a:xfrm>
              <a:prstGeom prst="rect">
                <a:avLst/>
              </a:prstGeom>
            </p:spPr>
          </p:pic>
          <p:sp>
            <p:nvSpPr>
              <p:cNvPr id="154" name="Rectangle 153">
                <a:extLst>
                  <a:ext uri="{FF2B5EF4-FFF2-40B4-BE49-F238E27FC236}">
                    <a16:creationId xmlns:a16="http://schemas.microsoft.com/office/drawing/2014/main" id="{F7FC5A13-F290-E34B-ABEE-5E6728C7449F}"/>
                  </a:ext>
                </a:extLst>
              </p:cNvPr>
              <p:cNvSpPr/>
              <p:nvPr/>
            </p:nvSpPr>
            <p:spPr>
              <a:xfrm>
                <a:off x="6882542" y="5084227"/>
                <a:ext cx="1898461" cy="1529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rgbClr val="FFFF00"/>
                    </a:solidFill>
                  </a:rPr>
                  <a:t>3. PREDICT </a:t>
                </a:r>
              </a:p>
              <a:p>
                <a:pPr algn="ctr"/>
                <a:r>
                  <a:rPr lang="en-US" sz="1700" dirty="0"/>
                  <a:t>Vegetation change with SIBBORK-TTE using CMIP6</a:t>
                </a:r>
              </a:p>
            </p:txBody>
          </p:sp>
          <p:sp>
            <p:nvSpPr>
              <p:cNvPr id="155" name="Rectangle 154">
                <a:extLst>
                  <a:ext uri="{FF2B5EF4-FFF2-40B4-BE49-F238E27FC236}">
                    <a16:creationId xmlns:a16="http://schemas.microsoft.com/office/drawing/2014/main" id="{13B7A05B-B767-E443-98D4-AE30D157B9BA}"/>
                  </a:ext>
                </a:extLst>
              </p:cNvPr>
              <p:cNvSpPr/>
              <p:nvPr/>
            </p:nvSpPr>
            <p:spPr>
              <a:xfrm>
                <a:off x="6882542" y="2982093"/>
                <a:ext cx="1898461" cy="1422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rgbClr val="FFFF00"/>
                    </a:solidFill>
                  </a:rPr>
                  <a:t>4. QUANTIFY: </a:t>
                </a:r>
              </a:p>
              <a:p>
                <a:pPr algn="ctr"/>
                <a:r>
                  <a:rPr lang="en-US" sz="1700" dirty="0"/>
                  <a:t>- Site-level drivers of change</a:t>
                </a:r>
              </a:p>
              <a:p>
                <a:pPr algn="ctr"/>
                <a:r>
                  <a:rPr lang="en-US" sz="1700" dirty="0"/>
                  <a:t>- Regional scale vulnerability maps</a:t>
                </a:r>
              </a:p>
            </p:txBody>
          </p:sp>
          <p:grpSp>
            <p:nvGrpSpPr>
              <p:cNvPr id="156" name="Group 155">
                <a:extLst>
                  <a:ext uri="{FF2B5EF4-FFF2-40B4-BE49-F238E27FC236}">
                    <a16:creationId xmlns:a16="http://schemas.microsoft.com/office/drawing/2014/main" id="{3F54F551-0C2D-574F-8151-1D757F07258F}"/>
                  </a:ext>
                </a:extLst>
              </p:cNvPr>
              <p:cNvGrpSpPr/>
              <p:nvPr/>
            </p:nvGrpSpPr>
            <p:grpSpPr>
              <a:xfrm>
                <a:off x="468268" y="876278"/>
                <a:ext cx="2629695" cy="1673884"/>
                <a:chOff x="448638" y="638151"/>
                <a:chExt cx="2629695" cy="1673884"/>
              </a:xfrm>
            </p:grpSpPr>
            <p:sp>
              <p:nvSpPr>
                <p:cNvPr id="335" name="Rectangle 334">
                  <a:extLst>
                    <a:ext uri="{FF2B5EF4-FFF2-40B4-BE49-F238E27FC236}">
                      <a16:creationId xmlns:a16="http://schemas.microsoft.com/office/drawing/2014/main" id="{929F7C76-2FB3-1B4B-A615-C898C4F04781}"/>
                    </a:ext>
                  </a:extLst>
                </p:cNvPr>
                <p:cNvSpPr/>
                <p:nvPr/>
              </p:nvSpPr>
              <p:spPr>
                <a:xfrm>
                  <a:off x="511629" y="1770320"/>
                  <a:ext cx="2503714" cy="541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rgbClr val="FFFF00"/>
                      </a:solidFill>
                    </a:rPr>
                    <a:t>1. PARAMETERIZE </a:t>
                  </a:r>
                  <a:r>
                    <a:rPr lang="en-US" sz="1700" dirty="0"/>
                    <a:t>SIBBORK</a:t>
                  </a:r>
                </a:p>
              </p:txBody>
            </p:sp>
            <p:pic>
              <p:nvPicPr>
                <p:cNvPr id="336" name="Picture 335">
                  <a:extLst>
                    <a:ext uri="{FF2B5EF4-FFF2-40B4-BE49-F238E27FC236}">
                      <a16:creationId xmlns:a16="http://schemas.microsoft.com/office/drawing/2014/main" id="{7B62B5B9-66BC-E241-AA75-3462DD52C695}"/>
                    </a:ext>
                  </a:extLst>
                </p:cNvPr>
                <p:cNvPicPr>
                  <a:picLocks noChangeAspect="1"/>
                </p:cNvPicPr>
                <p:nvPr/>
              </p:nvPicPr>
              <p:blipFill>
                <a:blip r:embed="rId6"/>
                <a:stretch>
                  <a:fillRect/>
                </a:stretch>
              </p:blipFill>
              <p:spPr>
                <a:xfrm>
                  <a:off x="448638" y="638151"/>
                  <a:ext cx="2629695" cy="1137669"/>
                </a:xfrm>
                <a:prstGeom prst="rect">
                  <a:avLst/>
                </a:prstGeom>
              </p:spPr>
            </p:pic>
          </p:grpSp>
          <p:grpSp>
            <p:nvGrpSpPr>
              <p:cNvPr id="157" name="Group 156">
                <a:extLst>
                  <a:ext uri="{FF2B5EF4-FFF2-40B4-BE49-F238E27FC236}">
                    <a16:creationId xmlns:a16="http://schemas.microsoft.com/office/drawing/2014/main" id="{6D5E49F9-92B5-9346-9C41-80B8E5131D4C}"/>
                  </a:ext>
                </a:extLst>
              </p:cNvPr>
              <p:cNvGrpSpPr/>
              <p:nvPr/>
            </p:nvGrpSpPr>
            <p:grpSpPr>
              <a:xfrm>
                <a:off x="402068" y="4630971"/>
                <a:ext cx="2806603" cy="2035517"/>
                <a:chOff x="668176" y="4913655"/>
                <a:chExt cx="2554055" cy="1636171"/>
              </a:xfrm>
              <a:solidFill>
                <a:schemeClr val="accent1">
                  <a:lumMod val="50000"/>
                </a:schemeClr>
              </a:solidFill>
            </p:grpSpPr>
            <p:grpSp>
              <p:nvGrpSpPr>
                <p:cNvPr id="314" name="Group 313">
                  <a:extLst>
                    <a:ext uri="{FF2B5EF4-FFF2-40B4-BE49-F238E27FC236}">
                      <a16:creationId xmlns:a16="http://schemas.microsoft.com/office/drawing/2014/main" id="{BB9E0000-7590-924F-B12C-2E3C32E1AFD5}"/>
                    </a:ext>
                  </a:extLst>
                </p:cNvPr>
                <p:cNvGrpSpPr>
                  <a:grpSpLocks noChangeAspect="1"/>
                </p:cNvGrpSpPr>
                <p:nvPr/>
              </p:nvGrpSpPr>
              <p:grpSpPr>
                <a:xfrm>
                  <a:off x="668176" y="4913655"/>
                  <a:ext cx="2554055" cy="1139390"/>
                  <a:chOff x="461288" y="2658389"/>
                  <a:chExt cx="5654233" cy="2522411"/>
                </a:xfrm>
                <a:grpFill/>
              </p:grpSpPr>
              <p:pic>
                <p:nvPicPr>
                  <p:cNvPr id="316" name="Picture 315">
                    <a:extLst>
                      <a:ext uri="{FF2B5EF4-FFF2-40B4-BE49-F238E27FC236}">
                        <a16:creationId xmlns:a16="http://schemas.microsoft.com/office/drawing/2014/main" id="{56024EF4-FD70-C24D-A208-5E53145EAAB4}"/>
                      </a:ext>
                    </a:extLst>
                  </p:cNvPr>
                  <p:cNvPicPr>
                    <a:picLocks noChangeAspect="1"/>
                  </p:cNvPicPr>
                  <p:nvPr/>
                </p:nvPicPr>
                <p:blipFill>
                  <a:blip r:embed="rId7"/>
                  <a:stretch>
                    <a:fillRect/>
                  </a:stretch>
                </p:blipFill>
                <p:spPr>
                  <a:xfrm>
                    <a:off x="5229904" y="4345483"/>
                    <a:ext cx="695845" cy="294396"/>
                  </a:xfrm>
                  <a:prstGeom prst="rect">
                    <a:avLst/>
                  </a:prstGeom>
                  <a:grpFill/>
                </p:spPr>
              </p:pic>
              <p:pic>
                <p:nvPicPr>
                  <p:cNvPr id="317" name="Picture 316">
                    <a:extLst>
                      <a:ext uri="{FF2B5EF4-FFF2-40B4-BE49-F238E27FC236}">
                        <a16:creationId xmlns:a16="http://schemas.microsoft.com/office/drawing/2014/main" id="{B37B2B5D-44B8-864C-93F0-09B65A5BD042}"/>
                      </a:ext>
                    </a:extLst>
                  </p:cNvPr>
                  <p:cNvPicPr>
                    <a:picLocks noChangeAspect="1"/>
                  </p:cNvPicPr>
                  <p:nvPr/>
                </p:nvPicPr>
                <p:blipFill rotWithShape="1">
                  <a:blip r:embed="rId8"/>
                  <a:srcRect l="15764" t="3648" r="5037" b="4486"/>
                  <a:stretch/>
                </p:blipFill>
                <p:spPr>
                  <a:xfrm>
                    <a:off x="1008527" y="2658389"/>
                    <a:ext cx="2534653" cy="2438400"/>
                  </a:xfrm>
                  <a:prstGeom prst="rect">
                    <a:avLst/>
                  </a:prstGeom>
                  <a:grpFill/>
                </p:spPr>
              </p:pic>
              <p:pic>
                <p:nvPicPr>
                  <p:cNvPr id="318" name="Picture 317">
                    <a:extLst>
                      <a:ext uri="{FF2B5EF4-FFF2-40B4-BE49-F238E27FC236}">
                        <a16:creationId xmlns:a16="http://schemas.microsoft.com/office/drawing/2014/main" id="{7F29D0F7-337B-AE4F-91F6-AF1FDCE9A5DF}"/>
                      </a:ext>
                    </a:extLst>
                  </p:cNvPr>
                  <p:cNvPicPr>
                    <a:picLocks noChangeAspect="1"/>
                  </p:cNvPicPr>
                  <p:nvPr/>
                </p:nvPicPr>
                <p:blipFill>
                  <a:blip r:embed="rId9"/>
                  <a:stretch>
                    <a:fillRect/>
                  </a:stretch>
                </p:blipFill>
                <p:spPr>
                  <a:xfrm>
                    <a:off x="2863452" y="4652673"/>
                    <a:ext cx="582140" cy="528127"/>
                  </a:xfrm>
                  <a:prstGeom prst="rect">
                    <a:avLst/>
                  </a:prstGeom>
                  <a:grpFill/>
                </p:spPr>
              </p:pic>
              <p:pic>
                <p:nvPicPr>
                  <p:cNvPr id="319" name="Picture 318">
                    <a:extLst>
                      <a:ext uri="{FF2B5EF4-FFF2-40B4-BE49-F238E27FC236}">
                        <a16:creationId xmlns:a16="http://schemas.microsoft.com/office/drawing/2014/main" id="{7BE8D01B-341B-7D48-9BB4-A81C43D9D7A4}"/>
                      </a:ext>
                    </a:extLst>
                  </p:cNvPr>
                  <p:cNvPicPr>
                    <a:picLocks noChangeAspect="1"/>
                  </p:cNvPicPr>
                  <p:nvPr/>
                </p:nvPicPr>
                <p:blipFill>
                  <a:blip r:embed="rId10"/>
                  <a:stretch>
                    <a:fillRect/>
                  </a:stretch>
                </p:blipFill>
                <p:spPr>
                  <a:xfrm>
                    <a:off x="3785800" y="3708161"/>
                    <a:ext cx="358079" cy="1044885"/>
                  </a:xfrm>
                  <a:prstGeom prst="rect">
                    <a:avLst/>
                  </a:prstGeom>
                  <a:grpFill/>
                </p:spPr>
              </p:pic>
              <p:pic>
                <p:nvPicPr>
                  <p:cNvPr id="320" name="Picture 319">
                    <a:extLst>
                      <a:ext uri="{FF2B5EF4-FFF2-40B4-BE49-F238E27FC236}">
                        <a16:creationId xmlns:a16="http://schemas.microsoft.com/office/drawing/2014/main" id="{840D2D56-91E0-4540-BCB5-14C625C21CC7}"/>
                      </a:ext>
                    </a:extLst>
                  </p:cNvPr>
                  <p:cNvPicPr>
                    <a:picLocks noChangeAspect="1"/>
                  </p:cNvPicPr>
                  <p:nvPr/>
                </p:nvPicPr>
                <p:blipFill>
                  <a:blip r:embed="rId11"/>
                  <a:stretch>
                    <a:fillRect/>
                  </a:stretch>
                </p:blipFill>
                <p:spPr>
                  <a:xfrm>
                    <a:off x="4852914" y="3200987"/>
                    <a:ext cx="379732" cy="1505606"/>
                  </a:xfrm>
                  <a:prstGeom prst="rect">
                    <a:avLst/>
                  </a:prstGeom>
                  <a:grpFill/>
                </p:spPr>
              </p:pic>
              <p:pic>
                <p:nvPicPr>
                  <p:cNvPr id="321" name="Picture 320">
                    <a:extLst>
                      <a:ext uri="{FF2B5EF4-FFF2-40B4-BE49-F238E27FC236}">
                        <a16:creationId xmlns:a16="http://schemas.microsoft.com/office/drawing/2014/main" id="{3E09125C-2970-D143-8725-2A281EEE602A}"/>
                      </a:ext>
                    </a:extLst>
                  </p:cNvPr>
                  <p:cNvPicPr>
                    <a:picLocks noChangeAspect="1"/>
                  </p:cNvPicPr>
                  <p:nvPr/>
                </p:nvPicPr>
                <p:blipFill>
                  <a:blip r:embed="rId9"/>
                  <a:stretch>
                    <a:fillRect/>
                  </a:stretch>
                </p:blipFill>
                <p:spPr>
                  <a:xfrm>
                    <a:off x="3418641" y="4310997"/>
                    <a:ext cx="426689" cy="387099"/>
                  </a:xfrm>
                  <a:prstGeom prst="rect">
                    <a:avLst/>
                  </a:prstGeom>
                  <a:grpFill/>
                </p:spPr>
              </p:pic>
              <p:pic>
                <p:nvPicPr>
                  <p:cNvPr id="322" name="Picture 321">
                    <a:extLst>
                      <a:ext uri="{FF2B5EF4-FFF2-40B4-BE49-F238E27FC236}">
                        <a16:creationId xmlns:a16="http://schemas.microsoft.com/office/drawing/2014/main" id="{89FD4BE4-FF42-9C4E-9958-983F354149D7}"/>
                      </a:ext>
                    </a:extLst>
                  </p:cNvPr>
                  <p:cNvPicPr>
                    <a:picLocks noChangeAspect="1"/>
                  </p:cNvPicPr>
                  <p:nvPr/>
                </p:nvPicPr>
                <p:blipFill>
                  <a:blip r:embed="rId9"/>
                  <a:stretch>
                    <a:fillRect/>
                  </a:stretch>
                </p:blipFill>
                <p:spPr>
                  <a:xfrm>
                    <a:off x="3765600" y="4600915"/>
                    <a:ext cx="426689" cy="387099"/>
                  </a:xfrm>
                  <a:prstGeom prst="rect">
                    <a:avLst/>
                  </a:prstGeom>
                  <a:grpFill/>
                </p:spPr>
              </p:pic>
              <p:pic>
                <p:nvPicPr>
                  <p:cNvPr id="323" name="Picture 322">
                    <a:extLst>
                      <a:ext uri="{FF2B5EF4-FFF2-40B4-BE49-F238E27FC236}">
                        <a16:creationId xmlns:a16="http://schemas.microsoft.com/office/drawing/2014/main" id="{C8241EA9-C8E1-CB4F-9F12-7DDD732DAACF}"/>
                      </a:ext>
                    </a:extLst>
                  </p:cNvPr>
                  <p:cNvPicPr>
                    <a:picLocks noChangeAspect="1"/>
                  </p:cNvPicPr>
                  <p:nvPr/>
                </p:nvPicPr>
                <p:blipFill>
                  <a:blip r:embed="rId12"/>
                  <a:stretch>
                    <a:fillRect/>
                  </a:stretch>
                </p:blipFill>
                <p:spPr>
                  <a:xfrm>
                    <a:off x="3382700" y="4672681"/>
                    <a:ext cx="418708" cy="332886"/>
                  </a:xfrm>
                  <a:prstGeom prst="rect">
                    <a:avLst/>
                  </a:prstGeom>
                  <a:grpFill/>
                </p:spPr>
              </p:pic>
              <p:pic>
                <p:nvPicPr>
                  <p:cNvPr id="324" name="Picture 323">
                    <a:extLst>
                      <a:ext uri="{FF2B5EF4-FFF2-40B4-BE49-F238E27FC236}">
                        <a16:creationId xmlns:a16="http://schemas.microsoft.com/office/drawing/2014/main" id="{BDB0357C-BC56-6746-B81D-F4E6F7449B86}"/>
                      </a:ext>
                    </a:extLst>
                  </p:cNvPr>
                  <p:cNvPicPr>
                    <a:picLocks noChangeAspect="1"/>
                  </p:cNvPicPr>
                  <p:nvPr/>
                </p:nvPicPr>
                <p:blipFill>
                  <a:blip r:embed="rId13"/>
                  <a:stretch>
                    <a:fillRect/>
                  </a:stretch>
                </p:blipFill>
                <p:spPr>
                  <a:xfrm>
                    <a:off x="5086350" y="4245256"/>
                    <a:ext cx="539970" cy="772062"/>
                  </a:xfrm>
                  <a:prstGeom prst="rect">
                    <a:avLst/>
                  </a:prstGeom>
                  <a:grpFill/>
                </p:spPr>
              </p:pic>
              <p:pic>
                <p:nvPicPr>
                  <p:cNvPr id="325" name="Picture 324">
                    <a:extLst>
                      <a:ext uri="{FF2B5EF4-FFF2-40B4-BE49-F238E27FC236}">
                        <a16:creationId xmlns:a16="http://schemas.microsoft.com/office/drawing/2014/main" id="{5109031B-1C60-574D-9762-EFA750E2FEF1}"/>
                      </a:ext>
                    </a:extLst>
                  </p:cNvPr>
                  <p:cNvPicPr>
                    <a:picLocks noChangeAspect="1"/>
                  </p:cNvPicPr>
                  <p:nvPr/>
                </p:nvPicPr>
                <p:blipFill>
                  <a:blip r:embed="rId13"/>
                  <a:stretch>
                    <a:fillRect/>
                  </a:stretch>
                </p:blipFill>
                <p:spPr>
                  <a:xfrm>
                    <a:off x="4203197" y="4172945"/>
                    <a:ext cx="539970" cy="772062"/>
                  </a:xfrm>
                  <a:prstGeom prst="rect">
                    <a:avLst/>
                  </a:prstGeom>
                  <a:grpFill/>
                </p:spPr>
              </p:pic>
              <p:pic>
                <p:nvPicPr>
                  <p:cNvPr id="326" name="Picture 325">
                    <a:extLst>
                      <a:ext uri="{FF2B5EF4-FFF2-40B4-BE49-F238E27FC236}">
                        <a16:creationId xmlns:a16="http://schemas.microsoft.com/office/drawing/2014/main" id="{A4D4D3A1-2D73-A44D-875E-326B92578009}"/>
                      </a:ext>
                    </a:extLst>
                  </p:cNvPr>
                  <p:cNvPicPr>
                    <a:picLocks noChangeAspect="1"/>
                  </p:cNvPicPr>
                  <p:nvPr/>
                </p:nvPicPr>
                <p:blipFill>
                  <a:blip r:embed="rId9"/>
                  <a:stretch>
                    <a:fillRect/>
                  </a:stretch>
                </p:blipFill>
                <p:spPr>
                  <a:xfrm>
                    <a:off x="2180050" y="4544528"/>
                    <a:ext cx="282519" cy="256306"/>
                  </a:xfrm>
                  <a:prstGeom prst="rect">
                    <a:avLst/>
                  </a:prstGeom>
                  <a:grpFill/>
                </p:spPr>
              </p:pic>
              <p:pic>
                <p:nvPicPr>
                  <p:cNvPr id="327" name="Picture 326">
                    <a:extLst>
                      <a:ext uri="{FF2B5EF4-FFF2-40B4-BE49-F238E27FC236}">
                        <a16:creationId xmlns:a16="http://schemas.microsoft.com/office/drawing/2014/main" id="{30ECBB98-9820-B744-9627-E91DC9568AC0}"/>
                      </a:ext>
                    </a:extLst>
                  </p:cNvPr>
                  <p:cNvPicPr>
                    <a:picLocks noChangeAspect="1"/>
                  </p:cNvPicPr>
                  <p:nvPr/>
                </p:nvPicPr>
                <p:blipFill>
                  <a:blip r:embed="rId9"/>
                  <a:stretch>
                    <a:fillRect/>
                  </a:stretch>
                </p:blipFill>
                <p:spPr>
                  <a:xfrm>
                    <a:off x="4039894" y="4358038"/>
                    <a:ext cx="248369" cy="225324"/>
                  </a:xfrm>
                  <a:prstGeom prst="rect">
                    <a:avLst/>
                  </a:prstGeom>
                  <a:grpFill/>
                </p:spPr>
              </p:pic>
              <p:pic>
                <p:nvPicPr>
                  <p:cNvPr id="328" name="Picture 327">
                    <a:extLst>
                      <a:ext uri="{FF2B5EF4-FFF2-40B4-BE49-F238E27FC236}">
                        <a16:creationId xmlns:a16="http://schemas.microsoft.com/office/drawing/2014/main" id="{3A548F24-9E19-3542-A822-7E393C5FE8E8}"/>
                      </a:ext>
                    </a:extLst>
                  </p:cNvPr>
                  <p:cNvPicPr>
                    <a:picLocks noChangeAspect="1"/>
                  </p:cNvPicPr>
                  <p:nvPr/>
                </p:nvPicPr>
                <p:blipFill>
                  <a:blip r:embed="rId14"/>
                  <a:stretch>
                    <a:fillRect/>
                  </a:stretch>
                </p:blipFill>
                <p:spPr>
                  <a:xfrm>
                    <a:off x="801536" y="3825850"/>
                    <a:ext cx="346914" cy="1199746"/>
                  </a:xfrm>
                  <a:prstGeom prst="rect">
                    <a:avLst/>
                  </a:prstGeom>
                  <a:grpFill/>
                </p:spPr>
              </p:pic>
              <p:pic>
                <p:nvPicPr>
                  <p:cNvPr id="329" name="Picture 328">
                    <a:extLst>
                      <a:ext uri="{FF2B5EF4-FFF2-40B4-BE49-F238E27FC236}">
                        <a16:creationId xmlns:a16="http://schemas.microsoft.com/office/drawing/2014/main" id="{B0A1F982-C320-2948-945C-E2B6FACB6E90}"/>
                      </a:ext>
                    </a:extLst>
                  </p:cNvPr>
                  <p:cNvPicPr>
                    <a:picLocks noChangeAspect="1"/>
                  </p:cNvPicPr>
                  <p:nvPr/>
                </p:nvPicPr>
                <p:blipFill>
                  <a:blip r:embed="rId12"/>
                  <a:stretch>
                    <a:fillRect/>
                  </a:stretch>
                </p:blipFill>
                <p:spPr>
                  <a:xfrm>
                    <a:off x="4559098" y="4633775"/>
                    <a:ext cx="467645" cy="371792"/>
                  </a:xfrm>
                  <a:prstGeom prst="rect">
                    <a:avLst/>
                  </a:prstGeom>
                  <a:grpFill/>
                </p:spPr>
              </p:pic>
              <p:pic>
                <p:nvPicPr>
                  <p:cNvPr id="330" name="Picture 329">
                    <a:extLst>
                      <a:ext uri="{FF2B5EF4-FFF2-40B4-BE49-F238E27FC236}">
                        <a16:creationId xmlns:a16="http://schemas.microsoft.com/office/drawing/2014/main" id="{74954F42-CC55-1642-BE17-AD5C3EFF038C}"/>
                      </a:ext>
                    </a:extLst>
                  </p:cNvPr>
                  <p:cNvPicPr>
                    <a:picLocks noChangeAspect="1"/>
                  </p:cNvPicPr>
                  <p:nvPr/>
                </p:nvPicPr>
                <p:blipFill>
                  <a:blip r:embed="rId14"/>
                  <a:stretch>
                    <a:fillRect/>
                  </a:stretch>
                </p:blipFill>
                <p:spPr>
                  <a:xfrm>
                    <a:off x="461288" y="3376605"/>
                    <a:ext cx="352676" cy="1540131"/>
                  </a:xfrm>
                  <a:prstGeom prst="rect">
                    <a:avLst/>
                  </a:prstGeom>
                  <a:grpFill/>
                </p:spPr>
              </p:pic>
              <p:pic>
                <p:nvPicPr>
                  <p:cNvPr id="331" name="Picture 330">
                    <a:extLst>
                      <a:ext uri="{FF2B5EF4-FFF2-40B4-BE49-F238E27FC236}">
                        <a16:creationId xmlns:a16="http://schemas.microsoft.com/office/drawing/2014/main" id="{AB0DE090-619E-1345-AE70-64A5269EC32E}"/>
                      </a:ext>
                    </a:extLst>
                  </p:cNvPr>
                  <p:cNvPicPr>
                    <a:picLocks noChangeAspect="1"/>
                  </p:cNvPicPr>
                  <p:nvPr/>
                </p:nvPicPr>
                <p:blipFill>
                  <a:blip r:embed="rId10"/>
                  <a:stretch>
                    <a:fillRect/>
                  </a:stretch>
                </p:blipFill>
                <p:spPr>
                  <a:xfrm>
                    <a:off x="5536744" y="4001856"/>
                    <a:ext cx="276628" cy="807209"/>
                  </a:xfrm>
                  <a:prstGeom prst="rect">
                    <a:avLst/>
                  </a:prstGeom>
                  <a:grpFill/>
                </p:spPr>
              </p:pic>
              <p:pic>
                <p:nvPicPr>
                  <p:cNvPr id="332" name="Picture 331">
                    <a:extLst>
                      <a:ext uri="{FF2B5EF4-FFF2-40B4-BE49-F238E27FC236}">
                        <a16:creationId xmlns:a16="http://schemas.microsoft.com/office/drawing/2014/main" id="{A0642BF8-33E4-F94A-B1EC-D40400815C8C}"/>
                      </a:ext>
                    </a:extLst>
                  </p:cNvPr>
                  <p:cNvPicPr>
                    <a:picLocks noChangeAspect="1"/>
                  </p:cNvPicPr>
                  <p:nvPr/>
                </p:nvPicPr>
                <p:blipFill>
                  <a:blip r:embed="rId10"/>
                  <a:stretch>
                    <a:fillRect/>
                  </a:stretch>
                </p:blipFill>
                <p:spPr>
                  <a:xfrm>
                    <a:off x="5757442" y="3571413"/>
                    <a:ext cx="358079" cy="1044885"/>
                  </a:xfrm>
                  <a:prstGeom prst="rect">
                    <a:avLst/>
                  </a:prstGeom>
                  <a:grpFill/>
                </p:spPr>
              </p:pic>
              <p:pic>
                <p:nvPicPr>
                  <p:cNvPr id="333" name="Picture 332">
                    <a:extLst>
                      <a:ext uri="{FF2B5EF4-FFF2-40B4-BE49-F238E27FC236}">
                        <a16:creationId xmlns:a16="http://schemas.microsoft.com/office/drawing/2014/main" id="{A9100EC1-1435-5442-BD89-AD4E78812A74}"/>
                      </a:ext>
                    </a:extLst>
                  </p:cNvPr>
                  <p:cNvPicPr>
                    <a:picLocks noChangeAspect="1"/>
                  </p:cNvPicPr>
                  <p:nvPr/>
                </p:nvPicPr>
                <p:blipFill>
                  <a:blip r:embed="rId15"/>
                  <a:stretch>
                    <a:fillRect/>
                  </a:stretch>
                </p:blipFill>
                <p:spPr>
                  <a:xfrm>
                    <a:off x="5754865" y="4600915"/>
                    <a:ext cx="341771" cy="361190"/>
                  </a:xfrm>
                  <a:prstGeom prst="rect">
                    <a:avLst/>
                  </a:prstGeom>
                  <a:grpFill/>
                </p:spPr>
              </p:pic>
              <p:pic>
                <p:nvPicPr>
                  <p:cNvPr id="334" name="Picture 333">
                    <a:extLst>
                      <a:ext uri="{FF2B5EF4-FFF2-40B4-BE49-F238E27FC236}">
                        <a16:creationId xmlns:a16="http://schemas.microsoft.com/office/drawing/2014/main" id="{79F546BE-8074-4644-86DB-DFE1135C8B22}"/>
                      </a:ext>
                    </a:extLst>
                  </p:cNvPr>
                  <p:cNvPicPr>
                    <a:picLocks noChangeAspect="1"/>
                  </p:cNvPicPr>
                  <p:nvPr/>
                </p:nvPicPr>
                <p:blipFill>
                  <a:blip r:embed="rId16">
                    <a:alphaModFix amt="48000"/>
                  </a:blip>
                  <a:stretch>
                    <a:fillRect/>
                  </a:stretch>
                </p:blipFill>
                <p:spPr>
                  <a:xfrm>
                    <a:off x="4096522" y="4213989"/>
                    <a:ext cx="925556" cy="473062"/>
                  </a:xfrm>
                  <a:prstGeom prst="rect">
                    <a:avLst/>
                  </a:prstGeom>
                  <a:noFill/>
                </p:spPr>
              </p:pic>
            </p:grpSp>
            <p:sp>
              <p:nvSpPr>
                <p:cNvPr id="315" name="Rectangle 314">
                  <a:extLst>
                    <a:ext uri="{FF2B5EF4-FFF2-40B4-BE49-F238E27FC236}">
                      <a16:creationId xmlns:a16="http://schemas.microsoft.com/office/drawing/2014/main" id="{0799C4E0-D506-704C-ADB0-307CD35A340D}"/>
                    </a:ext>
                  </a:extLst>
                </p:cNvPr>
                <p:cNvSpPr/>
                <p:nvPr/>
              </p:nvSpPr>
              <p:spPr>
                <a:xfrm>
                  <a:off x="718517" y="6008111"/>
                  <a:ext cx="2503714" cy="54171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SIBBORK_TTE</a:t>
                  </a:r>
                </a:p>
              </p:txBody>
            </p:sp>
          </p:grpSp>
          <p:cxnSp>
            <p:nvCxnSpPr>
              <p:cNvPr id="158" name="Straight Arrow Connector 157">
                <a:extLst>
                  <a:ext uri="{FF2B5EF4-FFF2-40B4-BE49-F238E27FC236}">
                    <a16:creationId xmlns:a16="http://schemas.microsoft.com/office/drawing/2014/main" id="{3C90830C-BF67-5044-9C7C-1173B21CD6AD}"/>
                  </a:ext>
                </a:extLst>
              </p:cNvPr>
              <p:cNvCxnSpPr>
                <a:cxnSpLocks/>
                <a:stCxn id="335" idx="2"/>
              </p:cNvCxnSpPr>
              <p:nvPr/>
            </p:nvCxnSpPr>
            <p:spPr>
              <a:xfrm>
                <a:off x="1783116" y="2550162"/>
                <a:ext cx="8652" cy="24117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Elbow Connector 158">
                <a:extLst>
                  <a:ext uri="{FF2B5EF4-FFF2-40B4-BE49-F238E27FC236}">
                    <a16:creationId xmlns:a16="http://schemas.microsoft.com/office/drawing/2014/main" id="{D2B7BB6E-ED75-EA46-8C9F-88B9582A0F0D}"/>
                  </a:ext>
                </a:extLst>
              </p:cNvPr>
              <p:cNvCxnSpPr>
                <a:cxnSpLocks/>
                <a:stCxn id="166" idx="2"/>
              </p:cNvCxnSpPr>
              <p:nvPr/>
            </p:nvCxnSpPr>
            <p:spPr>
              <a:xfrm rot="5400000">
                <a:off x="2246358" y="3216780"/>
                <a:ext cx="193105" cy="990276"/>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id="{B40ED38F-2426-724C-8784-3ECA8D78A59C}"/>
                  </a:ext>
                </a:extLst>
              </p:cNvPr>
              <p:cNvGrpSpPr/>
              <p:nvPr/>
            </p:nvGrpSpPr>
            <p:grpSpPr>
              <a:xfrm>
                <a:off x="158496" y="2673920"/>
                <a:ext cx="1584960" cy="776852"/>
                <a:chOff x="158496" y="2815434"/>
                <a:chExt cx="1584960" cy="776852"/>
              </a:xfrm>
              <a:solidFill>
                <a:schemeClr val="accent4">
                  <a:lumMod val="50000"/>
                </a:schemeClr>
              </a:solidFill>
            </p:grpSpPr>
            <p:sp>
              <p:nvSpPr>
                <p:cNvPr id="312" name="Oval 311">
                  <a:extLst>
                    <a:ext uri="{FF2B5EF4-FFF2-40B4-BE49-F238E27FC236}">
                      <a16:creationId xmlns:a16="http://schemas.microsoft.com/office/drawing/2014/main" id="{C13771BD-55EA-D74E-B6B4-427645B60378}"/>
                    </a:ext>
                  </a:extLst>
                </p:cNvPr>
                <p:cNvSpPr/>
                <p:nvPr/>
              </p:nvSpPr>
              <p:spPr>
                <a:xfrm>
                  <a:off x="158496" y="2815434"/>
                  <a:ext cx="1584960" cy="61356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Permafrost updates </a:t>
                  </a:r>
                </a:p>
              </p:txBody>
            </p:sp>
            <p:cxnSp>
              <p:nvCxnSpPr>
                <p:cNvPr id="313" name="Elbow Connector 312">
                  <a:extLst>
                    <a:ext uri="{FF2B5EF4-FFF2-40B4-BE49-F238E27FC236}">
                      <a16:creationId xmlns:a16="http://schemas.microsoft.com/office/drawing/2014/main" id="{02E65084-E672-854F-8656-5BF71A5CCB30}"/>
                    </a:ext>
                  </a:extLst>
                </p:cNvPr>
                <p:cNvCxnSpPr>
                  <a:stCxn id="312" idx="4"/>
                </p:cNvCxnSpPr>
                <p:nvPr/>
              </p:nvCxnSpPr>
              <p:spPr>
                <a:xfrm rot="16200000" flipH="1">
                  <a:off x="1248005" y="3131971"/>
                  <a:ext cx="163286" cy="757344"/>
                </a:xfrm>
                <a:prstGeom prst="bentConnector2">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69C5190E-B627-A34A-93A1-73860ADDAB0D}"/>
                  </a:ext>
                </a:extLst>
              </p:cNvPr>
              <p:cNvGrpSpPr/>
              <p:nvPr/>
            </p:nvGrpSpPr>
            <p:grpSpPr>
              <a:xfrm>
                <a:off x="131310" y="3674175"/>
                <a:ext cx="1584960" cy="842840"/>
                <a:chOff x="136634" y="4142396"/>
                <a:chExt cx="1584960" cy="842840"/>
              </a:xfrm>
              <a:solidFill>
                <a:schemeClr val="accent4">
                  <a:lumMod val="50000"/>
                </a:schemeClr>
              </a:solidFill>
            </p:grpSpPr>
            <p:sp>
              <p:nvSpPr>
                <p:cNvPr id="310" name="Oval 309">
                  <a:extLst>
                    <a:ext uri="{FF2B5EF4-FFF2-40B4-BE49-F238E27FC236}">
                      <a16:creationId xmlns:a16="http://schemas.microsoft.com/office/drawing/2014/main" id="{82B13B44-0AEA-6A4D-9190-9B5B9E6F4024}"/>
                    </a:ext>
                  </a:extLst>
                </p:cNvPr>
                <p:cNvSpPr/>
                <p:nvPr/>
              </p:nvSpPr>
              <p:spPr>
                <a:xfrm>
                  <a:off x="136634" y="4142396"/>
                  <a:ext cx="1584960" cy="63225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Litter and Nutrient  updates </a:t>
                  </a:r>
                </a:p>
              </p:txBody>
            </p:sp>
            <p:cxnSp>
              <p:nvCxnSpPr>
                <p:cNvPr id="311" name="Elbow Connector 310">
                  <a:extLst>
                    <a:ext uri="{FF2B5EF4-FFF2-40B4-BE49-F238E27FC236}">
                      <a16:creationId xmlns:a16="http://schemas.microsoft.com/office/drawing/2014/main" id="{6DC5C11F-A7DB-374A-A449-E24EE55F2475}"/>
                    </a:ext>
                  </a:extLst>
                </p:cNvPr>
                <p:cNvCxnSpPr>
                  <a:cxnSpLocks/>
                  <a:stCxn id="310" idx="4"/>
                </p:cNvCxnSpPr>
                <p:nvPr/>
              </p:nvCxnSpPr>
              <p:spPr>
                <a:xfrm rot="16200000" flipH="1">
                  <a:off x="1213439" y="4490328"/>
                  <a:ext cx="210583" cy="779233"/>
                </a:xfrm>
                <a:prstGeom prst="bentConnector2">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2416504E-01F4-344A-9BAD-8F800F211491}"/>
                  </a:ext>
                </a:extLst>
              </p:cNvPr>
              <p:cNvGrpSpPr/>
              <p:nvPr/>
            </p:nvGrpSpPr>
            <p:grpSpPr>
              <a:xfrm>
                <a:off x="2657336" y="603115"/>
                <a:ext cx="1621536" cy="600409"/>
                <a:chOff x="2657336" y="603115"/>
                <a:chExt cx="1621536" cy="600409"/>
              </a:xfrm>
            </p:grpSpPr>
            <p:sp>
              <p:nvSpPr>
                <p:cNvPr id="308" name="Oval 307">
                  <a:extLst>
                    <a:ext uri="{FF2B5EF4-FFF2-40B4-BE49-F238E27FC236}">
                      <a16:creationId xmlns:a16="http://schemas.microsoft.com/office/drawing/2014/main" id="{264E8CB9-A657-2242-919A-9D672C7776EA}"/>
                    </a:ext>
                  </a:extLst>
                </p:cNvPr>
                <p:cNvSpPr/>
                <p:nvPr/>
              </p:nvSpPr>
              <p:spPr>
                <a:xfrm>
                  <a:off x="2657336" y="603115"/>
                  <a:ext cx="1621536" cy="53644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 LVIS CHMs</a:t>
                  </a:r>
                </a:p>
              </p:txBody>
            </p:sp>
            <p:cxnSp>
              <p:nvCxnSpPr>
                <p:cNvPr id="309" name="Straight Arrow Connector 308">
                  <a:extLst>
                    <a:ext uri="{FF2B5EF4-FFF2-40B4-BE49-F238E27FC236}">
                      <a16:creationId xmlns:a16="http://schemas.microsoft.com/office/drawing/2014/main" id="{E8FAB2B1-17AD-0E4D-B126-4CF6D0D3ECE4}"/>
                    </a:ext>
                  </a:extLst>
                </p:cNvPr>
                <p:cNvCxnSpPr>
                  <a:stCxn id="308" idx="3"/>
                </p:cNvCxnSpPr>
                <p:nvPr/>
              </p:nvCxnSpPr>
              <p:spPr>
                <a:xfrm flipH="1">
                  <a:off x="2702894" y="1061002"/>
                  <a:ext cx="191910" cy="142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91933576-48DB-454D-AE18-481E245385D9}"/>
                  </a:ext>
                </a:extLst>
              </p:cNvPr>
              <p:cNvGrpSpPr/>
              <p:nvPr/>
            </p:nvGrpSpPr>
            <p:grpSpPr>
              <a:xfrm>
                <a:off x="1724648" y="58065"/>
                <a:ext cx="1673220" cy="905967"/>
                <a:chOff x="1724648" y="58065"/>
                <a:chExt cx="1673220" cy="905967"/>
              </a:xfrm>
            </p:grpSpPr>
            <p:sp>
              <p:nvSpPr>
                <p:cNvPr id="306" name="Oval 305">
                  <a:extLst>
                    <a:ext uri="{FF2B5EF4-FFF2-40B4-BE49-F238E27FC236}">
                      <a16:creationId xmlns:a16="http://schemas.microsoft.com/office/drawing/2014/main" id="{0BD9055D-2BF0-2341-B954-064DC9B1241F}"/>
                    </a:ext>
                  </a:extLst>
                </p:cNvPr>
                <p:cNvSpPr/>
                <p:nvPr/>
              </p:nvSpPr>
              <p:spPr>
                <a:xfrm>
                  <a:off x="1724648" y="58065"/>
                  <a:ext cx="1673220" cy="53644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Environmental Datasets</a:t>
                  </a:r>
                </a:p>
              </p:txBody>
            </p:sp>
            <p:cxnSp>
              <p:nvCxnSpPr>
                <p:cNvPr id="307" name="Straight Arrow Connector 306">
                  <a:extLst>
                    <a:ext uri="{FF2B5EF4-FFF2-40B4-BE49-F238E27FC236}">
                      <a16:creationId xmlns:a16="http://schemas.microsoft.com/office/drawing/2014/main" id="{A7067EA2-C12E-4843-9BCF-3758074B2D3D}"/>
                    </a:ext>
                  </a:extLst>
                </p:cNvPr>
                <p:cNvCxnSpPr/>
                <p:nvPr/>
              </p:nvCxnSpPr>
              <p:spPr>
                <a:xfrm flipH="1">
                  <a:off x="2177086" y="577611"/>
                  <a:ext cx="126881" cy="3864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D4258FAB-3C7F-E34F-BEED-2CC1FDF29DB1}"/>
                  </a:ext>
                </a:extLst>
              </p:cNvPr>
              <p:cNvGrpSpPr/>
              <p:nvPr/>
            </p:nvGrpSpPr>
            <p:grpSpPr>
              <a:xfrm>
                <a:off x="38058" y="292405"/>
                <a:ext cx="1743456" cy="827181"/>
                <a:chOff x="38058" y="292405"/>
                <a:chExt cx="1743456" cy="827181"/>
              </a:xfrm>
            </p:grpSpPr>
            <p:sp>
              <p:nvSpPr>
                <p:cNvPr id="304" name="Oval 303">
                  <a:extLst>
                    <a:ext uri="{FF2B5EF4-FFF2-40B4-BE49-F238E27FC236}">
                      <a16:creationId xmlns:a16="http://schemas.microsoft.com/office/drawing/2014/main" id="{AA15ECEE-3497-064F-8E71-25935FA1A874}"/>
                    </a:ext>
                  </a:extLst>
                </p:cNvPr>
                <p:cNvSpPr/>
                <p:nvPr/>
              </p:nvSpPr>
              <p:spPr>
                <a:xfrm>
                  <a:off x="38058" y="292405"/>
                  <a:ext cx="1743456" cy="54864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bg1"/>
                      </a:solidFill>
                    </a:rPr>
                    <a:t>Forest Inventory Data</a:t>
                  </a:r>
                </a:p>
              </p:txBody>
            </p:sp>
            <p:cxnSp>
              <p:nvCxnSpPr>
                <p:cNvPr id="305" name="Straight Arrow Connector 304">
                  <a:extLst>
                    <a:ext uri="{FF2B5EF4-FFF2-40B4-BE49-F238E27FC236}">
                      <a16:creationId xmlns:a16="http://schemas.microsoft.com/office/drawing/2014/main" id="{9BB5FBE5-FC51-EA47-80C7-DB6B6DE05179}"/>
                    </a:ext>
                  </a:extLst>
                </p:cNvPr>
                <p:cNvCxnSpPr>
                  <a:cxnSpLocks/>
                </p:cNvCxnSpPr>
                <p:nvPr/>
              </p:nvCxnSpPr>
              <p:spPr>
                <a:xfrm>
                  <a:off x="909786" y="848923"/>
                  <a:ext cx="173037" cy="2706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5" name="Rectangle 164">
                <a:extLst>
                  <a:ext uri="{FF2B5EF4-FFF2-40B4-BE49-F238E27FC236}">
                    <a16:creationId xmlns:a16="http://schemas.microsoft.com/office/drawing/2014/main" id="{0EE7C8B1-1D78-964E-BDD3-DABFB7BC10E9}"/>
                  </a:ext>
                </a:extLst>
              </p:cNvPr>
              <p:cNvSpPr/>
              <p:nvPr/>
            </p:nvSpPr>
            <p:spPr>
              <a:xfrm>
                <a:off x="4649519" y="1119586"/>
                <a:ext cx="1645207" cy="524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166" name="Rectangle 165">
                <a:extLst>
                  <a:ext uri="{FF2B5EF4-FFF2-40B4-BE49-F238E27FC236}">
                    <a16:creationId xmlns:a16="http://schemas.microsoft.com/office/drawing/2014/main" id="{EEAE24C7-8C00-BC43-91ED-5536C9B52389}"/>
                  </a:ext>
                </a:extLst>
              </p:cNvPr>
              <p:cNvSpPr/>
              <p:nvPr/>
            </p:nvSpPr>
            <p:spPr>
              <a:xfrm>
                <a:off x="2013251" y="2923598"/>
                <a:ext cx="1649593" cy="691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rgbClr val="FFFF00"/>
                    </a:solidFill>
                  </a:rPr>
                  <a:t>2. INTEGRATE </a:t>
                </a:r>
                <a:r>
                  <a:rPr lang="en-US" sz="1700" dirty="0" err="1"/>
                  <a:t>ArcVeg</a:t>
                </a:r>
                <a:r>
                  <a:rPr lang="en-US" sz="1700" dirty="0"/>
                  <a:t> parameters </a:t>
                </a:r>
              </a:p>
            </p:txBody>
          </p:sp>
          <p:cxnSp>
            <p:nvCxnSpPr>
              <p:cNvPr id="167" name="Elbow Connector 166">
                <a:extLst>
                  <a:ext uri="{FF2B5EF4-FFF2-40B4-BE49-F238E27FC236}">
                    <a16:creationId xmlns:a16="http://schemas.microsoft.com/office/drawing/2014/main" id="{BBB958BB-0511-F444-B36B-625CE3CCC689}"/>
                  </a:ext>
                </a:extLst>
              </p:cNvPr>
              <p:cNvCxnSpPr>
                <a:cxnSpLocks/>
                <a:stCxn id="153" idx="3"/>
              </p:cNvCxnSpPr>
              <p:nvPr/>
            </p:nvCxnSpPr>
            <p:spPr>
              <a:xfrm>
                <a:off x="4303878" y="2383152"/>
                <a:ext cx="647805" cy="502505"/>
              </a:xfrm>
              <a:prstGeom prst="bentConnector3">
                <a:avLst>
                  <a:gd name="adj1" fmla="val 3879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15958BA9-8652-3A44-B320-CB3A265DEA99}"/>
                  </a:ext>
                </a:extLst>
              </p:cNvPr>
              <p:cNvCxnSpPr/>
              <p:nvPr/>
            </p:nvCxnSpPr>
            <p:spPr>
              <a:xfrm flipH="1">
                <a:off x="3114474" y="2008447"/>
                <a:ext cx="3907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DC87DED4-94CC-1E49-9DD1-99E8A6840B44}"/>
                  </a:ext>
                </a:extLst>
              </p:cNvPr>
              <p:cNvGrpSpPr/>
              <p:nvPr/>
            </p:nvGrpSpPr>
            <p:grpSpPr>
              <a:xfrm>
                <a:off x="5071675" y="5824072"/>
                <a:ext cx="1621536" cy="966066"/>
                <a:chOff x="2748336" y="413662"/>
                <a:chExt cx="1621536" cy="966066"/>
              </a:xfrm>
            </p:grpSpPr>
            <p:sp>
              <p:nvSpPr>
                <p:cNvPr id="302" name="Oval 301">
                  <a:extLst>
                    <a:ext uri="{FF2B5EF4-FFF2-40B4-BE49-F238E27FC236}">
                      <a16:creationId xmlns:a16="http://schemas.microsoft.com/office/drawing/2014/main" id="{AEFA0774-443B-2B49-8F4B-9B416FDB74FE}"/>
                    </a:ext>
                  </a:extLst>
                </p:cNvPr>
                <p:cNvSpPr/>
                <p:nvPr/>
              </p:nvSpPr>
              <p:spPr>
                <a:xfrm>
                  <a:off x="2748336" y="843280"/>
                  <a:ext cx="1621536" cy="53644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CMIP6</a:t>
                  </a:r>
                </a:p>
              </p:txBody>
            </p:sp>
            <p:cxnSp>
              <p:nvCxnSpPr>
                <p:cNvPr id="303" name="Straight Arrow Connector 302">
                  <a:extLst>
                    <a:ext uri="{FF2B5EF4-FFF2-40B4-BE49-F238E27FC236}">
                      <a16:creationId xmlns:a16="http://schemas.microsoft.com/office/drawing/2014/main" id="{FFA257A6-B8CF-A349-9C47-AB4A959A0DED}"/>
                    </a:ext>
                  </a:extLst>
                </p:cNvPr>
                <p:cNvCxnSpPr>
                  <a:cxnSpLocks/>
                  <a:stCxn id="302" idx="0"/>
                </p:cNvCxnSpPr>
                <p:nvPr/>
              </p:nvCxnSpPr>
              <p:spPr>
                <a:xfrm flipV="1">
                  <a:off x="3559104" y="413662"/>
                  <a:ext cx="0" cy="4296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CEF6EF0D-C7C4-BE41-BB01-9FBCB45E3860}"/>
                  </a:ext>
                </a:extLst>
              </p:cNvPr>
              <p:cNvGrpSpPr/>
              <p:nvPr/>
            </p:nvGrpSpPr>
            <p:grpSpPr>
              <a:xfrm>
                <a:off x="4208127" y="638593"/>
                <a:ext cx="1855345" cy="5052306"/>
                <a:chOff x="4367782" y="638593"/>
                <a:chExt cx="1855345" cy="5052306"/>
              </a:xfrm>
            </p:grpSpPr>
            <p:grpSp>
              <p:nvGrpSpPr>
                <p:cNvPr id="295" name="Group 294">
                  <a:extLst>
                    <a:ext uri="{FF2B5EF4-FFF2-40B4-BE49-F238E27FC236}">
                      <a16:creationId xmlns:a16="http://schemas.microsoft.com/office/drawing/2014/main" id="{CE5E3283-AD19-3F45-939F-E9D39AFDE09C}"/>
                    </a:ext>
                  </a:extLst>
                </p:cNvPr>
                <p:cNvGrpSpPr/>
                <p:nvPr/>
              </p:nvGrpSpPr>
              <p:grpSpPr>
                <a:xfrm>
                  <a:off x="4367782" y="638593"/>
                  <a:ext cx="1855345" cy="4543633"/>
                  <a:chOff x="4367782" y="638593"/>
                  <a:chExt cx="1855345" cy="4543633"/>
                </a:xfrm>
              </p:grpSpPr>
              <p:sp>
                <p:nvSpPr>
                  <p:cNvPr id="297" name="TextBox 296">
                    <a:extLst>
                      <a:ext uri="{FF2B5EF4-FFF2-40B4-BE49-F238E27FC236}">
                        <a16:creationId xmlns:a16="http://schemas.microsoft.com/office/drawing/2014/main" id="{4AD4B4DF-7BC3-AE48-B574-FB81758B1C72}"/>
                      </a:ext>
                    </a:extLst>
                  </p:cNvPr>
                  <p:cNvSpPr txBox="1"/>
                  <p:nvPr/>
                </p:nvSpPr>
                <p:spPr>
                  <a:xfrm>
                    <a:off x="4648725" y="638593"/>
                    <a:ext cx="1284389" cy="817899"/>
                  </a:xfrm>
                  <a:prstGeom prst="rect">
                    <a:avLst/>
                  </a:prstGeom>
                  <a:noFill/>
                </p:spPr>
                <p:txBody>
                  <a:bodyPr wrap="square" rtlCol="0">
                    <a:spAutoFit/>
                  </a:bodyPr>
                  <a:lstStyle/>
                  <a:p>
                    <a:pPr algn="ctr"/>
                    <a:r>
                      <a:rPr lang="en-US" b="1" dirty="0"/>
                      <a:t>Landsat (30m) 2010-2015 </a:t>
                    </a:r>
                  </a:p>
                  <a:p>
                    <a:pPr algn="ctr"/>
                    <a:r>
                      <a:rPr lang="en-US" b="1" dirty="0"/>
                      <a:t>Vegetation Abruptness Map</a:t>
                    </a:r>
                  </a:p>
                </p:txBody>
              </p:sp>
              <p:grpSp>
                <p:nvGrpSpPr>
                  <p:cNvPr id="298" name="Group 297">
                    <a:extLst>
                      <a:ext uri="{FF2B5EF4-FFF2-40B4-BE49-F238E27FC236}">
                        <a16:creationId xmlns:a16="http://schemas.microsoft.com/office/drawing/2014/main" id="{B6BC9F12-0112-FA44-A6F9-50ED33346217}"/>
                      </a:ext>
                    </a:extLst>
                  </p:cNvPr>
                  <p:cNvGrpSpPr/>
                  <p:nvPr/>
                </p:nvGrpSpPr>
                <p:grpSpPr>
                  <a:xfrm>
                    <a:off x="4367782" y="3122805"/>
                    <a:ext cx="1855345" cy="2059421"/>
                    <a:chOff x="4307094" y="3224828"/>
                    <a:chExt cx="1952324" cy="2120081"/>
                  </a:xfrm>
                </p:grpSpPr>
                <p:pic>
                  <p:nvPicPr>
                    <p:cNvPr id="300" name="Picture 2" descr="https://lh6.googleusercontent.com/KtJGjGq8xem_PGRTjPADm0g_AwIaDtbNeVLzlDC1p0dSCyq5BcHPkXWV65gVU2ZjRlX4-NvG2lpPaU43UEi8SOVc4PmUTouqrTOjRH1r6XecA-Tv116_eUs6-AfubsuMnpCxoRnt">
                      <a:extLst>
                        <a:ext uri="{FF2B5EF4-FFF2-40B4-BE49-F238E27FC236}">
                          <a16:creationId xmlns:a16="http://schemas.microsoft.com/office/drawing/2014/main" id="{E0B89421-4AA9-7F43-8F7B-346A9B10005C}"/>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3522" t="-445" r="20244" b="445"/>
                    <a:stretch/>
                  </p:blipFill>
                  <p:spPr bwMode="auto">
                    <a:xfrm>
                      <a:off x="4423263" y="3224828"/>
                      <a:ext cx="1741530" cy="1742014"/>
                    </a:xfrm>
                    <a:prstGeom prst="rect">
                      <a:avLst/>
                    </a:prstGeom>
                    <a:noFill/>
                    <a:scene3d>
                      <a:camera prst="isometricTopUp"/>
                      <a:lightRig rig="threePt" dir="t"/>
                    </a:scene3d>
                    <a:extLst>
                      <a:ext uri="{909E8E84-426E-40DD-AFC4-6F175D3DCCD1}">
                        <a14:hiddenFill xmlns:a14="http://schemas.microsoft.com/office/drawing/2010/main">
                          <a:solidFill>
                            <a:srgbClr val="FFFFFF"/>
                          </a:solidFill>
                        </a14:hiddenFill>
                      </a:ext>
                    </a:extLst>
                  </p:spPr>
                </p:pic>
                <p:sp>
                  <p:nvSpPr>
                    <p:cNvPr id="301" name="TextBox 300">
                      <a:extLst>
                        <a:ext uri="{FF2B5EF4-FFF2-40B4-BE49-F238E27FC236}">
                          <a16:creationId xmlns:a16="http://schemas.microsoft.com/office/drawing/2014/main" id="{9C9DB956-E15F-044F-ADF8-D8F4BE2CC1E6}"/>
                        </a:ext>
                      </a:extLst>
                    </p:cNvPr>
                    <p:cNvSpPr txBox="1"/>
                    <p:nvPr/>
                  </p:nvSpPr>
                  <p:spPr>
                    <a:xfrm>
                      <a:off x="4307094" y="4891530"/>
                      <a:ext cx="1952324" cy="453379"/>
                    </a:xfrm>
                    <a:prstGeom prst="rect">
                      <a:avLst/>
                    </a:prstGeom>
                    <a:noFill/>
                  </p:spPr>
                  <p:txBody>
                    <a:bodyPr wrap="none" rtlCol="0">
                      <a:spAutoFit/>
                    </a:bodyPr>
                    <a:lstStyle/>
                    <a:p>
                      <a:pPr algn="ctr"/>
                      <a:r>
                        <a:rPr lang="en-US" b="1" dirty="0"/>
                        <a:t>Validated Abruptness Map</a:t>
                      </a:r>
                    </a:p>
                    <a:p>
                      <a:pPr algn="ctr"/>
                      <a:r>
                        <a:rPr lang="en-US" b="1" dirty="0"/>
                        <a:t>(&lt;30m resolution)</a:t>
                      </a:r>
                    </a:p>
                  </p:txBody>
                </p:sp>
              </p:grpSp>
              <p:cxnSp>
                <p:nvCxnSpPr>
                  <p:cNvPr id="299" name="Straight Arrow Connector 298">
                    <a:extLst>
                      <a:ext uri="{FF2B5EF4-FFF2-40B4-BE49-F238E27FC236}">
                        <a16:creationId xmlns:a16="http://schemas.microsoft.com/office/drawing/2014/main" id="{B947F135-F33B-9C45-A204-25D422B012E5}"/>
                      </a:ext>
                    </a:extLst>
                  </p:cNvPr>
                  <p:cNvCxnSpPr/>
                  <p:nvPr/>
                </p:nvCxnSpPr>
                <p:spPr>
                  <a:xfrm>
                    <a:off x="5287031" y="2541438"/>
                    <a:ext cx="0" cy="67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6" name="Straight Arrow Connector 295">
                  <a:extLst>
                    <a:ext uri="{FF2B5EF4-FFF2-40B4-BE49-F238E27FC236}">
                      <a16:creationId xmlns:a16="http://schemas.microsoft.com/office/drawing/2014/main" id="{A922D2FC-E8D5-414E-9A51-E4CA9A22A958}"/>
                    </a:ext>
                  </a:extLst>
                </p:cNvPr>
                <p:cNvCxnSpPr>
                  <a:cxnSpLocks/>
                  <a:stCxn id="301" idx="2"/>
                </p:cNvCxnSpPr>
                <p:nvPr/>
              </p:nvCxnSpPr>
              <p:spPr>
                <a:xfrm flipH="1">
                  <a:off x="5295454" y="5182226"/>
                  <a:ext cx="1" cy="508673"/>
                </a:xfrm>
                <a:prstGeom prst="straightConnector1">
                  <a:avLst/>
                </a:prstGeom>
                <a:ln w="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71" name="Elbow Connector 170">
                <a:extLst>
                  <a:ext uri="{FF2B5EF4-FFF2-40B4-BE49-F238E27FC236}">
                    <a16:creationId xmlns:a16="http://schemas.microsoft.com/office/drawing/2014/main" id="{B05F1237-94EF-8946-996F-116E067F2BAC}"/>
                  </a:ext>
                </a:extLst>
              </p:cNvPr>
              <p:cNvCxnSpPr>
                <a:cxnSpLocks/>
              </p:cNvCxnSpPr>
              <p:nvPr/>
            </p:nvCxnSpPr>
            <p:spPr>
              <a:xfrm flipV="1">
                <a:off x="3199297" y="5757895"/>
                <a:ext cx="3563844" cy="243351"/>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F21D21B1-640B-6D4E-A583-05DA6D26D53B}"/>
                  </a:ext>
                </a:extLst>
              </p:cNvPr>
              <p:cNvCxnSpPr>
                <a:stCxn id="154" idx="0"/>
                <a:endCxn id="155" idx="2"/>
              </p:cNvCxnSpPr>
              <p:nvPr/>
            </p:nvCxnSpPr>
            <p:spPr>
              <a:xfrm flipV="1">
                <a:off x="7831773" y="4404705"/>
                <a:ext cx="0" cy="679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3" name="Picture 172">
                <a:extLst>
                  <a:ext uri="{FF2B5EF4-FFF2-40B4-BE49-F238E27FC236}">
                    <a16:creationId xmlns:a16="http://schemas.microsoft.com/office/drawing/2014/main" id="{691CBDE6-BE2C-104C-B2EC-711FFFB33D31}"/>
                  </a:ext>
                </a:extLst>
              </p:cNvPr>
              <p:cNvPicPr>
                <a:picLocks noChangeAspect="1"/>
              </p:cNvPicPr>
              <p:nvPr/>
            </p:nvPicPr>
            <p:blipFill>
              <a:blip r:embed="rId18"/>
              <a:stretch>
                <a:fillRect/>
              </a:stretch>
            </p:blipFill>
            <p:spPr>
              <a:xfrm>
                <a:off x="7760644" y="34367"/>
                <a:ext cx="1960223" cy="1118291"/>
              </a:xfrm>
              <a:prstGeom prst="rect">
                <a:avLst/>
              </a:prstGeom>
            </p:spPr>
          </p:pic>
          <p:grpSp>
            <p:nvGrpSpPr>
              <p:cNvPr id="174" name="Group 173">
                <a:extLst>
                  <a:ext uri="{FF2B5EF4-FFF2-40B4-BE49-F238E27FC236}">
                    <a16:creationId xmlns:a16="http://schemas.microsoft.com/office/drawing/2014/main" id="{49BCC684-2807-284F-9BC7-3639A48D28EA}"/>
                  </a:ext>
                </a:extLst>
              </p:cNvPr>
              <p:cNvGrpSpPr>
                <a:grpSpLocks noChangeAspect="1"/>
              </p:cNvGrpSpPr>
              <p:nvPr/>
            </p:nvGrpSpPr>
            <p:grpSpPr>
              <a:xfrm>
                <a:off x="6261574" y="742536"/>
                <a:ext cx="1566142" cy="1371600"/>
                <a:chOff x="4865966" y="2350917"/>
                <a:chExt cx="1587068" cy="1389927"/>
              </a:xfrm>
            </p:grpSpPr>
            <p:grpSp>
              <p:nvGrpSpPr>
                <p:cNvPr id="256" name="Group 255">
                  <a:extLst>
                    <a:ext uri="{FF2B5EF4-FFF2-40B4-BE49-F238E27FC236}">
                      <a16:creationId xmlns:a16="http://schemas.microsoft.com/office/drawing/2014/main" id="{24F05A8F-748A-A145-B889-426EE2755E41}"/>
                    </a:ext>
                  </a:extLst>
                </p:cNvPr>
                <p:cNvGrpSpPr>
                  <a:grpSpLocks noChangeAspect="1"/>
                </p:cNvGrpSpPr>
                <p:nvPr/>
              </p:nvGrpSpPr>
              <p:grpSpPr>
                <a:xfrm>
                  <a:off x="5484284" y="2551011"/>
                  <a:ext cx="354487" cy="160508"/>
                  <a:chOff x="461288" y="2658389"/>
                  <a:chExt cx="5654233" cy="2522411"/>
                </a:xfrm>
              </p:grpSpPr>
              <p:pic>
                <p:nvPicPr>
                  <p:cNvPr id="276" name="Picture 275">
                    <a:extLst>
                      <a:ext uri="{FF2B5EF4-FFF2-40B4-BE49-F238E27FC236}">
                        <a16:creationId xmlns:a16="http://schemas.microsoft.com/office/drawing/2014/main" id="{2477F82E-9F96-DE44-9449-DDE51A0FC9B6}"/>
                      </a:ext>
                    </a:extLst>
                  </p:cNvPr>
                  <p:cNvPicPr>
                    <a:picLocks noChangeAspect="1"/>
                  </p:cNvPicPr>
                  <p:nvPr/>
                </p:nvPicPr>
                <p:blipFill>
                  <a:blip r:embed="rId7"/>
                  <a:stretch>
                    <a:fillRect/>
                  </a:stretch>
                </p:blipFill>
                <p:spPr>
                  <a:xfrm>
                    <a:off x="5229904" y="4345483"/>
                    <a:ext cx="695845" cy="294396"/>
                  </a:xfrm>
                  <a:prstGeom prst="rect">
                    <a:avLst/>
                  </a:prstGeom>
                </p:spPr>
              </p:pic>
              <p:pic>
                <p:nvPicPr>
                  <p:cNvPr id="277" name="Picture 276">
                    <a:extLst>
                      <a:ext uri="{FF2B5EF4-FFF2-40B4-BE49-F238E27FC236}">
                        <a16:creationId xmlns:a16="http://schemas.microsoft.com/office/drawing/2014/main" id="{5EBBCAA2-0D5E-EE46-B3AD-41B84D26CD71}"/>
                      </a:ext>
                    </a:extLst>
                  </p:cNvPr>
                  <p:cNvPicPr>
                    <a:picLocks noChangeAspect="1"/>
                  </p:cNvPicPr>
                  <p:nvPr/>
                </p:nvPicPr>
                <p:blipFill rotWithShape="1">
                  <a:blip r:embed="rId8"/>
                  <a:srcRect l="15764" t="3648" r="5037" b="4486"/>
                  <a:stretch/>
                </p:blipFill>
                <p:spPr>
                  <a:xfrm>
                    <a:off x="1008527" y="2658389"/>
                    <a:ext cx="2534653" cy="2438400"/>
                  </a:xfrm>
                  <a:prstGeom prst="rect">
                    <a:avLst/>
                  </a:prstGeom>
                </p:spPr>
              </p:pic>
              <p:pic>
                <p:nvPicPr>
                  <p:cNvPr id="278" name="Picture 277">
                    <a:extLst>
                      <a:ext uri="{FF2B5EF4-FFF2-40B4-BE49-F238E27FC236}">
                        <a16:creationId xmlns:a16="http://schemas.microsoft.com/office/drawing/2014/main" id="{C84F5DC9-3FDF-384E-A878-344ED28D0424}"/>
                      </a:ext>
                    </a:extLst>
                  </p:cNvPr>
                  <p:cNvPicPr>
                    <a:picLocks noChangeAspect="1"/>
                  </p:cNvPicPr>
                  <p:nvPr/>
                </p:nvPicPr>
                <p:blipFill>
                  <a:blip r:embed="rId9"/>
                  <a:stretch>
                    <a:fillRect/>
                  </a:stretch>
                </p:blipFill>
                <p:spPr>
                  <a:xfrm>
                    <a:off x="2863452" y="4652673"/>
                    <a:ext cx="582140" cy="528127"/>
                  </a:xfrm>
                  <a:prstGeom prst="rect">
                    <a:avLst/>
                  </a:prstGeom>
                </p:spPr>
              </p:pic>
              <p:pic>
                <p:nvPicPr>
                  <p:cNvPr id="279" name="Picture 278">
                    <a:extLst>
                      <a:ext uri="{FF2B5EF4-FFF2-40B4-BE49-F238E27FC236}">
                        <a16:creationId xmlns:a16="http://schemas.microsoft.com/office/drawing/2014/main" id="{F92AB780-9B3A-6B4B-9A94-A9EEB5661452}"/>
                      </a:ext>
                    </a:extLst>
                  </p:cNvPr>
                  <p:cNvPicPr>
                    <a:picLocks noChangeAspect="1"/>
                  </p:cNvPicPr>
                  <p:nvPr/>
                </p:nvPicPr>
                <p:blipFill>
                  <a:blip r:embed="rId10"/>
                  <a:stretch>
                    <a:fillRect/>
                  </a:stretch>
                </p:blipFill>
                <p:spPr>
                  <a:xfrm>
                    <a:off x="3785800" y="3708161"/>
                    <a:ext cx="358079" cy="1044885"/>
                  </a:xfrm>
                  <a:prstGeom prst="rect">
                    <a:avLst/>
                  </a:prstGeom>
                </p:spPr>
              </p:pic>
              <p:pic>
                <p:nvPicPr>
                  <p:cNvPr id="280" name="Picture 279">
                    <a:extLst>
                      <a:ext uri="{FF2B5EF4-FFF2-40B4-BE49-F238E27FC236}">
                        <a16:creationId xmlns:a16="http://schemas.microsoft.com/office/drawing/2014/main" id="{5CD4E366-8D6F-3E4F-9329-9780CE525118}"/>
                      </a:ext>
                    </a:extLst>
                  </p:cNvPr>
                  <p:cNvPicPr>
                    <a:picLocks noChangeAspect="1"/>
                  </p:cNvPicPr>
                  <p:nvPr/>
                </p:nvPicPr>
                <p:blipFill>
                  <a:blip r:embed="rId11"/>
                  <a:stretch>
                    <a:fillRect/>
                  </a:stretch>
                </p:blipFill>
                <p:spPr>
                  <a:xfrm>
                    <a:off x="4852914" y="3200987"/>
                    <a:ext cx="379732" cy="1505606"/>
                  </a:xfrm>
                  <a:prstGeom prst="rect">
                    <a:avLst/>
                  </a:prstGeom>
                </p:spPr>
              </p:pic>
              <p:pic>
                <p:nvPicPr>
                  <p:cNvPr id="281" name="Picture 280">
                    <a:extLst>
                      <a:ext uri="{FF2B5EF4-FFF2-40B4-BE49-F238E27FC236}">
                        <a16:creationId xmlns:a16="http://schemas.microsoft.com/office/drawing/2014/main" id="{A376499C-C473-E84A-A116-F68D448C4FB5}"/>
                      </a:ext>
                    </a:extLst>
                  </p:cNvPr>
                  <p:cNvPicPr>
                    <a:picLocks noChangeAspect="1"/>
                  </p:cNvPicPr>
                  <p:nvPr/>
                </p:nvPicPr>
                <p:blipFill>
                  <a:blip r:embed="rId9"/>
                  <a:stretch>
                    <a:fillRect/>
                  </a:stretch>
                </p:blipFill>
                <p:spPr>
                  <a:xfrm>
                    <a:off x="3418641" y="4310997"/>
                    <a:ext cx="426689" cy="387099"/>
                  </a:xfrm>
                  <a:prstGeom prst="rect">
                    <a:avLst/>
                  </a:prstGeom>
                </p:spPr>
              </p:pic>
              <p:pic>
                <p:nvPicPr>
                  <p:cNvPr id="282" name="Picture 281">
                    <a:extLst>
                      <a:ext uri="{FF2B5EF4-FFF2-40B4-BE49-F238E27FC236}">
                        <a16:creationId xmlns:a16="http://schemas.microsoft.com/office/drawing/2014/main" id="{7CB3E7DA-7E23-D14C-94D3-DCA0CFAE75BE}"/>
                      </a:ext>
                    </a:extLst>
                  </p:cNvPr>
                  <p:cNvPicPr>
                    <a:picLocks noChangeAspect="1"/>
                  </p:cNvPicPr>
                  <p:nvPr/>
                </p:nvPicPr>
                <p:blipFill>
                  <a:blip r:embed="rId9"/>
                  <a:stretch>
                    <a:fillRect/>
                  </a:stretch>
                </p:blipFill>
                <p:spPr>
                  <a:xfrm>
                    <a:off x="3765600" y="4600915"/>
                    <a:ext cx="426689" cy="387099"/>
                  </a:xfrm>
                  <a:prstGeom prst="rect">
                    <a:avLst/>
                  </a:prstGeom>
                </p:spPr>
              </p:pic>
              <p:pic>
                <p:nvPicPr>
                  <p:cNvPr id="283" name="Picture 282">
                    <a:extLst>
                      <a:ext uri="{FF2B5EF4-FFF2-40B4-BE49-F238E27FC236}">
                        <a16:creationId xmlns:a16="http://schemas.microsoft.com/office/drawing/2014/main" id="{1D72AE47-9B55-934C-A4D1-6420AB7C87D3}"/>
                      </a:ext>
                    </a:extLst>
                  </p:cNvPr>
                  <p:cNvPicPr>
                    <a:picLocks noChangeAspect="1"/>
                  </p:cNvPicPr>
                  <p:nvPr/>
                </p:nvPicPr>
                <p:blipFill>
                  <a:blip r:embed="rId12"/>
                  <a:stretch>
                    <a:fillRect/>
                  </a:stretch>
                </p:blipFill>
                <p:spPr>
                  <a:xfrm>
                    <a:off x="3382700" y="4672681"/>
                    <a:ext cx="418708" cy="332886"/>
                  </a:xfrm>
                  <a:prstGeom prst="rect">
                    <a:avLst/>
                  </a:prstGeom>
                </p:spPr>
              </p:pic>
              <p:pic>
                <p:nvPicPr>
                  <p:cNvPr id="284" name="Picture 283">
                    <a:extLst>
                      <a:ext uri="{FF2B5EF4-FFF2-40B4-BE49-F238E27FC236}">
                        <a16:creationId xmlns:a16="http://schemas.microsoft.com/office/drawing/2014/main" id="{3ED81132-17CF-B447-84E5-119D1197DD44}"/>
                      </a:ext>
                    </a:extLst>
                  </p:cNvPr>
                  <p:cNvPicPr>
                    <a:picLocks noChangeAspect="1"/>
                  </p:cNvPicPr>
                  <p:nvPr/>
                </p:nvPicPr>
                <p:blipFill>
                  <a:blip r:embed="rId13"/>
                  <a:stretch>
                    <a:fillRect/>
                  </a:stretch>
                </p:blipFill>
                <p:spPr>
                  <a:xfrm>
                    <a:off x="5086350" y="4245256"/>
                    <a:ext cx="539970" cy="772062"/>
                  </a:xfrm>
                  <a:prstGeom prst="rect">
                    <a:avLst/>
                  </a:prstGeom>
                </p:spPr>
              </p:pic>
              <p:pic>
                <p:nvPicPr>
                  <p:cNvPr id="285" name="Picture 284">
                    <a:extLst>
                      <a:ext uri="{FF2B5EF4-FFF2-40B4-BE49-F238E27FC236}">
                        <a16:creationId xmlns:a16="http://schemas.microsoft.com/office/drawing/2014/main" id="{CB1610D9-13BA-CD43-8335-6BFE88FBCF04}"/>
                      </a:ext>
                    </a:extLst>
                  </p:cNvPr>
                  <p:cNvPicPr>
                    <a:picLocks noChangeAspect="1"/>
                  </p:cNvPicPr>
                  <p:nvPr/>
                </p:nvPicPr>
                <p:blipFill>
                  <a:blip r:embed="rId13"/>
                  <a:stretch>
                    <a:fillRect/>
                  </a:stretch>
                </p:blipFill>
                <p:spPr>
                  <a:xfrm>
                    <a:off x="4203197" y="4172945"/>
                    <a:ext cx="539970" cy="772062"/>
                  </a:xfrm>
                  <a:prstGeom prst="rect">
                    <a:avLst/>
                  </a:prstGeom>
                </p:spPr>
              </p:pic>
              <p:pic>
                <p:nvPicPr>
                  <p:cNvPr id="286" name="Picture 285">
                    <a:extLst>
                      <a:ext uri="{FF2B5EF4-FFF2-40B4-BE49-F238E27FC236}">
                        <a16:creationId xmlns:a16="http://schemas.microsoft.com/office/drawing/2014/main" id="{4338BA57-CEAB-1947-8067-1252CCED05D4}"/>
                      </a:ext>
                    </a:extLst>
                  </p:cNvPr>
                  <p:cNvPicPr>
                    <a:picLocks noChangeAspect="1"/>
                  </p:cNvPicPr>
                  <p:nvPr/>
                </p:nvPicPr>
                <p:blipFill>
                  <a:blip r:embed="rId9"/>
                  <a:stretch>
                    <a:fillRect/>
                  </a:stretch>
                </p:blipFill>
                <p:spPr>
                  <a:xfrm>
                    <a:off x="2180050" y="4544528"/>
                    <a:ext cx="282519" cy="256306"/>
                  </a:xfrm>
                  <a:prstGeom prst="rect">
                    <a:avLst/>
                  </a:prstGeom>
                </p:spPr>
              </p:pic>
              <p:pic>
                <p:nvPicPr>
                  <p:cNvPr id="287" name="Picture 286">
                    <a:extLst>
                      <a:ext uri="{FF2B5EF4-FFF2-40B4-BE49-F238E27FC236}">
                        <a16:creationId xmlns:a16="http://schemas.microsoft.com/office/drawing/2014/main" id="{B6674DA5-73FE-DB49-87A6-6E536D8D55FD}"/>
                      </a:ext>
                    </a:extLst>
                  </p:cNvPr>
                  <p:cNvPicPr>
                    <a:picLocks noChangeAspect="1"/>
                  </p:cNvPicPr>
                  <p:nvPr/>
                </p:nvPicPr>
                <p:blipFill>
                  <a:blip r:embed="rId9"/>
                  <a:stretch>
                    <a:fillRect/>
                  </a:stretch>
                </p:blipFill>
                <p:spPr>
                  <a:xfrm>
                    <a:off x="4039894" y="4358038"/>
                    <a:ext cx="248369" cy="225324"/>
                  </a:xfrm>
                  <a:prstGeom prst="rect">
                    <a:avLst/>
                  </a:prstGeom>
                </p:spPr>
              </p:pic>
              <p:pic>
                <p:nvPicPr>
                  <p:cNvPr id="288" name="Picture 287">
                    <a:extLst>
                      <a:ext uri="{FF2B5EF4-FFF2-40B4-BE49-F238E27FC236}">
                        <a16:creationId xmlns:a16="http://schemas.microsoft.com/office/drawing/2014/main" id="{B355DA62-A7BD-154A-BEAF-550C23989F18}"/>
                      </a:ext>
                    </a:extLst>
                  </p:cNvPr>
                  <p:cNvPicPr>
                    <a:picLocks noChangeAspect="1"/>
                  </p:cNvPicPr>
                  <p:nvPr/>
                </p:nvPicPr>
                <p:blipFill>
                  <a:blip r:embed="rId14"/>
                  <a:stretch>
                    <a:fillRect/>
                  </a:stretch>
                </p:blipFill>
                <p:spPr>
                  <a:xfrm>
                    <a:off x="801536" y="3825850"/>
                    <a:ext cx="346914" cy="1199746"/>
                  </a:xfrm>
                  <a:prstGeom prst="rect">
                    <a:avLst/>
                  </a:prstGeom>
                </p:spPr>
              </p:pic>
              <p:pic>
                <p:nvPicPr>
                  <p:cNvPr id="289" name="Picture 288">
                    <a:extLst>
                      <a:ext uri="{FF2B5EF4-FFF2-40B4-BE49-F238E27FC236}">
                        <a16:creationId xmlns:a16="http://schemas.microsoft.com/office/drawing/2014/main" id="{8BD61E97-2814-D840-ADB8-A6B032C22C7D}"/>
                      </a:ext>
                    </a:extLst>
                  </p:cNvPr>
                  <p:cNvPicPr>
                    <a:picLocks noChangeAspect="1"/>
                  </p:cNvPicPr>
                  <p:nvPr/>
                </p:nvPicPr>
                <p:blipFill>
                  <a:blip r:embed="rId12"/>
                  <a:stretch>
                    <a:fillRect/>
                  </a:stretch>
                </p:blipFill>
                <p:spPr>
                  <a:xfrm>
                    <a:off x="4559098" y="4633775"/>
                    <a:ext cx="467645" cy="371792"/>
                  </a:xfrm>
                  <a:prstGeom prst="rect">
                    <a:avLst/>
                  </a:prstGeom>
                </p:spPr>
              </p:pic>
              <p:pic>
                <p:nvPicPr>
                  <p:cNvPr id="290" name="Picture 289">
                    <a:extLst>
                      <a:ext uri="{FF2B5EF4-FFF2-40B4-BE49-F238E27FC236}">
                        <a16:creationId xmlns:a16="http://schemas.microsoft.com/office/drawing/2014/main" id="{FAC37E2E-858B-3D43-9F8F-0EEE3FD4462A}"/>
                      </a:ext>
                    </a:extLst>
                  </p:cNvPr>
                  <p:cNvPicPr>
                    <a:picLocks noChangeAspect="1"/>
                  </p:cNvPicPr>
                  <p:nvPr/>
                </p:nvPicPr>
                <p:blipFill>
                  <a:blip r:embed="rId14"/>
                  <a:stretch>
                    <a:fillRect/>
                  </a:stretch>
                </p:blipFill>
                <p:spPr>
                  <a:xfrm>
                    <a:off x="461288" y="3376605"/>
                    <a:ext cx="352676" cy="1540131"/>
                  </a:xfrm>
                  <a:prstGeom prst="rect">
                    <a:avLst/>
                  </a:prstGeom>
                </p:spPr>
              </p:pic>
              <p:pic>
                <p:nvPicPr>
                  <p:cNvPr id="291" name="Picture 290">
                    <a:extLst>
                      <a:ext uri="{FF2B5EF4-FFF2-40B4-BE49-F238E27FC236}">
                        <a16:creationId xmlns:a16="http://schemas.microsoft.com/office/drawing/2014/main" id="{E1BBD22C-C3FC-8643-9D24-EFFBE90905F9}"/>
                      </a:ext>
                    </a:extLst>
                  </p:cNvPr>
                  <p:cNvPicPr>
                    <a:picLocks noChangeAspect="1"/>
                  </p:cNvPicPr>
                  <p:nvPr/>
                </p:nvPicPr>
                <p:blipFill>
                  <a:blip r:embed="rId10"/>
                  <a:stretch>
                    <a:fillRect/>
                  </a:stretch>
                </p:blipFill>
                <p:spPr>
                  <a:xfrm>
                    <a:off x="5536744" y="4001856"/>
                    <a:ext cx="276628" cy="807209"/>
                  </a:xfrm>
                  <a:prstGeom prst="rect">
                    <a:avLst/>
                  </a:prstGeom>
                </p:spPr>
              </p:pic>
              <p:pic>
                <p:nvPicPr>
                  <p:cNvPr id="292" name="Picture 291">
                    <a:extLst>
                      <a:ext uri="{FF2B5EF4-FFF2-40B4-BE49-F238E27FC236}">
                        <a16:creationId xmlns:a16="http://schemas.microsoft.com/office/drawing/2014/main" id="{80531DB1-0273-2244-9A2F-7EECEF262FD9}"/>
                      </a:ext>
                    </a:extLst>
                  </p:cNvPr>
                  <p:cNvPicPr>
                    <a:picLocks noChangeAspect="1"/>
                  </p:cNvPicPr>
                  <p:nvPr/>
                </p:nvPicPr>
                <p:blipFill>
                  <a:blip r:embed="rId10"/>
                  <a:stretch>
                    <a:fillRect/>
                  </a:stretch>
                </p:blipFill>
                <p:spPr>
                  <a:xfrm>
                    <a:off x="5757442" y="3571413"/>
                    <a:ext cx="358079" cy="1044885"/>
                  </a:xfrm>
                  <a:prstGeom prst="rect">
                    <a:avLst/>
                  </a:prstGeom>
                </p:spPr>
              </p:pic>
              <p:pic>
                <p:nvPicPr>
                  <p:cNvPr id="293" name="Picture 292">
                    <a:extLst>
                      <a:ext uri="{FF2B5EF4-FFF2-40B4-BE49-F238E27FC236}">
                        <a16:creationId xmlns:a16="http://schemas.microsoft.com/office/drawing/2014/main" id="{12D8DAFB-EF27-D847-8823-BE512ABB280B}"/>
                      </a:ext>
                    </a:extLst>
                  </p:cNvPr>
                  <p:cNvPicPr>
                    <a:picLocks noChangeAspect="1"/>
                  </p:cNvPicPr>
                  <p:nvPr/>
                </p:nvPicPr>
                <p:blipFill>
                  <a:blip r:embed="rId15"/>
                  <a:stretch>
                    <a:fillRect/>
                  </a:stretch>
                </p:blipFill>
                <p:spPr>
                  <a:xfrm>
                    <a:off x="5754865" y="4600915"/>
                    <a:ext cx="341771" cy="361190"/>
                  </a:xfrm>
                  <a:prstGeom prst="rect">
                    <a:avLst/>
                  </a:prstGeom>
                </p:spPr>
              </p:pic>
              <p:pic>
                <p:nvPicPr>
                  <p:cNvPr id="294" name="Picture 293">
                    <a:extLst>
                      <a:ext uri="{FF2B5EF4-FFF2-40B4-BE49-F238E27FC236}">
                        <a16:creationId xmlns:a16="http://schemas.microsoft.com/office/drawing/2014/main" id="{281C1D20-76F5-D144-AF5F-B94F15370A4D}"/>
                      </a:ext>
                    </a:extLst>
                  </p:cNvPr>
                  <p:cNvPicPr>
                    <a:picLocks noChangeAspect="1"/>
                  </p:cNvPicPr>
                  <p:nvPr/>
                </p:nvPicPr>
                <p:blipFill>
                  <a:blip r:embed="rId16">
                    <a:alphaModFix amt="48000"/>
                  </a:blip>
                  <a:stretch>
                    <a:fillRect/>
                  </a:stretch>
                </p:blipFill>
                <p:spPr>
                  <a:xfrm>
                    <a:off x="4096522" y="4213989"/>
                    <a:ext cx="925556" cy="473062"/>
                  </a:xfrm>
                  <a:prstGeom prst="rect">
                    <a:avLst/>
                  </a:prstGeom>
                </p:spPr>
              </p:pic>
            </p:grpSp>
            <p:pic>
              <p:nvPicPr>
                <p:cNvPr id="257" name="Picture 256">
                  <a:extLst>
                    <a:ext uri="{FF2B5EF4-FFF2-40B4-BE49-F238E27FC236}">
                      <a16:creationId xmlns:a16="http://schemas.microsoft.com/office/drawing/2014/main" id="{9E28A50E-4A0A-6543-B92C-3687F4D6F749}"/>
                    </a:ext>
                  </a:extLst>
                </p:cNvPr>
                <p:cNvPicPr>
                  <a:picLocks noChangeAspect="1"/>
                </p:cNvPicPr>
                <p:nvPr/>
              </p:nvPicPr>
              <p:blipFill>
                <a:blip r:embed="rId19"/>
                <a:stretch>
                  <a:fillRect/>
                </a:stretch>
              </p:blipFill>
              <p:spPr>
                <a:xfrm>
                  <a:off x="5052561" y="2725698"/>
                  <a:ext cx="165127" cy="194416"/>
                </a:xfrm>
                <a:prstGeom prst="rect">
                  <a:avLst/>
                </a:prstGeom>
              </p:spPr>
            </p:pic>
            <p:pic>
              <p:nvPicPr>
                <p:cNvPr id="258" name="Picture 257">
                  <a:extLst>
                    <a:ext uri="{FF2B5EF4-FFF2-40B4-BE49-F238E27FC236}">
                      <a16:creationId xmlns:a16="http://schemas.microsoft.com/office/drawing/2014/main" id="{C53CB562-BFCC-784C-9238-6971A8450D04}"/>
                    </a:ext>
                  </a:extLst>
                </p:cNvPr>
                <p:cNvPicPr>
                  <a:picLocks noChangeAspect="1"/>
                </p:cNvPicPr>
                <p:nvPr/>
              </p:nvPicPr>
              <p:blipFill>
                <a:blip r:embed="rId19"/>
                <a:stretch>
                  <a:fillRect/>
                </a:stretch>
              </p:blipFill>
              <p:spPr>
                <a:xfrm>
                  <a:off x="5525310" y="2911612"/>
                  <a:ext cx="165127" cy="194416"/>
                </a:xfrm>
                <a:prstGeom prst="rect">
                  <a:avLst/>
                </a:prstGeom>
              </p:spPr>
            </p:pic>
            <p:pic>
              <p:nvPicPr>
                <p:cNvPr id="259" name="Picture 258">
                  <a:extLst>
                    <a:ext uri="{FF2B5EF4-FFF2-40B4-BE49-F238E27FC236}">
                      <a16:creationId xmlns:a16="http://schemas.microsoft.com/office/drawing/2014/main" id="{C41B9E49-CAD3-7C40-BBF6-D2D6DFCE8198}"/>
                    </a:ext>
                  </a:extLst>
                </p:cNvPr>
                <p:cNvPicPr>
                  <a:picLocks noChangeAspect="1"/>
                </p:cNvPicPr>
                <p:nvPr/>
              </p:nvPicPr>
              <p:blipFill rotWithShape="1">
                <a:blip r:embed="rId20"/>
                <a:srcRect l="15238" t="8572" r="3997" b="2409"/>
                <a:stretch/>
              </p:blipFill>
              <p:spPr>
                <a:xfrm>
                  <a:off x="6099245" y="2889114"/>
                  <a:ext cx="353789" cy="222410"/>
                </a:xfrm>
                <a:prstGeom prst="rect">
                  <a:avLst/>
                </a:prstGeom>
              </p:spPr>
            </p:pic>
            <p:pic>
              <p:nvPicPr>
                <p:cNvPr id="260" name="Picture 259">
                  <a:extLst>
                    <a:ext uri="{FF2B5EF4-FFF2-40B4-BE49-F238E27FC236}">
                      <a16:creationId xmlns:a16="http://schemas.microsoft.com/office/drawing/2014/main" id="{B266A5A1-94D8-2A49-A4B9-6551562D70C6}"/>
                    </a:ext>
                  </a:extLst>
                </p:cNvPr>
                <p:cNvPicPr>
                  <a:picLocks noChangeAspect="1"/>
                </p:cNvPicPr>
                <p:nvPr/>
              </p:nvPicPr>
              <p:blipFill rotWithShape="1">
                <a:blip r:embed="rId21"/>
                <a:srcRect l="2204" t="6113" r="2532"/>
                <a:stretch/>
              </p:blipFill>
              <p:spPr>
                <a:xfrm>
                  <a:off x="5741996" y="2791825"/>
                  <a:ext cx="303144" cy="194578"/>
                </a:xfrm>
                <a:prstGeom prst="rect">
                  <a:avLst/>
                </a:prstGeom>
              </p:spPr>
            </p:pic>
            <p:grpSp>
              <p:nvGrpSpPr>
                <p:cNvPr id="261" name="Group 260">
                  <a:extLst>
                    <a:ext uri="{FF2B5EF4-FFF2-40B4-BE49-F238E27FC236}">
                      <a16:creationId xmlns:a16="http://schemas.microsoft.com/office/drawing/2014/main" id="{F4174574-A75A-EA48-BF01-C075318DAC48}"/>
                    </a:ext>
                  </a:extLst>
                </p:cNvPr>
                <p:cNvGrpSpPr>
                  <a:grpSpLocks noChangeAspect="1"/>
                </p:cNvGrpSpPr>
                <p:nvPr/>
              </p:nvGrpSpPr>
              <p:grpSpPr>
                <a:xfrm>
                  <a:off x="5574768" y="3176832"/>
                  <a:ext cx="169824" cy="89008"/>
                  <a:chOff x="4981539" y="5572767"/>
                  <a:chExt cx="1507903" cy="778663"/>
                </a:xfrm>
              </p:grpSpPr>
              <p:pic>
                <p:nvPicPr>
                  <p:cNvPr id="272" name="Picture 271">
                    <a:extLst>
                      <a:ext uri="{FF2B5EF4-FFF2-40B4-BE49-F238E27FC236}">
                        <a16:creationId xmlns:a16="http://schemas.microsoft.com/office/drawing/2014/main" id="{2BFA08CE-9E3B-7446-9213-56102688F0EE}"/>
                      </a:ext>
                    </a:extLst>
                  </p:cNvPr>
                  <p:cNvPicPr>
                    <a:picLocks noChangeAspect="1"/>
                  </p:cNvPicPr>
                  <p:nvPr/>
                </p:nvPicPr>
                <p:blipFill>
                  <a:blip r:embed="rId9"/>
                  <a:stretch>
                    <a:fillRect/>
                  </a:stretch>
                </p:blipFill>
                <p:spPr>
                  <a:xfrm>
                    <a:off x="4981539" y="5964331"/>
                    <a:ext cx="426689" cy="387099"/>
                  </a:xfrm>
                  <a:prstGeom prst="rect">
                    <a:avLst/>
                  </a:prstGeom>
                </p:spPr>
              </p:pic>
              <p:pic>
                <p:nvPicPr>
                  <p:cNvPr id="273" name="Picture 272">
                    <a:extLst>
                      <a:ext uri="{FF2B5EF4-FFF2-40B4-BE49-F238E27FC236}">
                        <a16:creationId xmlns:a16="http://schemas.microsoft.com/office/drawing/2014/main" id="{CD970341-2EE1-7F48-B88F-1D9AD6FA4424}"/>
                      </a:ext>
                    </a:extLst>
                  </p:cNvPr>
                  <p:cNvPicPr>
                    <a:picLocks noChangeAspect="1"/>
                  </p:cNvPicPr>
                  <p:nvPr/>
                </p:nvPicPr>
                <p:blipFill>
                  <a:blip r:embed="rId9"/>
                  <a:stretch>
                    <a:fillRect/>
                  </a:stretch>
                </p:blipFill>
                <p:spPr>
                  <a:xfrm>
                    <a:off x="5325211" y="5964158"/>
                    <a:ext cx="426689" cy="387099"/>
                  </a:xfrm>
                  <a:prstGeom prst="rect">
                    <a:avLst/>
                  </a:prstGeom>
                </p:spPr>
              </p:pic>
              <p:pic>
                <p:nvPicPr>
                  <p:cNvPr id="274" name="Picture 273">
                    <a:extLst>
                      <a:ext uri="{FF2B5EF4-FFF2-40B4-BE49-F238E27FC236}">
                        <a16:creationId xmlns:a16="http://schemas.microsoft.com/office/drawing/2014/main" id="{F0E9052A-A944-F946-8E79-835420FA8675}"/>
                      </a:ext>
                    </a:extLst>
                  </p:cNvPr>
                  <p:cNvPicPr>
                    <a:picLocks noChangeAspect="1"/>
                  </p:cNvPicPr>
                  <p:nvPr/>
                </p:nvPicPr>
                <p:blipFill>
                  <a:blip r:embed="rId13"/>
                  <a:stretch>
                    <a:fillRect/>
                  </a:stretch>
                </p:blipFill>
                <p:spPr>
                  <a:xfrm>
                    <a:off x="5949472" y="5572767"/>
                    <a:ext cx="539970" cy="772062"/>
                  </a:xfrm>
                  <a:prstGeom prst="rect">
                    <a:avLst/>
                  </a:prstGeom>
                </p:spPr>
              </p:pic>
              <p:pic>
                <p:nvPicPr>
                  <p:cNvPr id="275" name="Picture 274">
                    <a:extLst>
                      <a:ext uri="{FF2B5EF4-FFF2-40B4-BE49-F238E27FC236}">
                        <a16:creationId xmlns:a16="http://schemas.microsoft.com/office/drawing/2014/main" id="{721F6677-601A-C649-9739-0EF461CC8BD2}"/>
                      </a:ext>
                    </a:extLst>
                  </p:cNvPr>
                  <p:cNvPicPr>
                    <a:picLocks noChangeAspect="1"/>
                  </p:cNvPicPr>
                  <p:nvPr/>
                </p:nvPicPr>
                <p:blipFill>
                  <a:blip r:embed="rId12"/>
                  <a:stretch>
                    <a:fillRect/>
                  </a:stretch>
                </p:blipFill>
                <p:spPr>
                  <a:xfrm>
                    <a:off x="5688740" y="5973037"/>
                    <a:ext cx="467645" cy="371792"/>
                  </a:xfrm>
                  <a:prstGeom prst="rect">
                    <a:avLst/>
                  </a:prstGeom>
                </p:spPr>
              </p:pic>
            </p:grpSp>
            <p:grpSp>
              <p:nvGrpSpPr>
                <p:cNvPr id="262" name="Group 261">
                  <a:extLst>
                    <a:ext uri="{FF2B5EF4-FFF2-40B4-BE49-F238E27FC236}">
                      <a16:creationId xmlns:a16="http://schemas.microsoft.com/office/drawing/2014/main" id="{09CC9F30-1283-A942-BCF3-A9F16D07C58D}"/>
                    </a:ext>
                  </a:extLst>
                </p:cNvPr>
                <p:cNvGrpSpPr>
                  <a:grpSpLocks noChangeAspect="1"/>
                </p:cNvGrpSpPr>
                <p:nvPr/>
              </p:nvGrpSpPr>
              <p:grpSpPr>
                <a:xfrm>
                  <a:off x="5098874" y="2968885"/>
                  <a:ext cx="298436" cy="205747"/>
                  <a:chOff x="5349596" y="5385692"/>
                  <a:chExt cx="2024364" cy="1375042"/>
                </a:xfrm>
              </p:grpSpPr>
              <p:pic>
                <p:nvPicPr>
                  <p:cNvPr id="265" name="Picture 264">
                    <a:extLst>
                      <a:ext uri="{FF2B5EF4-FFF2-40B4-BE49-F238E27FC236}">
                        <a16:creationId xmlns:a16="http://schemas.microsoft.com/office/drawing/2014/main" id="{06619A8F-8411-224B-B878-C60DD87C5B31}"/>
                      </a:ext>
                    </a:extLst>
                  </p:cNvPr>
                  <p:cNvPicPr>
                    <a:picLocks noChangeAspect="1"/>
                  </p:cNvPicPr>
                  <p:nvPr/>
                </p:nvPicPr>
                <p:blipFill>
                  <a:blip r:embed="rId13"/>
                  <a:stretch>
                    <a:fillRect/>
                  </a:stretch>
                </p:blipFill>
                <p:spPr>
                  <a:xfrm>
                    <a:off x="5506303" y="5885594"/>
                    <a:ext cx="539970" cy="772062"/>
                  </a:xfrm>
                  <a:prstGeom prst="rect">
                    <a:avLst/>
                  </a:prstGeom>
                </p:spPr>
              </p:pic>
              <p:pic>
                <p:nvPicPr>
                  <p:cNvPr id="266" name="Picture 265">
                    <a:extLst>
                      <a:ext uri="{FF2B5EF4-FFF2-40B4-BE49-F238E27FC236}">
                        <a16:creationId xmlns:a16="http://schemas.microsoft.com/office/drawing/2014/main" id="{EE16FD85-C075-B445-8799-E023DC6BA64B}"/>
                      </a:ext>
                    </a:extLst>
                  </p:cNvPr>
                  <p:cNvPicPr>
                    <a:picLocks noChangeAspect="1"/>
                  </p:cNvPicPr>
                  <p:nvPr/>
                </p:nvPicPr>
                <p:blipFill>
                  <a:blip r:embed="rId13"/>
                  <a:stretch>
                    <a:fillRect/>
                  </a:stretch>
                </p:blipFill>
                <p:spPr>
                  <a:xfrm>
                    <a:off x="6833990" y="5914578"/>
                    <a:ext cx="539970" cy="772062"/>
                  </a:xfrm>
                  <a:prstGeom prst="rect">
                    <a:avLst/>
                  </a:prstGeom>
                </p:spPr>
              </p:pic>
              <p:pic>
                <p:nvPicPr>
                  <p:cNvPr id="267" name="Picture 266">
                    <a:extLst>
                      <a:ext uri="{FF2B5EF4-FFF2-40B4-BE49-F238E27FC236}">
                        <a16:creationId xmlns:a16="http://schemas.microsoft.com/office/drawing/2014/main" id="{9D0BDA74-5DCB-CA44-AB92-3AE5AD97FBF2}"/>
                      </a:ext>
                    </a:extLst>
                  </p:cNvPr>
                  <p:cNvPicPr>
                    <a:picLocks noChangeAspect="1"/>
                  </p:cNvPicPr>
                  <p:nvPr/>
                </p:nvPicPr>
                <p:blipFill>
                  <a:blip r:embed="rId9"/>
                  <a:stretch>
                    <a:fillRect/>
                  </a:stretch>
                </p:blipFill>
                <p:spPr>
                  <a:xfrm>
                    <a:off x="5894215" y="6455636"/>
                    <a:ext cx="248369" cy="225324"/>
                  </a:xfrm>
                  <a:prstGeom prst="rect">
                    <a:avLst/>
                  </a:prstGeom>
                </p:spPr>
              </p:pic>
              <p:pic>
                <p:nvPicPr>
                  <p:cNvPr id="268" name="Picture 267">
                    <a:extLst>
                      <a:ext uri="{FF2B5EF4-FFF2-40B4-BE49-F238E27FC236}">
                        <a16:creationId xmlns:a16="http://schemas.microsoft.com/office/drawing/2014/main" id="{AFC4EADE-66A7-BA49-A34B-BD18FB0B9854}"/>
                      </a:ext>
                    </a:extLst>
                  </p:cNvPr>
                  <p:cNvPicPr>
                    <a:picLocks noChangeAspect="1"/>
                  </p:cNvPicPr>
                  <p:nvPr/>
                </p:nvPicPr>
                <p:blipFill>
                  <a:blip r:embed="rId22"/>
                  <a:stretch>
                    <a:fillRect/>
                  </a:stretch>
                </p:blipFill>
                <p:spPr>
                  <a:xfrm>
                    <a:off x="6238896" y="5385692"/>
                    <a:ext cx="808404" cy="1375042"/>
                  </a:xfrm>
                  <a:prstGeom prst="rect">
                    <a:avLst/>
                  </a:prstGeom>
                </p:spPr>
              </p:pic>
              <p:pic>
                <p:nvPicPr>
                  <p:cNvPr id="269" name="Picture 268">
                    <a:extLst>
                      <a:ext uri="{FF2B5EF4-FFF2-40B4-BE49-F238E27FC236}">
                        <a16:creationId xmlns:a16="http://schemas.microsoft.com/office/drawing/2014/main" id="{1F975D0F-58E4-0648-886E-CCDCB5706AA5}"/>
                      </a:ext>
                    </a:extLst>
                  </p:cNvPr>
                  <p:cNvPicPr>
                    <a:picLocks noChangeAspect="1"/>
                  </p:cNvPicPr>
                  <p:nvPr/>
                </p:nvPicPr>
                <p:blipFill>
                  <a:blip r:embed="rId15"/>
                  <a:stretch>
                    <a:fillRect/>
                  </a:stretch>
                </p:blipFill>
                <p:spPr>
                  <a:xfrm>
                    <a:off x="6503171" y="6345029"/>
                    <a:ext cx="341771" cy="361190"/>
                  </a:xfrm>
                  <a:prstGeom prst="rect">
                    <a:avLst/>
                  </a:prstGeom>
                </p:spPr>
              </p:pic>
              <p:pic>
                <p:nvPicPr>
                  <p:cNvPr id="270" name="Picture 269">
                    <a:extLst>
                      <a:ext uri="{FF2B5EF4-FFF2-40B4-BE49-F238E27FC236}">
                        <a16:creationId xmlns:a16="http://schemas.microsoft.com/office/drawing/2014/main" id="{E85A410C-A073-6C44-BBF9-FC1B7C8EA828}"/>
                      </a:ext>
                    </a:extLst>
                  </p:cNvPr>
                  <p:cNvPicPr>
                    <a:picLocks noChangeAspect="1"/>
                  </p:cNvPicPr>
                  <p:nvPr/>
                </p:nvPicPr>
                <p:blipFill>
                  <a:blip r:embed="rId9"/>
                  <a:stretch>
                    <a:fillRect/>
                  </a:stretch>
                </p:blipFill>
                <p:spPr>
                  <a:xfrm>
                    <a:off x="6231980" y="6411578"/>
                    <a:ext cx="282519" cy="256306"/>
                  </a:xfrm>
                  <a:prstGeom prst="rect">
                    <a:avLst/>
                  </a:prstGeom>
                </p:spPr>
              </p:pic>
              <p:pic>
                <p:nvPicPr>
                  <p:cNvPr id="271" name="Picture 270">
                    <a:extLst>
                      <a:ext uri="{FF2B5EF4-FFF2-40B4-BE49-F238E27FC236}">
                        <a16:creationId xmlns:a16="http://schemas.microsoft.com/office/drawing/2014/main" id="{1C5FB627-F43E-0E4D-814C-1377B0AE1F03}"/>
                      </a:ext>
                    </a:extLst>
                  </p:cNvPr>
                  <p:cNvPicPr>
                    <a:picLocks noChangeAspect="1"/>
                  </p:cNvPicPr>
                  <p:nvPr/>
                </p:nvPicPr>
                <p:blipFill>
                  <a:blip r:embed="rId10"/>
                  <a:stretch>
                    <a:fillRect/>
                  </a:stretch>
                </p:blipFill>
                <p:spPr>
                  <a:xfrm>
                    <a:off x="5349596" y="5850447"/>
                    <a:ext cx="276628" cy="807209"/>
                  </a:xfrm>
                  <a:prstGeom prst="rect">
                    <a:avLst/>
                  </a:prstGeom>
                </p:spPr>
              </p:pic>
            </p:grpSp>
            <p:pic>
              <p:nvPicPr>
                <p:cNvPr id="263" name="Picture 262">
                  <a:extLst>
                    <a:ext uri="{FF2B5EF4-FFF2-40B4-BE49-F238E27FC236}">
                      <a16:creationId xmlns:a16="http://schemas.microsoft.com/office/drawing/2014/main" id="{DF37075E-42BD-214F-8DBD-8204B2950C8D}"/>
                    </a:ext>
                  </a:extLst>
                </p:cNvPr>
                <p:cNvPicPr>
                  <a:picLocks noChangeAspect="1"/>
                </p:cNvPicPr>
                <p:nvPr/>
              </p:nvPicPr>
              <p:blipFill rotWithShape="1">
                <a:blip r:embed="rId21"/>
                <a:srcRect l="2204" t="6113" r="2532"/>
                <a:stretch/>
              </p:blipFill>
              <p:spPr>
                <a:xfrm>
                  <a:off x="5358384" y="3297388"/>
                  <a:ext cx="303144" cy="194578"/>
                </a:xfrm>
                <a:prstGeom prst="rect">
                  <a:avLst/>
                </a:prstGeom>
              </p:spPr>
            </p:pic>
            <p:pic>
              <p:nvPicPr>
                <p:cNvPr id="264" name="Picture 263">
                  <a:extLst>
                    <a:ext uri="{FF2B5EF4-FFF2-40B4-BE49-F238E27FC236}">
                      <a16:creationId xmlns:a16="http://schemas.microsoft.com/office/drawing/2014/main" id="{FF622513-0F55-E849-94B2-B83F84A6966D}"/>
                    </a:ext>
                  </a:extLst>
                </p:cNvPr>
                <p:cNvPicPr>
                  <a:picLocks noChangeAspect="1"/>
                </p:cNvPicPr>
                <p:nvPr/>
              </p:nvPicPr>
              <p:blipFill>
                <a:blip r:embed="rId23">
                  <a:alphaModFix amt="50000"/>
                </a:blip>
                <a:stretch>
                  <a:fillRect/>
                </a:stretch>
              </p:blipFill>
              <p:spPr>
                <a:xfrm>
                  <a:off x="4865966" y="2350917"/>
                  <a:ext cx="1447841" cy="1389927"/>
                </a:xfrm>
                <a:prstGeom prst="rect">
                  <a:avLst/>
                </a:prstGeom>
                <a:scene3d>
                  <a:camera prst="isometricTopUp"/>
                  <a:lightRig rig="threePt" dir="t"/>
                </a:scene3d>
              </p:spPr>
            </p:pic>
          </p:grpSp>
          <p:grpSp>
            <p:nvGrpSpPr>
              <p:cNvPr id="175" name="Group 174">
                <a:extLst>
                  <a:ext uri="{FF2B5EF4-FFF2-40B4-BE49-F238E27FC236}">
                    <a16:creationId xmlns:a16="http://schemas.microsoft.com/office/drawing/2014/main" id="{C2DD841F-1321-FE4A-B4CC-9ECE8057E76F}"/>
                  </a:ext>
                </a:extLst>
              </p:cNvPr>
              <p:cNvGrpSpPr>
                <a:grpSpLocks noChangeAspect="1"/>
              </p:cNvGrpSpPr>
              <p:nvPr/>
            </p:nvGrpSpPr>
            <p:grpSpPr>
              <a:xfrm>
                <a:off x="7948766" y="1273636"/>
                <a:ext cx="1683395" cy="1371600"/>
                <a:chOff x="7095293" y="2374567"/>
                <a:chExt cx="1705888" cy="1389927"/>
              </a:xfrm>
            </p:grpSpPr>
            <p:pic>
              <p:nvPicPr>
                <p:cNvPr id="180" name="Picture 179">
                  <a:extLst>
                    <a:ext uri="{FF2B5EF4-FFF2-40B4-BE49-F238E27FC236}">
                      <a16:creationId xmlns:a16="http://schemas.microsoft.com/office/drawing/2014/main" id="{3DA3BF06-59E1-2349-A62D-970A1F836951}"/>
                    </a:ext>
                  </a:extLst>
                </p:cNvPr>
                <p:cNvPicPr>
                  <a:picLocks noChangeAspect="1"/>
                </p:cNvPicPr>
                <p:nvPr/>
              </p:nvPicPr>
              <p:blipFill>
                <a:blip r:embed="rId24"/>
                <a:stretch>
                  <a:fillRect/>
                </a:stretch>
              </p:blipFill>
              <p:spPr>
                <a:xfrm>
                  <a:off x="7971850" y="3397725"/>
                  <a:ext cx="219724" cy="57410"/>
                </a:xfrm>
                <a:prstGeom prst="rect">
                  <a:avLst/>
                </a:prstGeom>
              </p:spPr>
            </p:pic>
            <p:pic>
              <p:nvPicPr>
                <p:cNvPr id="181" name="Picture 180">
                  <a:extLst>
                    <a:ext uri="{FF2B5EF4-FFF2-40B4-BE49-F238E27FC236}">
                      <a16:creationId xmlns:a16="http://schemas.microsoft.com/office/drawing/2014/main" id="{128C01EB-A476-A14B-A519-3FC2274CFAC6}"/>
                    </a:ext>
                  </a:extLst>
                </p:cNvPr>
                <p:cNvPicPr>
                  <a:picLocks noChangeAspect="1"/>
                </p:cNvPicPr>
                <p:nvPr/>
              </p:nvPicPr>
              <p:blipFill>
                <a:blip r:embed="rId24"/>
                <a:stretch>
                  <a:fillRect/>
                </a:stretch>
              </p:blipFill>
              <p:spPr>
                <a:xfrm>
                  <a:off x="7819336" y="3256520"/>
                  <a:ext cx="219724" cy="57410"/>
                </a:xfrm>
                <a:prstGeom prst="rect">
                  <a:avLst/>
                </a:prstGeom>
              </p:spPr>
            </p:pic>
            <p:grpSp>
              <p:nvGrpSpPr>
                <p:cNvPr id="182" name="Group 181">
                  <a:extLst>
                    <a:ext uri="{FF2B5EF4-FFF2-40B4-BE49-F238E27FC236}">
                      <a16:creationId xmlns:a16="http://schemas.microsoft.com/office/drawing/2014/main" id="{6D7823A8-1723-AD44-92C0-66142382AD45}"/>
                    </a:ext>
                  </a:extLst>
                </p:cNvPr>
                <p:cNvGrpSpPr>
                  <a:grpSpLocks noChangeAspect="1"/>
                </p:cNvGrpSpPr>
                <p:nvPr/>
              </p:nvGrpSpPr>
              <p:grpSpPr>
                <a:xfrm>
                  <a:off x="8178287" y="3222316"/>
                  <a:ext cx="169824" cy="89008"/>
                  <a:chOff x="4981539" y="5572767"/>
                  <a:chExt cx="1507903" cy="778663"/>
                </a:xfrm>
              </p:grpSpPr>
              <p:pic>
                <p:nvPicPr>
                  <p:cNvPr id="252" name="Picture 251">
                    <a:extLst>
                      <a:ext uri="{FF2B5EF4-FFF2-40B4-BE49-F238E27FC236}">
                        <a16:creationId xmlns:a16="http://schemas.microsoft.com/office/drawing/2014/main" id="{9E738BFB-F1B2-7542-A0F8-94CD689001DA}"/>
                      </a:ext>
                    </a:extLst>
                  </p:cNvPr>
                  <p:cNvPicPr>
                    <a:picLocks noChangeAspect="1"/>
                  </p:cNvPicPr>
                  <p:nvPr/>
                </p:nvPicPr>
                <p:blipFill>
                  <a:blip r:embed="rId9"/>
                  <a:stretch>
                    <a:fillRect/>
                  </a:stretch>
                </p:blipFill>
                <p:spPr>
                  <a:xfrm>
                    <a:off x="4981539" y="5964331"/>
                    <a:ext cx="426689" cy="387099"/>
                  </a:xfrm>
                  <a:prstGeom prst="rect">
                    <a:avLst/>
                  </a:prstGeom>
                </p:spPr>
              </p:pic>
              <p:pic>
                <p:nvPicPr>
                  <p:cNvPr id="253" name="Picture 252">
                    <a:extLst>
                      <a:ext uri="{FF2B5EF4-FFF2-40B4-BE49-F238E27FC236}">
                        <a16:creationId xmlns:a16="http://schemas.microsoft.com/office/drawing/2014/main" id="{0B6A413A-85F0-1B43-8DB0-73BC31169424}"/>
                      </a:ext>
                    </a:extLst>
                  </p:cNvPr>
                  <p:cNvPicPr>
                    <a:picLocks noChangeAspect="1"/>
                  </p:cNvPicPr>
                  <p:nvPr/>
                </p:nvPicPr>
                <p:blipFill>
                  <a:blip r:embed="rId9"/>
                  <a:stretch>
                    <a:fillRect/>
                  </a:stretch>
                </p:blipFill>
                <p:spPr>
                  <a:xfrm>
                    <a:off x="5325211" y="5964158"/>
                    <a:ext cx="426689" cy="387099"/>
                  </a:xfrm>
                  <a:prstGeom prst="rect">
                    <a:avLst/>
                  </a:prstGeom>
                </p:spPr>
              </p:pic>
              <p:pic>
                <p:nvPicPr>
                  <p:cNvPr id="254" name="Picture 253">
                    <a:extLst>
                      <a:ext uri="{FF2B5EF4-FFF2-40B4-BE49-F238E27FC236}">
                        <a16:creationId xmlns:a16="http://schemas.microsoft.com/office/drawing/2014/main" id="{D3526441-B656-B14B-97AA-EEB15D46F83C}"/>
                      </a:ext>
                    </a:extLst>
                  </p:cNvPr>
                  <p:cNvPicPr>
                    <a:picLocks noChangeAspect="1"/>
                  </p:cNvPicPr>
                  <p:nvPr/>
                </p:nvPicPr>
                <p:blipFill>
                  <a:blip r:embed="rId13"/>
                  <a:stretch>
                    <a:fillRect/>
                  </a:stretch>
                </p:blipFill>
                <p:spPr>
                  <a:xfrm>
                    <a:off x="5949472" y="5572767"/>
                    <a:ext cx="539970" cy="772062"/>
                  </a:xfrm>
                  <a:prstGeom prst="rect">
                    <a:avLst/>
                  </a:prstGeom>
                </p:spPr>
              </p:pic>
              <p:pic>
                <p:nvPicPr>
                  <p:cNvPr id="255" name="Picture 254">
                    <a:extLst>
                      <a:ext uri="{FF2B5EF4-FFF2-40B4-BE49-F238E27FC236}">
                        <a16:creationId xmlns:a16="http://schemas.microsoft.com/office/drawing/2014/main" id="{EE757399-4F7D-3F4E-A594-2E6C7B82E398}"/>
                      </a:ext>
                    </a:extLst>
                  </p:cNvPr>
                  <p:cNvPicPr>
                    <a:picLocks noChangeAspect="1"/>
                  </p:cNvPicPr>
                  <p:nvPr/>
                </p:nvPicPr>
                <p:blipFill>
                  <a:blip r:embed="rId12"/>
                  <a:stretch>
                    <a:fillRect/>
                  </a:stretch>
                </p:blipFill>
                <p:spPr>
                  <a:xfrm>
                    <a:off x="5688740" y="5973037"/>
                    <a:ext cx="467645" cy="371792"/>
                  </a:xfrm>
                  <a:prstGeom prst="rect">
                    <a:avLst/>
                  </a:prstGeom>
                </p:spPr>
              </p:pic>
            </p:grpSp>
            <p:grpSp>
              <p:nvGrpSpPr>
                <p:cNvPr id="183" name="Group 182">
                  <a:extLst>
                    <a:ext uri="{FF2B5EF4-FFF2-40B4-BE49-F238E27FC236}">
                      <a16:creationId xmlns:a16="http://schemas.microsoft.com/office/drawing/2014/main" id="{3D5A0B18-EA72-AF43-955A-E48ACBBADE94}"/>
                    </a:ext>
                  </a:extLst>
                </p:cNvPr>
                <p:cNvGrpSpPr>
                  <a:grpSpLocks noChangeAspect="1"/>
                </p:cNvGrpSpPr>
                <p:nvPr/>
              </p:nvGrpSpPr>
              <p:grpSpPr>
                <a:xfrm>
                  <a:off x="8389015" y="3240154"/>
                  <a:ext cx="169824" cy="89008"/>
                  <a:chOff x="4981539" y="5572767"/>
                  <a:chExt cx="1507903" cy="778663"/>
                </a:xfrm>
              </p:grpSpPr>
              <p:pic>
                <p:nvPicPr>
                  <p:cNvPr id="248" name="Picture 247">
                    <a:extLst>
                      <a:ext uri="{FF2B5EF4-FFF2-40B4-BE49-F238E27FC236}">
                        <a16:creationId xmlns:a16="http://schemas.microsoft.com/office/drawing/2014/main" id="{64E9A5DE-C5B8-B642-81A3-98BDFB7F6428}"/>
                      </a:ext>
                    </a:extLst>
                  </p:cNvPr>
                  <p:cNvPicPr>
                    <a:picLocks noChangeAspect="1"/>
                  </p:cNvPicPr>
                  <p:nvPr/>
                </p:nvPicPr>
                <p:blipFill>
                  <a:blip r:embed="rId9"/>
                  <a:stretch>
                    <a:fillRect/>
                  </a:stretch>
                </p:blipFill>
                <p:spPr>
                  <a:xfrm>
                    <a:off x="4981539" y="5964331"/>
                    <a:ext cx="426689" cy="387099"/>
                  </a:xfrm>
                  <a:prstGeom prst="rect">
                    <a:avLst/>
                  </a:prstGeom>
                </p:spPr>
              </p:pic>
              <p:pic>
                <p:nvPicPr>
                  <p:cNvPr id="249" name="Picture 248">
                    <a:extLst>
                      <a:ext uri="{FF2B5EF4-FFF2-40B4-BE49-F238E27FC236}">
                        <a16:creationId xmlns:a16="http://schemas.microsoft.com/office/drawing/2014/main" id="{3CCF3320-9DD3-884C-824F-D6B01531351F}"/>
                      </a:ext>
                    </a:extLst>
                  </p:cNvPr>
                  <p:cNvPicPr>
                    <a:picLocks noChangeAspect="1"/>
                  </p:cNvPicPr>
                  <p:nvPr/>
                </p:nvPicPr>
                <p:blipFill>
                  <a:blip r:embed="rId9"/>
                  <a:stretch>
                    <a:fillRect/>
                  </a:stretch>
                </p:blipFill>
                <p:spPr>
                  <a:xfrm>
                    <a:off x="5325211" y="5964158"/>
                    <a:ext cx="426689" cy="387099"/>
                  </a:xfrm>
                  <a:prstGeom prst="rect">
                    <a:avLst/>
                  </a:prstGeom>
                </p:spPr>
              </p:pic>
              <p:pic>
                <p:nvPicPr>
                  <p:cNvPr id="250" name="Picture 249">
                    <a:extLst>
                      <a:ext uri="{FF2B5EF4-FFF2-40B4-BE49-F238E27FC236}">
                        <a16:creationId xmlns:a16="http://schemas.microsoft.com/office/drawing/2014/main" id="{24937C2B-3507-4A48-B0FA-00C25FF48C9B}"/>
                      </a:ext>
                    </a:extLst>
                  </p:cNvPr>
                  <p:cNvPicPr>
                    <a:picLocks noChangeAspect="1"/>
                  </p:cNvPicPr>
                  <p:nvPr/>
                </p:nvPicPr>
                <p:blipFill>
                  <a:blip r:embed="rId13"/>
                  <a:stretch>
                    <a:fillRect/>
                  </a:stretch>
                </p:blipFill>
                <p:spPr>
                  <a:xfrm>
                    <a:off x="5949472" y="5572767"/>
                    <a:ext cx="539970" cy="772062"/>
                  </a:xfrm>
                  <a:prstGeom prst="rect">
                    <a:avLst/>
                  </a:prstGeom>
                </p:spPr>
              </p:pic>
              <p:pic>
                <p:nvPicPr>
                  <p:cNvPr id="251" name="Picture 250">
                    <a:extLst>
                      <a:ext uri="{FF2B5EF4-FFF2-40B4-BE49-F238E27FC236}">
                        <a16:creationId xmlns:a16="http://schemas.microsoft.com/office/drawing/2014/main" id="{0D64A1BC-C757-8B4B-B824-907BAF23D2CB}"/>
                      </a:ext>
                    </a:extLst>
                  </p:cNvPr>
                  <p:cNvPicPr>
                    <a:picLocks noChangeAspect="1"/>
                  </p:cNvPicPr>
                  <p:nvPr/>
                </p:nvPicPr>
                <p:blipFill>
                  <a:blip r:embed="rId12"/>
                  <a:stretch>
                    <a:fillRect/>
                  </a:stretch>
                </p:blipFill>
                <p:spPr>
                  <a:xfrm>
                    <a:off x="5688740" y="5973037"/>
                    <a:ext cx="467645" cy="371792"/>
                  </a:xfrm>
                  <a:prstGeom prst="rect">
                    <a:avLst/>
                  </a:prstGeom>
                </p:spPr>
              </p:pic>
            </p:grpSp>
            <p:pic>
              <p:nvPicPr>
                <p:cNvPr id="184" name="Picture 183">
                  <a:extLst>
                    <a:ext uri="{FF2B5EF4-FFF2-40B4-BE49-F238E27FC236}">
                      <a16:creationId xmlns:a16="http://schemas.microsoft.com/office/drawing/2014/main" id="{3612DC6B-296C-0747-BDF4-F960489013FF}"/>
                    </a:ext>
                  </a:extLst>
                </p:cNvPr>
                <p:cNvPicPr>
                  <a:picLocks noChangeAspect="1"/>
                </p:cNvPicPr>
                <p:nvPr/>
              </p:nvPicPr>
              <p:blipFill>
                <a:blip r:embed="rId24"/>
                <a:stretch>
                  <a:fillRect/>
                </a:stretch>
              </p:blipFill>
              <p:spPr>
                <a:xfrm>
                  <a:off x="8021295" y="3061624"/>
                  <a:ext cx="219724" cy="57410"/>
                </a:xfrm>
                <a:prstGeom prst="rect">
                  <a:avLst/>
                </a:prstGeom>
              </p:spPr>
            </p:pic>
            <p:grpSp>
              <p:nvGrpSpPr>
                <p:cNvPr id="185" name="Group 184">
                  <a:extLst>
                    <a:ext uri="{FF2B5EF4-FFF2-40B4-BE49-F238E27FC236}">
                      <a16:creationId xmlns:a16="http://schemas.microsoft.com/office/drawing/2014/main" id="{7101F578-A032-2140-9728-B59748C68BA2}"/>
                    </a:ext>
                  </a:extLst>
                </p:cNvPr>
                <p:cNvGrpSpPr>
                  <a:grpSpLocks noChangeAspect="1"/>
                </p:cNvGrpSpPr>
                <p:nvPr/>
              </p:nvGrpSpPr>
              <p:grpSpPr>
                <a:xfrm>
                  <a:off x="7546850" y="3081605"/>
                  <a:ext cx="354487" cy="160508"/>
                  <a:chOff x="461288" y="2658389"/>
                  <a:chExt cx="5654233" cy="2522411"/>
                </a:xfrm>
              </p:grpSpPr>
              <p:pic>
                <p:nvPicPr>
                  <p:cNvPr id="229" name="Picture 228">
                    <a:extLst>
                      <a:ext uri="{FF2B5EF4-FFF2-40B4-BE49-F238E27FC236}">
                        <a16:creationId xmlns:a16="http://schemas.microsoft.com/office/drawing/2014/main" id="{A0B72658-3114-D543-AA61-D8AD902A1ECD}"/>
                      </a:ext>
                    </a:extLst>
                  </p:cNvPr>
                  <p:cNvPicPr>
                    <a:picLocks noChangeAspect="1"/>
                  </p:cNvPicPr>
                  <p:nvPr/>
                </p:nvPicPr>
                <p:blipFill>
                  <a:blip r:embed="rId7"/>
                  <a:stretch>
                    <a:fillRect/>
                  </a:stretch>
                </p:blipFill>
                <p:spPr>
                  <a:xfrm>
                    <a:off x="5229904" y="4345483"/>
                    <a:ext cx="695845" cy="294396"/>
                  </a:xfrm>
                  <a:prstGeom prst="rect">
                    <a:avLst/>
                  </a:prstGeom>
                </p:spPr>
              </p:pic>
              <p:pic>
                <p:nvPicPr>
                  <p:cNvPr id="230" name="Picture 229">
                    <a:extLst>
                      <a:ext uri="{FF2B5EF4-FFF2-40B4-BE49-F238E27FC236}">
                        <a16:creationId xmlns:a16="http://schemas.microsoft.com/office/drawing/2014/main" id="{D042FFDF-30EF-0F4B-B446-2F75396100C1}"/>
                      </a:ext>
                    </a:extLst>
                  </p:cNvPr>
                  <p:cNvPicPr>
                    <a:picLocks noChangeAspect="1"/>
                  </p:cNvPicPr>
                  <p:nvPr/>
                </p:nvPicPr>
                <p:blipFill rotWithShape="1">
                  <a:blip r:embed="rId8"/>
                  <a:srcRect l="15764" t="3648" r="5037" b="4486"/>
                  <a:stretch/>
                </p:blipFill>
                <p:spPr>
                  <a:xfrm>
                    <a:off x="1008527" y="2658389"/>
                    <a:ext cx="2534653" cy="2438400"/>
                  </a:xfrm>
                  <a:prstGeom prst="rect">
                    <a:avLst/>
                  </a:prstGeom>
                </p:spPr>
              </p:pic>
              <p:pic>
                <p:nvPicPr>
                  <p:cNvPr id="231" name="Picture 230">
                    <a:extLst>
                      <a:ext uri="{FF2B5EF4-FFF2-40B4-BE49-F238E27FC236}">
                        <a16:creationId xmlns:a16="http://schemas.microsoft.com/office/drawing/2014/main" id="{2F9C4786-A16D-7946-BD2F-A3A07256279F}"/>
                      </a:ext>
                    </a:extLst>
                  </p:cNvPr>
                  <p:cNvPicPr>
                    <a:picLocks noChangeAspect="1"/>
                  </p:cNvPicPr>
                  <p:nvPr/>
                </p:nvPicPr>
                <p:blipFill>
                  <a:blip r:embed="rId9"/>
                  <a:stretch>
                    <a:fillRect/>
                  </a:stretch>
                </p:blipFill>
                <p:spPr>
                  <a:xfrm>
                    <a:off x="2863452" y="4652673"/>
                    <a:ext cx="582140" cy="528127"/>
                  </a:xfrm>
                  <a:prstGeom prst="rect">
                    <a:avLst/>
                  </a:prstGeom>
                </p:spPr>
              </p:pic>
              <p:pic>
                <p:nvPicPr>
                  <p:cNvPr id="232" name="Picture 231">
                    <a:extLst>
                      <a:ext uri="{FF2B5EF4-FFF2-40B4-BE49-F238E27FC236}">
                        <a16:creationId xmlns:a16="http://schemas.microsoft.com/office/drawing/2014/main" id="{1E418C97-8B64-4748-B387-6D259DFF56C5}"/>
                      </a:ext>
                    </a:extLst>
                  </p:cNvPr>
                  <p:cNvPicPr>
                    <a:picLocks noChangeAspect="1"/>
                  </p:cNvPicPr>
                  <p:nvPr/>
                </p:nvPicPr>
                <p:blipFill>
                  <a:blip r:embed="rId10"/>
                  <a:stretch>
                    <a:fillRect/>
                  </a:stretch>
                </p:blipFill>
                <p:spPr>
                  <a:xfrm>
                    <a:off x="3785800" y="3708161"/>
                    <a:ext cx="358079" cy="1044885"/>
                  </a:xfrm>
                  <a:prstGeom prst="rect">
                    <a:avLst/>
                  </a:prstGeom>
                </p:spPr>
              </p:pic>
              <p:pic>
                <p:nvPicPr>
                  <p:cNvPr id="233" name="Picture 232">
                    <a:extLst>
                      <a:ext uri="{FF2B5EF4-FFF2-40B4-BE49-F238E27FC236}">
                        <a16:creationId xmlns:a16="http://schemas.microsoft.com/office/drawing/2014/main" id="{C5D1B666-3851-3944-A440-CAE63A496C0D}"/>
                      </a:ext>
                    </a:extLst>
                  </p:cNvPr>
                  <p:cNvPicPr>
                    <a:picLocks noChangeAspect="1"/>
                  </p:cNvPicPr>
                  <p:nvPr/>
                </p:nvPicPr>
                <p:blipFill>
                  <a:blip r:embed="rId11"/>
                  <a:stretch>
                    <a:fillRect/>
                  </a:stretch>
                </p:blipFill>
                <p:spPr>
                  <a:xfrm>
                    <a:off x="4852914" y="3200987"/>
                    <a:ext cx="379732" cy="1505606"/>
                  </a:xfrm>
                  <a:prstGeom prst="rect">
                    <a:avLst/>
                  </a:prstGeom>
                </p:spPr>
              </p:pic>
              <p:pic>
                <p:nvPicPr>
                  <p:cNvPr id="234" name="Picture 233">
                    <a:extLst>
                      <a:ext uri="{FF2B5EF4-FFF2-40B4-BE49-F238E27FC236}">
                        <a16:creationId xmlns:a16="http://schemas.microsoft.com/office/drawing/2014/main" id="{D7D491B2-C0FE-AC4E-B668-FCA8669E1021}"/>
                      </a:ext>
                    </a:extLst>
                  </p:cNvPr>
                  <p:cNvPicPr>
                    <a:picLocks noChangeAspect="1"/>
                  </p:cNvPicPr>
                  <p:nvPr/>
                </p:nvPicPr>
                <p:blipFill>
                  <a:blip r:embed="rId9"/>
                  <a:stretch>
                    <a:fillRect/>
                  </a:stretch>
                </p:blipFill>
                <p:spPr>
                  <a:xfrm>
                    <a:off x="3418641" y="4310997"/>
                    <a:ext cx="426689" cy="387099"/>
                  </a:xfrm>
                  <a:prstGeom prst="rect">
                    <a:avLst/>
                  </a:prstGeom>
                </p:spPr>
              </p:pic>
              <p:pic>
                <p:nvPicPr>
                  <p:cNvPr id="235" name="Picture 234">
                    <a:extLst>
                      <a:ext uri="{FF2B5EF4-FFF2-40B4-BE49-F238E27FC236}">
                        <a16:creationId xmlns:a16="http://schemas.microsoft.com/office/drawing/2014/main" id="{87315047-49CC-DB41-AEC9-FD6E76914C25}"/>
                      </a:ext>
                    </a:extLst>
                  </p:cNvPr>
                  <p:cNvPicPr>
                    <a:picLocks noChangeAspect="1"/>
                  </p:cNvPicPr>
                  <p:nvPr/>
                </p:nvPicPr>
                <p:blipFill>
                  <a:blip r:embed="rId9"/>
                  <a:stretch>
                    <a:fillRect/>
                  </a:stretch>
                </p:blipFill>
                <p:spPr>
                  <a:xfrm>
                    <a:off x="3765600" y="4600915"/>
                    <a:ext cx="426689" cy="387099"/>
                  </a:xfrm>
                  <a:prstGeom prst="rect">
                    <a:avLst/>
                  </a:prstGeom>
                </p:spPr>
              </p:pic>
              <p:pic>
                <p:nvPicPr>
                  <p:cNvPr id="236" name="Picture 235">
                    <a:extLst>
                      <a:ext uri="{FF2B5EF4-FFF2-40B4-BE49-F238E27FC236}">
                        <a16:creationId xmlns:a16="http://schemas.microsoft.com/office/drawing/2014/main" id="{AD06596B-6191-D348-BD21-4825C08F6A8F}"/>
                      </a:ext>
                    </a:extLst>
                  </p:cNvPr>
                  <p:cNvPicPr>
                    <a:picLocks noChangeAspect="1"/>
                  </p:cNvPicPr>
                  <p:nvPr/>
                </p:nvPicPr>
                <p:blipFill>
                  <a:blip r:embed="rId12"/>
                  <a:stretch>
                    <a:fillRect/>
                  </a:stretch>
                </p:blipFill>
                <p:spPr>
                  <a:xfrm>
                    <a:off x="3382700" y="4672681"/>
                    <a:ext cx="418708" cy="332886"/>
                  </a:xfrm>
                  <a:prstGeom prst="rect">
                    <a:avLst/>
                  </a:prstGeom>
                </p:spPr>
              </p:pic>
              <p:pic>
                <p:nvPicPr>
                  <p:cNvPr id="237" name="Picture 236">
                    <a:extLst>
                      <a:ext uri="{FF2B5EF4-FFF2-40B4-BE49-F238E27FC236}">
                        <a16:creationId xmlns:a16="http://schemas.microsoft.com/office/drawing/2014/main" id="{F0AD4333-1039-F141-BBB0-94B220EB9FB3}"/>
                      </a:ext>
                    </a:extLst>
                  </p:cNvPr>
                  <p:cNvPicPr>
                    <a:picLocks noChangeAspect="1"/>
                  </p:cNvPicPr>
                  <p:nvPr/>
                </p:nvPicPr>
                <p:blipFill>
                  <a:blip r:embed="rId13"/>
                  <a:stretch>
                    <a:fillRect/>
                  </a:stretch>
                </p:blipFill>
                <p:spPr>
                  <a:xfrm>
                    <a:off x="5086350" y="4245256"/>
                    <a:ext cx="539970" cy="772062"/>
                  </a:xfrm>
                  <a:prstGeom prst="rect">
                    <a:avLst/>
                  </a:prstGeom>
                </p:spPr>
              </p:pic>
              <p:pic>
                <p:nvPicPr>
                  <p:cNvPr id="238" name="Picture 237">
                    <a:extLst>
                      <a:ext uri="{FF2B5EF4-FFF2-40B4-BE49-F238E27FC236}">
                        <a16:creationId xmlns:a16="http://schemas.microsoft.com/office/drawing/2014/main" id="{FC8A6552-9F81-0440-A114-03ED0B05D4D7}"/>
                      </a:ext>
                    </a:extLst>
                  </p:cNvPr>
                  <p:cNvPicPr>
                    <a:picLocks noChangeAspect="1"/>
                  </p:cNvPicPr>
                  <p:nvPr/>
                </p:nvPicPr>
                <p:blipFill>
                  <a:blip r:embed="rId13"/>
                  <a:stretch>
                    <a:fillRect/>
                  </a:stretch>
                </p:blipFill>
                <p:spPr>
                  <a:xfrm>
                    <a:off x="4203197" y="4172945"/>
                    <a:ext cx="539970" cy="772062"/>
                  </a:xfrm>
                  <a:prstGeom prst="rect">
                    <a:avLst/>
                  </a:prstGeom>
                </p:spPr>
              </p:pic>
              <p:pic>
                <p:nvPicPr>
                  <p:cNvPr id="239" name="Picture 238">
                    <a:extLst>
                      <a:ext uri="{FF2B5EF4-FFF2-40B4-BE49-F238E27FC236}">
                        <a16:creationId xmlns:a16="http://schemas.microsoft.com/office/drawing/2014/main" id="{792059E5-771E-0143-9E12-D21DD5F16A94}"/>
                      </a:ext>
                    </a:extLst>
                  </p:cNvPr>
                  <p:cNvPicPr>
                    <a:picLocks noChangeAspect="1"/>
                  </p:cNvPicPr>
                  <p:nvPr/>
                </p:nvPicPr>
                <p:blipFill>
                  <a:blip r:embed="rId9"/>
                  <a:stretch>
                    <a:fillRect/>
                  </a:stretch>
                </p:blipFill>
                <p:spPr>
                  <a:xfrm>
                    <a:off x="2180050" y="4544528"/>
                    <a:ext cx="282519" cy="256306"/>
                  </a:xfrm>
                  <a:prstGeom prst="rect">
                    <a:avLst/>
                  </a:prstGeom>
                </p:spPr>
              </p:pic>
              <p:pic>
                <p:nvPicPr>
                  <p:cNvPr id="240" name="Picture 239">
                    <a:extLst>
                      <a:ext uri="{FF2B5EF4-FFF2-40B4-BE49-F238E27FC236}">
                        <a16:creationId xmlns:a16="http://schemas.microsoft.com/office/drawing/2014/main" id="{044581CC-5B7A-7846-A302-30055F749CDD}"/>
                      </a:ext>
                    </a:extLst>
                  </p:cNvPr>
                  <p:cNvPicPr>
                    <a:picLocks noChangeAspect="1"/>
                  </p:cNvPicPr>
                  <p:nvPr/>
                </p:nvPicPr>
                <p:blipFill>
                  <a:blip r:embed="rId9"/>
                  <a:stretch>
                    <a:fillRect/>
                  </a:stretch>
                </p:blipFill>
                <p:spPr>
                  <a:xfrm>
                    <a:off x="4039894" y="4358038"/>
                    <a:ext cx="248369" cy="225324"/>
                  </a:xfrm>
                  <a:prstGeom prst="rect">
                    <a:avLst/>
                  </a:prstGeom>
                </p:spPr>
              </p:pic>
              <p:pic>
                <p:nvPicPr>
                  <p:cNvPr id="241" name="Picture 240">
                    <a:extLst>
                      <a:ext uri="{FF2B5EF4-FFF2-40B4-BE49-F238E27FC236}">
                        <a16:creationId xmlns:a16="http://schemas.microsoft.com/office/drawing/2014/main" id="{26DEB57D-FB7C-6C41-ACDA-04B44522ECEC}"/>
                      </a:ext>
                    </a:extLst>
                  </p:cNvPr>
                  <p:cNvPicPr>
                    <a:picLocks noChangeAspect="1"/>
                  </p:cNvPicPr>
                  <p:nvPr/>
                </p:nvPicPr>
                <p:blipFill>
                  <a:blip r:embed="rId14"/>
                  <a:stretch>
                    <a:fillRect/>
                  </a:stretch>
                </p:blipFill>
                <p:spPr>
                  <a:xfrm>
                    <a:off x="801536" y="3825850"/>
                    <a:ext cx="346914" cy="1199746"/>
                  </a:xfrm>
                  <a:prstGeom prst="rect">
                    <a:avLst/>
                  </a:prstGeom>
                </p:spPr>
              </p:pic>
              <p:pic>
                <p:nvPicPr>
                  <p:cNvPr id="242" name="Picture 241">
                    <a:extLst>
                      <a:ext uri="{FF2B5EF4-FFF2-40B4-BE49-F238E27FC236}">
                        <a16:creationId xmlns:a16="http://schemas.microsoft.com/office/drawing/2014/main" id="{A8D5FFE3-1145-A143-9229-80066223EEF8}"/>
                      </a:ext>
                    </a:extLst>
                  </p:cNvPr>
                  <p:cNvPicPr>
                    <a:picLocks noChangeAspect="1"/>
                  </p:cNvPicPr>
                  <p:nvPr/>
                </p:nvPicPr>
                <p:blipFill>
                  <a:blip r:embed="rId12"/>
                  <a:stretch>
                    <a:fillRect/>
                  </a:stretch>
                </p:blipFill>
                <p:spPr>
                  <a:xfrm>
                    <a:off x="4559098" y="4633775"/>
                    <a:ext cx="467645" cy="371792"/>
                  </a:xfrm>
                  <a:prstGeom prst="rect">
                    <a:avLst/>
                  </a:prstGeom>
                </p:spPr>
              </p:pic>
              <p:pic>
                <p:nvPicPr>
                  <p:cNvPr id="243" name="Picture 242">
                    <a:extLst>
                      <a:ext uri="{FF2B5EF4-FFF2-40B4-BE49-F238E27FC236}">
                        <a16:creationId xmlns:a16="http://schemas.microsoft.com/office/drawing/2014/main" id="{9C2D2747-515D-0743-B911-B3D6B290C1E6}"/>
                      </a:ext>
                    </a:extLst>
                  </p:cNvPr>
                  <p:cNvPicPr>
                    <a:picLocks noChangeAspect="1"/>
                  </p:cNvPicPr>
                  <p:nvPr/>
                </p:nvPicPr>
                <p:blipFill>
                  <a:blip r:embed="rId14"/>
                  <a:stretch>
                    <a:fillRect/>
                  </a:stretch>
                </p:blipFill>
                <p:spPr>
                  <a:xfrm>
                    <a:off x="461288" y="3376605"/>
                    <a:ext cx="352676" cy="1540131"/>
                  </a:xfrm>
                  <a:prstGeom prst="rect">
                    <a:avLst/>
                  </a:prstGeom>
                </p:spPr>
              </p:pic>
              <p:pic>
                <p:nvPicPr>
                  <p:cNvPr id="244" name="Picture 243">
                    <a:extLst>
                      <a:ext uri="{FF2B5EF4-FFF2-40B4-BE49-F238E27FC236}">
                        <a16:creationId xmlns:a16="http://schemas.microsoft.com/office/drawing/2014/main" id="{9E25A13C-D55A-BB46-8466-D5EBEED3C065}"/>
                      </a:ext>
                    </a:extLst>
                  </p:cNvPr>
                  <p:cNvPicPr>
                    <a:picLocks noChangeAspect="1"/>
                  </p:cNvPicPr>
                  <p:nvPr/>
                </p:nvPicPr>
                <p:blipFill>
                  <a:blip r:embed="rId10"/>
                  <a:stretch>
                    <a:fillRect/>
                  </a:stretch>
                </p:blipFill>
                <p:spPr>
                  <a:xfrm>
                    <a:off x="5536744" y="4001856"/>
                    <a:ext cx="276628" cy="807209"/>
                  </a:xfrm>
                  <a:prstGeom prst="rect">
                    <a:avLst/>
                  </a:prstGeom>
                </p:spPr>
              </p:pic>
              <p:pic>
                <p:nvPicPr>
                  <p:cNvPr id="245" name="Picture 244">
                    <a:extLst>
                      <a:ext uri="{FF2B5EF4-FFF2-40B4-BE49-F238E27FC236}">
                        <a16:creationId xmlns:a16="http://schemas.microsoft.com/office/drawing/2014/main" id="{266A89D6-7277-244D-991D-1E5288E5D568}"/>
                      </a:ext>
                    </a:extLst>
                  </p:cNvPr>
                  <p:cNvPicPr>
                    <a:picLocks noChangeAspect="1"/>
                  </p:cNvPicPr>
                  <p:nvPr/>
                </p:nvPicPr>
                <p:blipFill>
                  <a:blip r:embed="rId10"/>
                  <a:stretch>
                    <a:fillRect/>
                  </a:stretch>
                </p:blipFill>
                <p:spPr>
                  <a:xfrm>
                    <a:off x="5757442" y="3571413"/>
                    <a:ext cx="358079" cy="1044885"/>
                  </a:xfrm>
                  <a:prstGeom prst="rect">
                    <a:avLst/>
                  </a:prstGeom>
                </p:spPr>
              </p:pic>
              <p:pic>
                <p:nvPicPr>
                  <p:cNvPr id="246" name="Picture 245">
                    <a:extLst>
                      <a:ext uri="{FF2B5EF4-FFF2-40B4-BE49-F238E27FC236}">
                        <a16:creationId xmlns:a16="http://schemas.microsoft.com/office/drawing/2014/main" id="{AB76D5F0-92EF-F74F-BDD0-14C47CC86CAD}"/>
                      </a:ext>
                    </a:extLst>
                  </p:cNvPr>
                  <p:cNvPicPr>
                    <a:picLocks noChangeAspect="1"/>
                  </p:cNvPicPr>
                  <p:nvPr/>
                </p:nvPicPr>
                <p:blipFill>
                  <a:blip r:embed="rId15"/>
                  <a:stretch>
                    <a:fillRect/>
                  </a:stretch>
                </p:blipFill>
                <p:spPr>
                  <a:xfrm>
                    <a:off x="5754865" y="4600915"/>
                    <a:ext cx="341771" cy="361190"/>
                  </a:xfrm>
                  <a:prstGeom prst="rect">
                    <a:avLst/>
                  </a:prstGeom>
                </p:spPr>
              </p:pic>
              <p:pic>
                <p:nvPicPr>
                  <p:cNvPr id="247" name="Picture 246">
                    <a:extLst>
                      <a:ext uri="{FF2B5EF4-FFF2-40B4-BE49-F238E27FC236}">
                        <a16:creationId xmlns:a16="http://schemas.microsoft.com/office/drawing/2014/main" id="{A43B0A5F-3C80-B34C-B3C8-427A0E9B21B4}"/>
                      </a:ext>
                    </a:extLst>
                  </p:cNvPr>
                  <p:cNvPicPr>
                    <a:picLocks noChangeAspect="1"/>
                  </p:cNvPicPr>
                  <p:nvPr/>
                </p:nvPicPr>
                <p:blipFill>
                  <a:blip r:embed="rId16">
                    <a:alphaModFix amt="48000"/>
                  </a:blip>
                  <a:stretch>
                    <a:fillRect/>
                  </a:stretch>
                </p:blipFill>
                <p:spPr>
                  <a:xfrm>
                    <a:off x="4096522" y="4213989"/>
                    <a:ext cx="925556" cy="473062"/>
                  </a:xfrm>
                  <a:prstGeom prst="rect">
                    <a:avLst/>
                  </a:prstGeom>
                </p:spPr>
              </p:pic>
            </p:grpSp>
            <p:grpSp>
              <p:nvGrpSpPr>
                <p:cNvPr id="186" name="Group 185">
                  <a:extLst>
                    <a:ext uri="{FF2B5EF4-FFF2-40B4-BE49-F238E27FC236}">
                      <a16:creationId xmlns:a16="http://schemas.microsoft.com/office/drawing/2014/main" id="{D26DC48F-A47E-7348-8AD1-643D6C50821D}"/>
                    </a:ext>
                  </a:extLst>
                </p:cNvPr>
                <p:cNvGrpSpPr>
                  <a:grpSpLocks noChangeAspect="1"/>
                </p:cNvGrpSpPr>
                <p:nvPr/>
              </p:nvGrpSpPr>
              <p:grpSpPr>
                <a:xfrm>
                  <a:off x="8446694" y="2934957"/>
                  <a:ext cx="354487" cy="160508"/>
                  <a:chOff x="461288" y="2658389"/>
                  <a:chExt cx="5654233" cy="2522411"/>
                </a:xfrm>
                <a:noFill/>
                <a:scene3d>
                  <a:camera prst="orthographicFront">
                    <a:rot lat="0" lon="10800000" rev="0"/>
                  </a:camera>
                  <a:lightRig rig="threePt" dir="t"/>
                </a:scene3d>
              </p:grpSpPr>
              <p:pic>
                <p:nvPicPr>
                  <p:cNvPr id="210" name="Picture 209">
                    <a:extLst>
                      <a:ext uri="{FF2B5EF4-FFF2-40B4-BE49-F238E27FC236}">
                        <a16:creationId xmlns:a16="http://schemas.microsoft.com/office/drawing/2014/main" id="{5FB96744-1807-7E4C-B838-E6E74852C3F2}"/>
                      </a:ext>
                    </a:extLst>
                  </p:cNvPr>
                  <p:cNvPicPr>
                    <a:picLocks noChangeAspect="1"/>
                  </p:cNvPicPr>
                  <p:nvPr/>
                </p:nvPicPr>
                <p:blipFill>
                  <a:blip r:embed="rId7"/>
                  <a:stretch>
                    <a:fillRect/>
                  </a:stretch>
                </p:blipFill>
                <p:spPr>
                  <a:xfrm>
                    <a:off x="5229904" y="4345483"/>
                    <a:ext cx="695845" cy="294396"/>
                  </a:xfrm>
                  <a:prstGeom prst="rect">
                    <a:avLst/>
                  </a:prstGeom>
                  <a:grpFill/>
                  <a:ln>
                    <a:noFill/>
                  </a:ln>
                </p:spPr>
              </p:pic>
              <p:pic>
                <p:nvPicPr>
                  <p:cNvPr id="211" name="Picture 210">
                    <a:extLst>
                      <a:ext uri="{FF2B5EF4-FFF2-40B4-BE49-F238E27FC236}">
                        <a16:creationId xmlns:a16="http://schemas.microsoft.com/office/drawing/2014/main" id="{940E4EF3-1098-8F4B-83A3-B3BFF30CED40}"/>
                      </a:ext>
                    </a:extLst>
                  </p:cNvPr>
                  <p:cNvPicPr>
                    <a:picLocks noChangeAspect="1"/>
                  </p:cNvPicPr>
                  <p:nvPr/>
                </p:nvPicPr>
                <p:blipFill rotWithShape="1">
                  <a:blip r:embed="rId8"/>
                  <a:srcRect l="15764" t="3648" r="5037" b="4486"/>
                  <a:stretch/>
                </p:blipFill>
                <p:spPr>
                  <a:xfrm>
                    <a:off x="1008527" y="2658389"/>
                    <a:ext cx="2534653" cy="2438400"/>
                  </a:xfrm>
                  <a:prstGeom prst="rect">
                    <a:avLst/>
                  </a:prstGeom>
                  <a:grpFill/>
                  <a:ln>
                    <a:noFill/>
                  </a:ln>
                </p:spPr>
              </p:pic>
              <p:pic>
                <p:nvPicPr>
                  <p:cNvPr id="212" name="Picture 211">
                    <a:extLst>
                      <a:ext uri="{FF2B5EF4-FFF2-40B4-BE49-F238E27FC236}">
                        <a16:creationId xmlns:a16="http://schemas.microsoft.com/office/drawing/2014/main" id="{3E0CB1A2-BA74-B84C-A0B0-593097F671AE}"/>
                      </a:ext>
                    </a:extLst>
                  </p:cNvPr>
                  <p:cNvPicPr>
                    <a:picLocks noChangeAspect="1"/>
                  </p:cNvPicPr>
                  <p:nvPr/>
                </p:nvPicPr>
                <p:blipFill>
                  <a:blip r:embed="rId9"/>
                  <a:stretch>
                    <a:fillRect/>
                  </a:stretch>
                </p:blipFill>
                <p:spPr>
                  <a:xfrm>
                    <a:off x="2863452" y="4652673"/>
                    <a:ext cx="582140" cy="528127"/>
                  </a:xfrm>
                  <a:prstGeom prst="rect">
                    <a:avLst/>
                  </a:prstGeom>
                  <a:grpFill/>
                  <a:ln>
                    <a:noFill/>
                  </a:ln>
                </p:spPr>
              </p:pic>
              <p:pic>
                <p:nvPicPr>
                  <p:cNvPr id="213" name="Picture 212">
                    <a:extLst>
                      <a:ext uri="{FF2B5EF4-FFF2-40B4-BE49-F238E27FC236}">
                        <a16:creationId xmlns:a16="http://schemas.microsoft.com/office/drawing/2014/main" id="{C34E6E78-650C-BA46-A0E0-F80E06401A04}"/>
                      </a:ext>
                    </a:extLst>
                  </p:cNvPr>
                  <p:cNvPicPr>
                    <a:picLocks noChangeAspect="1"/>
                  </p:cNvPicPr>
                  <p:nvPr/>
                </p:nvPicPr>
                <p:blipFill>
                  <a:blip r:embed="rId10"/>
                  <a:stretch>
                    <a:fillRect/>
                  </a:stretch>
                </p:blipFill>
                <p:spPr>
                  <a:xfrm>
                    <a:off x="3785800" y="3708161"/>
                    <a:ext cx="358079" cy="1044885"/>
                  </a:xfrm>
                  <a:prstGeom prst="rect">
                    <a:avLst/>
                  </a:prstGeom>
                  <a:grpFill/>
                  <a:ln>
                    <a:noFill/>
                  </a:ln>
                </p:spPr>
              </p:pic>
              <p:pic>
                <p:nvPicPr>
                  <p:cNvPr id="214" name="Picture 213">
                    <a:extLst>
                      <a:ext uri="{FF2B5EF4-FFF2-40B4-BE49-F238E27FC236}">
                        <a16:creationId xmlns:a16="http://schemas.microsoft.com/office/drawing/2014/main" id="{1C17BEE3-51A1-A048-9884-34D1F060D491}"/>
                      </a:ext>
                    </a:extLst>
                  </p:cNvPr>
                  <p:cNvPicPr>
                    <a:picLocks noChangeAspect="1"/>
                  </p:cNvPicPr>
                  <p:nvPr/>
                </p:nvPicPr>
                <p:blipFill>
                  <a:blip r:embed="rId11"/>
                  <a:stretch>
                    <a:fillRect/>
                  </a:stretch>
                </p:blipFill>
                <p:spPr>
                  <a:xfrm>
                    <a:off x="4852914" y="3200987"/>
                    <a:ext cx="379732" cy="1505606"/>
                  </a:xfrm>
                  <a:prstGeom prst="rect">
                    <a:avLst/>
                  </a:prstGeom>
                  <a:grpFill/>
                  <a:ln>
                    <a:noFill/>
                  </a:ln>
                </p:spPr>
              </p:pic>
              <p:pic>
                <p:nvPicPr>
                  <p:cNvPr id="215" name="Picture 214">
                    <a:extLst>
                      <a:ext uri="{FF2B5EF4-FFF2-40B4-BE49-F238E27FC236}">
                        <a16:creationId xmlns:a16="http://schemas.microsoft.com/office/drawing/2014/main" id="{1B8094D6-B8A9-8148-923A-0C39371958A6}"/>
                      </a:ext>
                    </a:extLst>
                  </p:cNvPr>
                  <p:cNvPicPr>
                    <a:picLocks noChangeAspect="1"/>
                  </p:cNvPicPr>
                  <p:nvPr/>
                </p:nvPicPr>
                <p:blipFill>
                  <a:blip r:embed="rId9"/>
                  <a:stretch>
                    <a:fillRect/>
                  </a:stretch>
                </p:blipFill>
                <p:spPr>
                  <a:xfrm>
                    <a:off x="3418641" y="4310997"/>
                    <a:ext cx="426689" cy="387099"/>
                  </a:xfrm>
                  <a:prstGeom prst="rect">
                    <a:avLst/>
                  </a:prstGeom>
                  <a:grpFill/>
                  <a:ln>
                    <a:noFill/>
                  </a:ln>
                </p:spPr>
              </p:pic>
              <p:pic>
                <p:nvPicPr>
                  <p:cNvPr id="216" name="Picture 215">
                    <a:extLst>
                      <a:ext uri="{FF2B5EF4-FFF2-40B4-BE49-F238E27FC236}">
                        <a16:creationId xmlns:a16="http://schemas.microsoft.com/office/drawing/2014/main" id="{07BCC95B-7FFD-5A40-9094-BAFA96D44D09}"/>
                      </a:ext>
                    </a:extLst>
                  </p:cNvPr>
                  <p:cNvPicPr>
                    <a:picLocks noChangeAspect="1"/>
                  </p:cNvPicPr>
                  <p:nvPr/>
                </p:nvPicPr>
                <p:blipFill>
                  <a:blip r:embed="rId9"/>
                  <a:stretch>
                    <a:fillRect/>
                  </a:stretch>
                </p:blipFill>
                <p:spPr>
                  <a:xfrm>
                    <a:off x="3765600" y="4600915"/>
                    <a:ext cx="426689" cy="387099"/>
                  </a:xfrm>
                  <a:prstGeom prst="rect">
                    <a:avLst/>
                  </a:prstGeom>
                  <a:grpFill/>
                  <a:ln>
                    <a:noFill/>
                  </a:ln>
                </p:spPr>
              </p:pic>
              <p:pic>
                <p:nvPicPr>
                  <p:cNvPr id="217" name="Picture 216">
                    <a:extLst>
                      <a:ext uri="{FF2B5EF4-FFF2-40B4-BE49-F238E27FC236}">
                        <a16:creationId xmlns:a16="http://schemas.microsoft.com/office/drawing/2014/main" id="{942AEF49-A557-ED4D-AA2E-74214341F7A7}"/>
                      </a:ext>
                    </a:extLst>
                  </p:cNvPr>
                  <p:cNvPicPr>
                    <a:picLocks noChangeAspect="1"/>
                  </p:cNvPicPr>
                  <p:nvPr/>
                </p:nvPicPr>
                <p:blipFill>
                  <a:blip r:embed="rId12"/>
                  <a:stretch>
                    <a:fillRect/>
                  </a:stretch>
                </p:blipFill>
                <p:spPr>
                  <a:xfrm>
                    <a:off x="3382700" y="4672681"/>
                    <a:ext cx="418708" cy="332886"/>
                  </a:xfrm>
                  <a:prstGeom prst="rect">
                    <a:avLst/>
                  </a:prstGeom>
                  <a:grpFill/>
                  <a:ln>
                    <a:noFill/>
                  </a:ln>
                </p:spPr>
              </p:pic>
              <p:pic>
                <p:nvPicPr>
                  <p:cNvPr id="218" name="Picture 217">
                    <a:extLst>
                      <a:ext uri="{FF2B5EF4-FFF2-40B4-BE49-F238E27FC236}">
                        <a16:creationId xmlns:a16="http://schemas.microsoft.com/office/drawing/2014/main" id="{B1E42A43-11CA-F946-A79C-0E57DFF5CF8D}"/>
                      </a:ext>
                    </a:extLst>
                  </p:cNvPr>
                  <p:cNvPicPr>
                    <a:picLocks noChangeAspect="1"/>
                  </p:cNvPicPr>
                  <p:nvPr/>
                </p:nvPicPr>
                <p:blipFill>
                  <a:blip r:embed="rId13"/>
                  <a:stretch>
                    <a:fillRect/>
                  </a:stretch>
                </p:blipFill>
                <p:spPr>
                  <a:xfrm>
                    <a:off x="5086350" y="4245256"/>
                    <a:ext cx="539970" cy="772062"/>
                  </a:xfrm>
                  <a:prstGeom prst="rect">
                    <a:avLst/>
                  </a:prstGeom>
                  <a:grpFill/>
                  <a:ln>
                    <a:noFill/>
                  </a:ln>
                </p:spPr>
              </p:pic>
              <p:pic>
                <p:nvPicPr>
                  <p:cNvPr id="219" name="Picture 218">
                    <a:extLst>
                      <a:ext uri="{FF2B5EF4-FFF2-40B4-BE49-F238E27FC236}">
                        <a16:creationId xmlns:a16="http://schemas.microsoft.com/office/drawing/2014/main" id="{522EFD55-9FAD-0F43-96D3-59AEBA7E058B}"/>
                      </a:ext>
                    </a:extLst>
                  </p:cNvPr>
                  <p:cNvPicPr>
                    <a:picLocks noChangeAspect="1"/>
                  </p:cNvPicPr>
                  <p:nvPr/>
                </p:nvPicPr>
                <p:blipFill>
                  <a:blip r:embed="rId13"/>
                  <a:stretch>
                    <a:fillRect/>
                  </a:stretch>
                </p:blipFill>
                <p:spPr>
                  <a:xfrm>
                    <a:off x="4203197" y="4172945"/>
                    <a:ext cx="539970" cy="772062"/>
                  </a:xfrm>
                  <a:prstGeom prst="rect">
                    <a:avLst/>
                  </a:prstGeom>
                  <a:grpFill/>
                  <a:ln>
                    <a:noFill/>
                  </a:ln>
                </p:spPr>
              </p:pic>
              <p:pic>
                <p:nvPicPr>
                  <p:cNvPr id="220" name="Picture 219">
                    <a:extLst>
                      <a:ext uri="{FF2B5EF4-FFF2-40B4-BE49-F238E27FC236}">
                        <a16:creationId xmlns:a16="http://schemas.microsoft.com/office/drawing/2014/main" id="{01D00AC4-E8EF-7445-BB2D-EF83C5B1F64C}"/>
                      </a:ext>
                    </a:extLst>
                  </p:cNvPr>
                  <p:cNvPicPr>
                    <a:picLocks noChangeAspect="1"/>
                  </p:cNvPicPr>
                  <p:nvPr/>
                </p:nvPicPr>
                <p:blipFill>
                  <a:blip r:embed="rId9"/>
                  <a:stretch>
                    <a:fillRect/>
                  </a:stretch>
                </p:blipFill>
                <p:spPr>
                  <a:xfrm>
                    <a:off x="2180050" y="4544528"/>
                    <a:ext cx="282519" cy="256306"/>
                  </a:xfrm>
                  <a:prstGeom prst="rect">
                    <a:avLst/>
                  </a:prstGeom>
                  <a:grpFill/>
                  <a:ln>
                    <a:noFill/>
                  </a:ln>
                </p:spPr>
              </p:pic>
              <p:pic>
                <p:nvPicPr>
                  <p:cNvPr id="221" name="Picture 220">
                    <a:extLst>
                      <a:ext uri="{FF2B5EF4-FFF2-40B4-BE49-F238E27FC236}">
                        <a16:creationId xmlns:a16="http://schemas.microsoft.com/office/drawing/2014/main" id="{5580E18E-D37E-1843-8964-2AE6CF963EF5}"/>
                      </a:ext>
                    </a:extLst>
                  </p:cNvPr>
                  <p:cNvPicPr>
                    <a:picLocks noChangeAspect="1"/>
                  </p:cNvPicPr>
                  <p:nvPr/>
                </p:nvPicPr>
                <p:blipFill>
                  <a:blip r:embed="rId9"/>
                  <a:stretch>
                    <a:fillRect/>
                  </a:stretch>
                </p:blipFill>
                <p:spPr>
                  <a:xfrm>
                    <a:off x="4039894" y="4358038"/>
                    <a:ext cx="248369" cy="225324"/>
                  </a:xfrm>
                  <a:prstGeom prst="rect">
                    <a:avLst/>
                  </a:prstGeom>
                  <a:grpFill/>
                  <a:ln>
                    <a:noFill/>
                  </a:ln>
                </p:spPr>
              </p:pic>
              <p:pic>
                <p:nvPicPr>
                  <p:cNvPr id="222" name="Picture 221">
                    <a:extLst>
                      <a:ext uri="{FF2B5EF4-FFF2-40B4-BE49-F238E27FC236}">
                        <a16:creationId xmlns:a16="http://schemas.microsoft.com/office/drawing/2014/main" id="{928ED7CE-35E7-0648-9920-EBE34771794A}"/>
                      </a:ext>
                    </a:extLst>
                  </p:cNvPr>
                  <p:cNvPicPr>
                    <a:picLocks noChangeAspect="1"/>
                  </p:cNvPicPr>
                  <p:nvPr/>
                </p:nvPicPr>
                <p:blipFill>
                  <a:blip r:embed="rId14"/>
                  <a:stretch>
                    <a:fillRect/>
                  </a:stretch>
                </p:blipFill>
                <p:spPr>
                  <a:xfrm>
                    <a:off x="801536" y="3825850"/>
                    <a:ext cx="346914" cy="1199746"/>
                  </a:xfrm>
                  <a:prstGeom prst="rect">
                    <a:avLst/>
                  </a:prstGeom>
                  <a:grpFill/>
                  <a:ln>
                    <a:noFill/>
                  </a:ln>
                </p:spPr>
              </p:pic>
              <p:pic>
                <p:nvPicPr>
                  <p:cNvPr id="223" name="Picture 222">
                    <a:extLst>
                      <a:ext uri="{FF2B5EF4-FFF2-40B4-BE49-F238E27FC236}">
                        <a16:creationId xmlns:a16="http://schemas.microsoft.com/office/drawing/2014/main" id="{0CF70D56-060D-4144-B078-9D8065D13D29}"/>
                      </a:ext>
                    </a:extLst>
                  </p:cNvPr>
                  <p:cNvPicPr>
                    <a:picLocks noChangeAspect="1"/>
                  </p:cNvPicPr>
                  <p:nvPr/>
                </p:nvPicPr>
                <p:blipFill>
                  <a:blip r:embed="rId12"/>
                  <a:stretch>
                    <a:fillRect/>
                  </a:stretch>
                </p:blipFill>
                <p:spPr>
                  <a:xfrm>
                    <a:off x="4559098" y="4633775"/>
                    <a:ext cx="467645" cy="371792"/>
                  </a:xfrm>
                  <a:prstGeom prst="rect">
                    <a:avLst/>
                  </a:prstGeom>
                  <a:grpFill/>
                  <a:ln>
                    <a:noFill/>
                  </a:ln>
                </p:spPr>
              </p:pic>
              <p:pic>
                <p:nvPicPr>
                  <p:cNvPr id="224" name="Picture 223">
                    <a:extLst>
                      <a:ext uri="{FF2B5EF4-FFF2-40B4-BE49-F238E27FC236}">
                        <a16:creationId xmlns:a16="http://schemas.microsoft.com/office/drawing/2014/main" id="{F132776A-51F9-E245-A5EC-F438B320ABE3}"/>
                      </a:ext>
                    </a:extLst>
                  </p:cNvPr>
                  <p:cNvPicPr>
                    <a:picLocks noChangeAspect="1"/>
                  </p:cNvPicPr>
                  <p:nvPr/>
                </p:nvPicPr>
                <p:blipFill>
                  <a:blip r:embed="rId14"/>
                  <a:stretch>
                    <a:fillRect/>
                  </a:stretch>
                </p:blipFill>
                <p:spPr>
                  <a:xfrm>
                    <a:off x="461288" y="3376605"/>
                    <a:ext cx="352676" cy="1540131"/>
                  </a:xfrm>
                  <a:prstGeom prst="rect">
                    <a:avLst/>
                  </a:prstGeom>
                  <a:grpFill/>
                  <a:ln>
                    <a:noFill/>
                  </a:ln>
                </p:spPr>
              </p:pic>
              <p:pic>
                <p:nvPicPr>
                  <p:cNvPr id="225" name="Picture 224">
                    <a:extLst>
                      <a:ext uri="{FF2B5EF4-FFF2-40B4-BE49-F238E27FC236}">
                        <a16:creationId xmlns:a16="http://schemas.microsoft.com/office/drawing/2014/main" id="{0DFFFD70-B143-F648-B3C5-8756A116A007}"/>
                      </a:ext>
                    </a:extLst>
                  </p:cNvPr>
                  <p:cNvPicPr>
                    <a:picLocks noChangeAspect="1"/>
                  </p:cNvPicPr>
                  <p:nvPr/>
                </p:nvPicPr>
                <p:blipFill>
                  <a:blip r:embed="rId10"/>
                  <a:stretch>
                    <a:fillRect/>
                  </a:stretch>
                </p:blipFill>
                <p:spPr>
                  <a:xfrm>
                    <a:off x="5536744" y="4001856"/>
                    <a:ext cx="276628" cy="807209"/>
                  </a:xfrm>
                  <a:prstGeom prst="rect">
                    <a:avLst/>
                  </a:prstGeom>
                  <a:grpFill/>
                  <a:ln>
                    <a:noFill/>
                  </a:ln>
                </p:spPr>
              </p:pic>
              <p:pic>
                <p:nvPicPr>
                  <p:cNvPr id="226" name="Picture 225">
                    <a:extLst>
                      <a:ext uri="{FF2B5EF4-FFF2-40B4-BE49-F238E27FC236}">
                        <a16:creationId xmlns:a16="http://schemas.microsoft.com/office/drawing/2014/main" id="{434E20D1-755A-8940-A286-512D778F1F65}"/>
                      </a:ext>
                    </a:extLst>
                  </p:cNvPr>
                  <p:cNvPicPr>
                    <a:picLocks noChangeAspect="1"/>
                  </p:cNvPicPr>
                  <p:nvPr/>
                </p:nvPicPr>
                <p:blipFill>
                  <a:blip r:embed="rId10"/>
                  <a:stretch>
                    <a:fillRect/>
                  </a:stretch>
                </p:blipFill>
                <p:spPr>
                  <a:xfrm>
                    <a:off x="5757442" y="3571413"/>
                    <a:ext cx="358079" cy="1044885"/>
                  </a:xfrm>
                  <a:prstGeom prst="rect">
                    <a:avLst/>
                  </a:prstGeom>
                  <a:grpFill/>
                  <a:ln>
                    <a:noFill/>
                  </a:ln>
                </p:spPr>
              </p:pic>
              <p:pic>
                <p:nvPicPr>
                  <p:cNvPr id="227" name="Picture 226">
                    <a:extLst>
                      <a:ext uri="{FF2B5EF4-FFF2-40B4-BE49-F238E27FC236}">
                        <a16:creationId xmlns:a16="http://schemas.microsoft.com/office/drawing/2014/main" id="{9ED089B4-EB5E-2045-81FF-144D6F4971E9}"/>
                      </a:ext>
                    </a:extLst>
                  </p:cNvPr>
                  <p:cNvPicPr>
                    <a:picLocks noChangeAspect="1"/>
                  </p:cNvPicPr>
                  <p:nvPr/>
                </p:nvPicPr>
                <p:blipFill>
                  <a:blip r:embed="rId15"/>
                  <a:stretch>
                    <a:fillRect/>
                  </a:stretch>
                </p:blipFill>
                <p:spPr>
                  <a:xfrm>
                    <a:off x="5754865" y="4600915"/>
                    <a:ext cx="341771" cy="361190"/>
                  </a:xfrm>
                  <a:prstGeom prst="rect">
                    <a:avLst/>
                  </a:prstGeom>
                  <a:grpFill/>
                  <a:ln>
                    <a:noFill/>
                  </a:ln>
                </p:spPr>
              </p:pic>
              <p:pic>
                <p:nvPicPr>
                  <p:cNvPr id="228" name="Picture 227">
                    <a:extLst>
                      <a:ext uri="{FF2B5EF4-FFF2-40B4-BE49-F238E27FC236}">
                        <a16:creationId xmlns:a16="http://schemas.microsoft.com/office/drawing/2014/main" id="{BDD0726E-56A5-3344-91D3-E83AA64520B1}"/>
                      </a:ext>
                    </a:extLst>
                  </p:cNvPr>
                  <p:cNvPicPr>
                    <a:picLocks noChangeAspect="1"/>
                  </p:cNvPicPr>
                  <p:nvPr/>
                </p:nvPicPr>
                <p:blipFill>
                  <a:blip r:embed="rId16">
                    <a:alphaModFix amt="48000"/>
                  </a:blip>
                  <a:stretch>
                    <a:fillRect/>
                  </a:stretch>
                </p:blipFill>
                <p:spPr>
                  <a:xfrm>
                    <a:off x="4096522" y="4213989"/>
                    <a:ext cx="925556" cy="473062"/>
                  </a:xfrm>
                  <a:prstGeom prst="rect">
                    <a:avLst/>
                  </a:prstGeom>
                  <a:grpFill/>
                  <a:ln>
                    <a:noFill/>
                  </a:ln>
                </p:spPr>
              </p:pic>
            </p:grpSp>
            <p:pic>
              <p:nvPicPr>
                <p:cNvPr id="187" name="Picture 186">
                  <a:extLst>
                    <a:ext uri="{FF2B5EF4-FFF2-40B4-BE49-F238E27FC236}">
                      <a16:creationId xmlns:a16="http://schemas.microsoft.com/office/drawing/2014/main" id="{5FB7E0D3-31B5-4340-9077-4AA0D91E5315}"/>
                    </a:ext>
                  </a:extLst>
                </p:cNvPr>
                <p:cNvPicPr>
                  <a:picLocks noChangeAspect="1"/>
                </p:cNvPicPr>
                <p:nvPr/>
              </p:nvPicPr>
              <p:blipFill rotWithShape="1">
                <a:blip r:embed="rId21"/>
                <a:srcRect l="2204" t="6113" r="2532"/>
                <a:stretch/>
              </p:blipFill>
              <p:spPr>
                <a:xfrm>
                  <a:off x="7095293" y="2972241"/>
                  <a:ext cx="303144" cy="194578"/>
                </a:xfrm>
                <a:prstGeom prst="rect">
                  <a:avLst/>
                </a:prstGeom>
              </p:spPr>
            </p:pic>
            <p:pic>
              <p:nvPicPr>
                <p:cNvPr id="188" name="Picture 187">
                  <a:extLst>
                    <a:ext uri="{FF2B5EF4-FFF2-40B4-BE49-F238E27FC236}">
                      <a16:creationId xmlns:a16="http://schemas.microsoft.com/office/drawing/2014/main" id="{3505112C-66C9-E146-868B-535DD4B61423}"/>
                    </a:ext>
                  </a:extLst>
                </p:cNvPr>
                <p:cNvPicPr>
                  <a:picLocks noChangeAspect="1"/>
                </p:cNvPicPr>
                <p:nvPr/>
              </p:nvPicPr>
              <p:blipFill rotWithShape="1">
                <a:blip r:embed="rId8"/>
                <a:srcRect l="15764" t="3648" r="5037" b="4486"/>
                <a:stretch/>
              </p:blipFill>
              <p:spPr>
                <a:xfrm>
                  <a:off x="7737373" y="2740440"/>
                  <a:ext cx="168912" cy="164931"/>
                </a:xfrm>
                <a:prstGeom prst="rect">
                  <a:avLst/>
                </a:prstGeom>
              </p:spPr>
            </p:pic>
            <p:grpSp>
              <p:nvGrpSpPr>
                <p:cNvPr id="189" name="Group 188">
                  <a:extLst>
                    <a:ext uri="{FF2B5EF4-FFF2-40B4-BE49-F238E27FC236}">
                      <a16:creationId xmlns:a16="http://schemas.microsoft.com/office/drawing/2014/main" id="{963ADED8-F24C-DB4F-9191-6E8DB9DEFE3A}"/>
                    </a:ext>
                  </a:extLst>
                </p:cNvPr>
                <p:cNvGrpSpPr>
                  <a:grpSpLocks noChangeAspect="1"/>
                </p:cNvGrpSpPr>
                <p:nvPr/>
              </p:nvGrpSpPr>
              <p:grpSpPr>
                <a:xfrm>
                  <a:off x="7906285" y="2499079"/>
                  <a:ext cx="354487" cy="160508"/>
                  <a:chOff x="461288" y="2658389"/>
                  <a:chExt cx="5654233" cy="2522411"/>
                </a:xfrm>
              </p:grpSpPr>
              <p:pic>
                <p:nvPicPr>
                  <p:cNvPr id="191" name="Picture 190">
                    <a:extLst>
                      <a:ext uri="{FF2B5EF4-FFF2-40B4-BE49-F238E27FC236}">
                        <a16:creationId xmlns:a16="http://schemas.microsoft.com/office/drawing/2014/main" id="{81D1AD35-796F-FF46-A931-7423A9806C15}"/>
                      </a:ext>
                    </a:extLst>
                  </p:cNvPr>
                  <p:cNvPicPr>
                    <a:picLocks noChangeAspect="1"/>
                  </p:cNvPicPr>
                  <p:nvPr/>
                </p:nvPicPr>
                <p:blipFill rotWithShape="1">
                  <a:blip r:embed="rId8"/>
                  <a:srcRect l="15764" t="3648" r="5037" b="4486"/>
                  <a:stretch/>
                </p:blipFill>
                <p:spPr>
                  <a:xfrm>
                    <a:off x="1008527" y="2658389"/>
                    <a:ext cx="2534653" cy="2438400"/>
                  </a:xfrm>
                  <a:prstGeom prst="rect">
                    <a:avLst/>
                  </a:prstGeom>
                </p:spPr>
              </p:pic>
              <p:pic>
                <p:nvPicPr>
                  <p:cNvPr id="192" name="Picture 191">
                    <a:extLst>
                      <a:ext uri="{FF2B5EF4-FFF2-40B4-BE49-F238E27FC236}">
                        <a16:creationId xmlns:a16="http://schemas.microsoft.com/office/drawing/2014/main" id="{8DF98CE8-2321-0D4F-BA53-4A16D73A988F}"/>
                      </a:ext>
                    </a:extLst>
                  </p:cNvPr>
                  <p:cNvPicPr>
                    <a:picLocks noChangeAspect="1"/>
                  </p:cNvPicPr>
                  <p:nvPr/>
                </p:nvPicPr>
                <p:blipFill>
                  <a:blip r:embed="rId7"/>
                  <a:stretch>
                    <a:fillRect/>
                  </a:stretch>
                </p:blipFill>
                <p:spPr>
                  <a:xfrm>
                    <a:off x="5229904" y="4345483"/>
                    <a:ext cx="695845" cy="294396"/>
                  </a:xfrm>
                  <a:prstGeom prst="rect">
                    <a:avLst/>
                  </a:prstGeom>
                </p:spPr>
              </p:pic>
              <p:pic>
                <p:nvPicPr>
                  <p:cNvPr id="193" name="Picture 192">
                    <a:extLst>
                      <a:ext uri="{FF2B5EF4-FFF2-40B4-BE49-F238E27FC236}">
                        <a16:creationId xmlns:a16="http://schemas.microsoft.com/office/drawing/2014/main" id="{623C9035-A732-B34B-B74C-3F1BCD370E27}"/>
                      </a:ext>
                    </a:extLst>
                  </p:cNvPr>
                  <p:cNvPicPr>
                    <a:picLocks noChangeAspect="1"/>
                  </p:cNvPicPr>
                  <p:nvPr/>
                </p:nvPicPr>
                <p:blipFill>
                  <a:blip r:embed="rId9"/>
                  <a:stretch>
                    <a:fillRect/>
                  </a:stretch>
                </p:blipFill>
                <p:spPr>
                  <a:xfrm>
                    <a:off x="2863452" y="4652673"/>
                    <a:ext cx="582140" cy="528127"/>
                  </a:xfrm>
                  <a:prstGeom prst="rect">
                    <a:avLst/>
                  </a:prstGeom>
                </p:spPr>
              </p:pic>
              <p:pic>
                <p:nvPicPr>
                  <p:cNvPr id="194" name="Picture 193">
                    <a:extLst>
                      <a:ext uri="{FF2B5EF4-FFF2-40B4-BE49-F238E27FC236}">
                        <a16:creationId xmlns:a16="http://schemas.microsoft.com/office/drawing/2014/main" id="{373CEF2C-F783-AA4A-9876-05AF5C39039B}"/>
                      </a:ext>
                    </a:extLst>
                  </p:cNvPr>
                  <p:cNvPicPr>
                    <a:picLocks noChangeAspect="1"/>
                  </p:cNvPicPr>
                  <p:nvPr/>
                </p:nvPicPr>
                <p:blipFill>
                  <a:blip r:embed="rId10"/>
                  <a:stretch>
                    <a:fillRect/>
                  </a:stretch>
                </p:blipFill>
                <p:spPr>
                  <a:xfrm>
                    <a:off x="3785800" y="3708161"/>
                    <a:ext cx="358079" cy="1044885"/>
                  </a:xfrm>
                  <a:prstGeom prst="rect">
                    <a:avLst/>
                  </a:prstGeom>
                </p:spPr>
              </p:pic>
              <p:pic>
                <p:nvPicPr>
                  <p:cNvPr id="195" name="Picture 194">
                    <a:extLst>
                      <a:ext uri="{FF2B5EF4-FFF2-40B4-BE49-F238E27FC236}">
                        <a16:creationId xmlns:a16="http://schemas.microsoft.com/office/drawing/2014/main" id="{DBE4584A-32CE-A943-BF99-3B20759D7B89}"/>
                      </a:ext>
                    </a:extLst>
                  </p:cNvPr>
                  <p:cNvPicPr>
                    <a:picLocks noChangeAspect="1"/>
                  </p:cNvPicPr>
                  <p:nvPr/>
                </p:nvPicPr>
                <p:blipFill>
                  <a:blip r:embed="rId11"/>
                  <a:stretch>
                    <a:fillRect/>
                  </a:stretch>
                </p:blipFill>
                <p:spPr>
                  <a:xfrm>
                    <a:off x="4852914" y="3200987"/>
                    <a:ext cx="379732" cy="1505606"/>
                  </a:xfrm>
                  <a:prstGeom prst="rect">
                    <a:avLst/>
                  </a:prstGeom>
                </p:spPr>
              </p:pic>
              <p:pic>
                <p:nvPicPr>
                  <p:cNvPr id="196" name="Picture 195">
                    <a:extLst>
                      <a:ext uri="{FF2B5EF4-FFF2-40B4-BE49-F238E27FC236}">
                        <a16:creationId xmlns:a16="http://schemas.microsoft.com/office/drawing/2014/main" id="{2EB3557B-628D-0146-ADB0-E8D2E1DE5596}"/>
                      </a:ext>
                    </a:extLst>
                  </p:cNvPr>
                  <p:cNvPicPr>
                    <a:picLocks noChangeAspect="1"/>
                  </p:cNvPicPr>
                  <p:nvPr/>
                </p:nvPicPr>
                <p:blipFill>
                  <a:blip r:embed="rId9"/>
                  <a:stretch>
                    <a:fillRect/>
                  </a:stretch>
                </p:blipFill>
                <p:spPr>
                  <a:xfrm>
                    <a:off x="3418641" y="4310997"/>
                    <a:ext cx="426689" cy="387099"/>
                  </a:xfrm>
                  <a:prstGeom prst="rect">
                    <a:avLst/>
                  </a:prstGeom>
                </p:spPr>
              </p:pic>
              <p:pic>
                <p:nvPicPr>
                  <p:cNvPr id="197" name="Picture 196">
                    <a:extLst>
                      <a:ext uri="{FF2B5EF4-FFF2-40B4-BE49-F238E27FC236}">
                        <a16:creationId xmlns:a16="http://schemas.microsoft.com/office/drawing/2014/main" id="{00252125-D070-C049-ADD0-C296D7C45A72}"/>
                      </a:ext>
                    </a:extLst>
                  </p:cNvPr>
                  <p:cNvPicPr>
                    <a:picLocks noChangeAspect="1"/>
                  </p:cNvPicPr>
                  <p:nvPr/>
                </p:nvPicPr>
                <p:blipFill>
                  <a:blip r:embed="rId9"/>
                  <a:stretch>
                    <a:fillRect/>
                  </a:stretch>
                </p:blipFill>
                <p:spPr>
                  <a:xfrm>
                    <a:off x="3765600" y="4600915"/>
                    <a:ext cx="426689" cy="387099"/>
                  </a:xfrm>
                  <a:prstGeom prst="rect">
                    <a:avLst/>
                  </a:prstGeom>
                </p:spPr>
              </p:pic>
              <p:pic>
                <p:nvPicPr>
                  <p:cNvPr id="198" name="Picture 197">
                    <a:extLst>
                      <a:ext uri="{FF2B5EF4-FFF2-40B4-BE49-F238E27FC236}">
                        <a16:creationId xmlns:a16="http://schemas.microsoft.com/office/drawing/2014/main" id="{1EAF753F-C960-7A47-BDFF-D24EABB5E557}"/>
                      </a:ext>
                    </a:extLst>
                  </p:cNvPr>
                  <p:cNvPicPr>
                    <a:picLocks noChangeAspect="1"/>
                  </p:cNvPicPr>
                  <p:nvPr/>
                </p:nvPicPr>
                <p:blipFill>
                  <a:blip r:embed="rId12"/>
                  <a:stretch>
                    <a:fillRect/>
                  </a:stretch>
                </p:blipFill>
                <p:spPr>
                  <a:xfrm>
                    <a:off x="3382700" y="4672681"/>
                    <a:ext cx="418708" cy="332886"/>
                  </a:xfrm>
                  <a:prstGeom prst="rect">
                    <a:avLst/>
                  </a:prstGeom>
                </p:spPr>
              </p:pic>
              <p:pic>
                <p:nvPicPr>
                  <p:cNvPr id="199" name="Picture 198">
                    <a:extLst>
                      <a:ext uri="{FF2B5EF4-FFF2-40B4-BE49-F238E27FC236}">
                        <a16:creationId xmlns:a16="http://schemas.microsoft.com/office/drawing/2014/main" id="{CD00EB23-B124-1E47-91DC-3D012D361C2C}"/>
                      </a:ext>
                    </a:extLst>
                  </p:cNvPr>
                  <p:cNvPicPr>
                    <a:picLocks noChangeAspect="1"/>
                  </p:cNvPicPr>
                  <p:nvPr/>
                </p:nvPicPr>
                <p:blipFill>
                  <a:blip r:embed="rId13"/>
                  <a:stretch>
                    <a:fillRect/>
                  </a:stretch>
                </p:blipFill>
                <p:spPr>
                  <a:xfrm>
                    <a:off x="5086350" y="4245256"/>
                    <a:ext cx="539970" cy="772062"/>
                  </a:xfrm>
                  <a:prstGeom prst="rect">
                    <a:avLst/>
                  </a:prstGeom>
                </p:spPr>
              </p:pic>
              <p:pic>
                <p:nvPicPr>
                  <p:cNvPr id="200" name="Picture 199">
                    <a:extLst>
                      <a:ext uri="{FF2B5EF4-FFF2-40B4-BE49-F238E27FC236}">
                        <a16:creationId xmlns:a16="http://schemas.microsoft.com/office/drawing/2014/main" id="{25E993DB-FEF8-4F48-ABB5-5BEA0BCC981D}"/>
                      </a:ext>
                    </a:extLst>
                  </p:cNvPr>
                  <p:cNvPicPr>
                    <a:picLocks noChangeAspect="1"/>
                  </p:cNvPicPr>
                  <p:nvPr/>
                </p:nvPicPr>
                <p:blipFill>
                  <a:blip r:embed="rId13"/>
                  <a:stretch>
                    <a:fillRect/>
                  </a:stretch>
                </p:blipFill>
                <p:spPr>
                  <a:xfrm>
                    <a:off x="4203197" y="4172945"/>
                    <a:ext cx="539970" cy="772062"/>
                  </a:xfrm>
                  <a:prstGeom prst="rect">
                    <a:avLst/>
                  </a:prstGeom>
                </p:spPr>
              </p:pic>
              <p:pic>
                <p:nvPicPr>
                  <p:cNvPr id="201" name="Picture 200">
                    <a:extLst>
                      <a:ext uri="{FF2B5EF4-FFF2-40B4-BE49-F238E27FC236}">
                        <a16:creationId xmlns:a16="http://schemas.microsoft.com/office/drawing/2014/main" id="{14F8107F-9227-0048-A47A-3B318C95C7CB}"/>
                      </a:ext>
                    </a:extLst>
                  </p:cNvPr>
                  <p:cNvPicPr>
                    <a:picLocks noChangeAspect="1"/>
                  </p:cNvPicPr>
                  <p:nvPr/>
                </p:nvPicPr>
                <p:blipFill>
                  <a:blip r:embed="rId9"/>
                  <a:stretch>
                    <a:fillRect/>
                  </a:stretch>
                </p:blipFill>
                <p:spPr>
                  <a:xfrm>
                    <a:off x="2180050" y="4544528"/>
                    <a:ext cx="282519" cy="256306"/>
                  </a:xfrm>
                  <a:prstGeom prst="rect">
                    <a:avLst/>
                  </a:prstGeom>
                </p:spPr>
              </p:pic>
              <p:pic>
                <p:nvPicPr>
                  <p:cNvPr id="202" name="Picture 201">
                    <a:extLst>
                      <a:ext uri="{FF2B5EF4-FFF2-40B4-BE49-F238E27FC236}">
                        <a16:creationId xmlns:a16="http://schemas.microsoft.com/office/drawing/2014/main" id="{2E93F3C6-CE76-2B4E-A8A9-C0D30CBCC5FF}"/>
                      </a:ext>
                    </a:extLst>
                  </p:cNvPr>
                  <p:cNvPicPr>
                    <a:picLocks noChangeAspect="1"/>
                  </p:cNvPicPr>
                  <p:nvPr/>
                </p:nvPicPr>
                <p:blipFill>
                  <a:blip r:embed="rId9"/>
                  <a:stretch>
                    <a:fillRect/>
                  </a:stretch>
                </p:blipFill>
                <p:spPr>
                  <a:xfrm>
                    <a:off x="4039894" y="4358038"/>
                    <a:ext cx="248369" cy="225324"/>
                  </a:xfrm>
                  <a:prstGeom prst="rect">
                    <a:avLst/>
                  </a:prstGeom>
                </p:spPr>
              </p:pic>
              <p:pic>
                <p:nvPicPr>
                  <p:cNvPr id="203" name="Picture 202">
                    <a:extLst>
                      <a:ext uri="{FF2B5EF4-FFF2-40B4-BE49-F238E27FC236}">
                        <a16:creationId xmlns:a16="http://schemas.microsoft.com/office/drawing/2014/main" id="{A0512CB7-F460-7D42-A880-06E43D8C6B0B}"/>
                      </a:ext>
                    </a:extLst>
                  </p:cNvPr>
                  <p:cNvPicPr>
                    <a:picLocks noChangeAspect="1"/>
                  </p:cNvPicPr>
                  <p:nvPr/>
                </p:nvPicPr>
                <p:blipFill>
                  <a:blip r:embed="rId14"/>
                  <a:stretch>
                    <a:fillRect/>
                  </a:stretch>
                </p:blipFill>
                <p:spPr>
                  <a:xfrm>
                    <a:off x="801536" y="3825850"/>
                    <a:ext cx="346914" cy="1199746"/>
                  </a:xfrm>
                  <a:prstGeom prst="rect">
                    <a:avLst/>
                  </a:prstGeom>
                </p:spPr>
              </p:pic>
              <p:pic>
                <p:nvPicPr>
                  <p:cNvPr id="204" name="Picture 203">
                    <a:extLst>
                      <a:ext uri="{FF2B5EF4-FFF2-40B4-BE49-F238E27FC236}">
                        <a16:creationId xmlns:a16="http://schemas.microsoft.com/office/drawing/2014/main" id="{1B01F2C5-63F6-2A47-9DC7-0D6D63BA2C40}"/>
                      </a:ext>
                    </a:extLst>
                  </p:cNvPr>
                  <p:cNvPicPr>
                    <a:picLocks noChangeAspect="1"/>
                  </p:cNvPicPr>
                  <p:nvPr/>
                </p:nvPicPr>
                <p:blipFill>
                  <a:blip r:embed="rId12"/>
                  <a:stretch>
                    <a:fillRect/>
                  </a:stretch>
                </p:blipFill>
                <p:spPr>
                  <a:xfrm>
                    <a:off x="4559098" y="4633775"/>
                    <a:ext cx="467645" cy="371792"/>
                  </a:xfrm>
                  <a:prstGeom prst="rect">
                    <a:avLst/>
                  </a:prstGeom>
                </p:spPr>
              </p:pic>
              <p:pic>
                <p:nvPicPr>
                  <p:cNvPr id="205" name="Picture 204">
                    <a:extLst>
                      <a:ext uri="{FF2B5EF4-FFF2-40B4-BE49-F238E27FC236}">
                        <a16:creationId xmlns:a16="http://schemas.microsoft.com/office/drawing/2014/main" id="{F4F00892-51DD-654C-BF89-4989927E54A2}"/>
                      </a:ext>
                    </a:extLst>
                  </p:cNvPr>
                  <p:cNvPicPr>
                    <a:picLocks noChangeAspect="1"/>
                  </p:cNvPicPr>
                  <p:nvPr/>
                </p:nvPicPr>
                <p:blipFill>
                  <a:blip r:embed="rId14"/>
                  <a:stretch>
                    <a:fillRect/>
                  </a:stretch>
                </p:blipFill>
                <p:spPr>
                  <a:xfrm>
                    <a:off x="461288" y="3376605"/>
                    <a:ext cx="352676" cy="1540131"/>
                  </a:xfrm>
                  <a:prstGeom prst="rect">
                    <a:avLst/>
                  </a:prstGeom>
                </p:spPr>
              </p:pic>
              <p:pic>
                <p:nvPicPr>
                  <p:cNvPr id="206" name="Picture 205">
                    <a:extLst>
                      <a:ext uri="{FF2B5EF4-FFF2-40B4-BE49-F238E27FC236}">
                        <a16:creationId xmlns:a16="http://schemas.microsoft.com/office/drawing/2014/main" id="{033F2E2E-6D59-604F-826B-70AB4F13A12E}"/>
                      </a:ext>
                    </a:extLst>
                  </p:cNvPr>
                  <p:cNvPicPr>
                    <a:picLocks noChangeAspect="1"/>
                  </p:cNvPicPr>
                  <p:nvPr/>
                </p:nvPicPr>
                <p:blipFill>
                  <a:blip r:embed="rId10"/>
                  <a:stretch>
                    <a:fillRect/>
                  </a:stretch>
                </p:blipFill>
                <p:spPr>
                  <a:xfrm>
                    <a:off x="5536744" y="4001856"/>
                    <a:ext cx="276628" cy="807209"/>
                  </a:xfrm>
                  <a:prstGeom prst="rect">
                    <a:avLst/>
                  </a:prstGeom>
                </p:spPr>
              </p:pic>
              <p:pic>
                <p:nvPicPr>
                  <p:cNvPr id="207" name="Picture 206">
                    <a:extLst>
                      <a:ext uri="{FF2B5EF4-FFF2-40B4-BE49-F238E27FC236}">
                        <a16:creationId xmlns:a16="http://schemas.microsoft.com/office/drawing/2014/main" id="{12346107-2368-FB42-B44A-C6B80191B291}"/>
                      </a:ext>
                    </a:extLst>
                  </p:cNvPr>
                  <p:cNvPicPr>
                    <a:picLocks noChangeAspect="1"/>
                  </p:cNvPicPr>
                  <p:nvPr/>
                </p:nvPicPr>
                <p:blipFill>
                  <a:blip r:embed="rId10"/>
                  <a:stretch>
                    <a:fillRect/>
                  </a:stretch>
                </p:blipFill>
                <p:spPr>
                  <a:xfrm>
                    <a:off x="5757442" y="3571413"/>
                    <a:ext cx="358079" cy="1044885"/>
                  </a:xfrm>
                  <a:prstGeom prst="rect">
                    <a:avLst/>
                  </a:prstGeom>
                </p:spPr>
              </p:pic>
              <p:pic>
                <p:nvPicPr>
                  <p:cNvPr id="208" name="Picture 207">
                    <a:extLst>
                      <a:ext uri="{FF2B5EF4-FFF2-40B4-BE49-F238E27FC236}">
                        <a16:creationId xmlns:a16="http://schemas.microsoft.com/office/drawing/2014/main" id="{5E511CC2-AA9F-6444-AF7B-189E96308454}"/>
                      </a:ext>
                    </a:extLst>
                  </p:cNvPr>
                  <p:cNvPicPr>
                    <a:picLocks noChangeAspect="1"/>
                  </p:cNvPicPr>
                  <p:nvPr/>
                </p:nvPicPr>
                <p:blipFill>
                  <a:blip r:embed="rId15"/>
                  <a:stretch>
                    <a:fillRect/>
                  </a:stretch>
                </p:blipFill>
                <p:spPr>
                  <a:xfrm>
                    <a:off x="5754865" y="4600915"/>
                    <a:ext cx="341771" cy="361190"/>
                  </a:xfrm>
                  <a:prstGeom prst="rect">
                    <a:avLst/>
                  </a:prstGeom>
                </p:spPr>
              </p:pic>
              <p:pic>
                <p:nvPicPr>
                  <p:cNvPr id="209" name="Picture 208">
                    <a:extLst>
                      <a:ext uri="{FF2B5EF4-FFF2-40B4-BE49-F238E27FC236}">
                        <a16:creationId xmlns:a16="http://schemas.microsoft.com/office/drawing/2014/main" id="{5FF2BAD8-C210-C240-98DB-5ADD5ADC3639}"/>
                      </a:ext>
                    </a:extLst>
                  </p:cNvPr>
                  <p:cNvPicPr>
                    <a:picLocks noChangeAspect="1"/>
                  </p:cNvPicPr>
                  <p:nvPr/>
                </p:nvPicPr>
                <p:blipFill>
                  <a:blip r:embed="rId16">
                    <a:alphaModFix amt="48000"/>
                  </a:blip>
                  <a:stretch>
                    <a:fillRect/>
                  </a:stretch>
                </p:blipFill>
                <p:spPr>
                  <a:xfrm>
                    <a:off x="4096522" y="4213989"/>
                    <a:ext cx="925556" cy="473062"/>
                  </a:xfrm>
                  <a:prstGeom prst="rect">
                    <a:avLst/>
                  </a:prstGeom>
                </p:spPr>
              </p:pic>
            </p:grpSp>
            <p:pic>
              <p:nvPicPr>
                <p:cNvPr id="190" name="Picture 189">
                  <a:extLst>
                    <a:ext uri="{FF2B5EF4-FFF2-40B4-BE49-F238E27FC236}">
                      <a16:creationId xmlns:a16="http://schemas.microsoft.com/office/drawing/2014/main" id="{94D9CC6F-A484-334B-B5A1-EDC0506564E1}"/>
                    </a:ext>
                  </a:extLst>
                </p:cNvPr>
                <p:cNvPicPr>
                  <a:picLocks noChangeAspect="1"/>
                </p:cNvPicPr>
                <p:nvPr/>
              </p:nvPicPr>
              <p:blipFill>
                <a:blip r:embed="rId25">
                  <a:alphaModFix amt="51000"/>
                </a:blip>
                <a:stretch>
                  <a:fillRect/>
                </a:stretch>
              </p:blipFill>
              <p:spPr>
                <a:xfrm>
                  <a:off x="7342945" y="2374567"/>
                  <a:ext cx="1417180" cy="1389927"/>
                </a:xfrm>
                <a:prstGeom prst="rect">
                  <a:avLst/>
                </a:prstGeom>
                <a:scene3d>
                  <a:camera prst="isometricTopUp"/>
                  <a:lightRig rig="threePt" dir="t"/>
                </a:scene3d>
              </p:spPr>
            </p:pic>
          </p:grpSp>
          <p:pic>
            <p:nvPicPr>
              <p:cNvPr id="176" name="Picture 2" descr="https://lh4.googleusercontent.com/0nqRIgux5schMT1GkbOJn1LUXLlz63kt7BXhJeFRDECGbYY44tksAc20q1Q8ZVrTEY7dLhRtaG3KX-QQbmnUiQ76mqROLSgCxWOEjLapgQS1ujWuClNrJgyInNeXbZbi_W5WJAHd">
                <a:extLst>
                  <a:ext uri="{FF2B5EF4-FFF2-40B4-BE49-F238E27FC236}">
                    <a16:creationId xmlns:a16="http://schemas.microsoft.com/office/drawing/2014/main" id="{482BBE9C-B4D8-5E4E-B8B6-093D9D665CB9}"/>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24398" r="20587"/>
              <a:stretch/>
            </p:blipFill>
            <p:spPr bwMode="auto">
              <a:xfrm>
                <a:off x="4551189" y="1410274"/>
                <a:ext cx="1170081" cy="1196345"/>
              </a:xfrm>
              <a:prstGeom prst="rect">
                <a:avLst/>
              </a:prstGeom>
              <a:noFill/>
              <a:scene3d>
                <a:camera prst="isometricTopUp"/>
                <a:lightRig rig="threePt" dir="t"/>
              </a:scene3d>
              <a:extLst>
                <a:ext uri="{909E8E84-426E-40DD-AFC4-6F175D3DCCD1}">
                  <a14:hiddenFill xmlns:a14="http://schemas.microsoft.com/office/drawing/2010/main">
                    <a:solidFill>
                      <a:srgbClr val="FFFFFF"/>
                    </a:solidFill>
                  </a14:hiddenFill>
                </a:ext>
              </a:extLst>
            </p:spPr>
          </p:pic>
          <p:sp>
            <p:nvSpPr>
              <p:cNvPr id="177" name="Right Arrow 176">
                <a:extLst>
                  <a:ext uri="{FF2B5EF4-FFF2-40B4-BE49-F238E27FC236}">
                    <a16:creationId xmlns:a16="http://schemas.microsoft.com/office/drawing/2014/main" id="{E75D1E18-6F80-3A4C-938C-E640471F634E}"/>
                  </a:ext>
                </a:extLst>
              </p:cNvPr>
              <p:cNvSpPr/>
              <p:nvPr/>
            </p:nvSpPr>
            <p:spPr>
              <a:xfrm>
                <a:off x="7760644" y="1563525"/>
                <a:ext cx="337695" cy="192720"/>
              </a:xfrm>
              <a:prstGeom prst="rightArrow">
                <a:avLst/>
              </a:prstGeom>
              <a:solidFill>
                <a:schemeClr val="tx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8" name="Straight Arrow Connector 177">
                <a:extLst>
                  <a:ext uri="{FF2B5EF4-FFF2-40B4-BE49-F238E27FC236}">
                    <a16:creationId xmlns:a16="http://schemas.microsoft.com/office/drawing/2014/main" id="{6723486E-EC46-F744-A04E-8013C098E111}"/>
                  </a:ext>
                </a:extLst>
              </p:cNvPr>
              <p:cNvCxnSpPr>
                <a:cxnSpLocks/>
              </p:cNvCxnSpPr>
              <p:nvPr/>
            </p:nvCxnSpPr>
            <p:spPr>
              <a:xfrm flipH="1">
                <a:off x="7420034" y="508921"/>
                <a:ext cx="678305" cy="427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9C0E2F7C-730A-E04B-B2AA-38ADA43BE749}"/>
                  </a:ext>
                </a:extLst>
              </p:cNvPr>
              <p:cNvCxnSpPr>
                <a:cxnSpLocks/>
                <a:stCxn id="191" idx="0"/>
              </p:cNvCxnSpPr>
              <p:nvPr/>
            </p:nvCxnSpPr>
            <p:spPr>
              <a:xfrm flipH="1" flipV="1">
                <a:off x="8207719" y="508921"/>
                <a:ext cx="653609" cy="8875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0" name="Group 149">
              <a:extLst>
                <a:ext uri="{FF2B5EF4-FFF2-40B4-BE49-F238E27FC236}">
                  <a16:creationId xmlns:a16="http://schemas.microsoft.com/office/drawing/2014/main" id="{A1A69CF2-85A8-DB4D-8DA6-1EBA2261F4D0}"/>
                </a:ext>
              </a:extLst>
            </p:cNvPr>
            <p:cNvGrpSpPr/>
            <p:nvPr/>
          </p:nvGrpSpPr>
          <p:grpSpPr>
            <a:xfrm>
              <a:off x="1963383" y="4051918"/>
              <a:ext cx="1678111" cy="760411"/>
              <a:chOff x="1963383" y="4051918"/>
              <a:chExt cx="1678111" cy="760411"/>
            </a:xfrm>
          </p:grpSpPr>
          <p:sp>
            <p:nvSpPr>
              <p:cNvPr id="151" name="Oval 150">
                <a:extLst>
                  <a:ext uri="{FF2B5EF4-FFF2-40B4-BE49-F238E27FC236}">
                    <a16:creationId xmlns:a16="http://schemas.microsoft.com/office/drawing/2014/main" id="{9F7CFB00-EF9F-0445-AAF3-22A09271297E}"/>
                  </a:ext>
                </a:extLst>
              </p:cNvPr>
              <p:cNvSpPr/>
              <p:nvPr/>
            </p:nvSpPr>
            <p:spPr>
              <a:xfrm>
                <a:off x="2056534" y="4051918"/>
                <a:ext cx="1584960" cy="613566"/>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Allometry updates </a:t>
                </a:r>
              </a:p>
            </p:txBody>
          </p:sp>
          <p:cxnSp>
            <p:nvCxnSpPr>
              <p:cNvPr id="152" name="Elbow Connector 151">
                <a:extLst>
                  <a:ext uri="{FF2B5EF4-FFF2-40B4-BE49-F238E27FC236}">
                    <a16:creationId xmlns:a16="http://schemas.microsoft.com/office/drawing/2014/main" id="{6122D1DD-65B2-1F4E-9938-025F74A71A5E}"/>
                  </a:ext>
                </a:extLst>
              </p:cNvPr>
              <p:cNvCxnSpPr>
                <a:stCxn id="151" idx="4"/>
              </p:cNvCxnSpPr>
              <p:nvPr/>
            </p:nvCxnSpPr>
            <p:spPr>
              <a:xfrm rot="5400000">
                <a:off x="2332777" y="4296091"/>
                <a:ext cx="146844" cy="88563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337" name="Picture 2" descr="https://lh6.googleusercontent.com/WObuFozX8qGj9tNLdzmQ-FO7JPQUymWKcpF5TmQZBSucpWVhZxKBwmIl4g_GctWDQHz_CEr1-YXWsQVo7JtjAf_r_w57-P5DK0Mv4RFTChnnQPc8th2AMRg_zMnUPyeDHPNLHri1">
            <a:extLst>
              <a:ext uri="{FF2B5EF4-FFF2-40B4-BE49-F238E27FC236}">
                <a16:creationId xmlns:a16="http://schemas.microsoft.com/office/drawing/2014/main" id="{FE34C8BB-04D6-2748-A6B5-17F84EFBB8A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3328" y="23563962"/>
            <a:ext cx="9913437" cy="5576308"/>
          </a:xfrm>
          <a:prstGeom prst="rect">
            <a:avLst/>
          </a:prstGeom>
          <a:noFill/>
          <a:extLst>
            <a:ext uri="{909E8E84-426E-40DD-AFC4-6F175D3DCCD1}">
              <a14:hiddenFill xmlns:a14="http://schemas.microsoft.com/office/drawing/2010/main">
                <a:solidFill>
                  <a:srgbClr val="FFFFFF"/>
                </a:solidFill>
              </a14:hiddenFill>
            </a:ext>
          </a:extLst>
        </p:spPr>
      </p:pic>
      <p:pic>
        <p:nvPicPr>
          <p:cNvPr id="358" name="Picture 6" descr="A close up of a map&#10;&#10;Description generated with high confidence">
            <a:extLst>
              <a:ext uri="{FF2B5EF4-FFF2-40B4-BE49-F238E27FC236}">
                <a16:creationId xmlns:a16="http://schemas.microsoft.com/office/drawing/2014/main" id="{FDBF06FC-1EAD-6B4C-B9C4-A5F47451A74F}"/>
              </a:ext>
            </a:extLst>
          </p:cNvPr>
          <p:cNvPicPr>
            <a:picLocks noChangeAspect="1"/>
          </p:cNvPicPr>
          <p:nvPr/>
        </p:nvPicPr>
        <p:blipFill>
          <a:blip r:embed="rId28"/>
          <a:stretch>
            <a:fillRect/>
          </a:stretch>
        </p:blipFill>
        <p:spPr>
          <a:xfrm>
            <a:off x="11383745" y="24306572"/>
            <a:ext cx="5527844" cy="3145532"/>
          </a:xfrm>
          <a:prstGeom prst="rect">
            <a:avLst/>
          </a:prstGeom>
        </p:spPr>
      </p:pic>
      <p:pic>
        <p:nvPicPr>
          <p:cNvPr id="359" name="Picture 8" descr="A close up of a map&#10;&#10;Description generated with very high confidence">
            <a:extLst>
              <a:ext uri="{FF2B5EF4-FFF2-40B4-BE49-F238E27FC236}">
                <a16:creationId xmlns:a16="http://schemas.microsoft.com/office/drawing/2014/main" id="{9921DC9B-1D07-E54B-B799-C5D54BCDA87E}"/>
              </a:ext>
            </a:extLst>
          </p:cNvPr>
          <p:cNvPicPr>
            <a:picLocks noChangeAspect="1"/>
          </p:cNvPicPr>
          <p:nvPr/>
        </p:nvPicPr>
        <p:blipFill>
          <a:blip r:embed="rId29"/>
          <a:stretch>
            <a:fillRect/>
          </a:stretch>
        </p:blipFill>
        <p:spPr>
          <a:xfrm>
            <a:off x="11383745" y="27966797"/>
            <a:ext cx="5539303" cy="3103684"/>
          </a:xfrm>
          <a:prstGeom prst="rect">
            <a:avLst/>
          </a:prstGeom>
        </p:spPr>
      </p:pic>
      <p:sp>
        <p:nvSpPr>
          <p:cNvPr id="362" name="Text Box 42">
            <a:extLst>
              <a:ext uri="{FF2B5EF4-FFF2-40B4-BE49-F238E27FC236}">
                <a16:creationId xmlns:a16="http://schemas.microsoft.com/office/drawing/2014/main" id="{840BB482-88EC-1949-A732-459E7AB5AA0F}"/>
              </a:ext>
            </a:extLst>
          </p:cNvPr>
          <p:cNvSpPr txBox="1">
            <a:spLocks noChangeArrowheads="1"/>
          </p:cNvSpPr>
          <p:nvPr/>
        </p:nvSpPr>
        <p:spPr bwMode="auto">
          <a:xfrm>
            <a:off x="140554" y="21906768"/>
            <a:ext cx="9945439" cy="804062"/>
          </a:xfrm>
          <a:prstGeom prst="rect">
            <a:avLst/>
          </a:prstGeom>
          <a:noFill/>
          <a:ln w="9525">
            <a:noFill/>
            <a:miter lim="800000"/>
            <a:headEnd/>
            <a:tailEnd/>
          </a:ln>
          <a:effectLst/>
        </p:spPr>
        <p:txBody>
          <a:bodyPr wrap="square" lIns="64765" tIns="32383" rIns="64765" bIns="32383">
            <a:spAutoFit/>
          </a:bodyPr>
          <a:lstStyle/>
          <a:p>
            <a:pPr algn="ctr" defTabSz="3109737">
              <a:spcBef>
                <a:spcPct val="50000"/>
              </a:spcBef>
            </a:pPr>
            <a:r>
              <a:rPr lang="en-US" sz="4800" b="1" dirty="0"/>
              <a:t>Study Sites</a:t>
            </a:r>
          </a:p>
        </p:txBody>
      </p:sp>
      <p:sp>
        <p:nvSpPr>
          <p:cNvPr id="29" name="Text Box 42">
            <a:extLst>
              <a:ext uri="{FF2B5EF4-FFF2-40B4-BE49-F238E27FC236}">
                <a16:creationId xmlns:a16="http://schemas.microsoft.com/office/drawing/2014/main" id="{4582FEF3-5D81-6847-B5FB-8E724F09ACC5}"/>
              </a:ext>
            </a:extLst>
          </p:cNvPr>
          <p:cNvSpPr txBox="1">
            <a:spLocks noChangeArrowheads="1"/>
          </p:cNvSpPr>
          <p:nvPr/>
        </p:nvSpPr>
        <p:spPr bwMode="auto">
          <a:xfrm>
            <a:off x="327666" y="3991778"/>
            <a:ext cx="10033001" cy="804062"/>
          </a:xfrm>
          <a:prstGeom prst="rect">
            <a:avLst/>
          </a:prstGeom>
          <a:noFill/>
          <a:ln w="9525">
            <a:noFill/>
            <a:miter lim="800000"/>
            <a:headEnd/>
            <a:tailEnd/>
          </a:ln>
          <a:effectLst/>
        </p:spPr>
        <p:txBody>
          <a:bodyPr wrap="square" lIns="64765" tIns="32383" rIns="64765" bIns="32383">
            <a:spAutoFit/>
          </a:bodyPr>
          <a:lstStyle/>
          <a:p>
            <a:pPr algn="ctr" defTabSz="3109737">
              <a:spcBef>
                <a:spcPct val="50000"/>
              </a:spcBef>
            </a:pPr>
            <a:r>
              <a:rPr lang="en-US" sz="4800" b="1" dirty="0"/>
              <a:t>Introduction</a:t>
            </a:r>
          </a:p>
        </p:txBody>
      </p:sp>
      <p:sp>
        <p:nvSpPr>
          <p:cNvPr id="360" name="Text Box 10">
            <a:extLst>
              <a:ext uri="{FF2B5EF4-FFF2-40B4-BE49-F238E27FC236}">
                <a16:creationId xmlns:a16="http://schemas.microsoft.com/office/drawing/2014/main" id="{F48151B9-213C-CD4C-B99C-44D194EB0CD2}"/>
              </a:ext>
            </a:extLst>
          </p:cNvPr>
          <p:cNvSpPr txBox="1">
            <a:spLocks noChangeArrowheads="1"/>
          </p:cNvSpPr>
          <p:nvPr/>
        </p:nvSpPr>
        <p:spPr bwMode="auto">
          <a:xfrm>
            <a:off x="10403391" y="18269754"/>
            <a:ext cx="17465040" cy="804062"/>
          </a:xfrm>
          <a:prstGeom prst="rect">
            <a:avLst/>
          </a:prstGeom>
          <a:noFill/>
          <a:ln w="9525">
            <a:noFill/>
            <a:miter lim="800000"/>
            <a:headEnd/>
            <a:tailEnd/>
          </a:ln>
          <a:effectLst/>
        </p:spPr>
        <p:txBody>
          <a:bodyPr wrap="square" lIns="64765" tIns="32383" rIns="64765" bIns="32383">
            <a:spAutoFit/>
          </a:bodyPr>
          <a:lstStyle/>
          <a:p>
            <a:pPr algn="ctr" defTabSz="3109737">
              <a:spcBef>
                <a:spcPct val="50000"/>
              </a:spcBef>
            </a:pPr>
            <a:r>
              <a:rPr lang="en-US" sz="4800" b="1" dirty="0"/>
              <a:t>Remote Sensing and Modeling</a:t>
            </a:r>
          </a:p>
        </p:txBody>
      </p:sp>
      <p:sp>
        <p:nvSpPr>
          <p:cNvPr id="364" name="Text Box 42">
            <a:extLst>
              <a:ext uri="{FF2B5EF4-FFF2-40B4-BE49-F238E27FC236}">
                <a16:creationId xmlns:a16="http://schemas.microsoft.com/office/drawing/2014/main" id="{DDFB200F-3B7E-9647-B2B0-42248BBAB783}"/>
              </a:ext>
            </a:extLst>
          </p:cNvPr>
          <p:cNvSpPr txBox="1">
            <a:spLocks noChangeArrowheads="1"/>
          </p:cNvSpPr>
          <p:nvPr/>
        </p:nvSpPr>
        <p:spPr bwMode="auto">
          <a:xfrm>
            <a:off x="28083525" y="12650630"/>
            <a:ext cx="10002857" cy="833662"/>
          </a:xfrm>
          <a:prstGeom prst="rect">
            <a:avLst/>
          </a:prstGeom>
          <a:noFill/>
          <a:ln w="9525">
            <a:noFill/>
            <a:miter lim="800000"/>
            <a:headEnd/>
            <a:tailEnd/>
          </a:ln>
          <a:effectLst/>
        </p:spPr>
        <p:txBody>
          <a:bodyPr wrap="square" lIns="64765" tIns="32383" rIns="64765" bIns="32383">
            <a:spAutoFit/>
          </a:bodyPr>
          <a:lstStyle/>
          <a:p>
            <a:pPr algn="ctr" defTabSz="3109737">
              <a:spcBef>
                <a:spcPct val="50000"/>
              </a:spcBef>
            </a:pPr>
            <a:r>
              <a:rPr lang="en-US" sz="4800" b="1" dirty="0"/>
              <a:t>Expected Outcomes</a:t>
            </a:r>
          </a:p>
        </p:txBody>
      </p:sp>
      <p:sp>
        <p:nvSpPr>
          <p:cNvPr id="365" name="TextBox 364">
            <a:extLst>
              <a:ext uri="{FF2B5EF4-FFF2-40B4-BE49-F238E27FC236}">
                <a16:creationId xmlns:a16="http://schemas.microsoft.com/office/drawing/2014/main" id="{34102393-2EC3-8145-B691-984942C118A3}"/>
              </a:ext>
            </a:extLst>
          </p:cNvPr>
          <p:cNvSpPr txBox="1"/>
          <p:nvPr/>
        </p:nvSpPr>
        <p:spPr>
          <a:xfrm>
            <a:off x="371036" y="12865105"/>
            <a:ext cx="9658022" cy="7786747"/>
          </a:xfrm>
          <a:prstGeom prst="rect">
            <a:avLst/>
          </a:prstGeom>
          <a:noFill/>
        </p:spPr>
        <p:txBody>
          <a:bodyPr wrap="square" rtlCol="0">
            <a:spAutoFit/>
          </a:bodyPr>
          <a:lstStyle/>
          <a:p>
            <a:r>
              <a:rPr lang="en-US" sz="2000" dirty="0"/>
              <a:t>	The goal of this work will be to examine and quantify the likelihood of predicted changes in TTE forest structure patterns occurring within the </a:t>
            </a:r>
            <a:r>
              <a:rPr lang="en-US" sz="2000" dirty="0" err="1"/>
              <a:t>ABoVE</a:t>
            </a:r>
            <a:r>
              <a:rPr lang="en-US" sz="2000" dirty="0"/>
              <a:t> extended domain, using airborne imagery and lidar observations, site-scale (i.e., high resolution spatially-explicit individual-based) forest and tundra vegetation modeling and a Landsat-derived map of the extent &amp; pattern of the TTE. Using the mapped extent of the TTE to spatially guide our modelling, our specific objectives are to:</a:t>
            </a:r>
          </a:p>
          <a:p>
            <a:endParaRPr lang="en-US" sz="2000" dirty="0"/>
          </a:p>
          <a:p>
            <a:pPr marL="342900" indent="-342900">
              <a:buFont typeface="+mj-lt"/>
              <a:buAutoNum type="arabicPeriod"/>
            </a:pPr>
            <a:r>
              <a:rPr lang="en-US" sz="2000" dirty="0"/>
              <a:t>Parameterize the spatially-explicit individual-based gap model SIBBORK for the TTE forest study sites using leveraged field data and forest structure derived from LVIS and </a:t>
            </a:r>
            <a:r>
              <a:rPr lang="en-US" sz="2000" dirty="0" err="1"/>
              <a:t>GLiHT</a:t>
            </a:r>
            <a:r>
              <a:rPr lang="en-US" sz="2000" dirty="0"/>
              <a:t> datasets. </a:t>
            </a:r>
          </a:p>
          <a:p>
            <a:pPr marL="342900" indent="-342900">
              <a:buFont typeface="+mj-lt"/>
              <a:buAutoNum type="arabicPeriod"/>
            </a:pPr>
            <a:r>
              <a:rPr lang="en-US" sz="2000" dirty="0"/>
              <a:t>Improve permafrost, allometry routines, introduce litterfall and integrate the </a:t>
            </a:r>
            <a:r>
              <a:rPr lang="en-US" sz="2000" dirty="0" err="1"/>
              <a:t>ArcVeg</a:t>
            </a:r>
            <a:r>
              <a:rPr lang="en-US" sz="2000" dirty="0"/>
              <a:t> (tundra) model parameters into the SIBBORK (forest) model to extend the simulation domain across the full tundra-taiga boundary at the individual scale. </a:t>
            </a:r>
          </a:p>
          <a:p>
            <a:pPr marL="342900" indent="-342900">
              <a:buFont typeface="+mj-lt"/>
              <a:buAutoNum type="arabicPeriod"/>
            </a:pPr>
            <a:r>
              <a:rPr lang="en-US" sz="2000" dirty="0"/>
              <a:t>Predict future forest and tundra productivity and ecotone location using CMIP6 projections. </a:t>
            </a:r>
          </a:p>
          <a:p>
            <a:pPr marL="342900" indent="-342900">
              <a:buFont typeface="+mj-lt"/>
              <a:buAutoNum type="arabicPeriod"/>
            </a:pPr>
            <a:r>
              <a:rPr lang="en-US" sz="2000" dirty="0"/>
              <a:t>Quantify the ability of the tree cover abruptness variable to predict patterns of TTE change. </a:t>
            </a:r>
          </a:p>
          <a:p>
            <a:endParaRPr lang="en-US" sz="2000" dirty="0"/>
          </a:p>
          <a:p>
            <a:r>
              <a:rPr lang="en-US" sz="2000" dirty="0"/>
              <a:t>Calibrated with an ABOVE airborne product (LVIS) and initialized with a Landsat-derived map, our modeling framework will deliver the first high resolution, spatially-explicit forest and tundra model that has the capability to model ecotone shift across the </a:t>
            </a:r>
            <a:r>
              <a:rPr lang="en-US" sz="2000" dirty="0" err="1"/>
              <a:t>ABoVE</a:t>
            </a:r>
            <a:r>
              <a:rPr lang="en-US" sz="2000" dirty="0"/>
              <a:t> study domain. Our research will provide a deeper understanding of the current productivity dynamics along the TTE, and allow for informed prognostication about the shift in the extent of tree cover, and the spatial variability in the direction, rate, and magnitude of these shifts.</a:t>
            </a:r>
          </a:p>
        </p:txBody>
      </p:sp>
      <p:sp>
        <p:nvSpPr>
          <p:cNvPr id="366" name="Text Box 42">
            <a:extLst>
              <a:ext uri="{FF2B5EF4-FFF2-40B4-BE49-F238E27FC236}">
                <a16:creationId xmlns:a16="http://schemas.microsoft.com/office/drawing/2014/main" id="{AC801B20-83CA-924E-A596-7228DBE99087}"/>
              </a:ext>
            </a:extLst>
          </p:cNvPr>
          <p:cNvSpPr txBox="1">
            <a:spLocks noChangeArrowheads="1"/>
          </p:cNvSpPr>
          <p:nvPr/>
        </p:nvSpPr>
        <p:spPr bwMode="auto">
          <a:xfrm>
            <a:off x="28307787" y="21432885"/>
            <a:ext cx="9675054" cy="804062"/>
          </a:xfrm>
          <a:prstGeom prst="rect">
            <a:avLst/>
          </a:prstGeom>
          <a:noFill/>
          <a:ln w="9525">
            <a:noFill/>
            <a:miter lim="800000"/>
            <a:headEnd/>
            <a:tailEnd/>
          </a:ln>
          <a:effectLst/>
        </p:spPr>
        <p:txBody>
          <a:bodyPr wrap="square" lIns="64765" tIns="32383" rIns="64765" bIns="32383">
            <a:spAutoFit/>
          </a:bodyPr>
          <a:lstStyle/>
          <a:p>
            <a:pPr algn="ctr" defTabSz="3109737">
              <a:spcBef>
                <a:spcPct val="50000"/>
              </a:spcBef>
            </a:pPr>
            <a:r>
              <a:rPr lang="en-US" sz="4800" b="1" dirty="0"/>
              <a:t>References</a:t>
            </a:r>
          </a:p>
        </p:txBody>
      </p:sp>
      <p:sp>
        <p:nvSpPr>
          <p:cNvPr id="368" name="TextBox 367">
            <a:extLst>
              <a:ext uri="{FF2B5EF4-FFF2-40B4-BE49-F238E27FC236}">
                <a16:creationId xmlns:a16="http://schemas.microsoft.com/office/drawing/2014/main" id="{C32359C9-26F8-0C48-810E-3BAC90463DFF}"/>
              </a:ext>
            </a:extLst>
          </p:cNvPr>
          <p:cNvSpPr txBox="1"/>
          <p:nvPr/>
        </p:nvSpPr>
        <p:spPr>
          <a:xfrm>
            <a:off x="386789" y="29792993"/>
            <a:ext cx="9250395" cy="1938992"/>
          </a:xfrm>
          <a:prstGeom prst="rect">
            <a:avLst/>
          </a:prstGeom>
          <a:noFill/>
        </p:spPr>
        <p:txBody>
          <a:bodyPr wrap="square" rtlCol="0">
            <a:spAutoFit/>
          </a:bodyPr>
          <a:lstStyle/>
          <a:p>
            <a:r>
              <a:rPr lang="en-US" sz="2000" i="1" dirty="0"/>
              <a:t>Figure 1 </a:t>
            </a:r>
            <a:r>
              <a:rPr lang="en-US" sz="2000" dirty="0"/>
              <a:t>The three proposed study sites are shown in association with the mapped TTE extent within the TTE Bioclimatic Domain (Montesano et al. in prep; Based on data from Montesano et al. 2016). The inset areas to the right of the study site boxes provide examples of the variation in tree cover abruptness within each study site. Black lines depict the centerlines of LVIS airborne data from which reference forest structure will be used to initialize model runs and validate results.</a:t>
            </a:r>
          </a:p>
        </p:txBody>
      </p:sp>
      <p:sp>
        <p:nvSpPr>
          <p:cNvPr id="369" name="TextBox 368">
            <a:extLst>
              <a:ext uri="{FF2B5EF4-FFF2-40B4-BE49-F238E27FC236}">
                <a16:creationId xmlns:a16="http://schemas.microsoft.com/office/drawing/2014/main" id="{2813410A-A68D-F342-A8DC-EDEE9D6ADDE4}"/>
              </a:ext>
            </a:extLst>
          </p:cNvPr>
          <p:cNvSpPr txBox="1"/>
          <p:nvPr/>
        </p:nvSpPr>
        <p:spPr>
          <a:xfrm>
            <a:off x="11223543" y="16824095"/>
            <a:ext cx="15511698" cy="707886"/>
          </a:xfrm>
          <a:prstGeom prst="rect">
            <a:avLst/>
          </a:prstGeom>
          <a:noFill/>
        </p:spPr>
        <p:txBody>
          <a:bodyPr wrap="square" rtlCol="0">
            <a:spAutoFit/>
          </a:bodyPr>
          <a:lstStyle/>
          <a:p>
            <a:r>
              <a:rPr lang="en-US" sz="2000" i="1" dirty="0"/>
              <a:t>Figure 4 </a:t>
            </a:r>
            <a:r>
              <a:rPr lang="en-US" sz="2000" dirty="0"/>
              <a:t>The diagram outline the workflow of the technical approach. The numbers in yellow correspond to the objective numbers.</a:t>
            </a:r>
          </a:p>
          <a:p>
            <a:endParaRPr lang="en-US" sz="2000" dirty="0"/>
          </a:p>
        </p:txBody>
      </p:sp>
      <p:sp>
        <p:nvSpPr>
          <p:cNvPr id="370" name="TextBox 369">
            <a:extLst>
              <a:ext uri="{FF2B5EF4-FFF2-40B4-BE49-F238E27FC236}">
                <a16:creationId xmlns:a16="http://schemas.microsoft.com/office/drawing/2014/main" id="{907B3EF6-8DE0-D648-969D-B6F6FDAB107F}"/>
              </a:ext>
            </a:extLst>
          </p:cNvPr>
          <p:cNvSpPr txBox="1"/>
          <p:nvPr/>
        </p:nvSpPr>
        <p:spPr>
          <a:xfrm>
            <a:off x="11303242" y="31185064"/>
            <a:ext cx="5499790" cy="400110"/>
          </a:xfrm>
          <a:prstGeom prst="rect">
            <a:avLst/>
          </a:prstGeom>
          <a:noFill/>
        </p:spPr>
        <p:txBody>
          <a:bodyPr wrap="square" rtlCol="0">
            <a:spAutoFit/>
          </a:bodyPr>
          <a:lstStyle/>
          <a:p>
            <a:r>
              <a:rPr lang="en-US" sz="2000" i="1" dirty="0"/>
              <a:t>Figure 2</a:t>
            </a:r>
            <a:endParaRPr lang="en-US" sz="2000" dirty="0"/>
          </a:p>
        </p:txBody>
      </p:sp>
      <p:sp>
        <p:nvSpPr>
          <p:cNvPr id="371" name="TextBox 370">
            <a:extLst>
              <a:ext uri="{FF2B5EF4-FFF2-40B4-BE49-F238E27FC236}">
                <a16:creationId xmlns:a16="http://schemas.microsoft.com/office/drawing/2014/main" id="{CEE7C869-CAB7-6D4F-B0B7-929541F866E6}"/>
              </a:ext>
            </a:extLst>
          </p:cNvPr>
          <p:cNvSpPr txBox="1"/>
          <p:nvPr/>
        </p:nvSpPr>
        <p:spPr>
          <a:xfrm>
            <a:off x="17726577" y="28603218"/>
            <a:ext cx="9845457" cy="1323439"/>
          </a:xfrm>
          <a:prstGeom prst="rect">
            <a:avLst/>
          </a:prstGeom>
          <a:noFill/>
        </p:spPr>
        <p:txBody>
          <a:bodyPr wrap="square" rtlCol="0">
            <a:spAutoFit/>
          </a:bodyPr>
          <a:lstStyle/>
          <a:p>
            <a:pPr algn="just"/>
            <a:r>
              <a:rPr lang="en-US" sz="2000" i="1" dirty="0"/>
              <a:t>Figure 3 </a:t>
            </a:r>
            <a:r>
              <a:rPr lang="en-US" sz="2000" dirty="0"/>
              <a:t> SIBBORK flow chart. Different colors indicate existing modules (green), as well as planned improvements (orange) and additions (red) to the modules. (Figure adapted from </a:t>
            </a:r>
            <a:r>
              <a:rPr lang="en-US" sz="2000" dirty="0" err="1"/>
              <a:t>Brazhnik</a:t>
            </a:r>
            <a:r>
              <a:rPr lang="en-US" sz="2000" dirty="0"/>
              <a:t> and Shugart 2016)</a:t>
            </a:r>
          </a:p>
          <a:p>
            <a:pPr algn="just"/>
            <a:endParaRPr lang="en-US" sz="2000" dirty="0"/>
          </a:p>
        </p:txBody>
      </p:sp>
      <p:sp>
        <p:nvSpPr>
          <p:cNvPr id="3" name="TextBox 2">
            <a:extLst>
              <a:ext uri="{FF2B5EF4-FFF2-40B4-BE49-F238E27FC236}">
                <a16:creationId xmlns:a16="http://schemas.microsoft.com/office/drawing/2014/main" id="{7CF84F28-0A1A-5F40-956C-9208AFBD0A5B}"/>
              </a:ext>
            </a:extLst>
          </p:cNvPr>
          <p:cNvSpPr txBox="1"/>
          <p:nvPr/>
        </p:nvSpPr>
        <p:spPr>
          <a:xfrm>
            <a:off x="28137863" y="9514502"/>
            <a:ext cx="9929263" cy="2862322"/>
          </a:xfrm>
          <a:prstGeom prst="rect">
            <a:avLst/>
          </a:prstGeom>
          <a:noFill/>
        </p:spPr>
        <p:txBody>
          <a:bodyPr wrap="square" rtlCol="0">
            <a:spAutoFit/>
          </a:bodyPr>
          <a:lstStyle/>
          <a:p>
            <a:r>
              <a:rPr lang="en-US" i="1" dirty="0"/>
              <a:t> Table 1 </a:t>
            </a:r>
            <a:r>
              <a:rPr lang="en-US" dirty="0"/>
              <a:t>describes the variables that will be collected for the field sites in Alaska (AK) and Canada (CA). The soil and atmospheric information will be gathered from previously collected datasets from our collaborators, and the following: </a:t>
            </a:r>
            <a:r>
              <a:rPr lang="en-US" dirty="0" err="1"/>
              <a:t>SoilGrids</a:t>
            </a:r>
            <a:r>
              <a:rPr lang="en-US" dirty="0"/>
              <a:t> (https://</a:t>
            </a:r>
            <a:r>
              <a:rPr lang="en-US" dirty="0" err="1"/>
              <a:t>soilgrids.org</a:t>
            </a:r>
            <a:r>
              <a:rPr lang="en-US" dirty="0"/>
              <a:t>), Soil Survey Geographic database (SSURGO), the National Soil Database (NSDB), NSF’s Arctic Transition in the Land Atmosphere System (ATLAS), DOE’s Next Generation Ecosystem Experiment (NGEE) Arctic, Taiga Plains Research Network TPRN), Trail Valley Creek and </a:t>
            </a:r>
            <a:r>
              <a:rPr lang="en-US" dirty="0" err="1"/>
              <a:t>Havikpak</a:t>
            </a:r>
            <a:r>
              <a:rPr lang="en-US" dirty="0"/>
              <a:t> Creek (TVC/HC) meteorological data and Canadian High Arctic Research Station (CHARS). The </a:t>
            </a:r>
            <a:r>
              <a:rPr lang="en-US" dirty="0" err="1"/>
              <a:t>ArcticDEM</a:t>
            </a:r>
            <a:r>
              <a:rPr lang="en-US" dirty="0"/>
              <a:t> from the Polar Geospatial Center (PGC), plant functional type data, and disturbance data will gathered from previously collected collaborator datasets, from the United States Department of Agriculture’s Cooperative Alaska Forest Inventory (USDA-CAFI), United States Forest Service (USFS) and the International Tree Ring Data Base (ITRDB).</a:t>
            </a:r>
          </a:p>
        </p:txBody>
      </p:sp>
      <p:pic>
        <p:nvPicPr>
          <p:cNvPr id="373" name="Picture 372">
            <a:extLst>
              <a:ext uri="{FF2B5EF4-FFF2-40B4-BE49-F238E27FC236}">
                <a16:creationId xmlns:a16="http://schemas.microsoft.com/office/drawing/2014/main" id="{E5E55A18-6BE5-694B-B0D4-20916FA28319}"/>
              </a:ext>
            </a:extLst>
          </p:cNvPr>
          <p:cNvPicPr>
            <a:picLocks noChangeAspect="1"/>
          </p:cNvPicPr>
          <p:nvPr/>
        </p:nvPicPr>
        <p:blipFill>
          <a:blip r:embed="rId30"/>
          <a:stretch>
            <a:fillRect/>
          </a:stretch>
        </p:blipFill>
        <p:spPr>
          <a:xfrm>
            <a:off x="29152086" y="4180652"/>
            <a:ext cx="7848600" cy="5156200"/>
          </a:xfrm>
          <a:prstGeom prst="rect">
            <a:avLst/>
          </a:prstGeom>
        </p:spPr>
      </p:pic>
      <p:sp>
        <p:nvSpPr>
          <p:cNvPr id="4" name="TextBox 3">
            <a:extLst>
              <a:ext uri="{FF2B5EF4-FFF2-40B4-BE49-F238E27FC236}">
                <a16:creationId xmlns:a16="http://schemas.microsoft.com/office/drawing/2014/main" id="{2F4C8E11-EF24-7B47-87DB-4B5B9CAA11E0}"/>
              </a:ext>
            </a:extLst>
          </p:cNvPr>
          <p:cNvSpPr txBox="1"/>
          <p:nvPr/>
        </p:nvSpPr>
        <p:spPr>
          <a:xfrm>
            <a:off x="28299008" y="13475356"/>
            <a:ext cx="9662550" cy="8094524"/>
          </a:xfrm>
          <a:prstGeom prst="rect">
            <a:avLst/>
          </a:prstGeom>
          <a:noFill/>
        </p:spPr>
        <p:txBody>
          <a:bodyPr wrap="square" rtlCol="0">
            <a:spAutoFit/>
          </a:bodyPr>
          <a:lstStyle/>
          <a:p>
            <a:r>
              <a:rPr lang="en-US" sz="2000" dirty="0"/>
              <a:t>The expected outcomes from the proposed work include the following:</a:t>
            </a:r>
          </a:p>
          <a:p>
            <a:endParaRPr lang="en-US" sz="2000" dirty="0"/>
          </a:p>
          <a:p>
            <a:pPr marL="457200" indent="-457200">
              <a:buFont typeface="+mj-lt"/>
              <a:buAutoNum type="arabicPeriod"/>
            </a:pPr>
            <a:r>
              <a:rPr lang="en-US" sz="2000" dirty="0"/>
              <a:t>Four Model parameterizations for the 3 study sites that can be expanded to simulate more areas of the ecotone within </a:t>
            </a:r>
            <a:r>
              <a:rPr lang="en-US" sz="2000" dirty="0" err="1"/>
              <a:t>ABoVE</a:t>
            </a:r>
            <a:r>
              <a:rPr lang="en-US" sz="2000" dirty="0"/>
              <a:t> domain </a:t>
            </a:r>
          </a:p>
          <a:p>
            <a:pPr marL="457200" indent="-457200">
              <a:buFont typeface="+mj-lt"/>
              <a:buAutoNum type="arabicPeriod"/>
            </a:pPr>
            <a:r>
              <a:rPr lang="en-US" sz="2000" dirty="0"/>
              <a:t>The new SIBBORK-TTE model which add the ability to simulate tundra plant functional types from </a:t>
            </a:r>
            <a:r>
              <a:rPr lang="en-US" sz="2000" dirty="0" err="1"/>
              <a:t>ArcVeg</a:t>
            </a:r>
            <a:r>
              <a:rPr lang="en-US" sz="2000" dirty="0"/>
              <a:t> in a spatially explicit individual-based gap model framework </a:t>
            </a:r>
          </a:p>
          <a:p>
            <a:pPr marL="457200" indent="-457200">
              <a:buFont typeface="+mj-lt"/>
              <a:buAutoNum type="arabicPeriod"/>
            </a:pPr>
            <a:r>
              <a:rPr lang="en-US" sz="2000" dirty="0"/>
              <a:t>Study site maps corresponding to specific modelled tiles of the magnitude of predicted changes at each time interval for each grid cell and the overall rate of change for each simulation area. </a:t>
            </a:r>
          </a:p>
          <a:p>
            <a:pPr marL="457200" indent="-457200">
              <a:buFont typeface="+mj-lt"/>
              <a:buAutoNum type="arabicPeriod"/>
            </a:pPr>
            <a:r>
              <a:rPr lang="en-US" sz="2000" dirty="0"/>
              <a:t>Regional-scale TTE maps of the rate of structural change at ~ 1 ha. across the TTE in the </a:t>
            </a:r>
            <a:r>
              <a:rPr lang="en-US" sz="2000" dirty="0" err="1"/>
              <a:t>AboVE</a:t>
            </a:r>
            <a:r>
              <a:rPr lang="en-US" sz="2000" dirty="0"/>
              <a:t> domain, representing hotspots of change. </a:t>
            </a:r>
          </a:p>
          <a:p>
            <a:pPr marL="457200" indent="-457200">
              <a:buFont typeface="+mj-lt"/>
              <a:buAutoNum type="arabicPeriod"/>
            </a:pPr>
            <a:endParaRPr lang="en-US" sz="2000" dirty="0"/>
          </a:p>
          <a:p>
            <a:r>
              <a:rPr lang="en-US" sz="2000" dirty="0"/>
              <a:t>Our maps will predict the rate of structure/productivity changes across the TTE in the </a:t>
            </a:r>
            <a:r>
              <a:rPr lang="en-US" sz="2000" dirty="0" err="1"/>
              <a:t>ABoVE</a:t>
            </a:r>
            <a:r>
              <a:rPr lang="en-US" sz="2000" dirty="0"/>
              <a:t> domain, and these predictions will highlight areas that are particularly likely (i.e., vulnerable) to change above certain thresholds in the future. These predictions will have a few direct and immediate uses:</a:t>
            </a:r>
          </a:p>
          <a:p>
            <a:endParaRPr lang="en-US" sz="2000" dirty="0"/>
          </a:p>
          <a:p>
            <a:pPr marL="457200" indent="-457200">
              <a:buAutoNum type="arabicPeriod"/>
            </a:pPr>
            <a:r>
              <a:rPr lang="en-US" sz="2000" dirty="0"/>
              <a:t>Of interest to stakeholders in communities associated with the most likely change </a:t>
            </a:r>
          </a:p>
          <a:p>
            <a:pPr marL="457200" indent="-457200">
              <a:buAutoNum type="arabicPeriod"/>
            </a:pPr>
            <a:r>
              <a:rPr lang="en-US" sz="2000" dirty="0"/>
              <a:t>Targeting of high-resolution remote sensing (airborne and spaceborne) and future field level examinations/verification of TTE change. </a:t>
            </a:r>
          </a:p>
          <a:p>
            <a:pPr marL="457200" indent="-457200">
              <a:buAutoNum type="arabicPeriod"/>
            </a:pPr>
            <a:r>
              <a:rPr lang="en-US" sz="2000" dirty="0"/>
              <a:t>Predictions of change will complement ongoing studies of recent (decadal) changes in structure (e.g., biomass, height and cover), along with multi-decadal (retrospective) structural changes across the </a:t>
            </a:r>
            <a:r>
              <a:rPr lang="en-US" sz="2000" dirty="0" err="1"/>
              <a:t>ABoVE</a:t>
            </a:r>
            <a:r>
              <a:rPr lang="en-US" sz="2000" dirty="0"/>
              <a:t> domain to understand how past and near-term measurements of change match with our predictions of expected changes over the coming decades and century.</a:t>
            </a:r>
          </a:p>
          <a:p>
            <a:endParaRPr lang="en-US" sz="2000" dirty="0"/>
          </a:p>
        </p:txBody>
      </p:sp>
      <p:sp>
        <p:nvSpPr>
          <p:cNvPr id="5" name="TextBox 4">
            <a:extLst>
              <a:ext uri="{FF2B5EF4-FFF2-40B4-BE49-F238E27FC236}">
                <a16:creationId xmlns:a16="http://schemas.microsoft.com/office/drawing/2014/main" id="{FDEA7286-3658-AA4A-BE29-DAB809CF720A}"/>
              </a:ext>
            </a:extLst>
          </p:cNvPr>
          <p:cNvSpPr txBox="1"/>
          <p:nvPr/>
        </p:nvSpPr>
        <p:spPr>
          <a:xfrm>
            <a:off x="374446" y="5016605"/>
            <a:ext cx="9680805" cy="6740307"/>
          </a:xfrm>
          <a:prstGeom prst="rect">
            <a:avLst/>
          </a:prstGeom>
          <a:noFill/>
        </p:spPr>
        <p:txBody>
          <a:bodyPr wrap="square" rtlCol="0">
            <a:spAutoFit/>
          </a:bodyPr>
          <a:lstStyle/>
          <a:p>
            <a:r>
              <a:rPr lang="en-US" dirty="0"/>
              <a:t>Boreal forests are expected to advance northward as the result of persistent warming in the northern latitudes, resulting in changes to the structure and function of the high-northern latitudes. However, the rates and patterns of forest expansion are heterogeneous and the environmental drivers that lead to the shift from tundra to forest are poorly understood.</a:t>
            </a:r>
          </a:p>
          <a:p>
            <a:endParaRPr lang="en-US" dirty="0"/>
          </a:p>
          <a:p>
            <a:r>
              <a:rPr lang="en-US" dirty="0"/>
              <a:t>At the biome boundary between boreal (taiga) and tundra, the taiga-tundra ecotone (TTE) is recognized for its sparse woody vegetation cover (Callaghan et al. 2002). These high-northern latitude regions are among the fastest warming on the planet (</a:t>
            </a:r>
            <a:r>
              <a:rPr lang="en-US" dirty="0" err="1"/>
              <a:t>Graversen</a:t>
            </a:r>
            <a:r>
              <a:rPr lang="en-US" dirty="0"/>
              <a:t> et al. 2008, Bader, 2014).</a:t>
            </a:r>
          </a:p>
          <a:p>
            <a:endParaRPr lang="en-US" dirty="0"/>
          </a:p>
          <a:p>
            <a:r>
              <a:rPr lang="en-US" dirty="0"/>
              <a:t>Predictions of changes in vegetation across the TTE must incorporate multiple scales and often opposing feedback mechanisms. The variability patterns and processes that determine woody structure is linked to numerous controlling factors, including: climate, site history and local conditions  associated with hydrology, permafrost, soil, bedrock, snow cover and wind (</a:t>
            </a:r>
            <a:r>
              <a:rPr lang="en-US" dirty="0" err="1"/>
              <a:t>Holtmeier</a:t>
            </a:r>
            <a:r>
              <a:rPr lang="en-US" dirty="0"/>
              <a:t> and </a:t>
            </a:r>
            <a:r>
              <a:rPr lang="en-US" dirty="0" err="1"/>
              <a:t>Broll</a:t>
            </a:r>
            <a:r>
              <a:rPr lang="en-US" dirty="0"/>
              <a:t>, 2007; Dalen and </a:t>
            </a:r>
            <a:r>
              <a:rPr lang="en-US" dirty="0" err="1"/>
              <a:t>Hofgaard</a:t>
            </a:r>
            <a:r>
              <a:rPr lang="en-US" dirty="0"/>
              <a:t>, 2005; Danby and </a:t>
            </a:r>
            <a:r>
              <a:rPr lang="en-US" dirty="0" err="1"/>
              <a:t>Hik</a:t>
            </a:r>
            <a:r>
              <a:rPr lang="en-US" dirty="0"/>
              <a:t>, 2007; Frost et al., 2014; </a:t>
            </a:r>
            <a:r>
              <a:rPr lang="en-US" dirty="0" err="1"/>
              <a:t>Haugo</a:t>
            </a:r>
            <a:r>
              <a:rPr lang="en-US" dirty="0"/>
              <a:t> et al. 2011; </a:t>
            </a:r>
            <a:r>
              <a:rPr lang="en-US" dirty="0" err="1"/>
              <a:t>Holtmeier</a:t>
            </a:r>
            <a:r>
              <a:rPr lang="en-US" dirty="0"/>
              <a:t> and </a:t>
            </a:r>
            <a:r>
              <a:rPr lang="en-US" dirty="0" err="1"/>
              <a:t>Broll</a:t>
            </a:r>
            <a:r>
              <a:rPr lang="en-US" dirty="0"/>
              <a:t>, 2010; Lloyd et al., 2003).</a:t>
            </a:r>
          </a:p>
          <a:p>
            <a:endParaRPr lang="en-US" dirty="0"/>
          </a:p>
          <a:p>
            <a:r>
              <a:rPr lang="en-US" dirty="0"/>
              <a:t>Ecological modeling has been effective at integrating the effects of the multi-scale controls in the TTE. A number of modelling studies have examined the role of these factors and the resulting changes (</a:t>
            </a:r>
            <a:r>
              <a:rPr lang="en-US" dirty="0" err="1"/>
              <a:t>Brazhnik</a:t>
            </a:r>
            <a:r>
              <a:rPr lang="en-US" dirty="0"/>
              <a:t> and Shugart 2015, Zhang et al. 2013, Kruse et al. 2016, Shuman et al. 2009, </a:t>
            </a:r>
            <a:r>
              <a:rPr lang="en-US" dirty="0" err="1"/>
              <a:t>Wieczorek</a:t>
            </a:r>
            <a:r>
              <a:rPr lang="en-US" dirty="0"/>
              <a:t> et al. 2017).</a:t>
            </a:r>
          </a:p>
          <a:p>
            <a:endParaRPr lang="en-US" dirty="0"/>
          </a:p>
          <a:p>
            <a:r>
              <a:rPr lang="en-US" dirty="0"/>
              <a:t>Our research directly addresses the </a:t>
            </a:r>
            <a:r>
              <a:rPr lang="en-US" dirty="0" err="1"/>
              <a:t>ABoVE</a:t>
            </a:r>
            <a:r>
              <a:rPr lang="en-US" dirty="0"/>
              <a:t> Phase 2 science question: How are flora and fauna responding to changes in abiotic and abiotic conditions, and what are the impacts on ecosystem structure and function? </a:t>
            </a:r>
          </a:p>
        </p:txBody>
      </p:sp>
      <p:sp>
        <p:nvSpPr>
          <p:cNvPr id="374" name="Content Placeholder 2">
            <a:extLst>
              <a:ext uri="{FF2B5EF4-FFF2-40B4-BE49-F238E27FC236}">
                <a16:creationId xmlns:a16="http://schemas.microsoft.com/office/drawing/2014/main" id="{C547867B-A2CF-F64D-9755-3221C6AACC7E}"/>
              </a:ext>
            </a:extLst>
          </p:cNvPr>
          <p:cNvSpPr txBox="1">
            <a:spLocks/>
          </p:cNvSpPr>
          <p:nvPr/>
        </p:nvSpPr>
        <p:spPr>
          <a:xfrm>
            <a:off x="11061850" y="19305085"/>
            <a:ext cx="7084856" cy="4663985"/>
          </a:xfrm>
          <a:prstGeom prst="rect">
            <a:avLst/>
          </a:prstGeom>
        </p:spPr>
        <p:txBody>
          <a:bodyPr vert="horz" lIns="91440" tIns="45720" rIns="91440" bIns="45720" rtlCol="0" anchor="t">
            <a:noAutofit/>
          </a:bodyPr>
          <a:lst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marL="0" indent="0">
              <a:buNone/>
            </a:pPr>
            <a:r>
              <a:rPr lang="en-US" sz="2400" b="1" dirty="0"/>
              <a:t>Airborne:</a:t>
            </a:r>
          </a:p>
          <a:p>
            <a:pPr marL="742950" lvl="1" indent="-285750"/>
            <a:r>
              <a:rPr lang="en-US" sz="2000" dirty="0">
                <a:cs typeface="Calibri"/>
              </a:rPr>
              <a:t>Reference % tree canopy cover from LVIS 2017 &amp; 2019 to:</a:t>
            </a:r>
          </a:p>
          <a:p>
            <a:pPr marL="742950" lvl="1" indent="-285750"/>
            <a:r>
              <a:rPr lang="en-US" sz="2000" dirty="0">
                <a:cs typeface="Calibri"/>
              </a:rPr>
              <a:t>validate spaceborne estimates of forest structure </a:t>
            </a:r>
          </a:p>
          <a:p>
            <a:pPr marL="742950" lvl="1" indent="-285750"/>
            <a:r>
              <a:rPr lang="en-US" sz="2000" dirty="0">
                <a:cs typeface="Calibri"/>
              </a:rPr>
              <a:t>calibrate statistical distributions of structure for models </a:t>
            </a:r>
            <a:endParaRPr lang="en-US" sz="2000" dirty="0"/>
          </a:p>
          <a:p>
            <a:pPr marL="0" indent="0">
              <a:buNone/>
            </a:pPr>
            <a:r>
              <a:rPr lang="en-US" sz="2400" b="1" dirty="0"/>
              <a:t>Spaceborne:</a:t>
            </a:r>
            <a:endParaRPr lang="en-US" sz="2400" b="1" dirty="0">
              <a:cs typeface="Calibri"/>
            </a:endParaRPr>
          </a:p>
          <a:p>
            <a:pPr marL="742950" lvl="1" indent="-285750"/>
            <a:r>
              <a:rPr lang="en-US" sz="2000" dirty="0"/>
              <a:t>Landsat-based</a:t>
            </a:r>
            <a:r>
              <a:rPr lang="en-US" sz="2000" dirty="0">
                <a:cs typeface="Calibri"/>
              </a:rPr>
              <a:t> % tree canopy cover products with topographic details from </a:t>
            </a:r>
            <a:r>
              <a:rPr lang="en-US" sz="2000" dirty="0" err="1">
                <a:cs typeface="Calibri"/>
              </a:rPr>
              <a:t>ArcticDEM</a:t>
            </a:r>
            <a:r>
              <a:rPr lang="en-US" sz="2000" dirty="0">
                <a:cs typeface="Calibri"/>
              </a:rPr>
              <a:t> &amp; Tandem-X DEM to:</a:t>
            </a:r>
          </a:p>
          <a:p>
            <a:pPr marL="742950" lvl="1" indent="-285750"/>
            <a:r>
              <a:rPr lang="en-US" sz="2000" dirty="0">
                <a:cs typeface="Calibri"/>
              </a:rPr>
              <a:t>create broad-scale maps of forest structure patterns</a:t>
            </a:r>
          </a:p>
        </p:txBody>
      </p:sp>
      <p:sp>
        <p:nvSpPr>
          <p:cNvPr id="375" name="Content Placeholder 2">
            <a:extLst>
              <a:ext uri="{FF2B5EF4-FFF2-40B4-BE49-F238E27FC236}">
                <a16:creationId xmlns:a16="http://schemas.microsoft.com/office/drawing/2014/main" id="{16259871-6F7D-A944-A293-135578F181E2}"/>
              </a:ext>
            </a:extLst>
          </p:cNvPr>
          <p:cNvSpPr txBox="1">
            <a:spLocks/>
          </p:cNvSpPr>
          <p:nvPr/>
        </p:nvSpPr>
        <p:spPr>
          <a:xfrm>
            <a:off x="17439342" y="29789708"/>
            <a:ext cx="9875676" cy="2134283"/>
          </a:xfrm>
          <a:prstGeom prst="rect">
            <a:avLst/>
          </a:prstGeom>
        </p:spPr>
        <p:txBody>
          <a:bodyPr vert="horz" lIns="91440" tIns="45720" rIns="91440" bIns="45720" rtlCol="0" anchor="t">
            <a:noAutofit/>
          </a:bodyPr>
          <a:lst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marL="457200" lvl="1" indent="0">
              <a:buNone/>
            </a:pPr>
            <a:r>
              <a:rPr lang="en-US" sz="2400" b="1" dirty="0">
                <a:cs typeface="Calibri"/>
              </a:rPr>
              <a:t>Modeling:</a:t>
            </a:r>
          </a:p>
          <a:p>
            <a:pPr marL="742950" lvl="1" indent="-285750"/>
            <a:r>
              <a:rPr lang="en-US" sz="1800" dirty="0">
                <a:cs typeface="Calibri"/>
              </a:rPr>
              <a:t>The Spatially Explicit Individual Based Gap Model SIBBORK will be updated and the </a:t>
            </a:r>
            <a:r>
              <a:rPr lang="en-US" sz="1800" dirty="0" err="1">
                <a:cs typeface="Calibri"/>
              </a:rPr>
              <a:t>ArcVeg</a:t>
            </a:r>
            <a:r>
              <a:rPr lang="en-US" sz="1800" dirty="0">
                <a:cs typeface="Calibri"/>
              </a:rPr>
              <a:t> Tundra process parameters will be integrated toward achieving the ability to accurately simulate vegetation structure and dynamics occurring along the TTE.</a:t>
            </a:r>
          </a:p>
        </p:txBody>
      </p:sp>
      <p:sp>
        <p:nvSpPr>
          <p:cNvPr id="6" name="TextBox 5">
            <a:extLst>
              <a:ext uri="{FF2B5EF4-FFF2-40B4-BE49-F238E27FC236}">
                <a16:creationId xmlns:a16="http://schemas.microsoft.com/office/drawing/2014/main" id="{F0DD58B7-8DC5-4E3A-B65A-AF6D281D0538}"/>
              </a:ext>
            </a:extLst>
          </p:cNvPr>
          <p:cNvSpPr txBox="1"/>
          <p:nvPr/>
        </p:nvSpPr>
        <p:spPr>
          <a:xfrm>
            <a:off x="28569701" y="22321154"/>
            <a:ext cx="9005977" cy="93564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Bader, J., 2014. Climate science: the origin of regional Arctic warming. Nature, 509(7499), p.167.</a:t>
            </a:r>
            <a:endParaRPr lang="en-US" sz="1400" dirty="0"/>
          </a:p>
          <a:p>
            <a:endParaRPr lang="en-US" sz="1400" dirty="0">
              <a:cs typeface="Calibri"/>
            </a:endParaRPr>
          </a:p>
          <a:p>
            <a:r>
              <a:rPr lang="en-US" sz="1400" dirty="0" err="1">
                <a:cs typeface="Calibri"/>
              </a:rPr>
              <a:t>Brazhnik</a:t>
            </a:r>
            <a:r>
              <a:rPr lang="en-US" sz="1400" dirty="0">
                <a:cs typeface="Calibri"/>
              </a:rPr>
              <a:t>, K. and Shugart, H.H., 2015. 3D simulation of boreal forests: structure and dynamics in complex terrain and in a changing climate. Environmental Research Letters, 10(10), p.105006.</a:t>
            </a:r>
            <a:endParaRPr lang="en-US" sz="1400">
              <a:cs typeface="Calibri"/>
            </a:endParaRPr>
          </a:p>
          <a:p>
            <a:endParaRPr lang="en-US" sz="1400" dirty="0">
              <a:cs typeface="Calibri"/>
            </a:endParaRPr>
          </a:p>
          <a:p>
            <a:r>
              <a:rPr lang="en-US" sz="1400" dirty="0">
                <a:cs typeface="Calibri"/>
              </a:rPr>
              <a:t>Callaghan, T.V., Crawford, R.M., </a:t>
            </a:r>
            <a:r>
              <a:rPr lang="en-US" sz="1400" err="1">
                <a:cs typeface="Calibri"/>
              </a:rPr>
              <a:t>Eronen</a:t>
            </a:r>
            <a:r>
              <a:rPr lang="en-US" sz="1400" dirty="0">
                <a:cs typeface="Calibri"/>
              </a:rPr>
              <a:t>, M., </a:t>
            </a:r>
            <a:r>
              <a:rPr lang="en-US" sz="1400" err="1">
                <a:cs typeface="Calibri"/>
              </a:rPr>
              <a:t>Hofgaard</a:t>
            </a:r>
            <a:r>
              <a:rPr lang="en-US" sz="1400" dirty="0">
                <a:cs typeface="Calibri"/>
              </a:rPr>
              <a:t>, A., Payette, S., Rees, W.G., </a:t>
            </a:r>
            <a:r>
              <a:rPr lang="en-US" sz="1400" err="1">
                <a:cs typeface="Calibri"/>
              </a:rPr>
              <a:t>Skre</a:t>
            </a:r>
            <a:r>
              <a:rPr lang="en-US" sz="1400" dirty="0">
                <a:cs typeface="Calibri"/>
              </a:rPr>
              <a:t>, O., </a:t>
            </a:r>
            <a:r>
              <a:rPr lang="en-US" sz="1400" err="1">
                <a:cs typeface="Calibri"/>
              </a:rPr>
              <a:t>Sveinbjörnsson</a:t>
            </a:r>
            <a:r>
              <a:rPr lang="en-US" sz="1400" dirty="0">
                <a:cs typeface="Calibri"/>
              </a:rPr>
              <a:t>, B., </a:t>
            </a:r>
            <a:r>
              <a:rPr lang="en-US" sz="1400" err="1">
                <a:cs typeface="Calibri"/>
              </a:rPr>
              <a:t>Vlassova</a:t>
            </a:r>
            <a:r>
              <a:rPr lang="en-US" sz="1400" dirty="0">
                <a:cs typeface="Calibri"/>
              </a:rPr>
              <a:t>, T.K. and </a:t>
            </a:r>
            <a:r>
              <a:rPr lang="en-US" sz="1400" err="1">
                <a:cs typeface="Calibri"/>
              </a:rPr>
              <a:t>Werkman</a:t>
            </a:r>
            <a:r>
              <a:rPr lang="en-US" sz="1400" dirty="0">
                <a:cs typeface="Calibri"/>
              </a:rPr>
              <a:t>, B.R., 2002. The dynamics of the tundra-taiga boundary: an overview and suggested coordinated and integrated approach to research. </a:t>
            </a:r>
            <a:r>
              <a:rPr lang="en-US" sz="1400" err="1">
                <a:cs typeface="Calibri"/>
              </a:rPr>
              <a:t>Ambio</a:t>
            </a:r>
            <a:r>
              <a:rPr lang="en-US" sz="1400" dirty="0">
                <a:cs typeface="Calibri"/>
              </a:rPr>
              <a:t>, pp.3-5.</a:t>
            </a:r>
            <a:endParaRPr lang="en-US" sz="1400"/>
          </a:p>
          <a:p>
            <a:endParaRPr lang="en-US" sz="1400" dirty="0">
              <a:cs typeface="Calibri"/>
            </a:endParaRPr>
          </a:p>
          <a:p>
            <a:pPr algn="just"/>
            <a:r>
              <a:rPr lang="en-US" sz="1400" dirty="0">
                <a:cs typeface="Calibri"/>
              </a:rPr>
              <a:t>Dalen, L. and </a:t>
            </a:r>
            <a:r>
              <a:rPr lang="en-US" sz="1400" err="1">
                <a:cs typeface="Calibri"/>
              </a:rPr>
              <a:t>Hofgaard</a:t>
            </a:r>
            <a:r>
              <a:rPr lang="en-US" sz="1400" dirty="0">
                <a:cs typeface="Calibri"/>
              </a:rPr>
              <a:t>, A., 2005. Differential regional </a:t>
            </a:r>
            <a:r>
              <a:rPr lang="en-US" sz="1400" err="1">
                <a:cs typeface="Calibri"/>
              </a:rPr>
              <a:t>treeline</a:t>
            </a:r>
            <a:r>
              <a:rPr lang="en-US" sz="1400" dirty="0">
                <a:cs typeface="Calibri"/>
              </a:rPr>
              <a:t> dynamics in the </a:t>
            </a:r>
            <a:r>
              <a:rPr lang="en-US" sz="1400" err="1">
                <a:cs typeface="Calibri"/>
              </a:rPr>
              <a:t>Scandes</a:t>
            </a:r>
            <a:r>
              <a:rPr lang="en-US" sz="1400" dirty="0">
                <a:cs typeface="Calibri"/>
              </a:rPr>
              <a:t> Mountains. Arctic, Antarctic, and Alpine Research, 37(3), pp.284-296.</a:t>
            </a:r>
            <a:endParaRPr lang="en-US" sz="1400" dirty="0"/>
          </a:p>
          <a:p>
            <a:pPr algn="just"/>
            <a:endParaRPr lang="en-US" sz="1400" dirty="0">
              <a:cs typeface="Calibri"/>
            </a:endParaRPr>
          </a:p>
          <a:p>
            <a:pPr algn="just"/>
            <a:r>
              <a:rPr lang="en-US" sz="1400" dirty="0">
                <a:cs typeface="Calibri"/>
              </a:rPr>
              <a:t>Danby, R.K. and </a:t>
            </a:r>
            <a:r>
              <a:rPr lang="en-US" sz="1400" dirty="0" err="1">
                <a:cs typeface="Calibri"/>
              </a:rPr>
              <a:t>Hik</a:t>
            </a:r>
            <a:r>
              <a:rPr lang="en-US" sz="1400" dirty="0">
                <a:cs typeface="Calibri"/>
              </a:rPr>
              <a:t>, D.S., 2007. Variability, contingency and rapid change in recent subarctic alpine tree line dynamics. Journal of Ecology, 95(2), pp.352-363.</a:t>
            </a:r>
            <a:endParaRPr lang="en-US" sz="1400" dirty="0"/>
          </a:p>
          <a:p>
            <a:endParaRPr lang="en-US" sz="1400" dirty="0">
              <a:cs typeface="Calibri"/>
            </a:endParaRPr>
          </a:p>
          <a:p>
            <a:r>
              <a:rPr lang="en-US" sz="1400" dirty="0">
                <a:cs typeface="Calibri"/>
              </a:rPr>
              <a:t>Frost, G.V., Epstein, H.E. and Walker, D.A., 2014. Regional and landscape-scale variability of Landsat-observed vegetation dynamics in northwest Siberian tundra. Environmental Research Letters, 9(2), p.025004.</a:t>
            </a:r>
            <a:endParaRPr lang="en-US" sz="1400" dirty="0"/>
          </a:p>
          <a:p>
            <a:endParaRPr lang="en-US" sz="1400" dirty="0">
              <a:cs typeface="Calibri"/>
            </a:endParaRPr>
          </a:p>
          <a:p>
            <a:r>
              <a:rPr lang="en-US" sz="1400" dirty="0" err="1">
                <a:cs typeface="Calibri"/>
              </a:rPr>
              <a:t>Graversen</a:t>
            </a:r>
            <a:r>
              <a:rPr lang="en-US" sz="1400" dirty="0">
                <a:cs typeface="Calibri"/>
              </a:rPr>
              <a:t>, R.G., </a:t>
            </a:r>
            <a:r>
              <a:rPr lang="en-US" sz="1400" dirty="0" err="1">
                <a:cs typeface="Calibri"/>
              </a:rPr>
              <a:t>Mauritsen</a:t>
            </a:r>
            <a:r>
              <a:rPr lang="en-US" sz="1400" dirty="0">
                <a:cs typeface="Calibri"/>
              </a:rPr>
              <a:t>, T., </a:t>
            </a:r>
            <a:r>
              <a:rPr lang="en-US" sz="1400" dirty="0" err="1">
                <a:cs typeface="Calibri"/>
              </a:rPr>
              <a:t>Tjernström</a:t>
            </a:r>
            <a:r>
              <a:rPr lang="en-US" sz="1400" dirty="0">
                <a:cs typeface="Calibri"/>
              </a:rPr>
              <a:t>, M., </a:t>
            </a:r>
            <a:r>
              <a:rPr lang="en-US" sz="1400" dirty="0" err="1">
                <a:cs typeface="Calibri"/>
              </a:rPr>
              <a:t>Källén</a:t>
            </a:r>
            <a:r>
              <a:rPr lang="en-US" sz="1400" dirty="0">
                <a:cs typeface="Calibri"/>
              </a:rPr>
              <a:t>, E. and </a:t>
            </a:r>
            <a:r>
              <a:rPr lang="en-US" sz="1400" dirty="0" err="1">
                <a:cs typeface="Calibri"/>
              </a:rPr>
              <a:t>Svensson</a:t>
            </a:r>
            <a:r>
              <a:rPr lang="en-US" sz="1400" dirty="0">
                <a:cs typeface="Calibri"/>
              </a:rPr>
              <a:t>, G., 2008. Vertical structure of recent Arctic warming. Nature, 451(7174), p.53</a:t>
            </a:r>
            <a:endParaRPr lang="en-US" sz="1400" dirty="0"/>
          </a:p>
          <a:p>
            <a:endParaRPr lang="en-US" sz="1400" dirty="0">
              <a:cs typeface="Calibri"/>
            </a:endParaRPr>
          </a:p>
          <a:p>
            <a:r>
              <a:rPr lang="en-US" sz="1400" err="1">
                <a:cs typeface="Calibri"/>
              </a:rPr>
              <a:t>Haugo</a:t>
            </a:r>
            <a:r>
              <a:rPr lang="en-US" sz="1400" dirty="0">
                <a:cs typeface="Calibri"/>
              </a:rPr>
              <a:t>, R.D., Halpern, C.B. and Bakker, J.D., 2011. Landscape context and long‐term tree influences shape the dynamics of forest‐meadow ecotones in mountain ecosystems. Ecosphere, 2(8), pp.1-24.</a:t>
            </a:r>
            <a:endParaRPr lang="en-US" sz="1400" dirty="0"/>
          </a:p>
          <a:p>
            <a:endParaRPr lang="en-US" sz="1400" dirty="0">
              <a:cs typeface="Calibri"/>
            </a:endParaRPr>
          </a:p>
          <a:p>
            <a:r>
              <a:rPr lang="en-US" sz="1400" dirty="0">
                <a:cs typeface="Calibri"/>
              </a:rPr>
              <a:t>Holtmeier, F.-K. &amp; G. Broll 2007. </a:t>
            </a:r>
            <a:r>
              <a:rPr lang="en-US" sz="1400" err="1">
                <a:cs typeface="Calibri"/>
              </a:rPr>
              <a:t>Treeline</a:t>
            </a:r>
            <a:r>
              <a:rPr lang="en-US" sz="1400" dirty="0">
                <a:cs typeface="Calibri"/>
              </a:rPr>
              <a:t> advance – driving processes and adverse factors. Landscape Online 1, 1-33. DOI: 10.3097/LO.200701</a:t>
            </a:r>
            <a:endParaRPr lang="en-US" sz="1400" dirty="0"/>
          </a:p>
          <a:p>
            <a:endParaRPr lang="en-US" sz="1400" dirty="0">
              <a:cs typeface="Calibri"/>
            </a:endParaRPr>
          </a:p>
          <a:p>
            <a:r>
              <a:rPr lang="en-US" sz="1400" dirty="0">
                <a:cs typeface="Calibri"/>
              </a:rPr>
              <a:t>Kruse, S., Wieczorek, M., </a:t>
            </a:r>
            <a:r>
              <a:rPr lang="en-US" sz="1400" dirty="0" err="1">
                <a:cs typeface="Calibri"/>
              </a:rPr>
              <a:t>Jeltsch</a:t>
            </a:r>
            <a:r>
              <a:rPr lang="en-US" sz="1400" dirty="0">
                <a:cs typeface="Calibri"/>
              </a:rPr>
              <a:t>, F. and </a:t>
            </a:r>
            <a:r>
              <a:rPr lang="en-US" sz="1400" dirty="0" err="1">
                <a:cs typeface="Calibri"/>
              </a:rPr>
              <a:t>Herzschuh</a:t>
            </a:r>
            <a:r>
              <a:rPr lang="en-US" sz="1400" dirty="0">
                <a:cs typeface="Calibri"/>
              </a:rPr>
              <a:t>, U., 2016. </a:t>
            </a:r>
            <a:r>
              <a:rPr lang="en-US" sz="1400" dirty="0" err="1">
                <a:cs typeface="Calibri"/>
              </a:rPr>
              <a:t>Treeline</a:t>
            </a:r>
            <a:r>
              <a:rPr lang="en-US" sz="1400" dirty="0">
                <a:cs typeface="Calibri"/>
              </a:rPr>
              <a:t> dynamics in Siberia under changing climates as inferred from an individual-based model for </a:t>
            </a:r>
            <a:r>
              <a:rPr lang="en-US" sz="1400" dirty="0" err="1">
                <a:cs typeface="Calibri"/>
              </a:rPr>
              <a:t>Larix</a:t>
            </a:r>
            <a:r>
              <a:rPr lang="en-US" sz="1400" dirty="0">
                <a:cs typeface="Calibri"/>
              </a:rPr>
              <a:t>. Ecological modelling, 338, pp.101-121.</a:t>
            </a:r>
            <a:endParaRPr lang="en-US" sz="1400" dirty="0"/>
          </a:p>
          <a:p>
            <a:endParaRPr lang="en-US" sz="1400" dirty="0">
              <a:cs typeface="Calibri"/>
            </a:endParaRPr>
          </a:p>
          <a:p>
            <a:r>
              <a:rPr lang="en-US" sz="1400" dirty="0">
                <a:cs typeface="Calibri"/>
              </a:rPr>
              <a:t>Lloyd, A.H., Yoshikawa, K., </a:t>
            </a:r>
            <a:r>
              <a:rPr lang="en-US" sz="1400" err="1">
                <a:cs typeface="Calibri"/>
              </a:rPr>
              <a:t>Fastie</a:t>
            </a:r>
            <a:r>
              <a:rPr lang="en-US" sz="1400" dirty="0">
                <a:cs typeface="Calibri"/>
              </a:rPr>
              <a:t>, C.L., Hinzman, L. and </a:t>
            </a:r>
            <a:r>
              <a:rPr lang="en-US" sz="1400" err="1">
                <a:cs typeface="Calibri"/>
              </a:rPr>
              <a:t>Fraver</a:t>
            </a:r>
            <a:r>
              <a:rPr lang="en-US" sz="1400" dirty="0">
                <a:cs typeface="Calibri"/>
              </a:rPr>
              <a:t>, M., 2003. Effects of permafrost degradation on woody vegetation at arctic </a:t>
            </a:r>
            <a:r>
              <a:rPr lang="en-US" sz="1400" err="1">
                <a:cs typeface="Calibri"/>
              </a:rPr>
              <a:t>treeline</a:t>
            </a:r>
            <a:r>
              <a:rPr lang="en-US" sz="1400" dirty="0">
                <a:cs typeface="Calibri"/>
              </a:rPr>
              <a:t> on the Seward Peninsula, Alaska. Permafrost and Periglacial Processes, 14(2), pp.93-101.</a:t>
            </a:r>
            <a:endParaRPr lang="en-US" sz="1400" dirty="0"/>
          </a:p>
          <a:p>
            <a:endParaRPr lang="en-US" sz="1400" dirty="0">
              <a:cs typeface="Calibri"/>
            </a:endParaRPr>
          </a:p>
          <a:p>
            <a:pPr algn="just"/>
            <a:r>
              <a:rPr lang="en-US" sz="1400" dirty="0">
                <a:cs typeface="Calibri"/>
              </a:rPr>
              <a:t>Shuman J.K. and H.H. Shugart. 2009. Evaluating Sensitivity of Eurasian Forest Biomass to</a:t>
            </a:r>
            <a:endParaRPr lang="en-US" sz="1400" dirty="0"/>
          </a:p>
          <a:p>
            <a:pPr algn="just"/>
            <a:r>
              <a:rPr lang="en-US" sz="1400" dirty="0">
                <a:cs typeface="Calibri"/>
              </a:rPr>
              <a:t>Climate Change using a Dynamic Vegetation Model. Environ. Res. Lett. 4 045024 (7pp).</a:t>
            </a:r>
            <a:endParaRPr lang="en-US" sz="1400" dirty="0"/>
          </a:p>
          <a:p>
            <a:br>
              <a:rPr lang="en-US" sz="1400" dirty="0"/>
            </a:br>
            <a:r>
              <a:rPr lang="en-US" sz="1400" dirty="0">
                <a:cs typeface="Calibri"/>
              </a:rPr>
              <a:t>Wieczorek, M., Kruse, S., Epp, L.S., Kolmogorov, A., Nikolaev, A.N., Heinrich, I., </a:t>
            </a:r>
            <a:r>
              <a:rPr lang="en-US" sz="1400" dirty="0" err="1">
                <a:cs typeface="Calibri"/>
              </a:rPr>
              <a:t>Jeltsch</a:t>
            </a:r>
            <a:r>
              <a:rPr lang="en-US" sz="1400" dirty="0">
                <a:cs typeface="Calibri"/>
              </a:rPr>
              <a:t>, F., </a:t>
            </a:r>
            <a:r>
              <a:rPr lang="en-US" sz="1400" dirty="0" err="1">
                <a:cs typeface="Calibri"/>
              </a:rPr>
              <a:t>Pestryakova</a:t>
            </a:r>
            <a:r>
              <a:rPr lang="en-US" sz="1400" dirty="0">
                <a:cs typeface="Calibri"/>
              </a:rPr>
              <a:t>, L.A., </a:t>
            </a:r>
            <a:r>
              <a:rPr lang="en-US" sz="1400" dirty="0" err="1">
                <a:cs typeface="Calibri"/>
              </a:rPr>
              <a:t>Zibulski</a:t>
            </a:r>
            <a:r>
              <a:rPr lang="en-US" sz="1400" dirty="0">
                <a:cs typeface="Calibri"/>
              </a:rPr>
              <a:t>, R. and </a:t>
            </a:r>
            <a:r>
              <a:rPr lang="en-US" sz="1400" dirty="0" err="1">
                <a:cs typeface="Calibri"/>
              </a:rPr>
              <a:t>Herzschuh</a:t>
            </a:r>
            <a:r>
              <a:rPr lang="en-US" sz="1400" dirty="0">
                <a:cs typeface="Calibri"/>
              </a:rPr>
              <a:t>, U., 2017. Dissimilar responses of larch stands in northern Siberia to increasing temperatures—a field and simulation based study. Ecology, 98(9), pp.2343-2355.</a:t>
            </a:r>
            <a:endParaRPr lang="en-US" sz="1400" dirty="0"/>
          </a:p>
          <a:p>
            <a:endParaRPr lang="en-US" sz="1400" dirty="0">
              <a:cs typeface="Calibri"/>
            </a:endParaRPr>
          </a:p>
          <a:p>
            <a:r>
              <a:rPr lang="en-US" sz="1400" dirty="0">
                <a:cs typeface="Calibri"/>
              </a:rPr>
              <a:t>Zhang, W., Miller, P.A., Smith, B., </a:t>
            </a:r>
            <a:r>
              <a:rPr lang="en-US" sz="1400" dirty="0" err="1">
                <a:cs typeface="Calibri"/>
              </a:rPr>
              <a:t>Wania</a:t>
            </a:r>
            <a:r>
              <a:rPr lang="en-US" sz="1400" dirty="0">
                <a:cs typeface="Calibri"/>
              </a:rPr>
              <a:t>, R., </a:t>
            </a:r>
            <a:r>
              <a:rPr lang="en-US" sz="1400" dirty="0" err="1">
                <a:cs typeface="Calibri"/>
              </a:rPr>
              <a:t>Koenigk</a:t>
            </a:r>
            <a:r>
              <a:rPr lang="en-US" sz="1400" dirty="0">
                <a:cs typeface="Calibri"/>
              </a:rPr>
              <a:t>, T. and </a:t>
            </a:r>
            <a:r>
              <a:rPr lang="en-US" sz="1400" dirty="0" err="1">
                <a:cs typeface="Calibri"/>
              </a:rPr>
              <a:t>Döscher</a:t>
            </a:r>
            <a:r>
              <a:rPr lang="en-US" sz="1400" dirty="0">
                <a:cs typeface="Calibri"/>
              </a:rPr>
              <a:t>, R., 2013. Tundra </a:t>
            </a:r>
            <a:r>
              <a:rPr lang="en-US" sz="1400" dirty="0" err="1">
                <a:cs typeface="Calibri"/>
              </a:rPr>
              <a:t>shrubification</a:t>
            </a:r>
            <a:r>
              <a:rPr lang="en-US" sz="1400" dirty="0">
                <a:cs typeface="Calibri"/>
              </a:rPr>
              <a:t> and tree-line advance amplify arctic climate warming: results from an individual-based dynamic vegetation model. Environmental Research Letters, 8(3), p.034023.</a:t>
            </a:r>
            <a:endParaRPr lang="en-US" sz="1400" dirty="0"/>
          </a:p>
        </p:txBody>
      </p:sp>
    </p:spTree>
    <p:extLst>
      <p:ext uri="{BB962C8B-B14F-4D97-AF65-F5344CB8AC3E}">
        <p14:creationId xmlns:p14="http://schemas.microsoft.com/office/powerpoint/2010/main" val="25938020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TotalTime>
  <Words>1425</Words>
  <Application>Microsoft Macintosh PowerPoint</Application>
  <PresentationFormat>Custom</PresentationFormat>
  <Paragraphs>102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Griffith, Peter C. (GSFC-618.0)[SCIENCE SYSTEMS AND APPLICATIONS INC]</dc:creator>
  <cp:lastModifiedBy>Armstrong, Amanda H. (GSFC-618.0)[UNIVERSITIES SPACE RESEARCH ASSOCIATION]</cp:lastModifiedBy>
  <cp:revision>12</cp:revision>
  <dcterms:created xsi:type="dcterms:W3CDTF">2019-05-09T14:04:32Z</dcterms:created>
  <dcterms:modified xsi:type="dcterms:W3CDTF">2019-05-16T18:46:37Z</dcterms:modified>
</cp:coreProperties>
</file>