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7" r:id="rId2"/>
    <p:sldMasterId id="2147483691" r:id="rId3"/>
  </p:sldMasterIdLst>
  <p:notesMasterIdLst>
    <p:notesMasterId r:id="rId20"/>
  </p:notesMasterIdLst>
  <p:sldIdLst>
    <p:sldId id="4379" r:id="rId4"/>
    <p:sldId id="4390" r:id="rId5"/>
    <p:sldId id="262" r:id="rId6"/>
    <p:sldId id="4397" r:id="rId7"/>
    <p:sldId id="4507" r:id="rId8"/>
    <p:sldId id="4482" r:id="rId9"/>
    <p:sldId id="265" r:id="rId10"/>
    <p:sldId id="257" r:id="rId11"/>
    <p:sldId id="264" r:id="rId12"/>
    <p:sldId id="4509" r:id="rId13"/>
    <p:sldId id="4388" r:id="rId14"/>
    <p:sldId id="4483" r:id="rId15"/>
    <p:sldId id="4511" r:id="rId16"/>
    <p:sldId id="4486" r:id="rId17"/>
    <p:sldId id="278" r:id="rId18"/>
    <p:sldId id="4481" r:id="rId19"/>
  </p:sldIdLst>
  <p:sldSz cx="24384000" cy="13716000"/>
  <p:notesSz cx="6858000" cy="9144000"/>
  <p:embeddedFontLst>
    <p:embeddedFont>
      <p:font typeface="Lato Light" panose="020F0502020204030203" pitchFamily="34" charset="0"/>
      <p:regular r:id="rId21"/>
      <p:bold r:id="rId22"/>
      <p:italic r:id="rId23"/>
      <p:boldItalic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Poppins Medium" panose="00000600000000000000" pitchFamily="2" charset="0"/>
      <p:regular r:id="rId29"/>
      <p:italic r:id="rId30"/>
    </p:embeddedFont>
    <p:embeddedFont>
      <p:font typeface="Poppins SemiBold" panose="000007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680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iUYreYO7m2CKFfDkeUMNVnu9w8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0343DE-99CC-4CEA-8444-C1E5087B67FD}">
  <a:tblStyle styleId="{280343DE-99CC-4CEA-8444-C1E5087B67F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>
        <p:guide pos="768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thony\Desktop\agu-plo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1427839356978"/>
          <c:y val="4.4467789169025586E-2"/>
          <c:w val="0.87313671927014191"/>
          <c:h val="0.752192326307915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Inclusive Engagement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Sheet1!$B$5:$F$5</c:f>
              <c:strCache>
                <c:ptCount val="5"/>
                <c:pt idx="0">
                  <c:v>Strongly Agree</c:v>
                </c:pt>
                <c:pt idx="1">
                  <c:v>Somewhat Agree</c:v>
                </c:pt>
                <c:pt idx="2">
                  <c:v>Neither Agree Nor Disagree</c:v>
                </c:pt>
                <c:pt idx="3">
                  <c:v>Somewhat Disagree</c:v>
                </c:pt>
                <c:pt idx="4">
                  <c:v>Strongly Disagree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  <c:pt idx="0">
                  <c:v>46.575342465753423</c:v>
                </c:pt>
                <c:pt idx="1">
                  <c:v>38.356164383561641</c:v>
                </c:pt>
                <c:pt idx="2">
                  <c:v>12.328767123287671</c:v>
                </c:pt>
                <c:pt idx="3">
                  <c:v>2.7397260273972601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E-405A-93CD-0672C2398615}"/>
            </c:ext>
          </c:extLst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Sense of Belonging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Sheet1!$B$5:$F$5</c:f>
              <c:strCache>
                <c:ptCount val="5"/>
                <c:pt idx="0">
                  <c:v>Strongly Agree</c:v>
                </c:pt>
                <c:pt idx="1">
                  <c:v>Somewhat Agree</c:v>
                </c:pt>
                <c:pt idx="2">
                  <c:v>Neither Agree Nor Disagree</c:v>
                </c:pt>
                <c:pt idx="3">
                  <c:v>Somewhat Disagree</c:v>
                </c:pt>
                <c:pt idx="4">
                  <c:v>Strongly Disagree</c:v>
                </c:pt>
              </c:strCache>
            </c:strRef>
          </c:cat>
          <c:val>
            <c:numRef>
              <c:f>Sheet1!$B$7:$F$7</c:f>
              <c:numCache>
                <c:formatCode>General</c:formatCode>
                <c:ptCount val="5"/>
                <c:pt idx="0">
                  <c:v>47.945205479452049</c:v>
                </c:pt>
                <c:pt idx="1">
                  <c:v>42.465753424657535</c:v>
                </c:pt>
                <c:pt idx="2">
                  <c:v>6.8493150684931505</c:v>
                </c:pt>
                <c:pt idx="3">
                  <c:v>2.7397260273972601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DE-405A-93CD-0672C2398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8461136"/>
        <c:axId val="1930345968"/>
      </c:barChart>
      <c:catAx>
        <c:axId val="191846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345968"/>
        <c:crosses val="autoZero"/>
        <c:auto val="1"/>
        <c:lblAlgn val="ctr"/>
        <c:lblOffset val="100"/>
        <c:noMultiLvlLbl val="0"/>
      </c:catAx>
      <c:valAx>
        <c:axId val="193034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/>
                  <a:t>Percent</a:t>
                </a:r>
                <a:r>
                  <a:rPr lang="en-US" sz="3200" baseline="0" dirty="0"/>
                  <a:t> of Responses</a:t>
                </a:r>
                <a:endParaRPr lang="en-US" sz="3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46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94186811991596"/>
          <c:y val="0.16264582479620993"/>
          <c:w val="0.39449958761878801"/>
          <c:h val="0.28009406404331139"/>
        </c:manualLayout>
      </c:layout>
      <c:overlay val="0"/>
      <c:spPr>
        <a:solidFill>
          <a:schemeClr val="bg1"/>
        </a:solidFill>
        <a:ln>
          <a:solidFill>
            <a:schemeClr val="accent1">
              <a:shade val="1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solidFill>
        <a:schemeClr val="accent1">
          <a:shade val="15000"/>
        </a:schemeClr>
      </a:solidFill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028d0c43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27028d0c43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27028d0c432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7028d0c43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g27028d0c43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d9efbed29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1" name="Google Shape;481;g2d9efbed29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7840662" y="-2513012"/>
            <a:ext cx="8702676" cy="21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14266862" y="3913188"/>
            <a:ext cx="11623676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3598862" y="-1192212"/>
            <a:ext cx="11623676" cy="15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>
            <a:spLocks noGrp="1"/>
          </p:cNvSpPr>
          <p:nvPr>
            <p:ph type="pic" idx="2"/>
          </p:nvPr>
        </p:nvSpPr>
        <p:spPr>
          <a:xfrm>
            <a:off x="-311229" y="-287382"/>
            <a:ext cx="25006460" cy="982894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4B18E-DF25-0963-53EA-B7D092A2E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96199-5E70-FCE1-A7D9-E50131351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EC39F-0B6B-946E-7405-83B1C813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77B44-CC2D-71A1-8BF1-E91CE73B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69A9A-B0CA-F9C1-F12D-729B84E0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7852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F18ED-9869-6466-BAB1-74B6E8B69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B2055-FBEC-C53D-6291-1013AEA00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75D92-5442-267B-B40B-6A5C3AF3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FAE3C-800A-CA1A-6A2D-02E511E60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C1F7A-B0C3-D1F2-B176-6FE52CD1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64822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99D7-AD71-7310-C327-317E1405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45947-D5D2-FB6B-683E-A1B1A18DE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D2EDC-62A2-26B9-22F4-BAE50B7A8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F1ADE-65CA-DE71-4AF4-AD71BADE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70304-F081-8CF0-D67D-FEFA8AE87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8323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11F8-6DE1-3919-D6BD-5C22D451F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75BBA-C56D-A6BE-4E3C-78AF7504BB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964DD-39CB-64C1-513F-CA0BC0065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495CE-053E-6187-119C-5951B5B2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F7E64-04A3-A46D-D673-543BFCBC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492FA-4CBE-2266-9DFD-E170CEE3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5813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1EA88-97D9-F252-3DF7-1E69DBD7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673EF-F975-8E3F-11D3-CAAA05545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02780-B2BA-C1BD-BC8B-DBED584EA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49370-529A-5B96-CF5E-968D989C0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491266-10A7-F005-BB4D-52E7360FE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3BA483-D53A-290E-6108-39B94239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41404B-2A95-4F20-FE7A-AF4A03461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4E65BB-F776-C344-852C-841CF93F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2004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1EBCD-D735-99C5-9A04-3C0D5FE5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66C17-6728-65A0-BD92-6A739AB9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53DA7-C32E-ABD1-AE1A-C6CBC0136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6ED4B-6778-B4D5-7258-2AC7E137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44279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9FDA2-E2A1-5364-616D-2DE1F047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656F7-D563-64E1-CF7D-950EC5B5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3BC32-FA1B-A45A-BE54-96BB7649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61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2740-A97F-3F77-0EAF-02DCE55B1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3AD6A-9E40-D63A-9A06-791220021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A1BD5-CBE2-DC4F-2F8B-6478154F2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8AEC9-BFE1-1D75-790A-33059C02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3019B-657F-E873-F521-B8F7B178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43424-5AD5-ADCD-3D5A-9AAFE572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7305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6F03-3221-3260-75FB-F660F2D1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37ECF8-F5DF-2BFE-D6B1-1ADBA883B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94856-4994-78B4-EAB2-52E9A121C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CC081-3AA2-F3FD-C5D4-33FC06C0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B3017-B652-3ACB-57E7-5E031BF3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915E2-6E97-624E-1828-BF236C96A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425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F50A-47EF-6D57-93A7-DA6F9700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4A03D-7505-D2BF-537D-51A394709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FA6D1-E398-915F-1D41-8B7776F60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E7D71-5425-1E4C-0304-2E21DFDB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BA20F-6213-F77A-9A99-C2062B3C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583357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8B34D-B5D4-FF3D-D820-04B047916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BC2DA-F0CB-6375-578D-062111C0A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C4778-5F41-4EB3-9DCF-1926B7DC5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FA461-50CA-8D06-19D8-32DE0D80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24568-2516-C5EE-E8BC-83934B02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80481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948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B63800-463E-234D-A18D-60B93BDF18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11229" y="-287382"/>
            <a:ext cx="25006460" cy="982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31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19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1676401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1676401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505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1663701" y="3419477"/>
            <a:ext cx="21031200" cy="570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199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1663701" y="9178927"/>
            <a:ext cx="21031200" cy="30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799">
                <a:solidFill>
                  <a:srgbClr val="888888"/>
                </a:solidFill>
              </a:defRPr>
            </a:lvl1pPr>
            <a:lvl2pPr marL="914126" lvl="1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3999">
                <a:solidFill>
                  <a:srgbClr val="888888"/>
                </a:solidFill>
              </a:defRPr>
            </a:lvl2pPr>
            <a:lvl3pPr marL="1371189" lvl="2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599">
                <a:solidFill>
                  <a:srgbClr val="888888"/>
                </a:solidFill>
              </a:defRPr>
            </a:lvl3pPr>
            <a:lvl4pPr marL="1828251" lvl="3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199">
                <a:solidFill>
                  <a:srgbClr val="888888"/>
                </a:solidFill>
              </a:defRPr>
            </a:lvl4pPr>
            <a:lvl5pPr marL="2285314" lvl="4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199">
                <a:solidFill>
                  <a:srgbClr val="888888"/>
                </a:solidFill>
              </a:defRPr>
            </a:lvl5pPr>
            <a:lvl6pPr marL="2742377" lvl="5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199">
                <a:solidFill>
                  <a:srgbClr val="888888"/>
                </a:solidFill>
              </a:defRPr>
            </a:lvl6pPr>
            <a:lvl7pPr marL="3199440" lvl="6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199">
                <a:solidFill>
                  <a:srgbClr val="888888"/>
                </a:solidFill>
              </a:defRPr>
            </a:lvl7pPr>
            <a:lvl8pPr marL="3656503" lvl="7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199">
                <a:solidFill>
                  <a:srgbClr val="888888"/>
                </a:solidFill>
              </a:defRPr>
            </a:lvl8pPr>
            <a:lvl9pPr marL="4113566" lvl="8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199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37528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1676401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1676401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90860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1679577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799" b="1"/>
            </a:lvl1pPr>
            <a:lvl2pPr marL="914126" lvl="1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3999" b="1"/>
            </a:lvl2pPr>
            <a:lvl3pPr marL="1371189" lvl="2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599" b="1"/>
            </a:lvl3pPr>
            <a:lvl4pPr marL="1828251" lvl="3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4pPr>
            <a:lvl5pPr marL="2285314" lvl="4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5pPr>
            <a:lvl6pPr marL="2742377" lvl="5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6pPr>
            <a:lvl7pPr marL="3199440" lvl="6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7pPr>
            <a:lvl8pPr marL="3656503" lvl="7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8pPr>
            <a:lvl9pPr marL="4113566" lvl="8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799" b="1"/>
            </a:lvl1pPr>
            <a:lvl2pPr marL="914126" lvl="1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3999" b="1"/>
            </a:lvl2pPr>
            <a:lvl3pPr marL="1371189" lvl="2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599" b="1"/>
            </a:lvl3pPr>
            <a:lvl4pPr marL="1828251" lvl="3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4pPr>
            <a:lvl5pPr marL="2285314" lvl="4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5pPr>
            <a:lvl6pPr marL="2742377" lvl="5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6pPr>
            <a:lvl7pPr marL="3199440" lvl="6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7pPr>
            <a:lvl8pPr marL="3656503" lvl="7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8pPr>
            <a:lvl9pPr marL="4113566" lvl="8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4921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1676401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29658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10366377" y="1974851"/>
            <a:ext cx="12344400" cy="97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634810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398"/>
            </a:lvl1pPr>
            <a:lvl2pPr marL="914126" lvl="1" indent="-58402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  <a:defRPr sz="5598"/>
            </a:lvl2pPr>
            <a:lvl3pPr marL="1371189" lvl="2" indent="-5332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799"/>
            </a:lvl3pPr>
            <a:lvl4pPr marL="1828251" lvl="3" indent="-48245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3999"/>
            </a:lvl4pPr>
            <a:lvl5pPr marL="2285314" lvl="4" indent="-48245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3999"/>
            </a:lvl5pPr>
            <a:lvl6pPr marL="2742377" lvl="5" indent="-48245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3999"/>
            </a:lvl6pPr>
            <a:lvl7pPr marL="3199440" lvl="6" indent="-48245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3999"/>
            </a:lvl7pPr>
            <a:lvl8pPr marL="3656503" lvl="7" indent="-48245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3999"/>
            </a:lvl8pPr>
            <a:lvl9pPr marL="4113566" lvl="8" indent="-48245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3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/>
            </a:lvl1pPr>
            <a:lvl2pPr marL="914126" lvl="1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9"/>
            </a:lvl2pPr>
            <a:lvl3pPr marL="1371189" lvl="2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/>
            </a:lvl3pPr>
            <a:lvl4pPr marL="1828251" lvl="3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4pPr>
            <a:lvl5pPr marL="2285314" lvl="4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5pPr>
            <a:lvl6pPr marL="2742377" lvl="5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6pPr>
            <a:lvl7pPr marL="3199440" lvl="6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7pPr>
            <a:lvl8pPr marL="3656503" lvl="7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8pPr>
            <a:lvl9pPr marL="4113566" lvl="8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57755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10366377" y="1974851"/>
            <a:ext cx="12344400" cy="974725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199"/>
            </a:lvl1pPr>
            <a:lvl2pPr marL="914126" lvl="1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9"/>
            </a:lvl2pPr>
            <a:lvl3pPr marL="1371189" lvl="2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/>
            </a:lvl3pPr>
            <a:lvl4pPr marL="1828251" lvl="3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4pPr>
            <a:lvl5pPr marL="2285314" lvl="4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5pPr>
            <a:lvl6pPr marL="2742377" lvl="5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6pPr>
            <a:lvl7pPr marL="3199440" lvl="6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7pPr>
            <a:lvl8pPr marL="3656503" lvl="7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8pPr>
            <a:lvl9pPr marL="4113566" lvl="8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9488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1676401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7840662" y="-2513012"/>
            <a:ext cx="8702676" cy="21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34888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14266862" y="3913189"/>
            <a:ext cx="11623676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3598862" y="-1192212"/>
            <a:ext cx="11623676" cy="15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249586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449427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>
            <a:spLocks noGrp="1"/>
          </p:cNvSpPr>
          <p:nvPr>
            <p:ph type="pic" idx="2"/>
          </p:nvPr>
        </p:nvSpPr>
        <p:spPr>
          <a:xfrm>
            <a:off x="-311229" y="-287382"/>
            <a:ext cx="25006460" cy="982894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643717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738259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954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B63800-463E-234D-A18D-60B93BDF18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11229" y="-287382"/>
            <a:ext cx="25006460" cy="982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6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6350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1pPr>
            <a:lvl2pPr marL="914400" lvl="1" indent="-584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  <a:defRPr sz="56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marL="2743200" lvl="5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6pPr>
            <a:lvl7pPr marL="3200400" lvl="6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7pPr>
            <a:lvl8pPr marL="3657600" lvl="7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8pPr>
            <a:lvl9pPr marL="4114800" lvl="8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B2979-DA88-66C6-93CC-041A046C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46A7A-818F-F2EE-5222-2403EEC21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A8AA4-891B-7C0F-2A07-D22ECC293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434F7-5F97-1623-2B45-91050B6C3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09372-F504-ADF0-D9E7-A581579FD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8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1676401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1676401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764DE79-268F-4C1A-8933-263129D2AF90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8077201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4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9F03B9-67CA-C749-8E58-0C3E7539EBCF}"/>
              </a:ext>
            </a:extLst>
          </p:cNvPr>
          <p:cNvSpPr/>
          <p:nvPr/>
        </p:nvSpPr>
        <p:spPr>
          <a:xfrm>
            <a:off x="3175" y="0"/>
            <a:ext cx="9473184" cy="137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CuadroTexto 350">
            <a:extLst>
              <a:ext uri="{FF2B5EF4-FFF2-40B4-BE49-F238E27FC236}">
                <a16:creationId xmlns:a16="http://schemas.microsoft.com/office/drawing/2014/main" id="{2D612A41-0AFD-4849-B1EC-F00EF09FF075}"/>
              </a:ext>
            </a:extLst>
          </p:cNvPr>
          <p:cNvSpPr txBox="1"/>
          <p:nvPr/>
        </p:nvSpPr>
        <p:spPr>
          <a:xfrm>
            <a:off x="1064464" y="2818829"/>
            <a:ext cx="726838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How can the hackweek model be used to support future snow community collaborations?</a:t>
            </a:r>
          </a:p>
        </p:txBody>
      </p:sp>
      <p:sp>
        <p:nvSpPr>
          <p:cNvPr id="28" name="CuadroTexto 351">
            <a:extLst>
              <a:ext uri="{FF2B5EF4-FFF2-40B4-BE49-F238E27FC236}">
                <a16:creationId xmlns:a16="http://schemas.microsoft.com/office/drawing/2014/main" id="{CD3CE612-5364-6443-A9FD-3FAC6A2253CF}"/>
              </a:ext>
            </a:extLst>
          </p:cNvPr>
          <p:cNvSpPr txBox="1"/>
          <p:nvPr/>
        </p:nvSpPr>
        <p:spPr>
          <a:xfrm>
            <a:off x="1574765" y="10747510"/>
            <a:ext cx="6119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Anthony Arendt</a:t>
            </a:r>
          </a:p>
          <a:p>
            <a:r>
              <a:rPr lang="en-US" sz="32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Senior Data Science Fellow</a:t>
            </a:r>
          </a:p>
          <a:p>
            <a:r>
              <a:rPr lang="en-US" sz="32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eScience Institute</a:t>
            </a:r>
          </a:p>
          <a:p>
            <a:r>
              <a:rPr lang="en-US" sz="32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University of Washington</a:t>
            </a:r>
          </a:p>
        </p:txBody>
      </p:sp>
      <p:sp>
        <p:nvSpPr>
          <p:cNvPr id="30" name="CuadroTexto 350">
            <a:extLst>
              <a:ext uri="{FF2B5EF4-FFF2-40B4-BE49-F238E27FC236}">
                <a16:creationId xmlns:a16="http://schemas.microsoft.com/office/drawing/2014/main" id="{31F1A977-15A4-394F-BC10-1141A88040F5}"/>
              </a:ext>
            </a:extLst>
          </p:cNvPr>
          <p:cNvSpPr txBox="1"/>
          <p:nvPr/>
        </p:nvSpPr>
        <p:spPr>
          <a:xfrm>
            <a:off x="1322019" y="1157472"/>
            <a:ext cx="7234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1200" dirty="0">
                <a:solidFill>
                  <a:srgbClr val="B7A57A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SnowEx WORKSHOP</a:t>
            </a:r>
          </a:p>
          <a:p>
            <a:r>
              <a:rPr lang="en-US" sz="3200" b="1" spc="1200" dirty="0">
                <a:solidFill>
                  <a:srgbClr val="B7A57A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BOULDER, CO 2024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A935A96-0EA4-F044-8B3E-09EADFF9F1BB}"/>
              </a:ext>
            </a:extLst>
          </p:cNvPr>
          <p:cNvSpPr/>
          <p:nvPr/>
        </p:nvSpPr>
        <p:spPr>
          <a:xfrm>
            <a:off x="9476359" y="1"/>
            <a:ext cx="14904466" cy="102502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3237689-5E56-EF4D-B981-A34D9D1D541F}"/>
              </a:ext>
            </a:extLst>
          </p:cNvPr>
          <p:cNvSpPr/>
          <p:nvPr/>
        </p:nvSpPr>
        <p:spPr>
          <a:xfrm>
            <a:off x="9476359" y="10250204"/>
            <a:ext cx="14904465" cy="34657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D8F935-1E90-B84E-BD32-9FEC3112AABA}"/>
              </a:ext>
            </a:extLst>
          </p:cNvPr>
          <p:cNvSpPr txBox="1"/>
          <p:nvPr/>
        </p:nvSpPr>
        <p:spPr>
          <a:xfrm>
            <a:off x="19205576" y="-143691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Google Shape;177;p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CEA41E6-3176-DF0C-483E-16860712C1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66431" y="10915254"/>
            <a:ext cx="6275294" cy="185244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A5CE24-0CDA-B484-5951-916E35021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644" y="1476382"/>
            <a:ext cx="12781892" cy="718254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788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E9AE25-897B-B543-9A3B-78687C50B700}"/>
              </a:ext>
            </a:extLst>
          </p:cNvPr>
          <p:cNvSpPr/>
          <p:nvPr/>
        </p:nvSpPr>
        <p:spPr>
          <a:xfrm>
            <a:off x="21463" y="1916435"/>
            <a:ext cx="24377651" cy="2028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CuadroTexto 351">
            <a:extLst>
              <a:ext uri="{FF2B5EF4-FFF2-40B4-BE49-F238E27FC236}">
                <a16:creationId xmlns:a16="http://schemas.microsoft.com/office/drawing/2014/main" id="{28C28BD0-EA0E-674A-892A-64F48F45FEAD}"/>
              </a:ext>
            </a:extLst>
          </p:cNvPr>
          <p:cNvSpPr txBox="1"/>
          <p:nvPr/>
        </p:nvSpPr>
        <p:spPr>
          <a:xfrm>
            <a:off x="9505827" y="2531189"/>
            <a:ext cx="681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SnowEx Examples</a:t>
            </a:r>
          </a:p>
        </p:txBody>
      </p:sp>
      <p:sp>
        <p:nvSpPr>
          <p:cNvPr id="4" name="CuadroTexto 350">
            <a:extLst>
              <a:ext uri="{FF2B5EF4-FFF2-40B4-BE49-F238E27FC236}">
                <a16:creationId xmlns:a16="http://schemas.microsoft.com/office/drawing/2014/main" id="{1E9B98B1-DF8C-713D-FF77-ECECA66FC32A}"/>
              </a:ext>
            </a:extLst>
          </p:cNvPr>
          <p:cNvSpPr txBox="1"/>
          <p:nvPr/>
        </p:nvSpPr>
        <p:spPr>
          <a:xfrm>
            <a:off x="6294248" y="423209"/>
            <a:ext cx="122184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44546A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Open-Source Software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17ADE-1744-2274-7672-0AB4852F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979" y="4560009"/>
            <a:ext cx="8566423" cy="4791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oogle Shape;311;g27028d0c432_0_123">
            <a:extLst>
              <a:ext uri="{FF2B5EF4-FFF2-40B4-BE49-F238E27FC236}">
                <a16:creationId xmlns:a16="http://schemas.microsoft.com/office/drawing/2014/main" id="{CD930F21-1B15-8D41-7947-41AA892AA830}"/>
              </a:ext>
            </a:extLst>
          </p:cNvPr>
          <p:cNvGrpSpPr/>
          <p:nvPr/>
        </p:nvGrpSpPr>
        <p:grpSpPr>
          <a:xfrm>
            <a:off x="2232335" y="5078732"/>
            <a:ext cx="10212928" cy="2363535"/>
            <a:chOff x="12892036" y="5421086"/>
            <a:chExt cx="10209865" cy="2362825"/>
          </a:xfrm>
        </p:grpSpPr>
        <p:grpSp>
          <p:nvGrpSpPr>
            <p:cNvPr id="12" name="Google Shape;312;g27028d0c432_0_123">
              <a:extLst>
                <a:ext uri="{FF2B5EF4-FFF2-40B4-BE49-F238E27FC236}">
                  <a16:creationId xmlns:a16="http://schemas.microsoft.com/office/drawing/2014/main" id="{03ACB816-8AC7-9FAD-1D02-33BF062C944C}"/>
                </a:ext>
              </a:extLst>
            </p:cNvPr>
            <p:cNvGrpSpPr/>
            <p:nvPr/>
          </p:nvGrpSpPr>
          <p:grpSpPr>
            <a:xfrm>
              <a:off x="12892036" y="5421086"/>
              <a:ext cx="925567" cy="1044900"/>
              <a:chOff x="12892036" y="1926772"/>
              <a:chExt cx="925567" cy="1044900"/>
            </a:xfrm>
          </p:grpSpPr>
          <p:sp>
            <p:nvSpPr>
              <p:cNvPr id="15" name="Google Shape;313;g27028d0c432_0_123">
                <a:extLst>
                  <a:ext uri="{FF2B5EF4-FFF2-40B4-BE49-F238E27FC236}">
                    <a16:creationId xmlns:a16="http://schemas.microsoft.com/office/drawing/2014/main" id="{AA52A3F8-03F7-4117-5732-7C3CACD235B1}"/>
                  </a:ext>
                </a:extLst>
              </p:cNvPr>
              <p:cNvSpPr/>
              <p:nvPr/>
            </p:nvSpPr>
            <p:spPr>
              <a:xfrm>
                <a:off x="12892036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314;g27028d0c432_0_123">
                <a:extLst>
                  <a:ext uri="{FF2B5EF4-FFF2-40B4-BE49-F238E27FC236}">
                    <a16:creationId xmlns:a16="http://schemas.microsoft.com/office/drawing/2014/main" id="{105C7689-0CAA-B7E9-E3D8-B3B39B0148B3}"/>
                  </a:ext>
                </a:extLst>
              </p:cNvPr>
              <p:cNvSpPr/>
              <p:nvPr/>
            </p:nvSpPr>
            <p:spPr>
              <a:xfrm>
                <a:off x="13281503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" name="Google Shape;315;g27028d0c432_0_123">
              <a:extLst>
                <a:ext uri="{FF2B5EF4-FFF2-40B4-BE49-F238E27FC236}">
                  <a16:creationId xmlns:a16="http://schemas.microsoft.com/office/drawing/2014/main" id="{F8A1F243-873C-0FF9-2AC1-A04F17921FC6}"/>
                </a:ext>
              </a:extLst>
            </p:cNvPr>
            <p:cNvSpPr txBox="1"/>
            <p:nvPr/>
          </p:nvSpPr>
          <p:spPr>
            <a:xfrm>
              <a:off x="14466701" y="6460910"/>
              <a:ext cx="8635200" cy="1323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4000" b="0" i="0" u="none" strike="noStrike" cap="none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Centralized API level access to SnowEx field campaign datasets.</a:t>
              </a: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16;g27028d0c432_0_123">
              <a:extLst>
                <a:ext uri="{FF2B5EF4-FFF2-40B4-BE49-F238E27FC236}">
                  <a16:creationId xmlns:a16="http://schemas.microsoft.com/office/drawing/2014/main" id="{2EA1BFAD-B9BE-E1DE-85AD-3CBD94B57E85}"/>
                </a:ext>
              </a:extLst>
            </p:cNvPr>
            <p:cNvSpPr txBox="1"/>
            <p:nvPr/>
          </p:nvSpPr>
          <p:spPr>
            <a:xfrm>
              <a:off x="14466701" y="5571891"/>
              <a:ext cx="86352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 err="1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SnowExSQL</a:t>
              </a:r>
              <a:r>
                <a:rPr lang="en-US" sz="4000" b="1" i="0" u="none" strike="noStrike" cap="none" dirty="0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Database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311;g27028d0c432_0_123">
            <a:extLst>
              <a:ext uri="{FF2B5EF4-FFF2-40B4-BE49-F238E27FC236}">
                <a16:creationId xmlns:a16="http://schemas.microsoft.com/office/drawing/2014/main" id="{19E6C422-8500-7770-1109-7AFE0E63E786}"/>
              </a:ext>
            </a:extLst>
          </p:cNvPr>
          <p:cNvGrpSpPr/>
          <p:nvPr/>
        </p:nvGrpSpPr>
        <p:grpSpPr>
          <a:xfrm>
            <a:off x="2232335" y="8116067"/>
            <a:ext cx="11861352" cy="2979088"/>
            <a:chOff x="12892036" y="5421086"/>
            <a:chExt cx="11857795" cy="2978193"/>
          </a:xfrm>
        </p:grpSpPr>
        <p:grpSp>
          <p:nvGrpSpPr>
            <p:cNvPr id="19" name="Google Shape;312;g27028d0c432_0_123">
              <a:extLst>
                <a:ext uri="{FF2B5EF4-FFF2-40B4-BE49-F238E27FC236}">
                  <a16:creationId xmlns:a16="http://schemas.microsoft.com/office/drawing/2014/main" id="{8AA31A0E-2B7E-F86D-7A23-CF50614A94DF}"/>
                </a:ext>
              </a:extLst>
            </p:cNvPr>
            <p:cNvGrpSpPr/>
            <p:nvPr/>
          </p:nvGrpSpPr>
          <p:grpSpPr>
            <a:xfrm>
              <a:off x="12892036" y="5421086"/>
              <a:ext cx="925567" cy="1044900"/>
              <a:chOff x="12892036" y="1926772"/>
              <a:chExt cx="925567" cy="1044900"/>
            </a:xfrm>
          </p:grpSpPr>
          <p:sp>
            <p:nvSpPr>
              <p:cNvPr id="22" name="Google Shape;313;g27028d0c432_0_123">
                <a:extLst>
                  <a:ext uri="{FF2B5EF4-FFF2-40B4-BE49-F238E27FC236}">
                    <a16:creationId xmlns:a16="http://schemas.microsoft.com/office/drawing/2014/main" id="{996C8DDC-54D7-CC77-F66A-8FBA59F1E66A}"/>
                  </a:ext>
                </a:extLst>
              </p:cNvPr>
              <p:cNvSpPr/>
              <p:nvPr/>
            </p:nvSpPr>
            <p:spPr>
              <a:xfrm>
                <a:off x="12892036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314;g27028d0c432_0_123">
                <a:extLst>
                  <a:ext uri="{FF2B5EF4-FFF2-40B4-BE49-F238E27FC236}">
                    <a16:creationId xmlns:a16="http://schemas.microsoft.com/office/drawing/2014/main" id="{674CB8B3-799F-D093-A20A-406E9E0EB4CA}"/>
                  </a:ext>
                </a:extLst>
              </p:cNvPr>
              <p:cNvSpPr/>
              <p:nvPr/>
            </p:nvSpPr>
            <p:spPr>
              <a:xfrm>
                <a:off x="13281503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315;g27028d0c432_0_123">
              <a:extLst>
                <a:ext uri="{FF2B5EF4-FFF2-40B4-BE49-F238E27FC236}">
                  <a16:creationId xmlns:a16="http://schemas.microsoft.com/office/drawing/2014/main" id="{BD73AB25-AB34-915B-52E0-A74F70DF8FB6}"/>
                </a:ext>
              </a:extLst>
            </p:cNvPr>
            <p:cNvSpPr txBox="1"/>
            <p:nvPr/>
          </p:nvSpPr>
          <p:spPr>
            <a:xfrm>
              <a:off x="14466701" y="6460910"/>
              <a:ext cx="10283130" cy="1938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4000" b="0" i="0" u="none" strike="noStrike" cap="none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Reduce barriers to connecting model output with field and other satellite observations (common reference frames, formats, </a:t>
              </a:r>
              <a:r>
                <a:rPr lang="en-US" sz="4000" b="0" i="0" u="none" strike="noStrike" cap="none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etc</a:t>
              </a:r>
              <a:r>
                <a:rPr lang="en-US" sz="4000" b="0" i="0" u="none" strike="noStrike" cap="none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).</a:t>
              </a: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16;g27028d0c432_0_123">
              <a:extLst>
                <a:ext uri="{FF2B5EF4-FFF2-40B4-BE49-F238E27FC236}">
                  <a16:creationId xmlns:a16="http://schemas.microsoft.com/office/drawing/2014/main" id="{81D090D4-7446-8631-3533-D7FED1858BF1}"/>
                </a:ext>
              </a:extLst>
            </p:cNvPr>
            <p:cNvSpPr txBox="1"/>
            <p:nvPr/>
          </p:nvSpPr>
          <p:spPr>
            <a:xfrm>
              <a:off x="14466701" y="5571891"/>
              <a:ext cx="86352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Data harmonization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D351470-1DB3-5A73-49FD-1C3DE8C221AD}"/>
              </a:ext>
            </a:extLst>
          </p:cNvPr>
          <p:cNvSpPr txBox="1"/>
          <p:nvPr/>
        </p:nvSpPr>
        <p:spPr>
          <a:xfrm>
            <a:off x="15953672" y="9992244"/>
            <a:ext cx="6662163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snowexsql.readthedocs.io</a:t>
            </a:r>
          </a:p>
        </p:txBody>
      </p:sp>
    </p:spTree>
    <p:extLst>
      <p:ext uri="{BB962C8B-B14F-4D97-AF65-F5344CB8AC3E}">
        <p14:creationId xmlns:p14="http://schemas.microsoft.com/office/powerpoint/2010/main" val="19556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C880D45-058E-1F46-B7B8-8A236EFCF98C}"/>
              </a:ext>
            </a:extLst>
          </p:cNvPr>
          <p:cNvSpPr/>
          <p:nvPr/>
        </p:nvSpPr>
        <p:spPr>
          <a:xfrm>
            <a:off x="3176" y="0"/>
            <a:ext cx="17248109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2C92D59-B9B3-D74B-A4B3-930974CFD022}"/>
              </a:ext>
            </a:extLst>
          </p:cNvPr>
          <p:cNvSpPr/>
          <p:nvPr/>
        </p:nvSpPr>
        <p:spPr>
          <a:xfrm>
            <a:off x="3176" y="-23604"/>
            <a:ext cx="17248109" cy="13716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48824D8-70DC-5B43-BE21-DFBB69E0C962}"/>
              </a:ext>
            </a:extLst>
          </p:cNvPr>
          <p:cNvSpPr/>
          <p:nvPr/>
        </p:nvSpPr>
        <p:spPr>
          <a:xfrm>
            <a:off x="17251285" y="5316"/>
            <a:ext cx="7129541" cy="4564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69EEFE1-2DD2-854D-A163-A6012C3686B8}"/>
              </a:ext>
            </a:extLst>
          </p:cNvPr>
          <p:cNvSpPr/>
          <p:nvPr/>
        </p:nvSpPr>
        <p:spPr>
          <a:xfrm>
            <a:off x="10121728" y="4592431"/>
            <a:ext cx="7129541" cy="4564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DB0AEE4-AF37-8548-9452-DD55769E26AF}"/>
              </a:ext>
            </a:extLst>
          </p:cNvPr>
          <p:cNvSpPr/>
          <p:nvPr/>
        </p:nvSpPr>
        <p:spPr>
          <a:xfrm>
            <a:off x="17251285" y="9151884"/>
            <a:ext cx="7129541" cy="45641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CuadroTexto 350">
            <a:extLst>
              <a:ext uri="{FF2B5EF4-FFF2-40B4-BE49-F238E27FC236}">
                <a16:creationId xmlns:a16="http://schemas.microsoft.com/office/drawing/2014/main" id="{13AAE9FB-6282-B143-956E-D1CCA484786E}"/>
              </a:ext>
            </a:extLst>
          </p:cNvPr>
          <p:cNvSpPr txBox="1"/>
          <p:nvPr/>
        </p:nvSpPr>
        <p:spPr>
          <a:xfrm>
            <a:off x="1044838" y="4371192"/>
            <a:ext cx="74502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Infusing Software Design into Research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5E2852-166E-6E48-B7D0-CDF0A4E0EAEB}"/>
              </a:ext>
            </a:extLst>
          </p:cNvPr>
          <p:cNvGrpSpPr/>
          <p:nvPr/>
        </p:nvGrpSpPr>
        <p:grpSpPr>
          <a:xfrm>
            <a:off x="18222163" y="645591"/>
            <a:ext cx="5187782" cy="3791355"/>
            <a:chOff x="18448073" y="1069595"/>
            <a:chExt cx="5187782" cy="379135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57D2CE-1115-5147-9EE2-3C64F8792BE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714341" y="3246213"/>
              <a:ext cx="4921514" cy="1614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80"/>
                </a:lnSpc>
              </a:pPr>
              <a:r>
                <a:rPr lang="en-US" sz="2800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Remove barriers for newcomers and ensure reproducibility.</a:t>
              </a:r>
            </a:p>
          </p:txBody>
        </p:sp>
        <p:sp>
          <p:nvSpPr>
            <p:cNvPr id="28" name="CuadroTexto 351">
              <a:extLst>
                <a:ext uri="{FF2B5EF4-FFF2-40B4-BE49-F238E27FC236}">
                  <a16:creationId xmlns:a16="http://schemas.microsoft.com/office/drawing/2014/main" id="{2861319B-261F-124A-94AB-99D2A5648E4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48073" y="2531842"/>
              <a:ext cx="51877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  <a:latin typeface="Poppins SemiBold" pitchFamily="2" charset="77"/>
                  <a:ea typeface="Lato Light" panose="020F0502020204030203" pitchFamily="34" charset="0"/>
                  <a:cs typeface="Poppins SemiBold" pitchFamily="2" charset="77"/>
                </a:rPr>
                <a:t>Documentation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8A8295-B446-D047-9ACD-99D2B70A54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31719" y="1069595"/>
              <a:ext cx="1220489" cy="12204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4DF011A-8316-3542-BAB6-A57CC0A27BB1}"/>
              </a:ext>
            </a:extLst>
          </p:cNvPr>
          <p:cNvGrpSpPr/>
          <p:nvPr/>
        </p:nvGrpSpPr>
        <p:grpSpPr>
          <a:xfrm>
            <a:off x="18222163" y="9804904"/>
            <a:ext cx="5187782" cy="3265571"/>
            <a:chOff x="18218988" y="9408744"/>
            <a:chExt cx="5187782" cy="326557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3A6AF6F-816A-CB4B-AA9A-DAB952C51A96}"/>
                </a:ext>
              </a:extLst>
            </p:cNvPr>
            <p:cNvSpPr/>
            <p:nvPr/>
          </p:nvSpPr>
          <p:spPr>
            <a:xfrm>
              <a:off x="20202633" y="9408744"/>
              <a:ext cx="1220489" cy="1220489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54E9019-2137-BE4F-965C-14529287F49E}"/>
                </a:ext>
              </a:extLst>
            </p:cNvPr>
            <p:cNvSpPr txBox="1"/>
            <p:nvPr/>
          </p:nvSpPr>
          <p:spPr>
            <a:xfrm>
              <a:off x="18485256" y="11585363"/>
              <a:ext cx="4921514" cy="1088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80"/>
                </a:lnSpc>
              </a:pPr>
              <a:r>
                <a:rPr lang="en-US" sz="2800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Make it easy for others to install and test code.</a:t>
              </a:r>
            </a:p>
          </p:txBody>
        </p:sp>
        <p:sp>
          <p:nvSpPr>
            <p:cNvPr id="69" name="CuadroTexto 351">
              <a:extLst>
                <a:ext uri="{FF2B5EF4-FFF2-40B4-BE49-F238E27FC236}">
                  <a16:creationId xmlns:a16="http://schemas.microsoft.com/office/drawing/2014/main" id="{6E1B8021-6013-3F47-8216-74E2B48A8D6B}"/>
                </a:ext>
              </a:extLst>
            </p:cNvPr>
            <p:cNvSpPr txBox="1"/>
            <p:nvPr/>
          </p:nvSpPr>
          <p:spPr>
            <a:xfrm>
              <a:off x="18218988" y="10870992"/>
              <a:ext cx="51877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  <a:latin typeface="Poppins SemiBold" pitchFamily="2" charset="77"/>
                  <a:ea typeface="Lato Light" panose="020F0502020204030203" pitchFamily="34" charset="0"/>
                  <a:cs typeface="Poppins SemiBold" pitchFamily="2" charset="77"/>
                </a:rPr>
                <a:t>Packaging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D1C5DBE-DA95-9F42-9B59-902C5A19CAC9}"/>
              </a:ext>
            </a:extLst>
          </p:cNvPr>
          <p:cNvGrpSpPr/>
          <p:nvPr/>
        </p:nvGrpSpPr>
        <p:grpSpPr>
          <a:xfrm>
            <a:off x="11092606" y="5225230"/>
            <a:ext cx="5187782" cy="3791372"/>
            <a:chOff x="18218988" y="5225230"/>
            <a:chExt cx="5187782" cy="379137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B6786CF-0231-2E45-A4C5-73DD52808711}"/>
                </a:ext>
              </a:extLst>
            </p:cNvPr>
            <p:cNvSpPr/>
            <p:nvPr/>
          </p:nvSpPr>
          <p:spPr>
            <a:xfrm>
              <a:off x="20202633" y="5225230"/>
              <a:ext cx="1220489" cy="122048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43248A7-852B-2347-A5D3-977901076D9F}"/>
                </a:ext>
              </a:extLst>
            </p:cNvPr>
            <p:cNvSpPr txBox="1"/>
            <p:nvPr/>
          </p:nvSpPr>
          <p:spPr>
            <a:xfrm>
              <a:off x="18485256" y="7401865"/>
              <a:ext cx="4921514" cy="1614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80"/>
                </a:lnSpc>
              </a:pPr>
              <a:r>
                <a:rPr lang="en-US" sz="2800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Maintain code integrity and check against physical constraints.</a:t>
              </a:r>
            </a:p>
          </p:txBody>
        </p:sp>
        <p:sp>
          <p:nvSpPr>
            <p:cNvPr id="59" name="CuadroTexto 351">
              <a:extLst>
                <a:ext uri="{FF2B5EF4-FFF2-40B4-BE49-F238E27FC236}">
                  <a16:creationId xmlns:a16="http://schemas.microsoft.com/office/drawing/2014/main" id="{E88AB414-33AB-954B-BBC0-D1777D78861D}"/>
                </a:ext>
              </a:extLst>
            </p:cNvPr>
            <p:cNvSpPr txBox="1"/>
            <p:nvPr/>
          </p:nvSpPr>
          <p:spPr>
            <a:xfrm>
              <a:off x="18218988" y="6687494"/>
              <a:ext cx="51877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  <a:latin typeface="Poppins SemiBold" pitchFamily="2" charset="77"/>
                  <a:ea typeface="Lato Light" panose="020F0502020204030203" pitchFamily="34" charset="0"/>
                  <a:cs typeface="Poppins SemiBold" pitchFamily="2" charset="77"/>
                </a:rPr>
                <a:t>Testing</a:t>
              </a: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53D41DB2-FB71-DD4C-A1F2-81A99D14F51B}"/>
              </a:ext>
            </a:extLst>
          </p:cNvPr>
          <p:cNvSpPr/>
          <p:nvPr/>
        </p:nvSpPr>
        <p:spPr>
          <a:xfrm>
            <a:off x="19291682" y="5045787"/>
            <a:ext cx="2903114" cy="257121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CuadroTexto 351">
            <a:extLst>
              <a:ext uri="{FF2B5EF4-FFF2-40B4-BE49-F238E27FC236}">
                <a16:creationId xmlns:a16="http://schemas.microsoft.com/office/drawing/2014/main" id="{519779E9-786E-83B1-5077-527D963BCE24}"/>
              </a:ext>
            </a:extLst>
          </p:cNvPr>
          <p:cNvSpPr txBox="1"/>
          <p:nvPr/>
        </p:nvSpPr>
        <p:spPr>
          <a:xfrm>
            <a:off x="17647417" y="7898065"/>
            <a:ext cx="6129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Scientific Python Development Guide</a:t>
            </a:r>
          </a:p>
          <a:p>
            <a:pPr algn="ctr"/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learn.scientific-python.org</a:t>
            </a:r>
          </a:p>
        </p:txBody>
      </p:sp>
      <p:sp>
        <p:nvSpPr>
          <p:cNvPr id="3" name="CuadroTexto 351">
            <a:extLst>
              <a:ext uri="{FF2B5EF4-FFF2-40B4-BE49-F238E27FC236}">
                <a16:creationId xmlns:a16="http://schemas.microsoft.com/office/drawing/2014/main" id="{5691844D-DF50-ACC8-24A6-3143566F039C}"/>
              </a:ext>
            </a:extLst>
          </p:cNvPr>
          <p:cNvSpPr txBox="1"/>
          <p:nvPr/>
        </p:nvSpPr>
        <p:spPr>
          <a:xfrm>
            <a:off x="1122034" y="9789347"/>
            <a:ext cx="151583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 already have strict norms and patterns around how we share scientific research.</a:t>
            </a:r>
          </a:p>
          <a:p>
            <a:endParaRPr lang="en-US" sz="32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2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 advocate for similar norms to be applied to our research software.</a:t>
            </a:r>
          </a:p>
          <a:p>
            <a:endParaRPr lang="en-US" sz="32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2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 can learn this from professional Software Engineers.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2878E51-C301-0705-5ACD-B4D75D1DEC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45666" y="786065"/>
            <a:ext cx="893545" cy="8935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75C255B-B19C-93F4-FB48-A238E3A442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93370" y="5380471"/>
            <a:ext cx="856438" cy="8564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ED54A77-581D-BAA4-BEC3-B911A3277E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44857" y="9934602"/>
            <a:ext cx="910306" cy="91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86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36F3B3-7FA9-16C9-D2A2-96E74CE18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699" y="494704"/>
            <a:ext cx="8383540" cy="2867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886577-E841-8C78-0BDD-08D717DCBD02}"/>
              </a:ext>
            </a:extLst>
          </p:cNvPr>
          <p:cNvSpPr txBox="1"/>
          <p:nvPr/>
        </p:nvSpPr>
        <p:spPr>
          <a:xfrm>
            <a:off x="8933222" y="3718356"/>
            <a:ext cx="6947234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communitysnowobs.org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2D17-6A4D-4046-6344-C6EBDD4CE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00" y="4336474"/>
            <a:ext cx="14155480" cy="888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9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3B449E-9493-EE6C-1A2E-F493A2714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09" y="7327050"/>
            <a:ext cx="4172532" cy="3324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750F7-D3C5-A08A-6349-36F9F1DA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72" y="8706678"/>
            <a:ext cx="3457575" cy="1762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9C4FF2-02B0-AEAD-1633-C48CA6C61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035" y="3641561"/>
            <a:ext cx="2829320" cy="2534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EEAC8B-920C-9F81-1028-2FC428BB5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730" y="3641561"/>
            <a:ext cx="16415085" cy="9171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DF0146-73C5-CD44-1C2D-62866255A14E}"/>
              </a:ext>
            </a:extLst>
          </p:cNvPr>
          <p:cNvSpPr txBox="1"/>
          <p:nvPr/>
        </p:nvSpPr>
        <p:spPr>
          <a:xfrm>
            <a:off x="4935730" y="4749549"/>
            <a:ext cx="15791209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Hackweek focused on fostering development of early career hydrologists (Funded 2025 - 26)</a:t>
            </a:r>
          </a:p>
        </p:txBody>
      </p:sp>
      <p:sp>
        <p:nvSpPr>
          <p:cNvPr id="14" name="CuadroTexto 350">
            <a:extLst>
              <a:ext uri="{FF2B5EF4-FFF2-40B4-BE49-F238E27FC236}">
                <a16:creationId xmlns:a16="http://schemas.microsoft.com/office/drawing/2014/main" id="{80E574DE-DE3F-3769-DA2F-34FFCFDE5A4B}"/>
              </a:ext>
            </a:extLst>
          </p:cNvPr>
          <p:cNvSpPr txBox="1"/>
          <p:nvPr/>
        </p:nvSpPr>
        <p:spPr>
          <a:xfrm>
            <a:off x="5324441" y="775634"/>
            <a:ext cx="14158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44546A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Future Related Hackweeks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60E6A3-5466-E9BB-3003-30D9DDDE1B59}"/>
              </a:ext>
            </a:extLst>
          </p:cNvPr>
          <p:cNvSpPr txBox="1"/>
          <p:nvPr/>
        </p:nvSpPr>
        <p:spPr>
          <a:xfrm>
            <a:off x="5499972" y="7810105"/>
            <a:ext cx="15791209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Hackweek focused on building an open science community shortly after the launch of NISAR (in discussion).</a:t>
            </a:r>
          </a:p>
        </p:txBody>
      </p:sp>
    </p:spTree>
    <p:extLst>
      <p:ext uri="{BB962C8B-B14F-4D97-AF65-F5344CB8AC3E}">
        <p14:creationId xmlns:p14="http://schemas.microsoft.com/office/powerpoint/2010/main" val="415610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50">
            <a:extLst>
              <a:ext uri="{FF2B5EF4-FFF2-40B4-BE49-F238E27FC236}">
                <a16:creationId xmlns:a16="http://schemas.microsoft.com/office/drawing/2014/main" id="{52278A1D-EE10-B447-7A88-169492AF05BF}"/>
              </a:ext>
            </a:extLst>
          </p:cNvPr>
          <p:cNvSpPr txBox="1"/>
          <p:nvPr/>
        </p:nvSpPr>
        <p:spPr>
          <a:xfrm>
            <a:off x="5033574" y="529931"/>
            <a:ext cx="164006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44546A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Building a Culture of Inclusion and Collaboration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354197-BC56-69F8-EF26-AAA6C6CED724}"/>
              </a:ext>
            </a:extLst>
          </p:cNvPr>
          <p:cNvGrpSpPr/>
          <p:nvPr/>
        </p:nvGrpSpPr>
        <p:grpSpPr>
          <a:xfrm>
            <a:off x="1731977" y="378140"/>
            <a:ext cx="2746717" cy="2794267"/>
            <a:chOff x="11454475" y="5011997"/>
            <a:chExt cx="3404543" cy="340454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5E9DF-F0E0-6B52-6CD7-4BC10E14754D}"/>
                </a:ext>
              </a:extLst>
            </p:cNvPr>
            <p:cNvSpPr/>
            <p:nvPr/>
          </p:nvSpPr>
          <p:spPr>
            <a:xfrm>
              <a:off x="11454475" y="5011997"/>
              <a:ext cx="3404543" cy="340454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A51C223-74DE-6CE6-E3E9-53C7C5467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142246" y="5703649"/>
              <a:ext cx="2099047" cy="2099047"/>
            </a:xfrm>
            <a:prstGeom prst="rect">
              <a:avLst/>
            </a:prstGeom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DF7769-18F4-7618-7BB9-B511F5907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77" y="6542397"/>
            <a:ext cx="3740700" cy="325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311;g27028d0c432_0_123">
            <a:extLst>
              <a:ext uri="{FF2B5EF4-FFF2-40B4-BE49-F238E27FC236}">
                <a16:creationId xmlns:a16="http://schemas.microsoft.com/office/drawing/2014/main" id="{59DB24D2-6F7D-85D4-A95A-909E2B70A558}"/>
              </a:ext>
            </a:extLst>
          </p:cNvPr>
          <p:cNvGrpSpPr/>
          <p:nvPr/>
        </p:nvGrpSpPr>
        <p:grpSpPr>
          <a:xfrm>
            <a:off x="2537134" y="4425083"/>
            <a:ext cx="16817665" cy="2117314"/>
            <a:chOff x="12892036" y="5421086"/>
            <a:chExt cx="13556049" cy="2116679"/>
          </a:xfrm>
        </p:grpSpPr>
        <p:grpSp>
          <p:nvGrpSpPr>
            <p:cNvPr id="9" name="Google Shape;312;g27028d0c432_0_123">
              <a:extLst>
                <a:ext uri="{FF2B5EF4-FFF2-40B4-BE49-F238E27FC236}">
                  <a16:creationId xmlns:a16="http://schemas.microsoft.com/office/drawing/2014/main" id="{E64464E6-17C2-FA5B-9C61-B8AD9964F00E}"/>
                </a:ext>
              </a:extLst>
            </p:cNvPr>
            <p:cNvGrpSpPr/>
            <p:nvPr/>
          </p:nvGrpSpPr>
          <p:grpSpPr>
            <a:xfrm>
              <a:off x="12892036" y="5421086"/>
              <a:ext cx="925567" cy="1044900"/>
              <a:chOff x="12892036" y="1926772"/>
              <a:chExt cx="925567" cy="1044900"/>
            </a:xfrm>
          </p:grpSpPr>
          <p:sp>
            <p:nvSpPr>
              <p:cNvPr id="12" name="Google Shape;313;g27028d0c432_0_123">
                <a:extLst>
                  <a:ext uri="{FF2B5EF4-FFF2-40B4-BE49-F238E27FC236}">
                    <a16:creationId xmlns:a16="http://schemas.microsoft.com/office/drawing/2014/main" id="{D1BCAEDB-DAD3-5854-E4A3-E3FA7DCF95A5}"/>
                  </a:ext>
                </a:extLst>
              </p:cNvPr>
              <p:cNvSpPr/>
              <p:nvPr/>
            </p:nvSpPr>
            <p:spPr>
              <a:xfrm>
                <a:off x="12892036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314;g27028d0c432_0_123">
                <a:extLst>
                  <a:ext uri="{FF2B5EF4-FFF2-40B4-BE49-F238E27FC236}">
                    <a16:creationId xmlns:a16="http://schemas.microsoft.com/office/drawing/2014/main" id="{8EFC6B72-94CC-8DC2-B302-180A0A8D7352}"/>
                  </a:ext>
                </a:extLst>
              </p:cNvPr>
              <p:cNvSpPr/>
              <p:nvPr/>
            </p:nvSpPr>
            <p:spPr>
              <a:xfrm>
                <a:off x="13281503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" name="Google Shape;315;g27028d0c432_0_123">
              <a:extLst>
                <a:ext uri="{FF2B5EF4-FFF2-40B4-BE49-F238E27FC236}">
                  <a16:creationId xmlns:a16="http://schemas.microsoft.com/office/drawing/2014/main" id="{180F7E75-DF5C-E5CD-7CB0-C61388F3FD91}"/>
                </a:ext>
              </a:extLst>
            </p:cNvPr>
            <p:cNvSpPr txBox="1"/>
            <p:nvPr/>
          </p:nvSpPr>
          <p:spPr>
            <a:xfrm>
              <a:off x="14466701" y="6460910"/>
              <a:ext cx="11048213" cy="1076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Organizer team training on pedagogy, technical collaboration tools, and creating a positive learning culture (guidebook.hackweek.io)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16;g27028d0c432_0_123">
              <a:extLst>
                <a:ext uri="{FF2B5EF4-FFF2-40B4-BE49-F238E27FC236}">
                  <a16:creationId xmlns:a16="http://schemas.microsoft.com/office/drawing/2014/main" id="{9EFFC99F-F60F-9C65-07F0-225E9EDE386B}"/>
                </a:ext>
              </a:extLst>
            </p:cNvPr>
            <p:cNvSpPr txBox="1"/>
            <p:nvPr/>
          </p:nvSpPr>
          <p:spPr>
            <a:xfrm>
              <a:off x="14466701" y="5571891"/>
              <a:ext cx="11981384" cy="707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Professionalizing Short-Format Trainings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311;g27028d0c432_0_123">
            <a:extLst>
              <a:ext uri="{FF2B5EF4-FFF2-40B4-BE49-F238E27FC236}">
                <a16:creationId xmlns:a16="http://schemas.microsoft.com/office/drawing/2014/main" id="{98A10899-CC6C-6E93-87F0-23995E4324D6}"/>
              </a:ext>
            </a:extLst>
          </p:cNvPr>
          <p:cNvGrpSpPr/>
          <p:nvPr/>
        </p:nvGrpSpPr>
        <p:grpSpPr>
          <a:xfrm>
            <a:off x="2537134" y="7055173"/>
            <a:ext cx="16817665" cy="2117314"/>
            <a:chOff x="12892036" y="5421086"/>
            <a:chExt cx="13556049" cy="2116679"/>
          </a:xfrm>
        </p:grpSpPr>
        <p:grpSp>
          <p:nvGrpSpPr>
            <p:cNvPr id="15" name="Google Shape;312;g27028d0c432_0_123">
              <a:extLst>
                <a:ext uri="{FF2B5EF4-FFF2-40B4-BE49-F238E27FC236}">
                  <a16:creationId xmlns:a16="http://schemas.microsoft.com/office/drawing/2014/main" id="{88C18701-CA23-E261-5053-A22B76210816}"/>
                </a:ext>
              </a:extLst>
            </p:cNvPr>
            <p:cNvGrpSpPr/>
            <p:nvPr/>
          </p:nvGrpSpPr>
          <p:grpSpPr>
            <a:xfrm>
              <a:off x="12892036" y="5421086"/>
              <a:ext cx="925567" cy="1044900"/>
              <a:chOff x="12892036" y="1926772"/>
              <a:chExt cx="925567" cy="1044900"/>
            </a:xfrm>
          </p:grpSpPr>
          <p:sp>
            <p:nvSpPr>
              <p:cNvPr id="18" name="Google Shape;313;g27028d0c432_0_123">
                <a:extLst>
                  <a:ext uri="{FF2B5EF4-FFF2-40B4-BE49-F238E27FC236}">
                    <a16:creationId xmlns:a16="http://schemas.microsoft.com/office/drawing/2014/main" id="{B84DC8F0-3693-B92B-543D-F034DAA1AB25}"/>
                  </a:ext>
                </a:extLst>
              </p:cNvPr>
              <p:cNvSpPr/>
              <p:nvPr/>
            </p:nvSpPr>
            <p:spPr>
              <a:xfrm>
                <a:off x="12892036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314;g27028d0c432_0_123">
                <a:extLst>
                  <a:ext uri="{FF2B5EF4-FFF2-40B4-BE49-F238E27FC236}">
                    <a16:creationId xmlns:a16="http://schemas.microsoft.com/office/drawing/2014/main" id="{81B42035-C7FC-D80A-2E22-FBAF70F88BE6}"/>
                  </a:ext>
                </a:extLst>
              </p:cNvPr>
              <p:cNvSpPr/>
              <p:nvPr/>
            </p:nvSpPr>
            <p:spPr>
              <a:xfrm>
                <a:off x="13281503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315;g27028d0c432_0_123">
              <a:extLst>
                <a:ext uri="{FF2B5EF4-FFF2-40B4-BE49-F238E27FC236}">
                  <a16:creationId xmlns:a16="http://schemas.microsoft.com/office/drawing/2014/main" id="{4FD137BE-A5AE-E6F6-0AF1-6CB73EFCADB6}"/>
                </a:ext>
              </a:extLst>
            </p:cNvPr>
            <p:cNvSpPr txBox="1"/>
            <p:nvPr/>
          </p:nvSpPr>
          <p:spPr>
            <a:xfrm>
              <a:off x="14466701" y="6460910"/>
              <a:ext cx="11048213" cy="1076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Efforts to fund travel, lodging and time contributed to content creation and hackweek support; badging to certify progression through training series.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16;g27028d0c432_0_123">
              <a:extLst>
                <a:ext uri="{FF2B5EF4-FFF2-40B4-BE49-F238E27FC236}">
                  <a16:creationId xmlns:a16="http://schemas.microsoft.com/office/drawing/2014/main" id="{B1240B7D-6717-FBF9-A905-9DB91B1DD3D4}"/>
                </a:ext>
              </a:extLst>
            </p:cNvPr>
            <p:cNvSpPr txBox="1"/>
            <p:nvPr/>
          </p:nvSpPr>
          <p:spPr>
            <a:xfrm>
              <a:off x="14466701" y="5571891"/>
              <a:ext cx="11981384" cy="707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Recognizing Contributions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11;g27028d0c432_0_123">
            <a:extLst>
              <a:ext uri="{FF2B5EF4-FFF2-40B4-BE49-F238E27FC236}">
                <a16:creationId xmlns:a16="http://schemas.microsoft.com/office/drawing/2014/main" id="{3488F187-FC1C-D11B-23A0-C30512049064}"/>
              </a:ext>
            </a:extLst>
          </p:cNvPr>
          <p:cNvGrpSpPr/>
          <p:nvPr/>
        </p:nvGrpSpPr>
        <p:grpSpPr>
          <a:xfrm>
            <a:off x="2537134" y="10069198"/>
            <a:ext cx="16817665" cy="2117314"/>
            <a:chOff x="12892036" y="5421086"/>
            <a:chExt cx="13556049" cy="2116679"/>
          </a:xfrm>
        </p:grpSpPr>
        <p:grpSp>
          <p:nvGrpSpPr>
            <p:cNvPr id="21" name="Google Shape;312;g27028d0c432_0_123">
              <a:extLst>
                <a:ext uri="{FF2B5EF4-FFF2-40B4-BE49-F238E27FC236}">
                  <a16:creationId xmlns:a16="http://schemas.microsoft.com/office/drawing/2014/main" id="{B8152A1C-6635-BEB9-8EE4-98D6C5DA53C7}"/>
                </a:ext>
              </a:extLst>
            </p:cNvPr>
            <p:cNvGrpSpPr/>
            <p:nvPr/>
          </p:nvGrpSpPr>
          <p:grpSpPr>
            <a:xfrm>
              <a:off x="12892036" y="5421086"/>
              <a:ext cx="925567" cy="1044900"/>
              <a:chOff x="12892036" y="1926772"/>
              <a:chExt cx="925567" cy="1044900"/>
            </a:xfrm>
          </p:grpSpPr>
          <p:sp>
            <p:nvSpPr>
              <p:cNvPr id="24" name="Google Shape;313;g27028d0c432_0_123">
                <a:extLst>
                  <a:ext uri="{FF2B5EF4-FFF2-40B4-BE49-F238E27FC236}">
                    <a16:creationId xmlns:a16="http://schemas.microsoft.com/office/drawing/2014/main" id="{BAA6D3DA-0A9F-AEAA-8E99-CCE9706F6E22}"/>
                  </a:ext>
                </a:extLst>
              </p:cNvPr>
              <p:cNvSpPr/>
              <p:nvPr/>
            </p:nvSpPr>
            <p:spPr>
              <a:xfrm>
                <a:off x="12892036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314;g27028d0c432_0_123">
                <a:extLst>
                  <a:ext uri="{FF2B5EF4-FFF2-40B4-BE49-F238E27FC236}">
                    <a16:creationId xmlns:a16="http://schemas.microsoft.com/office/drawing/2014/main" id="{4FA5E978-848E-09E0-3BC6-545DC8E31EC2}"/>
                  </a:ext>
                </a:extLst>
              </p:cNvPr>
              <p:cNvSpPr/>
              <p:nvPr/>
            </p:nvSpPr>
            <p:spPr>
              <a:xfrm>
                <a:off x="13281503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315;g27028d0c432_0_123">
              <a:extLst>
                <a:ext uri="{FF2B5EF4-FFF2-40B4-BE49-F238E27FC236}">
                  <a16:creationId xmlns:a16="http://schemas.microsoft.com/office/drawing/2014/main" id="{E6C5ADB9-7C84-3FEE-1A1D-3A0BF5E0C17A}"/>
                </a:ext>
              </a:extLst>
            </p:cNvPr>
            <p:cNvSpPr txBox="1"/>
            <p:nvPr/>
          </p:nvSpPr>
          <p:spPr>
            <a:xfrm>
              <a:off x="14466701" y="6460910"/>
              <a:ext cx="11048213" cy="1076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Intentional hackweek programming on best practices for group work and creating lasting community engagement.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316;g27028d0c432_0_123">
              <a:extLst>
                <a:ext uri="{FF2B5EF4-FFF2-40B4-BE49-F238E27FC236}">
                  <a16:creationId xmlns:a16="http://schemas.microsoft.com/office/drawing/2014/main" id="{43C1A2DD-03B0-272C-DCB4-412938F20CDF}"/>
                </a:ext>
              </a:extLst>
            </p:cNvPr>
            <p:cNvSpPr txBox="1"/>
            <p:nvPr/>
          </p:nvSpPr>
          <p:spPr>
            <a:xfrm>
              <a:off x="14466701" y="5571891"/>
              <a:ext cx="11981384" cy="707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Normalizing conversations about how we collaborate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556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d9efbed29e_0_18"/>
          <p:cNvSpPr/>
          <p:nvPr/>
        </p:nvSpPr>
        <p:spPr>
          <a:xfrm rot="10800000" flipH="1">
            <a:off x="0" y="55589"/>
            <a:ext cx="24384000" cy="347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2d9efbed29e_0_18"/>
          <p:cNvSpPr txBox="1"/>
          <p:nvPr/>
        </p:nvSpPr>
        <p:spPr>
          <a:xfrm>
            <a:off x="4562516" y="1148791"/>
            <a:ext cx="14723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Funding</a:t>
            </a:r>
            <a:endParaRPr sz="1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5" name="Google Shape;485;g2d9efbed29e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0853" y="8092847"/>
            <a:ext cx="11612828" cy="40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2d9efbed29e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9150" y="8250923"/>
            <a:ext cx="4781702" cy="369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2d9efbed29e_0_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17" y="5526372"/>
            <a:ext cx="11612827" cy="187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d9efbed29e_0_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377737" y="5769486"/>
            <a:ext cx="5153025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2d9efbed29e_0_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62421" y="5526372"/>
            <a:ext cx="4134839" cy="185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2d9efbed29e_0_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286227" y="8250925"/>
            <a:ext cx="3379854" cy="33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350">
            <a:extLst>
              <a:ext uri="{FF2B5EF4-FFF2-40B4-BE49-F238E27FC236}">
                <a16:creationId xmlns:a16="http://schemas.microsoft.com/office/drawing/2014/main" id="{C8BEF814-D04B-2D29-0FCD-83D0733A3626}"/>
              </a:ext>
            </a:extLst>
          </p:cNvPr>
          <p:cNvSpPr txBox="1"/>
          <p:nvPr/>
        </p:nvSpPr>
        <p:spPr>
          <a:xfrm>
            <a:off x="9079597" y="406437"/>
            <a:ext cx="5974760" cy="132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998" b="1" dirty="0">
                <a:solidFill>
                  <a:srgbClr val="A5A5A5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Contact Us</a:t>
            </a:r>
          </a:p>
        </p:txBody>
      </p:sp>
      <p:sp>
        <p:nvSpPr>
          <p:cNvPr id="6" name="CuadroTexto 351">
            <a:extLst>
              <a:ext uri="{FF2B5EF4-FFF2-40B4-BE49-F238E27FC236}">
                <a16:creationId xmlns:a16="http://schemas.microsoft.com/office/drawing/2014/main" id="{3587190D-74D6-F575-1C9D-EE98495FD103}"/>
              </a:ext>
            </a:extLst>
          </p:cNvPr>
          <p:cNvSpPr txBox="1"/>
          <p:nvPr/>
        </p:nvSpPr>
        <p:spPr>
          <a:xfrm>
            <a:off x="6055374" y="5271269"/>
            <a:ext cx="6630812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7885">
              <a:buClrTx/>
              <a:defRPr/>
            </a:pPr>
            <a:r>
              <a:rPr lang="en-US" sz="4799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arendta@uw.edu</a:t>
            </a:r>
          </a:p>
        </p:txBody>
      </p:sp>
      <p:sp>
        <p:nvSpPr>
          <p:cNvPr id="7" name="CuadroTexto 351">
            <a:extLst>
              <a:ext uri="{FF2B5EF4-FFF2-40B4-BE49-F238E27FC236}">
                <a16:creationId xmlns:a16="http://schemas.microsoft.com/office/drawing/2014/main" id="{2A65A78F-D7A6-B4EC-ACDA-287B34566AF4}"/>
              </a:ext>
            </a:extLst>
          </p:cNvPr>
          <p:cNvSpPr txBox="1"/>
          <p:nvPr/>
        </p:nvSpPr>
        <p:spPr>
          <a:xfrm>
            <a:off x="12331049" y="5428643"/>
            <a:ext cx="10040545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7885">
              <a:buClrTx/>
              <a:defRPr/>
            </a:pPr>
            <a:r>
              <a:rPr lang="en-US" sz="4799">
                <a:solidFill>
                  <a:srgbClr val="000000"/>
                </a:solidFill>
                <a:latin typeface="Arial"/>
              </a:rPr>
              <a:t>https://escience.washington.edu</a:t>
            </a:r>
            <a:endParaRPr lang="en-US" sz="4799">
              <a:solidFill>
                <a:prstClr val="black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54680-1773-6058-7356-C4CC362C4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7324" y="2250214"/>
            <a:ext cx="7971917" cy="31017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6D9AAA-CB5A-D811-6B25-1CB4FD11A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734" y="2584525"/>
            <a:ext cx="2949940" cy="3490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5" name="Google Shape;195;g27028d0c432_0_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1365" y="6781317"/>
            <a:ext cx="16121269" cy="5985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973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153E46-F0E9-4E4C-8F26-FDEDC7476EA3}"/>
              </a:ext>
            </a:extLst>
          </p:cNvPr>
          <p:cNvSpPr/>
          <p:nvPr/>
        </p:nvSpPr>
        <p:spPr>
          <a:xfrm>
            <a:off x="3175" y="2890157"/>
            <a:ext cx="24377650" cy="79356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B14C3B-113E-4345-8294-415122B98D8D}"/>
              </a:ext>
            </a:extLst>
          </p:cNvPr>
          <p:cNvSpPr/>
          <p:nvPr/>
        </p:nvSpPr>
        <p:spPr>
          <a:xfrm>
            <a:off x="3175" y="2890157"/>
            <a:ext cx="24377650" cy="793568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A60995-AF87-B842-A6F1-1108FB8887A9}"/>
              </a:ext>
            </a:extLst>
          </p:cNvPr>
          <p:cNvSpPr/>
          <p:nvPr/>
        </p:nvSpPr>
        <p:spPr>
          <a:xfrm>
            <a:off x="10360025" y="6603661"/>
            <a:ext cx="6597912" cy="5853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8562EF-EB87-E940-86D5-6AF589971A2D}"/>
              </a:ext>
            </a:extLst>
          </p:cNvPr>
          <p:cNvSpPr/>
          <p:nvPr/>
        </p:nvSpPr>
        <p:spPr>
          <a:xfrm>
            <a:off x="14889607" y="1259149"/>
            <a:ext cx="8741664" cy="5853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B4C51-2B84-2D40-A2C3-CA4B53D0F452}"/>
              </a:ext>
            </a:extLst>
          </p:cNvPr>
          <p:cNvSpPr/>
          <p:nvPr/>
        </p:nvSpPr>
        <p:spPr>
          <a:xfrm>
            <a:off x="15245499" y="1289240"/>
            <a:ext cx="8020012" cy="535099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883E15-38DE-3748-AAEF-CBDF6FB16919}"/>
              </a:ext>
            </a:extLst>
          </p:cNvPr>
          <p:cNvSpPr/>
          <p:nvPr/>
        </p:nvSpPr>
        <p:spPr>
          <a:xfrm>
            <a:off x="10902759" y="7077459"/>
            <a:ext cx="5577904" cy="534450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4B9813-948B-264C-8A5E-D1372F455E2E}"/>
              </a:ext>
            </a:extLst>
          </p:cNvPr>
          <p:cNvGrpSpPr/>
          <p:nvPr/>
        </p:nvGrpSpPr>
        <p:grpSpPr>
          <a:xfrm>
            <a:off x="9644395" y="3596693"/>
            <a:ext cx="5451104" cy="2099366"/>
            <a:chOff x="18485256" y="2107837"/>
            <a:chExt cx="5451104" cy="20993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EFC0D8-8A5E-0941-BF54-BAA8338A7942}"/>
                </a:ext>
              </a:extLst>
            </p:cNvPr>
            <p:cNvSpPr txBox="1"/>
            <p:nvPr/>
          </p:nvSpPr>
          <p:spPr>
            <a:xfrm>
              <a:off x="18485256" y="2822208"/>
              <a:ext cx="492151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126"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Participants pitch ideas, form small teams and collaborate through the week. </a:t>
              </a:r>
            </a:p>
          </p:txBody>
        </p:sp>
        <p:sp>
          <p:nvSpPr>
            <p:cNvPr id="11" name="CuadroTexto 351">
              <a:extLst>
                <a:ext uri="{FF2B5EF4-FFF2-40B4-BE49-F238E27FC236}">
                  <a16:creationId xmlns:a16="http://schemas.microsoft.com/office/drawing/2014/main" id="{27CCED65-E0D9-8047-9805-B274C2A77DC6}"/>
                </a:ext>
              </a:extLst>
            </p:cNvPr>
            <p:cNvSpPr txBox="1"/>
            <p:nvPr/>
          </p:nvSpPr>
          <p:spPr>
            <a:xfrm>
              <a:off x="18485256" y="2107837"/>
              <a:ext cx="5451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FF"/>
                  </a:solidFill>
                  <a:latin typeface="Poppins SemiBold" pitchFamily="2" charset="77"/>
                  <a:ea typeface="Lato Light" panose="020F0502020204030203" pitchFamily="34" charset="0"/>
                  <a:cs typeface="Poppins SemiBold" pitchFamily="2" charset="77"/>
                </a:rPr>
                <a:t>Projects (Hacking)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F56CAE-1ED8-274F-80FC-77AE95D1E1CF}"/>
              </a:ext>
            </a:extLst>
          </p:cNvPr>
          <p:cNvGrpSpPr/>
          <p:nvPr/>
        </p:nvGrpSpPr>
        <p:grpSpPr>
          <a:xfrm>
            <a:off x="17609637" y="7940291"/>
            <a:ext cx="4921514" cy="2099366"/>
            <a:chOff x="18485256" y="2107837"/>
            <a:chExt cx="4921514" cy="20993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406974-78FA-DD41-AFAB-B5A2205096E4}"/>
                </a:ext>
              </a:extLst>
            </p:cNvPr>
            <p:cNvSpPr txBox="1"/>
            <p:nvPr/>
          </p:nvSpPr>
          <p:spPr>
            <a:xfrm>
              <a:off x="18485256" y="2822208"/>
              <a:ext cx="492151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Designed by the community to address emerging research and analysis needs. </a:t>
              </a:r>
            </a:p>
          </p:txBody>
        </p:sp>
        <p:sp>
          <p:nvSpPr>
            <p:cNvPr id="15" name="CuadroTexto 351">
              <a:extLst>
                <a:ext uri="{FF2B5EF4-FFF2-40B4-BE49-F238E27FC236}">
                  <a16:creationId xmlns:a16="http://schemas.microsoft.com/office/drawing/2014/main" id="{453F71D6-4372-5B48-8065-F9C262070362}"/>
                </a:ext>
              </a:extLst>
            </p:cNvPr>
            <p:cNvSpPr txBox="1"/>
            <p:nvPr/>
          </p:nvSpPr>
          <p:spPr>
            <a:xfrm>
              <a:off x="18485256" y="2107837"/>
              <a:ext cx="4921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FF"/>
                  </a:solidFill>
                  <a:latin typeface="Poppins SemiBold" pitchFamily="2" charset="77"/>
                  <a:ea typeface="Lato Light" panose="020F0502020204030203" pitchFamily="34" charset="0"/>
                  <a:cs typeface="Poppins SemiBold" pitchFamily="2" charset="77"/>
                </a:rPr>
                <a:t>Tutorials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5AFA67-795F-4147-8A16-CA4A3230BB86}"/>
              </a:ext>
            </a:extLst>
          </p:cNvPr>
          <p:cNvGrpSpPr/>
          <p:nvPr/>
        </p:nvGrpSpPr>
        <p:grpSpPr>
          <a:xfrm>
            <a:off x="1688258" y="3944205"/>
            <a:ext cx="7450244" cy="5700929"/>
            <a:chOff x="1685083" y="2893458"/>
            <a:chExt cx="7450244" cy="5700929"/>
          </a:xfrm>
        </p:grpSpPr>
        <p:sp>
          <p:nvSpPr>
            <p:cNvPr id="6" name="CuadroTexto 350">
              <a:extLst>
                <a:ext uri="{FF2B5EF4-FFF2-40B4-BE49-F238E27FC236}">
                  <a16:creationId xmlns:a16="http://schemas.microsoft.com/office/drawing/2014/main" id="{549F769C-8721-A94C-98E7-C635877723FB}"/>
                </a:ext>
              </a:extLst>
            </p:cNvPr>
            <p:cNvSpPr txBox="1"/>
            <p:nvPr/>
          </p:nvSpPr>
          <p:spPr>
            <a:xfrm>
              <a:off x="1685083" y="2893458"/>
              <a:ext cx="7450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FFFF"/>
                  </a:solidFill>
                  <a:latin typeface="Poppins" pitchFamily="2" charset="77"/>
                  <a:ea typeface="Lato Heavy" charset="0"/>
                  <a:cs typeface="Poppins" pitchFamily="2" charset="77"/>
                </a:rPr>
                <a:t>Hackweeks</a:t>
              </a:r>
            </a:p>
          </p:txBody>
        </p:sp>
        <p:sp>
          <p:nvSpPr>
            <p:cNvPr id="18" name="CuadroTexto 351">
              <a:extLst>
                <a:ext uri="{FF2B5EF4-FFF2-40B4-BE49-F238E27FC236}">
                  <a16:creationId xmlns:a16="http://schemas.microsoft.com/office/drawing/2014/main" id="{1364C4F2-4F7D-4F4E-9187-55A01BB84FE1}"/>
                </a:ext>
              </a:extLst>
            </p:cNvPr>
            <p:cNvSpPr txBox="1"/>
            <p:nvPr/>
          </p:nvSpPr>
          <p:spPr>
            <a:xfrm>
              <a:off x="1685085" y="4439403"/>
              <a:ext cx="7450242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kern="1200" dirty="0">
                  <a:solidFill>
                    <a:srgbClr val="FFFFFF"/>
                  </a:solidFill>
                  <a:latin typeface="Poppins SemiBold" panose="00000700000000000000" pitchFamily="2" charset="0"/>
                  <a:ea typeface="Lato Light"/>
                  <a:cs typeface="Poppins SemiBold" panose="00000700000000000000" pitchFamily="2" charset="0"/>
                </a:rPr>
                <a:t>Provide hands-on opportunities for people to learn the tools of open-source science in a collaborative and welcoming environment</a:t>
              </a:r>
              <a:r>
                <a:rPr lang="en-US" sz="4400" b="1" dirty="0">
                  <a:solidFill>
                    <a:srgbClr val="FFFFFF"/>
                  </a:solidFill>
                  <a:latin typeface="Poppins SemiBold" panose="00000700000000000000" pitchFamily="2" charset="0"/>
                  <a:ea typeface="Lato Light" panose="020F0502020204030203" pitchFamily="34" charset="0"/>
                  <a:cs typeface="Poppins SemiBold" panose="00000700000000000000" pitchFamily="2" charset="0"/>
                </a:rPr>
                <a:t>. </a:t>
              </a:r>
            </a:p>
          </p:txBody>
        </p:sp>
      </p:grpSp>
      <p:pic>
        <p:nvPicPr>
          <p:cNvPr id="2" name="Google Shape;323;p3">
            <a:extLst>
              <a:ext uri="{FF2B5EF4-FFF2-40B4-BE49-F238E27FC236}">
                <a16:creationId xmlns:a16="http://schemas.microsoft.com/office/drawing/2014/main" id="{D83EF259-7079-6566-DBCC-D2E67F83E8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261" y="11382452"/>
            <a:ext cx="7693849" cy="149635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195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"/>
          <p:cNvSpPr/>
          <p:nvPr/>
        </p:nvSpPr>
        <p:spPr>
          <a:xfrm>
            <a:off x="0" y="5061392"/>
            <a:ext cx="24384000" cy="86563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45" y="5061392"/>
            <a:ext cx="24384000" cy="8656396"/>
          </a:xfrm>
          <a:prstGeom prst="rect">
            <a:avLst/>
          </a:prstGeom>
          <a:solidFill>
            <a:schemeClr val="accen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18009938" y="4381503"/>
            <a:ext cx="6388152" cy="9332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4"/>
          <p:cNvSpPr txBox="1"/>
          <p:nvPr/>
        </p:nvSpPr>
        <p:spPr>
          <a:xfrm>
            <a:off x="5077189" y="310305"/>
            <a:ext cx="10429745" cy="13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1"/>
              <a:buFont typeface="Arial"/>
              <a:buNone/>
            </a:pPr>
            <a:r>
              <a:rPr lang="en-US" sz="8001" b="1" i="0" u="none" strike="noStrike" cap="none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SnowEx Hackweek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"/>
          <p:cNvSpPr txBox="1"/>
          <p:nvPr/>
        </p:nvSpPr>
        <p:spPr>
          <a:xfrm>
            <a:off x="2257518" y="6676469"/>
            <a:ext cx="353698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"/>
          <p:cNvSpPr txBox="1"/>
          <p:nvPr/>
        </p:nvSpPr>
        <p:spPr>
          <a:xfrm>
            <a:off x="6539470" y="8624251"/>
            <a:ext cx="387397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 person (Seattle)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"/>
          <p:cNvSpPr txBox="1"/>
          <p:nvPr/>
        </p:nvSpPr>
        <p:spPr>
          <a:xfrm>
            <a:off x="9723696" y="6514928"/>
            <a:ext cx="421299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2022</a:t>
            </a:r>
            <a:endParaRPr sz="104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4"/>
          <p:cNvSpPr txBox="1"/>
          <p:nvPr/>
        </p:nvSpPr>
        <p:spPr>
          <a:xfrm>
            <a:off x="1709931" y="10778372"/>
            <a:ext cx="8582131" cy="61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33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Data Integration, Improved Data Access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"/>
          <p:cNvSpPr txBox="1"/>
          <p:nvPr/>
        </p:nvSpPr>
        <p:spPr>
          <a:xfrm>
            <a:off x="1709931" y="8942263"/>
            <a:ext cx="42129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Virtual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"/>
          <p:cNvSpPr txBox="1"/>
          <p:nvPr/>
        </p:nvSpPr>
        <p:spPr>
          <a:xfrm>
            <a:off x="19564345" y="6774746"/>
            <a:ext cx="421299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2024</a:t>
            </a:r>
            <a:endParaRPr sz="104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4"/>
          <p:cNvSpPr txBox="1"/>
          <p:nvPr/>
        </p:nvSpPr>
        <p:spPr>
          <a:xfrm>
            <a:off x="10888657" y="10592286"/>
            <a:ext cx="4212995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33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Webinar for community training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"/>
          <p:cNvSpPr txBox="1"/>
          <p:nvPr/>
        </p:nvSpPr>
        <p:spPr>
          <a:xfrm>
            <a:off x="11144745" y="8901251"/>
            <a:ext cx="387397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Virtual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"/>
          <p:cNvSpPr txBox="1"/>
          <p:nvPr/>
        </p:nvSpPr>
        <p:spPr>
          <a:xfrm>
            <a:off x="19097516" y="8556050"/>
            <a:ext cx="421299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 person (Seattle)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"/>
          <p:cNvSpPr txBox="1"/>
          <p:nvPr/>
        </p:nvSpPr>
        <p:spPr>
          <a:xfrm>
            <a:off x="19266630" y="9879313"/>
            <a:ext cx="4212995" cy="2721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33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Working with Alaska Campaign, Collaborative Database Development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"/>
          <p:cNvSpPr txBox="1"/>
          <p:nvPr/>
        </p:nvSpPr>
        <p:spPr>
          <a:xfrm>
            <a:off x="19097516" y="4434039"/>
            <a:ext cx="416385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Joachim Meyer, 2024 SnowEx hackweek Lead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73570" y="1377910"/>
            <a:ext cx="2232689" cy="25070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5" name="Google Shape;285;p4" descr="Symbols of NASA - NAS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689" y="176592"/>
            <a:ext cx="2341197" cy="187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D1DEA4-87E0-FC94-3AA4-879430021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209" y="2068669"/>
            <a:ext cx="2341197" cy="254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20466-A738-72AE-3E26-3AC1232AF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126" y="2147231"/>
            <a:ext cx="2372056" cy="2495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08652-A9AE-6661-45E3-4FA2453A5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4745" y="2122271"/>
            <a:ext cx="2248524" cy="2597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9D0D6D-3C9F-4A73-AE6E-7E455E4B6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64657" y="2241134"/>
            <a:ext cx="2232689" cy="2449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703061-0BDD-C840-90B5-00280021CB13}"/>
              </a:ext>
            </a:extLst>
          </p:cNvPr>
          <p:cNvSpPr/>
          <p:nvPr/>
        </p:nvSpPr>
        <p:spPr>
          <a:xfrm flipV="1">
            <a:off x="0" y="-1787"/>
            <a:ext cx="24384000" cy="34747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350">
            <a:extLst>
              <a:ext uri="{FF2B5EF4-FFF2-40B4-BE49-F238E27FC236}">
                <a16:creationId xmlns:a16="http://schemas.microsoft.com/office/drawing/2014/main" id="{13AAE9FB-6282-B143-956E-D1CCA484786E}"/>
              </a:ext>
            </a:extLst>
          </p:cNvPr>
          <p:cNvSpPr txBox="1"/>
          <p:nvPr/>
        </p:nvSpPr>
        <p:spPr>
          <a:xfrm>
            <a:off x="6162717" y="1073684"/>
            <a:ext cx="12132154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2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" pitchFamily="2" charset="77"/>
                <a:ea typeface="Lato Heavy" charset="0"/>
                <a:cs typeface="Poppins" pitchFamily="2" charset="77"/>
              </a:rPr>
              <a:t>SnowEx Curriculum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DB5CAA-246A-A647-8A4E-52212973D4C4}"/>
              </a:ext>
            </a:extLst>
          </p:cNvPr>
          <p:cNvSpPr txBox="1"/>
          <p:nvPr/>
        </p:nvSpPr>
        <p:spPr>
          <a:xfrm>
            <a:off x="1843315" y="8247818"/>
            <a:ext cx="4518590" cy="2677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GitHub,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JupyterHub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/Notebooks, Object Oriented Programming, Core Python tools.</a:t>
            </a:r>
          </a:p>
        </p:txBody>
      </p:sp>
      <p:sp>
        <p:nvSpPr>
          <p:cNvPr id="31" name="CuadroTexto 351">
            <a:extLst>
              <a:ext uri="{FF2B5EF4-FFF2-40B4-BE49-F238E27FC236}">
                <a16:creationId xmlns:a16="http://schemas.microsoft.com/office/drawing/2014/main" id="{F414BE70-AA77-0F41-891A-9E59D8651F0D}"/>
              </a:ext>
            </a:extLst>
          </p:cNvPr>
          <p:cNvSpPr txBox="1"/>
          <p:nvPr/>
        </p:nvSpPr>
        <p:spPr>
          <a:xfrm>
            <a:off x="1844110" y="7250964"/>
            <a:ext cx="4212995" cy="70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Fundamentals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0E5FAB-84C8-1E44-946E-780A9DC71BE5}"/>
              </a:ext>
            </a:extLst>
          </p:cNvPr>
          <p:cNvSpPr txBox="1"/>
          <p:nvPr/>
        </p:nvSpPr>
        <p:spPr>
          <a:xfrm>
            <a:off x="7439972" y="8247818"/>
            <a:ext cx="4212995" cy="215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NSIDC,</a:t>
            </a:r>
          </a:p>
          <a:p>
            <a:pPr marL="0" marR="0" lvl="0" indent="0" algn="l" defTabSz="914400" rtl="0" eaLnBrk="1" fontAlgn="auto" latinLnBrk="0" hangingPunct="1">
              <a:lnSpc>
                <a:spcPts val="40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EarthData</a:t>
            </a:r>
            <a:r>
              <a:rPr lang="en-US" sz="3200" kern="1200" dirty="0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access,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SnowExSQL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community database.</a:t>
            </a:r>
          </a:p>
        </p:txBody>
      </p:sp>
      <p:sp>
        <p:nvSpPr>
          <p:cNvPr id="34" name="CuadroTexto 351">
            <a:extLst>
              <a:ext uri="{FF2B5EF4-FFF2-40B4-BE49-F238E27FC236}">
                <a16:creationId xmlns:a16="http://schemas.microsoft.com/office/drawing/2014/main" id="{7576008A-D3F4-294F-9A67-390AC3C92A39}"/>
              </a:ext>
            </a:extLst>
          </p:cNvPr>
          <p:cNvSpPr txBox="1"/>
          <p:nvPr/>
        </p:nvSpPr>
        <p:spPr>
          <a:xfrm>
            <a:off x="7439972" y="7250964"/>
            <a:ext cx="4212995" cy="70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Data Access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9DD673-EF7E-9D40-A375-775934CC8304}"/>
              </a:ext>
            </a:extLst>
          </p:cNvPr>
          <p:cNvSpPr txBox="1"/>
          <p:nvPr/>
        </p:nvSpPr>
        <p:spPr>
          <a:xfrm>
            <a:off x="12487135" y="8901410"/>
            <a:ext cx="4518590" cy="214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LiDAR, UAVSAR, SWESARR, Microwave, AVIRIS-NG, Photogrammetry</a:t>
            </a:r>
          </a:p>
        </p:txBody>
      </p:sp>
      <p:sp>
        <p:nvSpPr>
          <p:cNvPr id="37" name="CuadroTexto 351">
            <a:extLst>
              <a:ext uri="{FF2B5EF4-FFF2-40B4-BE49-F238E27FC236}">
                <a16:creationId xmlns:a16="http://schemas.microsoft.com/office/drawing/2014/main" id="{4A3EFDEA-6E62-2A4C-8F8F-E0577175AD2C}"/>
              </a:ext>
            </a:extLst>
          </p:cNvPr>
          <p:cNvSpPr txBox="1"/>
          <p:nvPr/>
        </p:nvSpPr>
        <p:spPr>
          <a:xfrm>
            <a:off x="12441919" y="7105710"/>
            <a:ext cx="4949609" cy="13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SnowEx Campaigns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E8D465-CF20-784E-B899-66E75178C522}"/>
              </a:ext>
            </a:extLst>
          </p:cNvPr>
          <p:cNvSpPr txBox="1"/>
          <p:nvPr/>
        </p:nvSpPr>
        <p:spPr>
          <a:xfrm>
            <a:off x="18032184" y="8061638"/>
            <a:ext cx="4507706" cy="1099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Land Surface Models, Machine Learning.</a:t>
            </a:r>
          </a:p>
        </p:txBody>
      </p:sp>
      <p:sp>
        <p:nvSpPr>
          <p:cNvPr id="40" name="CuadroTexto 351">
            <a:extLst>
              <a:ext uri="{FF2B5EF4-FFF2-40B4-BE49-F238E27FC236}">
                <a16:creationId xmlns:a16="http://schemas.microsoft.com/office/drawing/2014/main" id="{83993291-31FD-344A-9562-25B84DB568F6}"/>
              </a:ext>
            </a:extLst>
          </p:cNvPr>
          <p:cNvSpPr txBox="1"/>
          <p:nvPr/>
        </p:nvSpPr>
        <p:spPr>
          <a:xfrm>
            <a:off x="18032184" y="7064784"/>
            <a:ext cx="4212995" cy="70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Modeling / ML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6F4434-E0E3-462A-3A05-1E81E23213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0887" y="5254803"/>
            <a:ext cx="1619237" cy="161923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97983A9-5473-887E-441C-4B220B782B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71187" y="5199308"/>
            <a:ext cx="1619237" cy="161923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76B4930-A9AE-5C71-8DBC-0A3EF0622E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32184" y="4966804"/>
            <a:ext cx="1851741" cy="185174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9B7B76E-CF77-386B-3613-EF5AFA0E11B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4572" y="5203784"/>
            <a:ext cx="1705015" cy="170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01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703061-0BDD-C840-90B5-00280021CB13}"/>
              </a:ext>
            </a:extLst>
          </p:cNvPr>
          <p:cNvSpPr/>
          <p:nvPr/>
        </p:nvSpPr>
        <p:spPr>
          <a:xfrm flipV="1">
            <a:off x="0" y="-1787"/>
            <a:ext cx="24384000" cy="34747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350">
            <a:extLst>
              <a:ext uri="{FF2B5EF4-FFF2-40B4-BE49-F238E27FC236}">
                <a16:creationId xmlns:a16="http://schemas.microsoft.com/office/drawing/2014/main" id="{13AAE9FB-6282-B143-956E-D1CCA484786E}"/>
              </a:ext>
            </a:extLst>
          </p:cNvPr>
          <p:cNvSpPr txBox="1"/>
          <p:nvPr/>
        </p:nvSpPr>
        <p:spPr>
          <a:xfrm>
            <a:off x="6162717" y="1073684"/>
            <a:ext cx="12132154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2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" pitchFamily="2" charset="77"/>
                <a:ea typeface="Lato Heavy" charset="0"/>
                <a:cs typeface="Poppins" pitchFamily="2" charset="77"/>
              </a:rPr>
              <a:t>SnowEx Projects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AF24AA-A163-F5E2-A838-188D63E1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716" y="5056723"/>
            <a:ext cx="5087155" cy="54303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FCEE19-2B3B-F07A-114D-1E104094F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240" y="10410825"/>
            <a:ext cx="5172797" cy="110505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FE84054-31B3-F06C-EEEA-9EF853908C73}"/>
              </a:ext>
            </a:extLst>
          </p:cNvPr>
          <p:cNvGrpSpPr/>
          <p:nvPr/>
        </p:nvGrpSpPr>
        <p:grpSpPr>
          <a:xfrm>
            <a:off x="581025" y="3886201"/>
            <a:ext cx="5715000" cy="8756115"/>
            <a:chOff x="581025" y="3886201"/>
            <a:chExt cx="5715000" cy="87561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50C93F5-6E11-96BC-2CA4-4CB87E426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025" y="3886201"/>
              <a:ext cx="5166048" cy="86487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8CC5EF8-4C4A-CA68-E660-CD1927A9930C}"/>
                </a:ext>
              </a:extLst>
            </p:cNvPr>
            <p:cNvSpPr/>
            <p:nvPr/>
          </p:nvSpPr>
          <p:spPr>
            <a:xfrm>
              <a:off x="581025" y="11430154"/>
              <a:ext cx="5715000" cy="1212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30672B9-C13A-17D5-DECF-802AA29D5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8824" y="5777986"/>
            <a:ext cx="8269961" cy="60311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467A10-E0B5-6F2B-9FC5-C026B8015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2440" y="3629132"/>
            <a:ext cx="8660836" cy="19926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DEAD96C-47FE-BAFD-C102-6AE3CE19A4D3}"/>
              </a:ext>
            </a:extLst>
          </p:cNvPr>
          <p:cNvGrpSpPr/>
          <p:nvPr/>
        </p:nvGrpSpPr>
        <p:grpSpPr>
          <a:xfrm>
            <a:off x="3438525" y="11890210"/>
            <a:ext cx="20443108" cy="1724074"/>
            <a:chOff x="1338262" y="10528300"/>
            <a:chExt cx="21555075" cy="188277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775849D-479B-103E-1ABC-DA1AE0128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8262" y="10528300"/>
              <a:ext cx="21555075" cy="176212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630E942-6C36-E221-9C49-AB9619C58E9D}"/>
                </a:ext>
              </a:extLst>
            </p:cNvPr>
            <p:cNvSpPr/>
            <p:nvPr/>
          </p:nvSpPr>
          <p:spPr>
            <a:xfrm>
              <a:off x="1600200" y="10528300"/>
              <a:ext cx="8286750" cy="6064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92EC601-A7CB-7A67-019A-D268E7DB0E75}"/>
                </a:ext>
              </a:extLst>
            </p:cNvPr>
            <p:cNvSpPr/>
            <p:nvPr/>
          </p:nvSpPr>
          <p:spPr>
            <a:xfrm>
              <a:off x="20631150" y="11804650"/>
              <a:ext cx="2138415" cy="6064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39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orange text&#10;&#10;Description automatically generated">
            <a:extLst>
              <a:ext uri="{FF2B5EF4-FFF2-40B4-BE49-F238E27FC236}">
                <a16:creationId xmlns:a16="http://schemas.microsoft.com/office/drawing/2014/main" id="{A259BAC9-8F66-5D02-718D-585BF3615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52" y="5038640"/>
            <a:ext cx="6139556" cy="2975611"/>
          </a:xfrm>
          <a:prstGeom prst="rect">
            <a:avLst/>
          </a:prstGeom>
        </p:spPr>
      </p:pic>
      <p:pic>
        <p:nvPicPr>
          <p:cNvPr id="4" name="Picture 3" descr="A logo with orange circles and black text&#10;&#10;Description automatically generated">
            <a:extLst>
              <a:ext uri="{FF2B5EF4-FFF2-40B4-BE49-F238E27FC236}">
                <a16:creationId xmlns:a16="http://schemas.microsoft.com/office/drawing/2014/main" id="{DEF8FBFC-AB71-1130-FB18-594B26F7C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07" y="2731613"/>
            <a:ext cx="5487088" cy="2334781"/>
          </a:xfrm>
          <a:prstGeom prst="rect">
            <a:avLst/>
          </a:prstGeom>
        </p:spPr>
      </p:pic>
      <p:pic>
        <p:nvPicPr>
          <p:cNvPr id="21" name="Picture 20" descr="The 2i2c Team Compass — Team Compass">
            <a:extLst>
              <a:ext uri="{FF2B5EF4-FFF2-40B4-BE49-F238E27FC236}">
                <a16:creationId xmlns:a16="http://schemas.microsoft.com/office/drawing/2014/main" id="{62C7D618-01CC-A719-1CFD-1B48BF134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338" y="4390294"/>
            <a:ext cx="1714054" cy="1714054"/>
          </a:xfrm>
          <a:prstGeom prst="rect">
            <a:avLst/>
          </a:prstGeom>
        </p:spPr>
      </p:pic>
      <p:sp>
        <p:nvSpPr>
          <p:cNvPr id="9" name="CuadroTexto 350">
            <a:extLst>
              <a:ext uri="{FF2B5EF4-FFF2-40B4-BE49-F238E27FC236}">
                <a16:creationId xmlns:a16="http://schemas.microsoft.com/office/drawing/2014/main" id="{53831B55-D37B-C373-7BA1-2C18C0F7B778}"/>
              </a:ext>
            </a:extLst>
          </p:cNvPr>
          <p:cNvSpPr txBox="1"/>
          <p:nvPr/>
        </p:nvSpPr>
        <p:spPr>
          <a:xfrm>
            <a:off x="5557982" y="1023711"/>
            <a:ext cx="13268126" cy="1323094"/>
          </a:xfrm>
          <a:prstGeom prst="rect">
            <a:avLst/>
          </a:prstGeom>
          <a:noFill/>
        </p:spPr>
        <p:txBody>
          <a:bodyPr wrap="none" lIns="91416" tIns="45708" rIns="91416" bIns="45708" rtlCol="0" anchor="t">
            <a:spAutoFit/>
          </a:bodyPr>
          <a:lstStyle/>
          <a:p>
            <a:pPr algn="ctr" defTabSz="914126">
              <a:buClrTx/>
            </a:pPr>
            <a:r>
              <a:rPr lang="en-US" sz="7998" b="1" kern="1200" dirty="0">
                <a:solidFill>
                  <a:srgbClr val="44546A"/>
                </a:solidFill>
                <a:latin typeface="Poppins"/>
                <a:ea typeface="+mn-ea"/>
                <a:cs typeface="Poppins"/>
              </a:rPr>
              <a:t>Open-source framework</a:t>
            </a:r>
            <a:endParaRPr lang="en-US" sz="1799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082282-0AFE-B77E-76ED-5A0F8CC185AC}"/>
              </a:ext>
            </a:extLst>
          </p:cNvPr>
          <p:cNvSpPr txBox="1"/>
          <p:nvPr/>
        </p:nvSpPr>
        <p:spPr>
          <a:xfrm>
            <a:off x="7043022" y="3248639"/>
            <a:ext cx="16775403" cy="37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126">
              <a:buClrTx/>
            </a:pPr>
            <a:r>
              <a:rPr lang="en-US" sz="4799" kern="1200" dirty="0">
                <a:solidFill>
                  <a:prstClr val="black"/>
                </a:solidFill>
                <a:latin typeface="Lato Light"/>
                <a:ea typeface="Lato Light"/>
                <a:cs typeface="Lato Light"/>
              </a:rPr>
              <a:t>Cloud-computing environment with public infrastructure as code for replicability.</a:t>
            </a:r>
            <a:endParaRPr lang="en-US" sz="4799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914126">
              <a:buClrTx/>
            </a:pPr>
            <a:endParaRPr lang="en-US" sz="4799" kern="1200" dirty="0">
              <a:solidFill>
                <a:prstClr val="black"/>
              </a:solidFill>
              <a:latin typeface="Lato Light"/>
              <a:ea typeface="Lato Light"/>
              <a:cs typeface="Lato Light"/>
            </a:endParaRPr>
          </a:p>
          <a:p>
            <a:pPr defTabSz="914126">
              <a:buClrTx/>
            </a:pPr>
            <a:r>
              <a:rPr lang="en-US" sz="4799" kern="1200" dirty="0">
                <a:solidFill>
                  <a:prstClr val="black"/>
                </a:solidFill>
                <a:latin typeface="Lato Light"/>
                <a:ea typeface="Lato Light"/>
                <a:cs typeface="Lato Light"/>
              </a:rPr>
              <a:t>Simplifies access to latest computing hardware, data and code sharing, and software development.</a:t>
            </a:r>
          </a:p>
        </p:txBody>
      </p:sp>
      <p:pic>
        <p:nvPicPr>
          <p:cNvPr id="22" name="Picture 21" descr="GitHub | Sumo Logic Docs">
            <a:extLst>
              <a:ext uri="{FF2B5EF4-FFF2-40B4-BE49-F238E27FC236}">
                <a16:creationId xmlns:a16="http://schemas.microsoft.com/office/drawing/2014/main" id="{CC710A07-2E93-7E10-1FA3-A14D8A5CC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10" y="1271560"/>
            <a:ext cx="2742486" cy="1544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96162A-15B4-F27A-672D-7DC58EAC5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5855" y="7613887"/>
            <a:ext cx="10095908" cy="4986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4CB6D4-7EEE-BA7E-C35B-F1713A582AFA}"/>
              </a:ext>
            </a:extLst>
          </p:cNvPr>
          <p:cNvSpPr txBox="1"/>
          <p:nvPr/>
        </p:nvSpPr>
        <p:spPr>
          <a:xfrm>
            <a:off x="18466973" y="12672282"/>
            <a:ext cx="4114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1200" dirty="0">
                <a:solidFill>
                  <a:prstClr val="black"/>
                </a:solidFill>
                <a:latin typeface="Lato Light"/>
                <a:ea typeface="Lato Light"/>
                <a:cs typeface="Lato Light"/>
              </a:rPr>
              <a:t>www.cryointhecloud.com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A10440-114F-9559-3450-C984B564F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407" y="7686988"/>
            <a:ext cx="8487184" cy="509881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098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1"/>
          <p:cNvSpPr/>
          <p:nvPr/>
        </p:nvSpPr>
        <p:spPr>
          <a:xfrm rot="10800000" flipH="1">
            <a:off x="0" y="55589"/>
            <a:ext cx="24384000" cy="347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1"/>
          <p:cNvSpPr txBox="1"/>
          <p:nvPr/>
        </p:nvSpPr>
        <p:spPr>
          <a:xfrm>
            <a:off x="3782896" y="967065"/>
            <a:ext cx="1819483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SnowEx Community Development</a:t>
            </a:r>
            <a:endParaRPr sz="18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682AD9-0F69-E06A-E396-579448BE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4694" y="3650560"/>
            <a:ext cx="4926563" cy="39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20A7DD-702C-BCE7-8992-C72B195F89A5}"/>
              </a:ext>
            </a:extLst>
          </p:cNvPr>
          <p:cNvGrpSpPr/>
          <p:nvPr/>
        </p:nvGrpSpPr>
        <p:grpSpPr>
          <a:xfrm>
            <a:off x="1184472" y="373225"/>
            <a:ext cx="2406268" cy="2480340"/>
            <a:chOff x="9506684" y="8669598"/>
            <a:chExt cx="3404543" cy="340454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3B26DDC-DE6A-FBFA-A778-B801348BB9B5}"/>
                </a:ext>
              </a:extLst>
            </p:cNvPr>
            <p:cNvSpPr/>
            <p:nvPr/>
          </p:nvSpPr>
          <p:spPr>
            <a:xfrm>
              <a:off x="9506684" y="8669598"/>
              <a:ext cx="3404543" cy="34045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 Light" panose="020F0302020204030203" pitchFamily="34" charset="77"/>
              </a:endParaRPr>
            </a:p>
          </p:txBody>
        </p:sp>
        <p:grpSp>
          <p:nvGrpSpPr>
            <p:cNvPr id="6" name="Grupo 224">
              <a:extLst>
                <a:ext uri="{FF2B5EF4-FFF2-40B4-BE49-F238E27FC236}">
                  <a16:creationId xmlns:a16="http://schemas.microsoft.com/office/drawing/2014/main" id="{B8511385-DD1D-F336-6C13-491C31F656C5}"/>
                </a:ext>
              </a:extLst>
            </p:cNvPr>
            <p:cNvGrpSpPr/>
            <p:nvPr/>
          </p:nvGrpSpPr>
          <p:grpSpPr>
            <a:xfrm>
              <a:off x="10414193" y="9509422"/>
              <a:ext cx="1580366" cy="1592067"/>
              <a:chOff x="5014564" y="2955589"/>
              <a:chExt cx="939996" cy="946954"/>
            </a:xfrm>
            <a:solidFill>
              <a:schemeClr val="bg1"/>
            </a:solidFill>
          </p:grpSpPr>
          <p:sp>
            <p:nvSpPr>
              <p:cNvPr id="7" name="Forma libre 87">
                <a:extLst>
                  <a:ext uri="{FF2B5EF4-FFF2-40B4-BE49-F238E27FC236}">
                    <a16:creationId xmlns:a16="http://schemas.microsoft.com/office/drawing/2014/main" id="{E632A249-DA2E-1381-8A77-44D3A9157DA1}"/>
                  </a:ext>
                </a:extLst>
              </p:cNvPr>
              <p:cNvSpPr/>
              <p:nvPr/>
            </p:nvSpPr>
            <p:spPr>
              <a:xfrm>
                <a:off x="5014564" y="2955589"/>
                <a:ext cx="483059" cy="483059"/>
              </a:xfrm>
              <a:custGeom>
                <a:avLst/>
                <a:gdLst>
                  <a:gd name="connsiteX0" fmla="*/ 242383 w 483059"/>
                  <a:gd name="connsiteY0" fmla="*/ 482731 h 483059"/>
                  <a:gd name="connsiteX1" fmla="*/ 242777 w 483059"/>
                  <a:gd name="connsiteY1" fmla="*/ 482731 h 483059"/>
                  <a:gd name="connsiteX2" fmla="*/ 253672 w 483059"/>
                  <a:gd name="connsiteY2" fmla="*/ 482469 h 483059"/>
                  <a:gd name="connsiteX3" fmla="*/ 482731 w 483059"/>
                  <a:gd name="connsiteY3" fmla="*/ 241858 h 483059"/>
                  <a:gd name="connsiteX4" fmla="*/ 241858 w 483059"/>
                  <a:gd name="connsiteY4" fmla="*/ 984 h 483059"/>
                  <a:gd name="connsiteX5" fmla="*/ 984 w 483059"/>
                  <a:gd name="connsiteY5" fmla="*/ 241858 h 483059"/>
                  <a:gd name="connsiteX6" fmla="*/ 241858 w 483059"/>
                  <a:gd name="connsiteY6" fmla="*/ 482731 h 483059"/>
                  <a:gd name="connsiteX7" fmla="*/ 242383 w 483059"/>
                  <a:gd name="connsiteY7" fmla="*/ 482731 h 483059"/>
                  <a:gd name="connsiteX8" fmla="*/ 241070 w 483059"/>
                  <a:gd name="connsiteY8" fmla="*/ 278613 h 483059"/>
                  <a:gd name="connsiteX9" fmla="*/ 171106 w 483059"/>
                  <a:gd name="connsiteY9" fmla="*/ 208648 h 483059"/>
                  <a:gd name="connsiteX10" fmla="*/ 241070 w 483059"/>
                  <a:gd name="connsiteY10" fmla="*/ 138683 h 483059"/>
                  <a:gd name="connsiteX11" fmla="*/ 311035 w 483059"/>
                  <a:gd name="connsiteY11" fmla="*/ 208648 h 483059"/>
                  <a:gd name="connsiteX12" fmla="*/ 241070 w 483059"/>
                  <a:gd name="connsiteY12" fmla="*/ 278613 h 483059"/>
                  <a:gd name="connsiteX13" fmla="*/ 241070 w 483059"/>
                  <a:gd name="connsiteY13" fmla="*/ 364329 h 483059"/>
                  <a:gd name="connsiteX14" fmla="*/ 347659 w 483059"/>
                  <a:gd name="connsiteY14" fmla="*/ 395833 h 483059"/>
                  <a:gd name="connsiteX15" fmla="*/ 251178 w 483059"/>
                  <a:gd name="connsiteY15" fmla="*/ 435344 h 483059"/>
                  <a:gd name="connsiteX16" fmla="*/ 242383 w 483059"/>
                  <a:gd name="connsiteY16" fmla="*/ 435607 h 483059"/>
                  <a:gd name="connsiteX17" fmla="*/ 136451 w 483059"/>
                  <a:gd name="connsiteY17" fmla="*/ 394520 h 483059"/>
                  <a:gd name="connsiteX18" fmla="*/ 241070 w 483059"/>
                  <a:gd name="connsiteY18" fmla="*/ 364329 h 483059"/>
                  <a:gd name="connsiteX19" fmla="*/ 48503 w 483059"/>
                  <a:gd name="connsiteY19" fmla="*/ 241858 h 483059"/>
                  <a:gd name="connsiteX20" fmla="*/ 242121 w 483059"/>
                  <a:gd name="connsiteY20" fmla="*/ 48240 h 483059"/>
                  <a:gd name="connsiteX21" fmla="*/ 435738 w 483059"/>
                  <a:gd name="connsiteY21" fmla="*/ 241858 h 483059"/>
                  <a:gd name="connsiteX22" fmla="*/ 388482 w 483059"/>
                  <a:gd name="connsiteY22" fmla="*/ 368398 h 483059"/>
                  <a:gd name="connsiteX23" fmla="*/ 386645 w 483059"/>
                  <a:gd name="connsiteY23" fmla="*/ 366692 h 483059"/>
                  <a:gd name="connsiteX24" fmla="*/ 278875 w 483059"/>
                  <a:gd name="connsiteY24" fmla="*/ 319699 h 483059"/>
                  <a:gd name="connsiteX25" fmla="*/ 358291 w 483059"/>
                  <a:gd name="connsiteY25" fmla="*/ 208648 h 483059"/>
                  <a:gd name="connsiteX26" fmla="*/ 241070 w 483059"/>
                  <a:gd name="connsiteY26" fmla="*/ 91427 h 483059"/>
                  <a:gd name="connsiteX27" fmla="*/ 123850 w 483059"/>
                  <a:gd name="connsiteY27" fmla="*/ 208648 h 483059"/>
                  <a:gd name="connsiteX28" fmla="*/ 203397 w 483059"/>
                  <a:gd name="connsiteY28" fmla="*/ 319699 h 483059"/>
                  <a:gd name="connsiteX29" fmla="*/ 98121 w 483059"/>
                  <a:gd name="connsiteY29" fmla="*/ 364461 h 483059"/>
                  <a:gd name="connsiteX30" fmla="*/ 94971 w 483059"/>
                  <a:gd name="connsiteY30" fmla="*/ 367611 h 483059"/>
                  <a:gd name="connsiteX31" fmla="*/ 48503 w 483059"/>
                  <a:gd name="connsiteY31" fmla="*/ 241858 h 48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3059" h="483059">
                    <a:moveTo>
                      <a:pt x="242383" y="482731"/>
                    </a:moveTo>
                    <a:cubicBezTo>
                      <a:pt x="242514" y="482731"/>
                      <a:pt x="242646" y="482731"/>
                      <a:pt x="242777" y="482731"/>
                    </a:cubicBezTo>
                    <a:cubicBezTo>
                      <a:pt x="246452" y="482731"/>
                      <a:pt x="249997" y="482600"/>
                      <a:pt x="253672" y="482469"/>
                    </a:cubicBezTo>
                    <a:cubicBezTo>
                      <a:pt x="381000" y="476299"/>
                      <a:pt x="482731" y="370761"/>
                      <a:pt x="482731" y="241858"/>
                    </a:cubicBezTo>
                    <a:cubicBezTo>
                      <a:pt x="482731" y="109017"/>
                      <a:pt x="374699" y="984"/>
                      <a:pt x="241858" y="984"/>
                    </a:cubicBezTo>
                    <a:cubicBezTo>
                      <a:pt x="109017" y="984"/>
                      <a:pt x="984" y="109017"/>
                      <a:pt x="984" y="241858"/>
                    </a:cubicBezTo>
                    <a:cubicBezTo>
                      <a:pt x="984" y="374699"/>
                      <a:pt x="109017" y="482731"/>
                      <a:pt x="241858" y="482731"/>
                    </a:cubicBezTo>
                    <a:cubicBezTo>
                      <a:pt x="242121" y="482731"/>
                      <a:pt x="242252" y="482731"/>
                      <a:pt x="242383" y="482731"/>
                    </a:cubicBezTo>
                    <a:close/>
                    <a:moveTo>
                      <a:pt x="241070" y="278613"/>
                    </a:moveTo>
                    <a:cubicBezTo>
                      <a:pt x="202478" y="278613"/>
                      <a:pt x="171106" y="247240"/>
                      <a:pt x="171106" y="208648"/>
                    </a:cubicBezTo>
                    <a:cubicBezTo>
                      <a:pt x="171106" y="170055"/>
                      <a:pt x="202478" y="138683"/>
                      <a:pt x="241070" y="138683"/>
                    </a:cubicBezTo>
                    <a:cubicBezTo>
                      <a:pt x="279663" y="138683"/>
                      <a:pt x="311035" y="170055"/>
                      <a:pt x="311035" y="208648"/>
                    </a:cubicBezTo>
                    <a:cubicBezTo>
                      <a:pt x="311035" y="247240"/>
                      <a:pt x="279663" y="278613"/>
                      <a:pt x="241070" y="278613"/>
                    </a:cubicBezTo>
                    <a:close/>
                    <a:moveTo>
                      <a:pt x="241070" y="364329"/>
                    </a:moveTo>
                    <a:cubicBezTo>
                      <a:pt x="282419" y="364329"/>
                      <a:pt x="321537" y="376012"/>
                      <a:pt x="347659" y="395833"/>
                    </a:cubicBezTo>
                    <a:cubicBezTo>
                      <a:pt x="320749" y="419724"/>
                      <a:pt x="287014" y="433507"/>
                      <a:pt x="251178" y="435344"/>
                    </a:cubicBezTo>
                    <a:cubicBezTo>
                      <a:pt x="248290" y="435476"/>
                      <a:pt x="245402" y="435607"/>
                      <a:pt x="242383" y="435607"/>
                    </a:cubicBezTo>
                    <a:cubicBezTo>
                      <a:pt x="202741" y="435476"/>
                      <a:pt x="165461" y="421036"/>
                      <a:pt x="136451" y="394520"/>
                    </a:cubicBezTo>
                    <a:cubicBezTo>
                      <a:pt x="162573" y="375356"/>
                      <a:pt x="200903" y="364329"/>
                      <a:pt x="241070" y="364329"/>
                    </a:cubicBezTo>
                    <a:close/>
                    <a:moveTo>
                      <a:pt x="48503" y="241858"/>
                    </a:moveTo>
                    <a:cubicBezTo>
                      <a:pt x="48503" y="135139"/>
                      <a:pt x="135401" y="48240"/>
                      <a:pt x="242121" y="48240"/>
                    </a:cubicBezTo>
                    <a:cubicBezTo>
                      <a:pt x="348840" y="48240"/>
                      <a:pt x="435738" y="135139"/>
                      <a:pt x="435738" y="241858"/>
                    </a:cubicBezTo>
                    <a:cubicBezTo>
                      <a:pt x="435738" y="290164"/>
                      <a:pt x="417886" y="334532"/>
                      <a:pt x="388482" y="368398"/>
                    </a:cubicBezTo>
                    <a:cubicBezTo>
                      <a:pt x="387958" y="367742"/>
                      <a:pt x="387301" y="367217"/>
                      <a:pt x="386645" y="366692"/>
                    </a:cubicBezTo>
                    <a:cubicBezTo>
                      <a:pt x="359604" y="342145"/>
                      <a:pt x="321537" y="325868"/>
                      <a:pt x="278875" y="319699"/>
                    </a:cubicBezTo>
                    <a:cubicBezTo>
                      <a:pt x="325081" y="303947"/>
                      <a:pt x="358291" y="260104"/>
                      <a:pt x="358291" y="208648"/>
                    </a:cubicBezTo>
                    <a:cubicBezTo>
                      <a:pt x="358291" y="143933"/>
                      <a:pt x="305653" y="91427"/>
                      <a:pt x="241070" y="91427"/>
                    </a:cubicBezTo>
                    <a:cubicBezTo>
                      <a:pt x="176488" y="91427"/>
                      <a:pt x="123850" y="144065"/>
                      <a:pt x="123850" y="208648"/>
                    </a:cubicBezTo>
                    <a:cubicBezTo>
                      <a:pt x="123850" y="260104"/>
                      <a:pt x="157191" y="303947"/>
                      <a:pt x="203397" y="319699"/>
                    </a:cubicBezTo>
                    <a:cubicBezTo>
                      <a:pt x="162179" y="325606"/>
                      <a:pt x="125031" y="341226"/>
                      <a:pt x="98121" y="364461"/>
                    </a:cubicBezTo>
                    <a:cubicBezTo>
                      <a:pt x="96940" y="365379"/>
                      <a:pt x="95890" y="366429"/>
                      <a:pt x="94971" y="367611"/>
                    </a:cubicBezTo>
                    <a:cubicBezTo>
                      <a:pt x="65961" y="333613"/>
                      <a:pt x="48503" y="289770"/>
                      <a:pt x="48503" y="241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>
                  <a:latin typeface="Lato Light" panose="020F0302020204030203" pitchFamily="34" charset="77"/>
                </a:endParaRPr>
              </a:p>
            </p:txBody>
          </p:sp>
          <p:sp>
            <p:nvSpPr>
              <p:cNvPr id="8" name="Forma libre 88">
                <a:extLst>
                  <a:ext uri="{FF2B5EF4-FFF2-40B4-BE49-F238E27FC236}">
                    <a16:creationId xmlns:a16="http://schemas.microsoft.com/office/drawing/2014/main" id="{48062B21-B3C8-3AE0-5B26-0BF7DA12A18F}"/>
                  </a:ext>
                </a:extLst>
              </p:cNvPr>
              <p:cNvSpPr/>
              <p:nvPr/>
            </p:nvSpPr>
            <p:spPr>
              <a:xfrm>
                <a:off x="5471501" y="3141199"/>
                <a:ext cx="483059" cy="761344"/>
              </a:xfrm>
              <a:custGeom>
                <a:avLst/>
                <a:gdLst>
                  <a:gd name="connsiteX0" fmla="*/ 482863 w 483059"/>
                  <a:gd name="connsiteY0" fmla="*/ 520667 h 761343"/>
                  <a:gd name="connsiteX1" fmla="*/ 255641 w 483059"/>
                  <a:gd name="connsiteY1" fmla="*/ 280188 h 761343"/>
                  <a:gd name="connsiteX2" fmla="*/ 256429 w 483059"/>
                  <a:gd name="connsiteY2" fmla="*/ 279925 h 761343"/>
                  <a:gd name="connsiteX3" fmla="*/ 257478 w 483059"/>
                  <a:gd name="connsiteY3" fmla="*/ 279663 h 761343"/>
                  <a:gd name="connsiteX4" fmla="*/ 258660 w 483059"/>
                  <a:gd name="connsiteY4" fmla="*/ 279269 h 761343"/>
                  <a:gd name="connsiteX5" fmla="*/ 259710 w 483059"/>
                  <a:gd name="connsiteY5" fmla="*/ 278875 h 761343"/>
                  <a:gd name="connsiteX6" fmla="*/ 260760 w 483059"/>
                  <a:gd name="connsiteY6" fmla="*/ 278350 h 761343"/>
                  <a:gd name="connsiteX7" fmla="*/ 261811 w 483059"/>
                  <a:gd name="connsiteY7" fmla="*/ 277825 h 761343"/>
                  <a:gd name="connsiteX8" fmla="*/ 262729 w 483059"/>
                  <a:gd name="connsiteY8" fmla="*/ 277300 h 761343"/>
                  <a:gd name="connsiteX9" fmla="*/ 263780 w 483059"/>
                  <a:gd name="connsiteY9" fmla="*/ 276643 h 761343"/>
                  <a:gd name="connsiteX10" fmla="*/ 264829 w 483059"/>
                  <a:gd name="connsiteY10" fmla="*/ 275856 h 761343"/>
                  <a:gd name="connsiteX11" fmla="*/ 265749 w 483059"/>
                  <a:gd name="connsiteY11" fmla="*/ 275199 h 761343"/>
                  <a:gd name="connsiteX12" fmla="*/ 267455 w 483059"/>
                  <a:gd name="connsiteY12" fmla="*/ 273624 h 761343"/>
                  <a:gd name="connsiteX13" fmla="*/ 267455 w 483059"/>
                  <a:gd name="connsiteY13" fmla="*/ 273624 h 761343"/>
                  <a:gd name="connsiteX14" fmla="*/ 324424 w 483059"/>
                  <a:gd name="connsiteY14" fmla="*/ 216655 h 761343"/>
                  <a:gd name="connsiteX15" fmla="*/ 324424 w 483059"/>
                  <a:gd name="connsiteY15" fmla="*/ 183182 h 761343"/>
                  <a:gd name="connsiteX16" fmla="*/ 290951 w 483059"/>
                  <a:gd name="connsiteY16" fmla="*/ 183182 h 761343"/>
                  <a:gd name="connsiteX17" fmla="*/ 274281 w 483059"/>
                  <a:gd name="connsiteY17" fmla="*/ 199853 h 761343"/>
                  <a:gd name="connsiteX18" fmla="*/ 274281 w 483059"/>
                  <a:gd name="connsiteY18" fmla="*/ 128969 h 761343"/>
                  <a:gd name="connsiteX19" fmla="*/ 212060 w 483059"/>
                  <a:gd name="connsiteY19" fmla="*/ 20018 h 761343"/>
                  <a:gd name="connsiteX20" fmla="*/ 69636 w 483059"/>
                  <a:gd name="connsiteY20" fmla="*/ 984 h 761343"/>
                  <a:gd name="connsiteX21" fmla="*/ 46009 w 483059"/>
                  <a:gd name="connsiteY21" fmla="*/ 24612 h 761343"/>
                  <a:gd name="connsiteX22" fmla="*/ 69636 w 483059"/>
                  <a:gd name="connsiteY22" fmla="*/ 48240 h 761343"/>
                  <a:gd name="connsiteX23" fmla="*/ 192370 w 483059"/>
                  <a:gd name="connsiteY23" fmla="*/ 62942 h 761343"/>
                  <a:gd name="connsiteX24" fmla="*/ 227025 w 483059"/>
                  <a:gd name="connsiteY24" fmla="*/ 128838 h 761343"/>
                  <a:gd name="connsiteX25" fmla="*/ 227025 w 483059"/>
                  <a:gd name="connsiteY25" fmla="*/ 199721 h 761343"/>
                  <a:gd name="connsiteX26" fmla="*/ 210354 w 483059"/>
                  <a:gd name="connsiteY26" fmla="*/ 183051 h 761343"/>
                  <a:gd name="connsiteX27" fmla="*/ 176881 w 483059"/>
                  <a:gd name="connsiteY27" fmla="*/ 183051 h 761343"/>
                  <a:gd name="connsiteX28" fmla="*/ 176881 w 483059"/>
                  <a:gd name="connsiteY28" fmla="*/ 216523 h 761343"/>
                  <a:gd name="connsiteX29" fmla="*/ 233851 w 483059"/>
                  <a:gd name="connsiteY29" fmla="*/ 273493 h 761343"/>
                  <a:gd name="connsiteX30" fmla="*/ 235557 w 483059"/>
                  <a:gd name="connsiteY30" fmla="*/ 275068 h 761343"/>
                  <a:gd name="connsiteX31" fmla="*/ 236344 w 483059"/>
                  <a:gd name="connsiteY31" fmla="*/ 275725 h 761343"/>
                  <a:gd name="connsiteX32" fmla="*/ 237395 w 483059"/>
                  <a:gd name="connsiteY32" fmla="*/ 276512 h 761343"/>
                  <a:gd name="connsiteX33" fmla="*/ 238445 w 483059"/>
                  <a:gd name="connsiteY33" fmla="*/ 277168 h 761343"/>
                  <a:gd name="connsiteX34" fmla="*/ 239364 w 483059"/>
                  <a:gd name="connsiteY34" fmla="*/ 277694 h 761343"/>
                  <a:gd name="connsiteX35" fmla="*/ 240414 w 483059"/>
                  <a:gd name="connsiteY35" fmla="*/ 278219 h 761343"/>
                  <a:gd name="connsiteX36" fmla="*/ 241464 w 483059"/>
                  <a:gd name="connsiteY36" fmla="*/ 278744 h 761343"/>
                  <a:gd name="connsiteX37" fmla="*/ 242514 w 483059"/>
                  <a:gd name="connsiteY37" fmla="*/ 279137 h 761343"/>
                  <a:gd name="connsiteX38" fmla="*/ 243695 w 483059"/>
                  <a:gd name="connsiteY38" fmla="*/ 279531 h 761343"/>
                  <a:gd name="connsiteX39" fmla="*/ 244090 w 483059"/>
                  <a:gd name="connsiteY39" fmla="*/ 279663 h 761343"/>
                  <a:gd name="connsiteX40" fmla="*/ 241858 w 483059"/>
                  <a:gd name="connsiteY40" fmla="*/ 279663 h 761343"/>
                  <a:gd name="connsiteX41" fmla="*/ 984 w 483059"/>
                  <a:gd name="connsiteY41" fmla="*/ 520536 h 761343"/>
                  <a:gd name="connsiteX42" fmla="*/ 241858 w 483059"/>
                  <a:gd name="connsiteY42" fmla="*/ 761409 h 761343"/>
                  <a:gd name="connsiteX43" fmla="*/ 242251 w 483059"/>
                  <a:gd name="connsiteY43" fmla="*/ 761409 h 761343"/>
                  <a:gd name="connsiteX44" fmla="*/ 242646 w 483059"/>
                  <a:gd name="connsiteY44" fmla="*/ 761409 h 761343"/>
                  <a:gd name="connsiteX45" fmla="*/ 253540 w 483059"/>
                  <a:gd name="connsiteY45" fmla="*/ 761147 h 761343"/>
                  <a:gd name="connsiteX46" fmla="*/ 482863 w 483059"/>
                  <a:gd name="connsiteY46" fmla="*/ 520667 h 761343"/>
                  <a:gd name="connsiteX47" fmla="*/ 48372 w 483059"/>
                  <a:gd name="connsiteY47" fmla="*/ 520667 h 761343"/>
                  <a:gd name="connsiteX48" fmla="*/ 241989 w 483059"/>
                  <a:gd name="connsiteY48" fmla="*/ 327049 h 761343"/>
                  <a:gd name="connsiteX49" fmla="*/ 435607 w 483059"/>
                  <a:gd name="connsiteY49" fmla="*/ 520667 h 761343"/>
                  <a:gd name="connsiteX50" fmla="*/ 388351 w 483059"/>
                  <a:gd name="connsiteY50" fmla="*/ 647208 h 761343"/>
                  <a:gd name="connsiteX51" fmla="*/ 386513 w 483059"/>
                  <a:gd name="connsiteY51" fmla="*/ 645501 h 761343"/>
                  <a:gd name="connsiteX52" fmla="*/ 278744 w 483059"/>
                  <a:gd name="connsiteY52" fmla="*/ 598508 h 761343"/>
                  <a:gd name="connsiteX53" fmla="*/ 358160 w 483059"/>
                  <a:gd name="connsiteY53" fmla="*/ 487457 h 761343"/>
                  <a:gd name="connsiteX54" fmla="*/ 240939 w 483059"/>
                  <a:gd name="connsiteY54" fmla="*/ 370236 h 761343"/>
                  <a:gd name="connsiteX55" fmla="*/ 123718 w 483059"/>
                  <a:gd name="connsiteY55" fmla="*/ 487457 h 761343"/>
                  <a:gd name="connsiteX56" fmla="*/ 203266 w 483059"/>
                  <a:gd name="connsiteY56" fmla="*/ 598508 h 761343"/>
                  <a:gd name="connsiteX57" fmla="*/ 97990 w 483059"/>
                  <a:gd name="connsiteY57" fmla="*/ 643270 h 761343"/>
                  <a:gd name="connsiteX58" fmla="*/ 94840 w 483059"/>
                  <a:gd name="connsiteY58" fmla="*/ 646420 h 761343"/>
                  <a:gd name="connsiteX59" fmla="*/ 48372 w 483059"/>
                  <a:gd name="connsiteY59" fmla="*/ 520667 h 761343"/>
                  <a:gd name="connsiteX60" fmla="*/ 242383 w 483059"/>
                  <a:gd name="connsiteY60" fmla="*/ 714285 h 761343"/>
                  <a:gd name="connsiteX61" fmla="*/ 136451 w 483059"/>
                  <a:gd name="connsiteY61" fmla="*/ 673199 h 761343"/>
                  <a:gd name="connsiteX62" fmla="*/ 241070 w 483059"/>
                  <a:gd name="connsiteY62" fmla="*/ 643138 h 761343"/>
                  <a:gd name="connsiteX63" fmla="*/ 347659 w 483059"/>
                  <a:gd name="connsiteY63" fmla="*/ 674642 h 761343"/>
                  <a:gd name="connsiteX64" fmla="*/ 251178 w 483059"/>
                  <a:gd name="connsiteY64" fmla="*/ 714154 h 761343"/>
                  <a:gd name="connsiteX65" fmla="*/ 242383 w 483059"/>
                  <a:gd name="connsiteY65" fmla="*/ 714285 h 761343"/>
                  <a:gd name="connsiteX66" fmla="*/ 240939 w 483059"/>
                  <a:gd name="connsiteY66" fmla="*/ 557553 h 761343"/>
                  <a:gd name="connsiteX67" fmla="*/ 170974 w 483059"/>
                  <a:gd name="connsiteY67" fmla="*/ 487588 h 761343"/>
                  <a:gd name="connsiteX68" fmla="*/ 240939 w 483059"/>
                  <a:gd name="connsiteY68" fmla="*/ 417623 h 761343"/>
                  <a:gd name="connsiteX69" fmla="*/ 310904 w 483059"/>
                  <a:gd name="connsiteY69" fmla="*/ 487588 h 761343"/>
                  <a:gd name="connsiteX70" fmla="*/ 240939 w 483059"/>
                  <a:gd name="connsiteY70" fmla="*/ 557553 h 76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83059" h="761343">
                    <a:moveTo>
                      <a:pt x="482863" y="520667"/>
                    </a:moveTo>
                    <a:cubicBezTo>
                      <a:pt x="482863" y="392420"/>
                      <a:pt x="382181" y="287276"/>
                      <a:pt x="255641" y="280188"/>
                    </a:cubicBezTo>
                    <a:cubicBezTo>
                      <a:pt x="255904" y="280188"/>
                      <a:pt x="256166" y="280056"/>
                      <a:pt x="256429" y="279925"/>
                    </a:cubicBezTo>
                    <a:cubicBezTo>
                      <a:pt x="256822" y="279794"/>
                      <a:pt x="257085" y="279794"/>
                      <a:pt x="257478" y="279663"/>
                    </a:cubicBezTo>
                    <a:cubicBezTo>
                      <a:pt x="257873" y="279531"/>
                      <a:pt x="258266" y="279400"/>
                      <a:pt x="258660" y="279269"/>
                    </a:cubicBezTo>
                    <a:cubicBezTo>
                      <a:pt x="259054" y="279137"/>
                      <a:pt x="259316" y="279006"/>
                      <a:pt x="259710" y="278875"/>
                    </a:cubicBezTo>
                    <a:cubicBezTo>
                      <a:pt x="260104" y="278744"/>
                      <a:pt x="260367" y="278612"/>
                      <a:pt x="260760" y="278350"/>
                    </a:cubicBezTo>
                    <a:cubicBezTo>
                      <a:pt x="261154" y="278219"/>
                      <a:pt x="261548" y="277956"/>
                      <a:pt x="261811" y="277825"/>
                    </a:cubicBezTo>
                    <a:cubicBezTo>
                      <a:pt x="262073" y="277694"/>
                      <a:pt x="262467" y="277431"/>
                      <a:pt x="262729" y="277300"/>
                    </a:cubicBezTo>
                    <a:cubicBezTo>
                      <a:pt x="263123" y="277037"/>
                      <a:pt x="263385" y="276906"/>
                      <a:pt x="263780" y="276643"/>
                    </a:cubicBezTo>
                    <a:cubicBezTo>
                      <a:pt x="264173" y="276381"/>
                      <a:pt x="264436" y="276118"/>
                      <a:pt x="264829" y="275856"/>
                    </a:cubicBezTo>
                    <a:cubicBezTo>
                      <a:pt x="265092" y="275593"/>
                      <a:pt x="265354" y="275462"/>
                      <a:pt x="265749" y="275199"/>
                    </a:cubicBezTo>
                    <a:cubicBezTo>
                      <a:pt x="266405" y="274674"/>
                      <a:pt x="266930" y="274149"/>
                      <a:pt x="267455" y="273624"/>
                    </a:cubicBezTo>
                    <a:cubicBezTo>
                      <a:pt x="267455" y="273624"/>
                      <a:pt x="267455" y="273624"/>
                      <a:pt x="267455" y="273624"/>
                    </a:cubicBezTo>
                    <a:lnTo>
                      <a:pt x="324424" y="216655"/>
                    </a:lnTo>
                    <a:cubicBezTo>
                      <a:pt x="333613" y="207466"/>
                      <a:pt x="333613" y="192502"/>
                      <a:pt x="324424" y="183182"/>
                    </a:cubicBezTo>
                    <a:cubicBezTo>
                      <a:pt x="315236" y="173993"/>
                      <a:pt x="300271" y="173993"/>
                      <a:pt x="290951" y="183182"/>
                    </a:cubicBezTo>
                    <a:lnTo>
                      <a:pt x="274281" y="199853"/>
                    </a:lnTo>
                    <a:lnTo>
                      <a:pt x="274281" y="128969"/>
                    </a:lnTo>
                    <a:cubicBezTo>
                      <a:pt x="274281" y="74887"/>
                      <a:pt x="253935" y="39314"/>
                      <a:pt x="212060" y="20018"/>
                    </a:cubicBezTo>
                    <a:cubicBezTo>
                      <a:pt x="177537" y="4135"/>
                      <a:pt x="131988" y="984"/>
                      <a:pt x="69636" y="984"/>
                    </a:cubicBezTo>
                    <a:cubicBezTo>
                      <a:pt x="56641" y="984"/>
                      <a:pt x="46009" y="11617"/>
                      <a:pt x="46009" y="24612"/>
                    </a:cubicBezTo>
                    <a:cubicBezTo>
                      <a:pt x="46009" y="37608"/>
                      <a:pt x="56641" y="48240"/>
                      <a:pt x="69636" y="48240"/>
                    </a:cubicBezTo>
                    <a:cubicBezTo>
                      <a:pt x="123981" y="48240"/>
                      <a:pt x="165724" y="50734"/>
                      <a:pt x="192370" y="62942"/>
                    </a:cubicBezTo>
                    <a:cubicBezTo>
                      <a:pt x="209566" y="70818"/>
                      <a:pt x="227025" y="84732"/>
                      <a:pt x="227025" y="128838"/>
                    </a:cubicBezTo>
                    <a:lnTo>
                      <a:pt x="227025" y="199721"/>
                    </a:lnTo>
                    <a:lnTo>
                      <a:pt x="210354" y="183051"/>
                    </a:lnTo>
                    <a:cubicBezTo>
                      <a:pt x="201165" y="173862"/>
                      <a:pt x="186201" y="173862"/>
                      <a:pt x="176881" y="183051"/>
                    </a:cubicBezTo>
                    <a:cubicBezTo>
                      <a:pt x="167693" y="192239"/>
                      <a:pt x="167693" y="207204"/>
                      <a:pt x="176881" y="216523"/>
                    </a:cubicBezTo>
                    <a:lnTo>
                      <a:pt x="233851" y="273493"/>
                    </a:lnTo>
                    <a:cubicBezTo>
                      <a:pt x="234375" y="274018"/>
                      <a:pt x="235032" y="274543"/>
                      <a:pt x="235557" y="275068"/>
                    </a:cubicBezTo>
                    <a:cubicBezTo>
                      <a:pt x="235820" y="275331"/>
                      <a:pt x="236082" y="275462"/>
                      <a:pt x="236344" y="275725"/>
                    </a:cubicBezTo>
                    <a:cubicBezTo>
                      <a:pt x="236739" y="275987"/>
                      <a:pt x="237001" y="276250"/>
                      <a:pt x="237395" y="276512"/>
                    </a:cubicBezTo>
                    <a:cubicBezTo>
                      <a:pt x="237789" y="276775"/>
                      <a:pt x="238051" y="276906"/>
                      <a:pt x="238445" y="277168"/>
                    </a:cubicBezTo>
                    <a:cubicBezTo>
                      <a:pt x="238708" y="277300"/>
                      <a:pt x="239101" y="277562"/>
                      <a:pt x="239364" y="277694"/>
                    </a:cubicBezTo>
                    <a:cubicBezTo>
                      <a:pt x="239758" y="277825"/>
                      <a:pt x="240020" y="278087"/>
                      <a:pt x="240414" y="278219"/>
                    </a:cubicBezTo>
                    <a:cubicBezTo>
                      <a:pt x="240808" y="278350"/>
                      <a:pt x="241070" y="278612"/>
                      <a:pt x="241464" y="278744"/>
                    </a:cubicBezTo>
                    <a:cubicBezTo>
                      <a:pt x="241858" y="278875"/>
                      <a:pt x="242121" y="279006"/>
                      <a:pt x="242514" y="279137"/>
                    </a:cubicBezTo>
                    <a:cubicBezTo>
                      <a:pt x="242908" y="279269"/>
                      <a:pt x="243302" y="279400"/>
                      <a:pt x="243695" y="279531"/>
                    </a:cubicBezTo>
                    <a:cubicBezTo>
                      <a:pt x="243827" y="279531"/>
                      <a:pt x="243958" y="279663"/>
                      <a:pt x="244090" y="279663"/>
                    </a:cubicBezTo>
                    <a:cubicBezTo>
                      <a:pt x="243302" y="279663"/>
                      <a:pt x="242646" y="279663"/>
                      <a:pt x="241858" y="279663"/>
                    </a:cubicBezTo>
                    <a:cubicBezTo>
                      <a:pt x="109016" y="279663"/>
                      <a:pt x="984" y="387695"/>
                      <a:pt x="984" y="520536"/>
                    </a:cubicBezTo>
                    <a:cubicBezTo>
                      <a:pt x="984" y="653377"/>
                      <a:pt x="109016" y="761409"/>
                      <a:pt x="241858" y="761409"/>
                    </a:cubicBezTo>
                    <a:cubicBezTo>
                      <a:pt x="241989" y="761409"/>
                      <a:pt x="242121" y="761409"/>
                      <a:pt x="242251" y="761409"/>
                    </a:cubicBezTo>
                    <a:cubicBezTo>
                      <a:pt x="242383" y="761409"/>
                      <a:pt x="242514" y="761409"/>
                      <a:pt x="242646" y="761409"/>
                    </a:cubicBezTo>
                    <a:cubicBezTo>
                      <a:pt x="246321" y="761409"/>
                      <a:pt x="249865" y="761278"/>
                      <a:pt x="253540" y="761147"/>
                    </a:cubicBezTo>
                    <a:cubicBezTo>
                      <a:pt x="381131" y="755109"/>
                      <a:pt x="482863" y="649571"/>
                      <a:pt x="482863" y="520667"/>
                    </a:cubicBezTo>
                    <a:close/>
                    <a:moveTo>
                      <a:pt x="48372" y="520667"/>
                    </a:moveTo>
                    <a:cubicBezTo>
                      <a:pt x="48372" y="413948"/>
                      <a:pt x="135270" y="327049"/>
                      <a:pt x="241989" y="327049"/>
                    </a:cubicBezTo>
                    <a:cubicBezTo>
                      <a:pt x="348708" y="327049"/>
                      <a:pt x="435607" y="413948"/>
                      <a:pt x="435607" y="520667"/>
                    </a:cubicBezTo>
                    <a:cubicBezTo>
                      <a:pt x="435607" y="568973"/>
                      <a:pt x="417755" y="613341"/>
                      <a:pt x="388351" y="647208"/>
                    </a:cubicBezTo>
                    <a:cubicBezTo>
                      <a:pt x="387826" y="646551"/>
                      <a:pt x="387170" y="646026"/>
                      <a:pt x="386513" y="645501"/>
                    </a:cubicBezTo>
                    <a:cubicBezTo>
                      <a:pt x="359472" y="620955"/>
                      <a:pt x="321405" y="604677"/>
                      <a:pt x="278744" y="598508"/>
                    </a:cubicBezTo>
                    <a:cubicBezTo>
                      <a:pt x="324949" y="582756"/>
                      <a:pt x="358160" y="538913"/>
                      <a:pt x="358160" y="487457"/>
                    </a:cubicBezTo>
                    <a:cubicBezTo>
                      <a:pt x="358160" y="422743"/>
                      <a:pt x="305522" y="370236"/>
                      <a:pt x="240939" y="370236"/>
                    </a:cubicBezTo>
                    <a:cubicBezTo>
                      <a:pt x="176356" y="370236"/>
                      <a:pt x="123718" y="422874"/>
                      <a:pt x="123718" y="487457"/>
                    </a:cubicBezTo>
                    <a:cubicBezTo>
                      <a:pt x="123718" y="538913"/>
                      <a:pt x="157060" y="582756"/>
                      <a:pt x="203266" y="598508"/>
                    </a:cubicBezTo>
                    <a:cubicBezTo>
                      <a:pt x="162048" y="604415"/>
                      <a:pt x="124900" y="620036"/>
                      <a:pt x="97990" y="643270"/>
                    </a:cubicBezTo>
                    <a:cubicBezTo>
                      <a:pt x="96809" y="644189"/>
                      <a:pt x="95759" y="645239"/>
                      <a:pt x="94840" y="646420"/>
                    </a:cubicBezTo>
                    <a:cubicBezTo>
                      <a:pt x="65961" y="612553"/>
                      <a:pt x="48372" y="568579"/>
                      <a:pt x="48372" y="520667"/>
                    </a:cubicBezTo>
                    <a:close/>
                    <a:moveTo>
                      <a:pt x="242383" y="714285"/>
                    </a:moveTo>
                    <a:cubicBezTo>
                      <a:pt x="202741" y="714154"/>
                      <a:pt x="165461" y="699714"/>
                      <a:pt x="136451" y="673199"/>
                    </a:cubicBezTo>
                    <a:cubicBezTo>
                      <a:pt x="162573" y="654296"/>
                      <a:pt x="200903" y="643138"/>
                      <a:pt x="241070" y="643138"/>
                    </a:cubicBezTo>
                    <a:cubicBezTo>
                      <a:pt x="282419" y="643138"/>
                      <a:pt x="321537" y="654821"/>
                      <a:pt x="347659" y="674642"/>
                    </a:cubicBezTo>
                    <a:cubicBezTo>
                      <a:pt x="320749" y="698533"/>
                      <a:pt x="287013" y="712316"/>
                      <a:pt x="251178" y="714154"/>
                    </a:cubicBezTo>
                    <a:cubicBezTo>
                      <a:pt x="248290" y="714154"/>
                      <a:pt x="245271" y="714285"/>
                      <a:pt x="242383" y="714285"/>
                    </a:cubicBezTo>
                    <a:close/>
                    <a:moveTo>
                      <a:pt x="240939" y="557553"/>
                    </a:moveTo>
                    <a:cubicBezTo>
                      <a:pt x="202347" y="557553"/>
                      <a:pt x="170974" y="526181"/>
                      <a:pt x="170974" y="487588"/>
                    </a:cubicBezTo>
                    <a:cubicBezTo>
                      <a:pt x="170974" y="448996"/>
                      <a:pt x="202347" y="417623"/>
                      <a:pt x="240939" y="417623"/>
                    </a:cubicBezTo>
                    <a:cubicBezTo>
                      <a:pt x="279532" y="417623"/>
                      <a:pt x="310904" y="448996"/>
                      <a:pt x="310904" y="487588"/>
                    </a:cubicBezTo>
                    <a:cubicBezTo>
                      <a:pt x="310904" y="526049"/>
                      <a:pt x="279532" y="557553"/>
                      <a:pt x="240939" y="5575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>
                  <a:latin typeface="Lato Light" panose="020F0302020204030203" pitchFamily="34" charset="77"/>
                </a:endParaRPr>
              </a:p>
            </p:txBody>
          </p:sp>
          <p:sp>
            <p:nvSpPr>
              <p:cNvPr id="9" name="Forma libre 89">
                <a:extLst>
                  <a:ext uri="{FF2B5EF4-FFF2-40B4-BE49-F238E27FC236}">
                    <a16:creationId xmlns:a16="http://schemas.microsoft.com/office/drawing/2014/main" id="{A0B1A3DB-8A8E-FD7F-44E8-E8604BA8DCB2}"/>
                  </a:ext>
                </a:extLst>
              </p:cNvPr>
              <p:cNvSpPr/>
              <p:nvPr/>
            </p:nvSpPr>
            <p:spPr>
              <a:xfrm>
                <a:off x="5165585" y="3443899"/>
                <a:ext cx="286160" cy="280910"/>
              </a:xfrm>
              <a:custGeom>
                <a:avLst/>
                <a:gdLst>
                  <a:gd name="connsiteX0" fmla="*/ 262926 w 286160"/>
                  <a:gd name="connsiteY0" fmla="*/ 233063 h 280909"/>
                  <a:gd name="connsiteX1" fmla="*/ 140192 w 286160"/>
                  <a:gd name="connsiteY1" fmla="*/ 218361 h 280909"/>
                  <a:gd name="connsiteX2" fmla="*/ 105538 w 286160"/>
                  <a:gd name="connsiteY2" fmla="*/ 152466 h 280909"/>
                  <a:gd name="connsiteX3" fmla="*/ 105538 w 286160"/>
                  <a:gd name="connsiteY3" fmla="*/ 81582 h 280909"/>
                  <a:gd name="connsiteX4" fmla="*/ 122209 w 286160"/>
                  <a:gd name="connsiteY4" fmla="*/ 98253 h 280909"/>
                  <a:gd name="connsiteX5" fmla="*/ 138880 w 286160"/>
                  <a:gd name="connsiteY5" fmla="*/ 105210 h 280909"/>
                  <a:gd name="connsiteX6" fmla="*/ 155550 w 286160"/>
                  <a:gd name="connsiteY6" fmla="*/ 98253 h 280909"/>
                  <a:gd name="connsiteX7" fmla="*/ 155550 w 286160"/>
                  <a:gd name="connsiteY7" fmla="*/ 64780 h 280909"/>
                  <a:gd name="connsiteX8" fmla="*/ 98581 w 286160"/>
                  <a:gd name="connsiteY8" fmla="*/ 7810 h 280909"/>
                  <a:gd name="connsiteX9" fmla="*/ 98450 w 286160"/>
                  <a:gd name="connsiteY9" fmla="*/ 7810 h 280909"/>
                  <a:gd name="connsiteX10" fmla="*/ 96743 w 286160"/>
                  <a:gd name="connsiteY10" fmla="*/ 6366 h 280909"/>
                  <a:gd name="connsiteX11" fmla="*/ 95956 w 286160"/>
                  <a:gd name="connsiteY11" fmla="*/ 5710 h 280909"/>
                  <a:gd name="connsiteX12" fmla="*/ 94905 w 286160"/>
                  <a:gd name="connsiteY12" fmla="*/ 4922 h 280909"/>
                  <a:gd name="connsiteX13" fmla="*/ 93855 w 286160"/>
                  <a:gd name="connsiteY13" fmla="*/ 4266 h 280909"/>
                  <a:gd name="connsiteX14" fmla="*/ 92937 w 286160"/>
                  <a:gd name="connsiteY14" fmla="*/ 3741 h 280909"/>
                  <a:gd name="connsiteX15" fmla="*/ 91886 w 286160"/>
                  <a:gd name="connsiteY15" fmla="*/ 3216 h 280909"/>
                  <a:gd name="connsiteX16" fmla="*/ 90836 w 286160"/>
                  <a:gd name="connsiteY16" fmla="*/ 2691 h 280909"/>
                  <a:gd name="connsiteX17" fmla="*/ 89786 w 286160"/>
                  <a:gd name="connsiteY17" fmla="*/ 2297 h 280909"/>
                  <a:gd name="connsiteX18" fmla="*/ 88605 w 286160"/>
                  <a:gd name="connsiteY18" fmla="*/ 1903 h 280909"/>
                  <a:gd name="connsiteX19" fmla="*/ 87554 w 286160"/>
                  <a:gd name="connsiteY19" fmla="*/ 1641 h 280909"/>
                  <a:gd name="connsiteX20" fmla="*/ 86373 w 286160"/>
                  <a:gd name="connsiteY20" fmla="*/ 1378 h 280909"/>
                  <a:gd name="connsiteX21" fmla="*/ 85192 w 286160"/>
                  <a:gd name="connsiteY21" fmla="*/ 1247 h 280909"/>
                  <a:gd name="connsiteX22" fmla="*/ 84142 w 286160"/>
                  <a:gd name="connsiteY22" fmla="*/ 1116 h 280909"/>
                  <a:gd name="connsiteX23" fmla="*/ 81779 w 286160"/>
                  <a:gd name="connsiteY23" fmla="*/ 984 h 280909"/>
                  <a:gd name="connsiteX24" fmla="*/ 81779 w 286160"/>
                  <a:gd name="connsiteY24" fmla="*/ 984 h 280909"/>
                  <a:gd name="connsiteX25" fmla="*/ 81779 w 286160"/>
                  <a:gd name="connsiteY25" fmla="*/ 984 h 280909"/>
                  <a:gd name="connsiteX26" fmla="*/ 81779 w 286160"/>
                  <a:gd name="connsiteY26" fmla="*/ 984 h 280909"/>
                  <a:gd name="connsiteX27" fmla="*/ 79416 w 286160"/>
                  <a:gd name="connsiteY27" fmla="*/ 1116 h 280909"/>
                  <a:gd name="connsiteX28" fmla="*/ 78366 w 286160"/>
                  <a:gd name="connsiteY28" fmla="*/ 1247 h 280909"/>
                  <a:gd name="connsiteX29" fmla="*/ 77053 w 286160"/>
                  <a:gd name="connsiteY29" fmla="*/ 1378 h 280909"/>
                  <a:gd name="connsiteX30" fmla="*/ 75872 w 286160"/>
                  <a:gd name="connsiteY30" fmla="*/ 1641 h 280909"/>
                  <a:gd name="connsiteX31" fmla="*/ 74691 w 286160"/>
                  <a:gd name="connsiteY31" fmla="*/ 1903 h 280909"/>
                  <a:gd name="connsiteX32" fmla="*/ 73640 w 286160"/>
                  <a:gd name="connsiteY32" fmla="*/ 2297 h 280909"/>
                  <a:gd name="connsiteX33" fmla="*/ 72590 w 286160"/>
                  <a:gd name="connsiteY33" fmla="*/ 2691 h 280909"/>
                  <a:gd name="connsiteX34" fmla="*/ 71671 w 286160"/>
                  <a:gd name="connsiteY34" fmla="*/ 3085 h 280909"/>
                  <a:gd name="connsiteX35" fmla="*/ 70490 w 286160"/>
                  <a:gd name="connsiteY35" fmla="*/ 3610 h 280909"/>
                  <a:gd name="connsiteX36" fmla="*/ 69571 w 286160"/>
                  <a:gd name="connsiteY36" fmla="*/ 4135 h 280909"/>
                  <a:gd name="connsiteX37" fmla="*/ 68521 w 286160"/>
                  <a:gd name="connsiteY37" fmla="*/ 4791 h 280909"/>
                  <a:gd name="connsiteX38" fmla="*/ 67602 w 286160"/>
                  <a:gd name="connsiteY38" fmla="*/ 5447 h 280909"/>
                  <a:gd name="connsiteX39" fmla="*/ 66815 w 286160"/>
                  <a:gd name="connsiteY39" fmla="*/ 6104 h 280909"/>
                  <a:gd name="connsiteX40" fmla="*/ 66683 w 286160"/>
                  <a:gd name="connsiteY40" fmla="*/ 6104 h 280909"/>
                  <a:gd name="connsiteX41" fmla="*/ 64977 w 286160"/>
                  <a:gd name="connsiteY41" fmla="*/ 7548 h 280909"/>
                  <a:gd name="connsiteX42" fmla="*/ 64846 w 286160"/>
                  <a:gd name="connsiteY42" fmla="*/ 7679 h 280909"/>
                  <a:gd name="connsiteX43" fmla="*/ 7876 w 286160"/>
                  <a:gd name="connsiteY43" fmla="*/ 64649 h 280909"/>
                  <a:gd name="connsiteX44" fmla="*/ 7876 w 286160"/>
                  <a:gd name="connsiteY44" fmla="*/ 98121 h 280909"/>
                  <a:gd name="connsiteX45" fmla="*/ 24547 w 286160"/>
                  <a:gd name="connsiteY45" fmla="*/ 105078 h 280909"/>
                  <a:gd name="connsiteX46" fmla="*/ 41218 w 286160"/>
                  <a:gd name="connsiteY46" fmla="*/ 98121 h 280909"/>
                  <a:gd name="connsiteX47" fmla="*/ 57889 w 286160"/>
                  <a:gd name="connsiteY47" fmla="*/ 81450 h 280909"/>
                  <a:gd name="connsiteX48" fmla="*/ 57889 w 286160"/>
                  <a:gd name="connsiteY48" fmla="*/ 152334 h 280909"/>
                  <a:gd name="connsiteX49" fmla="*/ 120109 w 286160"/>
                  <a:gd name="connsiteY49" fmla="*/ 261285 h 280909"/>
                  <a:gd name="connsiteX50" fmla="*/ 262533 w 286160"/>
                  <a:gd name="connsiteY50" fmla="*/ 280319 h 280909"/>
                  <a:gd name="connsiteX51" fmla="*/ 286161 w 286160"/>
                  <a:gd name="connsiteY51" fmla="*/ 256691 h 280909"/>
                  <a:gd name="connsiteX52" fmla="*/ 262926 w 286160"/>
                  <a:gd name="connsiteY52" fmla="*/ 233063 h 280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86160" h="280909">
                    <a:moveTo>
                      <a:pt x="262926" y="233063"/>
                    </a:moveTo>
                    <a:cubicBezTo>
                      <a:pt x="208582" y="233063"/>
                      <a:pt x="166839" y="230569"/>
                      <a:pt x="140192" y="218361"/>
                    </a:cubicBezTo>
                    <a:cubicBezTo>
                      <a:pt x="122996" y="210485"/>
                      <a:pt x="105538" y="196571"/>
                      <a:pt x="105538" y="152466"/>
                    </a:cubicBezTo>
                    <a:lnTo>
                      <a:pt x="105538" y="81582"/>
                    </a:lnTo>
                    <a:lnTo>
                      <a:pt x="122209" y="98253"/>
                    </a:lnTo>
                    <a:cubicBezTo>
                      <a:pt x="126803" y="102847"/>
                      <a:pt x="132841" y="105210"/>
                      <a:pt x="138880" y="105210"/>
                    </a:cubicBezTo>
                    <a:cubicBezTo>
                      <a:pt x="144918" y="105210"/>
                      <a:pt x="150956" y="102847"/>
                      <a:pt x="155550" y="98253"/>
                    </a:cubicBezTo>
                    <a:cubicBezTo>
                      <a:pt x="164739" y="89064"/>
                      <a:pt x="164739" y="74100"/>
                      <a:pt x="155550" y="64780"/>
                    </a:cubicBezTo>
                    <a:lnTo>
                      <a:pt x="98581" y="7810"/>
                    </a:lnTo>
                    <a:cubicBezTo>
                      <a:pt x="98581" y="7810"/>
                      <a:pt x="98581" y="7810"/>
                      <a:pt x="98450" y="7810"/>
                    </a:cubicBezTo>
                    <a:cubicBezTo>
                      <a:pt x="97925" y="7285"/>
                      <a:pt x="97399" y="6760"/>
                      <a:pt x="96743" y="6366"/>
                    </a:cubicBezTo>
                    <a:cubicBezTo>
                      <a:pt x="96481" y="6104"/>
                      <a:pt x="96218" y="5972"/>
                      <a:pt x="95956" y="5710"/>
                    </a:cubicBezTo>
                    <a:cubicBezTo>
                      <a:pt x="95562" y="5447"/>
                      <a:pt x="95299" y="5185"/>
                      <a:pt x="94905" y="4922"/>
                    </a:cubicBezTo>
                    <a:cubicBezTo>
                      <a:pt x="94512" y="4660"/>
                      <a:pt x="94249" y="4529"/>
                      <a:pt x="93855" y="4266"/>
                    </a:cubicBezTo>
                    <a:cubicBezTo>
                      <a:pt x="93593" y="4135"/>
                      <a:pt x="93199" y="3872"/>
                      <a:pt x="92937" y="3741"/>
                    </a:cubicBezTo>
                    <a:cubicBezTo>
                      <a:pt x="92543" y="3610"/>
                      <a:pt x="92280" y="3347"/>
                      <a:pt x="91886" y="3216"/>
                    </a:cubicBezTo>
                    <a:cubicBezTo>
                      <a:pt x="91492" y="3085"/>
                      <a:pt x="91230" y="2822"/>
                      <a:pt x="90836" y="2691"/>
                    </a:cubicBezTo>
                    <a:cubicBezTo>
                      <a:pt x="90443" y="2560"/>
                      <a:pt x="90180" y="2428"/>
                      <a:pt x="89786" y="2297"/>
                    </a:cubicBezTo>
                    <a:cubicBezTo>
                      <a:pt x="89392" y="2166"/>
                      <a:pt x="88999" y="2034"/>
                      <a:pt x="88605" y="1903"/>
                    </a:cubicBezTo>
                    <a:cubicBezTo>
                      <a:pt x="88211" y="1772"/>
                      <a:pt x="87948" y="1772"/>
                      <a:pt x="87554" y="1641"/>
                    </a:cubicBezTo>
                    <a:cubicBezTo>
                      <a:pt x="87161" y="1509"/>
                      <a:pt x="86767" y="1378"/>
                      <a:pt x="86373" y="1378"/>
                    </a:cubicBezTo>
                    <a:cubicBezTo>
                      <a:pt x="85979" y="1247"/>
                      <a:pt x="85585" y="1247"/>
                      <a:pt x="85192" y="1247"/>
                    </a:cubicBezTo>
                    <a:cubicBezTo>
                      <a:pt x="84798" y="1247"/>
                      <a:pt x="84536" y="1116"/>
                      <a:pt x="84142" y="1116"/>
                    </a:cubicBezTo>
                    <a:cubicBezTo>
                      <a:pt x="83354" y="984"/>
                      <a:pt x="82567" y="984"/>
                      <a:pt x="81779" y="984"/>
                    </a:cubicBezTo>
                    <a:cubicBezTo>
                      <a:pt x="81779" y="984"/>
                      <a:pt x="81779" y="984"/>
                      <a:pt x="81779" y="984"/>
                    </a:cubicBezTo>
                    <a:cubicBezTo>
                      <a:pt x="81779" y="984"/>
                      <a:pt x="81779" y="984"/>
                      <a:pt x="81779" y="984"/>
                    </a:cubicBezTo>
                    <a:cubicBezTo>
                      <a:pt x="81779" y="984"/>
                      <a:pt x="81779" y="984"/>
                      <a:pt x="81779" y="984"/>
                    </a:cubicBezTo>
                    <a:cubicBezTo>
                      <a:pt x="80991" y="984"/>
                      <a:pt x="80204" y="984"/>
                      <a:pt x="79416" y="1116"/>
                    </a:cubicBezTo>
                    <a:cubicBezTo>
                      <a:pt x="79022" y="1116"/>
                      <a:pt x="78760" y="1247"/>
                      <a:pt x="78366" y="1247"/>
                    </a:cubicBezTo>
                    <a:cubicBezTo>
                      <a:pt x="77972" y="1247"/>
                      <a:pt x="77447" y="1378"/>
                      <a:pt x="77053" y="1378"/>
                    </a:cubicBezTo>
                    <a:cubicBezTo>
                      <a:pt x="76660" y="1509"/>
                      <a:pt x="76266" y="1509"/>
                      <a:pt x="75872" y="1641"/>
                    </a:cubicBezTo>
                    <a:cubicBezTo>
                      <a:pt x="75478" y="1772"/>
                      <a:pt x="75084" y="1772"/>
                      <a:pt x="74691" y="1903"/>
                    </a:cubicBezTo>
                    <a:cubicBezTo>
                      <a:pt x="74297" y="2034"/>
                      <a:pt x="74034" y="2166"/>
                      <a:pt x="73640" y="2297"/>
                    </a:cubicBezTo>
                    <a:cubicBezTo>
                      <a:pt x="73247" y="2428"/>
                      <a:pt x="72853" y="2560"/>
                      <a:pt x="72590" y="2691"/>
                    </a:cubicBezTo>
                    <a:cubicBezTo>
                      <a:pt x="72196" y="2822"/>
                      <a:pt x="71934" y="2953"/>
                      <a:pt x="71671" y="3085"/>
                    </a:cubicBezTo>
                    <a:cubicBezTo>
                      <a:pt x="71278" y="3216"/>
                      <a:pt x="70884" y="3478"/>
                      <a:pt x="70490" y="3610"/>
                    </a:cubicBezTo>
                    <a:cubicBezTo>
                      <a:pt x="70227" y="3741"/>
                      <a:pt x="69834" y="4003"/>
                      <a:pt x="69571" y="4135"/>
                    </a:cubicBezTo>
                    <a:cubicBezTo>
                      <a:pt x="69177" y="4397"/>
                      <a:pt x="68784" y="4529"/>
                      <a:pt x="68521" y="4791"/>
                    </a:cubicBezTo>
                    <a:cubicBezTo>
                      <a:pt x="68258" y="5054"/>
                      <a:pt x="67865" y="5316"/>
                      <a:pt x="67602" y="5447"/>
                    </a:cubicBezTo>
                    <a:cubicBezTo>
                      <a:pt x="67340" y="5710"/>
                      <a:pt x="67077" y="5841"/>
                      <a:pt x="66815" y="6104"/>
                    </a:cubicBezTo>
                    <a:cubicBezTo>
                      <a:pt x="66815" y="6104"/>
                      <a:pt x="66815" y="6104"/>
                      <a:pt x="66683" y="6104"/>
                    </a:cubicBezTo>
                    <a:cubicBezTo>
                      <a:pt x="66158" y="6629"/>
                      <a:pt x="65502" y="7023"/>
                      <a:pt x="64977" y="7548"/>
                    </a:cubicBezTo>
                    <a:cubicBezTo>
                      <a:pt x="64977" y="7548"/>
                      <a:pt x="64977" y="7548"/>
                      <a:pt x="64846" y="7679"/>
                    </a:cubicBezTo>
                    <a:lnTo>
                      <a:pt x="7876" y="64649"/>
                    </a:lnTo>
                    <a:cubicBezTo>
                      <a:pt x="-1313" y="73837"/>
                      <a:pt x="-1313" y="88801"/>
                      <a:pt x="7876" y="98121"/>
                    </a:cubicBezTo>
                    <a:cubicBezTo>
                      <a:pt x="12470" y="102716"/>
                      <a:pt x="18509" y="105078"/>
                      <a:pt x="24547" y="105078"/>
                    </a:cubicBezTo>
                    <a:cubicBezTo>
                      <a:pt x="30585" y="105078"/>
                      <a:pt x="36623" y="102716"/>
                      <a:pt x="41218" y="98121"/>
                    </a:cubicBezTo>
                    <a:lnTo>
                      <a:pt x="57889" y="81450"/>
                    </a:lnTo>
                    <a:lnTo>
                      <a:pt x="57889" y="152334"/>
                    </a:lnTo>
                    <a:cubicBezTo>
                      <a:pt x="57889" y="206416"/>
                      <a:pt x="78235" y="241989"/>
                      <a:pt x="120109" y="261285"/>
                    </a:cubicBezTo>
                    <a:cubicBezTo>
                      <a:pt x="154632" y="277168"/>
                      <a:pt x="200181" y="280319"/>
                      <a:pt x="262533" y="280319"/>
                    </a:cubicBezTo>
                    <a:cubicBezTo>
                      <a:pt x="275528" y="280319"/>
                      <a:pt x="286161" y="269686"/>
                      <a:pt x="286161" y="256691"/>
                    </a:cubicBezTo>
                    <a:cubicBezTo>
                      <a:pt x="286161" y="243695"/>
                      <a:pt x="275921" y="233063"/>
                      <a:pt x="262926" y="2330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>
                  <a:latin typeface="Lato Light" panose="020F0302020204030203" pitchFamily="34" charset="77"/>
                </a:endParaRPr>
              </a:p>
            </p:txBody>
          </p:sp>
        </p:grpSp>
      </p:grp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A892A75-F351-1B73-0767-26480063C0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188111"/>
              </p:ext>
            </p:extLst>
          </p:nvPr>
        </p:nvGraphicFramePr>
        <p:xfrm>
          <a:off x="6189307" y="4959067"/>
          <a:ext cx="10658476" cy="6424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75E95FD-1ABC-6A56-D2BA-4040C4DA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5488" y="8787077"/>
            <a:ext cx="5078545" cy="40925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65C0EC-F577-8885-E24F-DAFF2F06A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71" y="3757535"/>
            <a:ext cx="5155622" cy="4503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FEA1E1-F089-40B9-8139-65527918F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71" y="9610531"/>
            <a:ext cx="5078545" cy="3732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028d0c432_0_116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95" name="Google Shape;195;g27028d0c432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7025" y="8995550"/>
            <a:ext cx="10829925" cy="384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6" name="Google Shape;196;g27028d0c432_0_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75" y="7396675"/>
            <a:ext cx="6472250" cy="507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7" name="Google Shape;197;g27028d0c432_0_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21200" y="7453213"/>
            <a:ext cx="6472251" cy="496348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7210631" y="1022191"/>
            <a:ext cx="9962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dirty="0">
                <a:solidFill>
                  <a:srgbClr val="44546A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What comes next?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" pitchFamily="2" charset="77"/>
              <a:ea typeface="Lato Heavy" charset="0"/>
              <a:cs typeface="Poppins" pitchFamily="2" charset="77"/>
            </a:endParaRPr>
          </a:p>
        </p:txBody>
      </p:sp>
      <p:sp>
        <p:nvSpPr>
          <p:cNvPr id="2" name="CuadroTexto 395">
            <a:extLst>
              <a:ext uri="{FF2B5EF4-FFF2-40B4-BE49-F238E27FC236}">
                <a16:creationId xmlns:a16="http://schemas.microsoft.com/office/drawing/2014/main" id="{4969EED0-9A0D-C400-0952-05EE4BEC3C1B}"/>
              </a:ext>
            </a:extLst>
          </p:cNvPr>
          <p:cNvSpPr txBox="1"/>
          <p:nvPr/>
        </p:nvSpPr>
        <p:spPr>
          <a:xfrm>
            <a:off x="7724283" y="2688188"/>
            <a:ext cx="82924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Research Infrastructure</a:t>
            </a: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kern="1200" dirty="0">
              <a:solidFill>
                <a:srgbClr val="44546A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Community Software</a:t>
            </a: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kern="1200" dirty="0">
              <a:solidFill>
                <a:srgbClr val="44546A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Applied Snow Science</a:t>
            </a: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kern="1200" dirty="0">
              <a:solidFill>
                <a:srgbClr val="44546A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Cross-Mission Collaborations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7028d0c432_0_123"/>
          <p:cNvSpPr/>
          <p:nvPr/>
        </p:nvSpPr>
        <p:spPr>
          <a:xfrm>
            <a:off x="0" y="-1787"/>
            <a:ext cx="7774500" cy="1371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27028d0c432_0_123"/>
          <p:cNvSpPr/>
          <p:nvPr/>
        </p:nvSpPr>
        <p:spPr>
          <a:xfrm>
            <a:off x="0" y="3413830"/>
            <a:ext cx="12192000" cy="63397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1" name="Google Shape;311;g27028d0c432_0_123"/>
          <p:cNvGrpSpPr/>
          <p:nvPr/>
        </p:nvGrpSpPr>
        <p:grpSpPr>
          <a:xfrm>
            <a:off x="12938435" y="3216904"/>
            <a:ext cx="10212928" cy="2609756"/>
            <a:chOff x="12892036" y="5421086"/>
            <a:chExt cx="10209865" cy="2608973"/>
          </a:xfrm>
        </p:grpSpPr>
        <p:grpSp>
          <p:nvGrpSpPr>
            <p:cNvPr id="312" name="Google Shape;312;g27028d0c432_0_123"/>
            <p:cNvGrpSpPr/>
            <p:nvPr/>
          </p:nvGrpSpPr>
          <p:grpSpPr>
            <a:xfrm>
              <a:off x="12892036" y="5421086"/>
              <a:ext cx="925567" cy="1044900"/>
              <a:chOff x="12892036" y="1926772"/>
              <a:chExt cx="925567" cy="1044900"/>
            </a:xfrm>
          </p:grpSpPr>
          <p:sp>
            <p:nvSpPr>
              <p:cNvPr id="313" name="Google Shape;313;g27028d0c432_0_123"/>
              <p:cNvSpPr/>
              <p:nvPr/>
            </p:nvSpPr>
            <p:spPr>
              <a:xfrm>
                <a:off x="12892036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g27028d0c432_0_123"/>
              <p:cNvSpPr/>
              <p:nvPr/>
            </p:nvSpPr>
            <p:spPr>
              <a:xfrm>
                <a:off x="13281503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5" name="Google Shape;315;g27028d0c432_0_123"/>
            <p:cNvSpPr txBox="1"/>
            <p:nvPr/>
          </p:nvSpPr>
          <p:spPr>
            <a:xfrm>
              <a:off x="14466701" y="6460910"/>
              <a:ext cx="8635200" cy="1569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Allows researchers to continue cloud optimized workflows and maintain collaborations after workshops.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g27028d0c432_0_123"/>
            <p:cNvSpPr txBox="1"/>
            <p:nvPr/>
          </p:nvSpPr>
          <p:spPr>
            <a:xfrm>
              <a:off x="14466701" y="5571891"/>
              <a:ext cx="86352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Persistent </a:t>
              </a:r>
              <a:r>
                <a:rPr lang="en-US" sz="4000" b="1" i="0" u="none" strike="noStrike" cap="none" dirty="0" err="1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JupyterHub</a:t>
              </a:r>
              <a:r>
                <a:rPr lang="en-US" sz="4000" b="1" dirty="0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Access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7" name="Google Shape;317;g27028d0c432_0_123"/>
          <p:cNvGrpSpPr/>
          <p:nvPr/>
        </p:nvGrpSpPr>
        <p:grpSpPr>
          <a:xfrm>
            <a:off x="12938435" y="6403605"/>
            <a:ext cx="10528923" cy="2117314"/>
            <a:chOff x="12892036" y="5421086"/>
            <a:chExt cx="10525765" cy="2116679"/>
          </a:xfrm>
        </p:grpSpPr>
        <p:grpSp>
          <p:nvGrpSpPr>
            <p:cNvPr id="318" name="Google Shape;318;g27028d0c432_0_123"/>
            <p:cNvGrpSpPr/>
            <p:nvPr/>
          </p:nvGrpSpPr>
          <p:grpSpPr>
            <a:xfrm>
              <a:off x="12892036" y="5421086"/>
              <a:ext cx="925567" cy="1044900"/>
              <a:chOff x="12892036" y="1926772"/>
              <a:chExt cx="925567" cy="1044900"/>
            </a:xfrm>
          </p:grpSpPr>
          <p:sp>
            <p:nvSpPr>
              <p:cNvPr id="319" name="Google Shape;319;g27028d0c432_0_123"/>
              <p:cNvSpPr/>
              <p:nvPr/>
            </p:nvSpPr>
            <p:spPr>
              <a:xfrm>
                <a:off x="12892036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g27028d0c432_0_123"/>
              <p:cNvSpPr/>
              <p:nvPr/>
            </p:nvSpPr>
            <p:spPr>
              <a:xfrm>
                <a:off x="13281503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1" name="Google Shape;321;g27028d0c432_0_123"/>
            <p:cNvSpPr txBox="1"/>
            <p:nvPr/>
          </p:nvSpPr>
          <p:spPr>
            <a:xfrm>
              <a:off x="14466701" y="6460910"/>
              <a:ext cx="8635200" cy="1076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We need a process for infusing project funding into shared community infrastructure.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27028d0c432_0_123"/>
            <p:cNvSpPr txBox="1"/>
            <p:nvPr/>
          </p:nvSpPr>
          <p:spPr>
            <a:xfrm>
              <a:off x="14466701" y="5571891"/>
              <a:ext cx="89511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Clarity on Funding Model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g27028d0c432_0_123"/>
          <p:cNvGrpSpPr/>
          <p:nvPr/>
        </p:nvGrpSpPr>
        <p:grpSpPr>
          <a:xfrm>
            <a:off x="12938435" y="9243617"/>
            <a:ext cx="10212928" cy="3923182"/>
            <a:chOff x="12892036" y="5421086"/>
            <a:chExt cx="10209865" cy="3922004"/>
          </a:xfrm>
        </p:grpSpPr>
        <p:grpSp>
          <p:nvGrpSpPr>
            <p:cNvPr id="324" name="Google Shape;324;g27028d0c432_0_123"/>
            <p:cNvGrpSpPr/>
            <p:nvPr/>
          </p:nvGrpSpPr>
          <p:grpSpPr>
            <a:xfrm>
              <a:off x="12892036" y="5421086"/>
              <a:ext cx="925567" cy="1044900"/>
              <a:chOff x="12892036" y="1926772"/>
              <a:chExt cx="925567" cy="1044900"/>
            </a:xfrm>
          </p:grpSpPr>
          <p:sp>
            <p:nvSpPr>
              <p:cNvPr id="325" name="Google Shape;325;g27028d0c432_0_123"/>
              <p:cNvSpPr/>
              <p:nvPr/>
            </p:nvSpPr>
            <p:spPr>
              <a:xfrm>
                <a:off x="12892036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g27028d0c432_0_123"/>
              <p:cNvSpPr/>
              <p:nvPr/>
            </p:nvSpPr>
            <p:spPr>
              <a:xfrm>
                <a:off x="13281503" y="1926772"/>
                <a:ext cx="536100" cy="1044900"/>
              </a:xfrm>
              <a:prstGeom prst="chevron">
                <a:avLst>
                  <a:gd name="adj" fmla="val 5762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endParaRPr sz="3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7" name="Google Shape;327;g27028d0c432_0_123"/>
            <p:cNvSpPr txBox="1"/>
            <p:nvPr/>
          </p:nvSpPr>
          <p:spPr>
            <a:xfrm>
              <a:off x="14466701" y="6789352"/>
              <a:ext cx="8635200" cy="2553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We need a place to host community-designed databases, and a process for maintaining them. We need access to GPU and multiple processors for large modeling and ML workflows.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27028d0c432_0_123"/>
            <p:cNvSpPr txBox="1"/>
            <p:nvPr/>
          </p:nvSpPr>
          <p:spPr>
            <a:xfrm>
              <a:off x="14466701" y="5590137"/>
              <a:ext cx="8635200" cy="1323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Expand to include data access and compute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CuadroTexto 350">
            <a:extLst>
              <a:ext uri="{FF2B5EF4-FFF2-40B4-BE49-F238E27FC236}">
                <a16:creationId xmlns:a16="http://schemas.microsoft.com/office/drawing/2014/main" id="{6229E847-E11C-3EE6-3A4B-AA74EF8DB735}"/>
              </a:ext>
            </a:extLst>
          </p:cNvPr>
          <p:cNvSpPr txBox="1"/>
          <p:nvPr/>
        </p:nvSpPr>
        <p:spPr>
          <a:xfrm>
            <a:off x="9749807" y="303590"/>
            <a:ext cx="13401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44546A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Expanded Computing Infrastructure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B2E83"/>
      </a:accent1>
      <a:accent2>
        <a:srgbClr val="85754D"/>
      </a:accent2>
      <a:accent3>
        <a:srgbClr val="A5A5A5"/>
      </a:accent3>
      <a:accent4>
        <a:srgbClr val="B7A57A"/>
      </a:accent4>
      <a:accent5>
        <a:srgbClr val="5B9BD5"/>
      </a:accent5>
      <a:accent6>
        <a:srgbClr val="3F3F3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UW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2E83"/>
      </a:accent1>
      <a:accent2>
        <a:srgbClr val="85754D"/>
      </a:accent2>
      <a:accent3>
        <a:srgbClr val="A5A5A5"/>
      </a:accent3>
      <a:accent4>
        <a:srgbClr val="B7A57A"/>
      </a:accent4>
      <a:accent5>
        <a:srgbClr val="5B9BD5"/>
      </a:accent5>
      <a:accent6>
        <a:srgbClr val="3F3F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W-pptx-theme">
  <a:themeElements>
    <a:clrScheme name="UW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B2E83"/>
      </a:accent1>
      <a:accent2>
        <a:srgbClr val="85754D"/>
      </a:accent2>
      <a:accent3>
        <a:srgbClr val="A5A5A5"/>
      </a:accent3>
      <a:accent4>
        <a:srgbClr val="B7A57A"/>
      </a:accent4>
      <a:accent5>
        <a:srgbClr val="5B9BD5"/>
      </a:accent5>
      <a:accent6>
        <a:srgbClr val="3F3F3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-pptx-theme" id="{596A4355-A0DF-4A9E-B6C7-655F8F248196}" vid="{FFAC219C-4826-44AD-81AA-BE5364CBC3B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563</Words>
  <Application>Microsoft Office PowerPoint</Application>
  <PresentationFormat>Custom</PresentationFormat>
  <Paragraphs>97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Poppins SemiBold</vt:lpstr>
      <vt:lpstr>Poppins Medium</vt:lpstr>
      <vt:lpstr>Calibri Light</vt:lpstr>
      <vt:lpstr>Poppins</vt:lpstr>
      <vt:lpstr>Lato Light</vt:lpstr>
      <vt:lpstr>Office Theme</vt:lpstr>
      <vt:lpstr>2_Office Theme</vt:lpstr>
      <vt:lpstr>UW-pptx-theme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Anthony Arendt</dc:creator>
  <cp:lastModifiedBy>Anthony Arendt</cp:lastModifiedBy>
  <cp:revision>6</cp:revision>
  <dcterms:created xsi:type="dcterms:W3CDTF">2014-11-12T21:47:38Z</dcterms:created>
  <dcterms:modified xsi:type="dcterms:W3CDTF">2024-08-13T22:55:20Z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0x0101006F6D21BB41FFFE4B8A73CF583D10A585</vt:lpwstr>
  </property>
  <property fmtid="{D5CDD505-2E9C-101B-9397-08002B2CF9AE}" pid="4" name="Order">
    <vt:lpwstr>17800.0000000000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