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5"/>
  </p:notesMasterIdLst>
  <p:handoutMasterIdLst>
    <p:handoutMasterId r:id="rId26"/>
  </p:handoutMasterIdLst>
  <p:sldIdLst>
    <p:sldId id="256" r:id="rId5"/>
    <p:sldId id="6413" r:id="rId6"/>
    <p:sldId id="6414" r:id="rId7"/>
    <p:sldId id="6415" r:id="rId8"/>
    <p:sldId id="6372" r:id="rId9"/>
    <p:sldId id="381" r:id="rId10"/>
    <p:sldId id="6405" r:id="rId11"/>
    <p:sldId id="6402" r:id="rId12"/>
    <p:sldId id="380" r:id="rId13"/>
    <p:sldId id="6391" r:id="rId14"/>
    <p:sldId id="6406" r:id="rId15"/>
    <p:sldId id="3132" r:id="rId16"/>
    <p:sldId id="6403" r:id="rId17"/>
    <p:sldId id="258" r:id="rId18"/>
    <p:sldId id="6404" r:id="rId19"/>
    <p:sldId id="6412" r:id="rId20"/>
    <p:sldId id="6407" r:id="rId21"/>
    <p:sldId id="6408" r:id="rId22"/>
    <p:sldId id="6410" r:id="rId23"/>
    <p:sldId id="6411"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078F6B-7B12-6F4D-9AC7-0BF9521A98CA}" name="Vuyovich, Carrie M. (GSFC-6170)" initials="VCM(6" userId="S::cvuyovic@ndc.nasa.gov::8793eebb-c45d-450b-889b-881122ef66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ODIN" initials="TVS" lastIdx="3" clrIdx="0"/>
  <p:cmAuthor id="1" name="Juhee Srivastava" initials="JS" lastIdx="1" clrIdx="1"/>
  <p:cmAuthor id="2" name="Kern, Nina [USA]" initials="KN" lastIdx="2"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CC33"/>
    <a:srgbClr val="2683C6"/>
    <a:srgbClr val="125F8D"/>
    <a:srgbClr val="055B83"/>
    <a:srgbClr val="6F7FA1"/>
    <a:srgbClr val="203E50"/>
    <a:srgbClr val="318B71"/>
    <a:srgbClr val="62A39F"/>
    <a:srgbClr val="28C4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49" autoAdjust="0"/>
    <p:restoredTop sz="84088" autoAdjust="0"/>
  </p:normalViewPr>
  <p:slideViewPr>
    <p:cSldViewPr snapToGrid="0">
      <p:cViewPr>
        <p:scale>
          <a:sx n="47" d="100"/>
          <a:sy n="47" d="100"/>
        </p:scale>
        <p:origin x="918" y="3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60" d="100"/>
          <a:sy n="60" d="100"/>
        </p:scale>
        <p:origin x="-2755" y="-86"/>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vuyovic\Documents\Projects\SNOW%20MISSION\arcgis\coverage_analysis\percent%20coverage%20table%20(version%20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259577635688881"/>
          <c:y val="0.11506393330728208"/>
          <c:w val="0.72004881541400456"/>
          <c:h val="0.69931646079171406"/>
        </c:manualLayout>
      </c:layout>
      <c:scatterChart>
        <c:scatterStyle val="lineMarker"/>
        <c:varyColors val="0"/>
        <c:ser>
          <c:idx val="3"/>
          <c:order val="0"/>
          <c:tx>
            <c:v>2 pairs</c:v>
          </c:tx>
          <c:spPr>
            <a:ln w="3175" cap="rnd">
              <a:solidFill>
                <a:schemeClr val="tx2"/>
              </a:solidFill>
              <a:prstDash val="solid"/>
              <a:round/>
            </a:ln>
            <a:effectLst/>
          </c:spPr>
          <c:marker>
            <c:symbol val="circle"/>
            <c:size val="7"/>
            <c:spPr>
              <a:solidFill>
                <a:schemeClr val="tx2"/>
              </a:solidFill>
              <a:ln w="3175">
                <a:solidFill>
                  <a:schemeClr val="tx2"/>
                </a:solidFill>
                <a:prstDash val="sysDot"/>
              </a:ln>
              <a:effectLst/>
            </c:spPr>
          </c:marker>
          <c:xVal>
            <c:numRef>
              <c:f>'manual input'!$AA$3:$AA$25</c:f>
              <c:numCache>
                <c:formatCode>0.00</c:formatCode>
                <c:ptCount val="23"/>
                <c:pt idx="0">
                  <c:v>25</c:v>
                </c:pt>
                <c:pt idx="1">
                  <c:v>15</c:v>
                </c:pt>
                <c:pt idx="2">
                  <c:v>10</c:v>
                </c:pt>
                <c:pt idx="3">
                  <c:v>7.5</c:v>
                </c:pt>
                <c:pt idx="4">
                  <c:v>6</c:v>
                </c:pt>
                <c:pt idx="5">
                  <c:v>5</c:v>
                </c:pt>
                <c:pt idx="6">
                  <c:v>4.3</c:v>
                </c:pt>
                <c:pt idx="7">
                  <c:v>3.8</c:v>
                </c:pt>
                <c:pt idx="8">
                  <c:v>3.4</c:v>
                </c:pt>
                <c:pt idx="9">
                  <c:v>3</c:v>
                </c:pt>
                <c:pt idx="10">
                  <c:v>2.7</c:v>
                </c:pt>
                <c:pt idx="11">
                  <c:v>2.5</c:v>
                </c:pt>
                <c:pt idx="12">
                  <c:v>2.2999999999999998</c:v>
                </c:pt>
                <c:pt idx="13">
                  <c:v>2.15</c:v>
                </c:pt>
                <c:pt idx="14">
                  <c:v>2</c:v>
                </c:pt>
                <c:pt idx="15">
                  <c:v>1.8</c:v>
                </c:pt>
                <c:pt idx="16">
                  <c:v>1.7</c:v>
                </c:pt>
                <c:pt idx="17">
                  <c:v>1.6</c:v>
                </c:pt>
                <c:pt idx="18">
                  <c:v>1.5</c:v>
                </c:pt>
                <c:pt idx="19">
                  <c:v>1.4</c:v>
                </c:pt>
                <c:pt idx="20">
                  <c:v>1.3</c:v>
                </c:pt>
                <c:pt idx="21">
                  <c:v>1.2</c:v>
                </c:pt>
                <c:pt idx="22">
                  <c:v>1</c:v>
                </c:pt>
              </c:numCache>
            </c:numRef>
          </c:xVal>
          <c:yVal>
            <c:numRef>
              <c:f>'manual input'!$Z$3:$Z$25</c:f>
              <c:numCache>
                <c:formatCode>0%</c:formatCode>
                <c:ptCount val="23"/>
                <c:pt idx="0">
                  <c:v>1</c:v>
                </c:pt>
                <c:pt idx="1">
                  <c:v>0.98</c:v>
                </c:pt>
                <c:pt idx="2">
                  <c:v>0.87</c:v>
                </c:pt>
                <c:pt idx="3">
                  <c:v>0.62</c:v>
                </c:pt>
                <c:pt idx="4">
                  <c:v>0.41499999999999998</c:v>
                </c:pt>
                <c:pt idx="5">
                  <c:v>0.24</c:v>
                </c:pt>
                <c:pt idx="6">
                  <c:v>0.14000000000000001</c:v>
                </c:pt>
                <c:pt idx="7">
                  <c:v>0.08</c:v>
                </c:pt>
                <c:pt idx="8">
                  <c:v>0.05</c:v>
                </c:pt>
                <c:pt idx="9">
                  <c:v>0.04</c:v>
                </c:pt>
                <c:pt idx="10">
                  <c:v>0.03</c:v>
                </c:pt>
                <c:pt idx="11">
                  <c:v>0.02</c:v>
                </c:pt>
                <c:pt idx="12">
                  <c:v>1.7999999999999999E-2</c:v>
                </c:pt>
                <c:pt idx="13">
                  <c:v>1.4999999999999999E-2</c:v>
                </c:pt>
                <c:pt idx="14">
                  <c:v>0.01</c:v>
                </c:pt>
                <c:pt idx="15">
                  <c:v>8.9999999999999993E-3</c:v>
                </c:pt>
                <c:pt idx="16">
                  <c:v>8.0000000000000002E-3</c:v>
                </c:pt>
                <c:pt idx="17">
                  <c:v>7.0000000000000001E-3</c:v>
                </c:pt>
                <c:pt idx="18">
                  <c:v>6.0000000000000001E-3</c:v>
                </c:pt>
                <c:pt idx="19">
                  <c:v>5.0000000000000001E-3</c:v>
                </c:pt>
                <c:pt idx="20">
                  <c:v>4.0000000000000001E-3</c:v>
                </c:pt>
                <c:pt idx="21">
                  <c:v>2E-3</c:v>
                </c:pt>
                <c:pt idx="22">
                  <c:v>0</c:v>
                </c:pt>
              </c:numCache>
            </c:numRef>
          </c:yVal>
          <c:smooth val="1"/>
          <c:extLst>
            <c:ext xmlns:c16="http://schemas.microsoft.com/office/drawing/2014/chart" uri="{C3380CC4-5D6E-409C-BE32-E72D297353CC}">
              <c16:uniqueId val="{00000000-019D-4D3F-A629-22FE6B47C201}"/>
            </c:ext>
          </c:extLst>
        </c:ser>
        <c:ser>
          <c:idx val="2"/>
          <c:order val="1"/>
          <c:tx>
            <c:v>3 pairs</c:v>
          </c:tx>
          <c:spPr>
            <a:ln w="3175" cap="rnd">
              <a:solidFill>
                <a:schemeClr val="accent1"/>
              </a:solidFill>
              <a:prstDash val="solid"/>
              <a:round/>
            </a:ln>
            <a:effectLst/>
          </c:spPr>
          <c:marker>
            <c:symbol val="circle"/>
            <c:size val="7"/>
            <c:spPr>
              <a:solidFill>
                <a:schemeClr val="accent1"/>
              </a:solidFill>
              <a:ln w="9525">
                <a:solidFill>
                  <a:schemeClr val="accent1"/>
                </a:solidFill>
              </a:ln>
              <a:effectLst/>
            </c:spPr>
          </c:marker>
          <c:xVal>
            <c:numRef>
              <c:f>'manual input'!$U$3:$U$19</c:f>
              <c:numCache>
                <c:formatCode>0.00</c:formatCode>
                <c:ptCount val="17"/>
                <c:pt idx="0">
                  <c:v>16</c:v>
                </c:pt>
                <c:pt idx="1">
                  <c:v>10</c:v>
                </c:pt>
                <c:pt idx="2">
                  <c:v>6.7</c:v>
                </c:pt>
                <c:pt idx="3">
                  <c:v>5</c:v>
                </c:pt>
                <c:pt idx="4">
                  <c:v>4</c:v>
                </c:pt>
                <c:pt idx="5">
                  <c:v>3.3</c:v>
                </c:pt>
                <c:pt idx="6">
                  <c:v>2.9</c:v>
                </c:pt>
                <c:pt idx="7">
                  <c:v>2.6</c:v>
                </c:pt>
                <c:pt idx="8">
                  <c:v>2.2000000000000002</c:v>
                </c:pt>
                <c:pt idx="9">
                  <c:v>2</c:v>
                </c:pt>
                <c:pt idx="10">
                  <c:v>1.8</c:v>
                </c:pt>
                <c:pt idx="11">
                  <c:v>1.6</c:v>
                </c:pt>
                <c:pt idx="12">
                  <c:v>1.5</c:v>
                </c:pt>
                <c:pt idx="13">
                  <c:v>1.3</c:v>
                </c:pt>
                <c:pt idx="14">
                  <c:v>1.2</c:v>
                </c:pt>
                <c:pt idx="15">
                  <c:v>1.1000000000000001</c:v>
                </c:pt>
                <c:pt idx="16">
                  <c:v>1</c:v>
                </c:pt>
              </c:numCache>
            </c:numRef>
          </c:xVal>
          <c:yVal>
            <c:numRef>
              <c:f>'manual input'!$T$3:$T$19</c:f>
              <c:numCache>
                <c:formatCode>0%</c:formatCode>
                <c:ptCount val="17"/>
                <c:pt idx="0">
                  <c:v>1</c:v>
                </c:pt>
                <c:pt idx="1">
                  <c:v>0.97</c:v>
                </c:pt>
                <c:pt idx="2">
                  <c:v>0.71</c:v>
                </c:pt>
                <c:pt idx="3">
                  <c:v>0.42</c:v>
                </c:pt>
                <c:pt idx="4">
                  <c:v>0.22500000000000001</c:v>
                </c:pt>
                <c:pt idx="5">
                  <c:v>0.12</c:v>
                </c:pt>
                <c:pt idx="6">
                  <c:v>7.0000000000000007E-2</c:v>
                </c:pt>
                <c:pt idx="7">
                  <c:v>0.05</c:v>
                </c:pt>
                <c:pt idx="8">
                  <c:v>0.04</c:v>
                </c:pt>
                <c:pt idx="9">
                  <c:v>0.03</c:v>
                </c:pt>
                <c:pt idx="10">
                  <c:v>0.02</c:v>
                </c:pt>
                <c:pt idx="11">
                  <c:v>1.7999999999999999E-2</c:v>
                </c:pt>
                <c:pt idx="12">
                  <c:v>1.4999999999999999E-2</c:v>
                </c:pt>
                <c:pt idx="13">
                  <c:v>8.0000000000000002E-3</c:v>
                </c:pt>
                <c:pt idx="14">
                  <c:v>6.0000000000000001E-3</c:v>
                </c:pt>
                <c:pt idx="15">
                  <c:v>5.0000000000000001E-3</c:v>
                </c:pt>
                <c:pt idx="16">
                  <c:v>0</c:v>
                </c:pt>
              </c:numCache>
            </c:numRef>
          </c:yVal>
          <c:smooth val="1"/>
          <c:extLst>
            <c:ext xmlns:c16="http://schemas.microsoft.com/office/drawing/2014/chart" uri="{C3380CC4-5D6E-409C-BE32-E72D297353CC}">
              <c16:uniqueId val="{00000001-019D-4D3F-A629-22FE6B47C201}"/>
            </c:ext>
          </c:extLst>
        </c:ser>
        <c:ser>
          <c:idx val="1"/>
          <c:order val="2"/>
          <c:tx>
            <c:v>4 pairs</c:v>
          </c:tx>
          <c:spPr>
            <a:ln w="3175" cap="rnd">
              <a:solidFill>
                <a:schemeClr val="accent6"/>
              </a:solidFill>
              <a:prstDash val="solid"/>
              <a:round/>
            </a:ln>
            <a:effectLst/>
          </c:spPr>
          <c:marker>
            <c:symbol val="circle"/>
            <c:size val="7"/>
            <c:spPr>
              <a:solidFill>
                <a:schemeClr val="accent6"/>
              </a:solidFill>
              <a:ln w="6350">
                <a:solidFill>
                  <a:schemeClr val="accent6"/>
                </a:solidFill>
              </a:ln>
              <a:effectLst/>
            </c:spPr>
          </c:marker>
          <c:xVal>
            <c:numRef>
              <c:f>'manual input'!$P$3:$P$19</c:f>
              <c:numCache>
                <c:formatCode>0.00</c:formatCode>
                <c:ptCount val="17"/>
                <c:pt idx="0">
                  <c:v>12</c:v>
                </c:pt>
                <c:pt idx="1">
                  <c:v>10</c:v>
                </c:pt>
                <c:pt idx="2">
                  <c:v>6.7</c:v>
                </c:pt>
                <c:pt idx="3">
                  <c:v>5</c:v>
                </c:pt>
                <c:pt idx="4">
                  <c:v>4</c:v>
                </c:pt>
                <c:pt idx="5">
                  <c:v>3.6</c:v>
                </c:pt>
                <c:pt idx="6">
                  <c:v>2.9</c:v>
                </c:pt>
                <c:pt idx="7">
                  <c:v>2.6</c:v>
                </c:pt>
                <c:pt idx="8">
                  <c:v>2.2000000000000002</c:v>
                </c:pt>
                <c:pt idx="9">
                  <c:v>2</c:v>
                </c:pt>
                <c:pt idx="10">
                  <c:v>1.8</c:v>
                </c:pt>
                <c:pt idx="11">
                  <c:v>1.6</c:v>
                </c:pt>
                <c:pt idx="12">
                  <c:v>1.5</c:v>
                </c:pt>
                <c:pt idx="13">
                  <c:v>1.3</c:v>
                </c:pt>
                <c:pt idx="14">
                  <c:v>1.2</c:v>
                </c:pt>
                <c:pt idx="15">
                  <c:v>1.1000000000000001</c:v>
                </c:pt>
                <c:pt idx="16">
                  <c:v>1</c:v>
                </c:pt>
              </c:numCache>
            </c:numRef>
          </c:xVal>
          <c:yVal>
            <c:numRef>
              <c:f>'manual input'!$O$3:$O$19</c:f>
              <c:numCache>
                <c:formatCode>0%</c:formatCode>
                <c:ptCount val="17"/>
                <c:pt idx="0">
                  <c:v>1</c:v>
                </c:pt>
                <c:pt idx="1">
                  <c:v>0.99</c:v>
                </c:pt>
                <c:pt idx="2">
                  <c:v>0.9</c:v>
                </c:pt>
                <c:pt idx="3">
                  <c:v>0.67</c:v>
                </c:pt>
                <c:pt idx="4">
                  <c:v>0.39</c:v>
                </c:pt>
                <c:pt idx="5">
                  <c:v>0.3</c:v>
                </c:pt>
                <c:pt idx="6">
                  <c:v>0.15</c:v>
                </c:pt>
                <c:pt idx="7">
                  <c:v>0.12</c:v>
                </c:pt>
                <c:pt idx="8">
                  <c:v>0.06</c:v>
                </c:pt>
                <c:pt idx="9">
                  <c:v>0.05</c:v>
                </c:pt>
                <c:pt idx="10">
                  <c:v>0.04</c:v>
                </c:pt>
                <c:pt idx="11">
                  <c:v>0.03</c:v>
                </c:pt>
                <c:pt idx="12">
                  <c:v>0.02</c:v>
                </c:pt>
                <c:pt idx="13">
                  <c:v>1.7999999999999999E-2</c:v>
                </c:pt>
                <c:pt idx="14">
                  <c:v>1.0999999999999999E-2</c:v>
                </c:pt>
                <c:pt idx="15">
                  <c:v>8.0000000000000002E-3</c:v>
                </c:pt>
                <c:pt idx="16">
                  <c:v>0</c:v>
                </c:pt>
              </c:numCache>
            </c:numRef>
          </c:yVal>
          <c:smooth val="1"/>
          <c:extLst>
            <c:ext xmlns:c16="http://schemas.microsoft.com/office/drawing/2014/chart" uri="{C3380CC4-5D6E-409C-BE32-E72D297353CC}">
              <c16:uniqueId val="{00000002-019D-4D3F-A629-22FE6B47C201}"/>
            </c:ext>
          </c:extLst>
        </c:ser>
        <c:ser>
          <c:idx val="0"/>
          <c:order val="3"/>
          <c:tx>
            <c:v>5 pairs</c:v>
          </c:tx>
          <c:spPr>
            <a:ln w="3175" cap="rnd">
              <a:solidFill>
                <a:srgbClr val="CF963C"/>
              </a:solidFill>
              <a:prstDash val="solid"/>
              <a:round/>
            </a:ln>
            <a:effectLst/>
          </c:spPr>
          <c:marker>
            <c:symbol val="circle"/>
            <c:size val="7"/>
            <c:spPr>
              <a:solidFill>
                <a:srgbClr val="CF963C"/>
              </a:solidFill>
              <a:ln w="9525">
                <a:solidFill>
                  <a:srgbClr val="CF963C"/>
                </a:solidFill>
              </a:ln>
              <a:effectLst/>
            </c:spPr>
          </c:marker>
          <c:xVal>
            <c:numRef>
              <c:f>'manual input'!$K$3:$K$12</c:f>
              <c:numCache>
                <c:formatCode>0.00</c:formatCode>
                <c:ptCount val="10"/>
                <c:pt idx="0">
                  <c:v>10</c:v>
                </c:pt>
                <c:pt idx="1">
                  <c:v>5</c:v>
                </c:pt>
                <c:pt idx="2">
                  <c:v>3.4</c:v>
                </c:pt>
                <c:pt idx="3">
                  <c:v>2.5</c:v>
                </c:pt>
                <c:pt idx="4">
                  <c:v>2</c:v>
                </c:pt>
                <c:pt idx="5">
                  <c:v>1.7</c:v>
                </c:pt>
                <c:pt idx="6">
                  <c:v>1.4</c:v>
                </c:pt>
                <c:pt idx="7">
                  <c:v>1.3</c:v>
                </c:pt>
                <c:pt idx="8">
                  <c:v>1.2</c:v>
                </c:pt>
                <c:pt idx="9">
                  <c:v>1</c:v>
                </c:pt>
              </c:numCache>
            </c:numRef>
          </c:xVal>
          <c:yVal>
            <c:numRef>
              <c:f>'manual input'!$J$3:$J$12</c:f>
              <c:numCache>
                <c:formatCode>0%</c:formatCode>
                <c:ptCount val="10"/>
                <c:pt idx="0">
                  <c:v>1</c:v>
                </c:pt>
                <c:pt idx="1">
                  <c:v>0.95</c:v>
                </c:pt>
                <c:pt idx="2">
                  <c:v>0.51</c:v>
                </c:pt>
                <c:pt idx="3">
                  <c:v>0.23</c:v>
                </c:pt>
                <c:pt idx="4">
                  <c:v>0.09</c:v>
                </c:pt>
                <c:pt idx="5">
                  <c:v>0.05</c:v>
                </c:pt>
                <c:pt idx="6">
                  <c:v>0.03</c:v>
                </c:pt>
                <c:pt idx="7">
                  <c:v>0.02</c:v>
                </c:pt>
                <c:pt idx="8">
                  <c:v>1.4999999999999999E-2</c:v>
                </c:pt>
                <c:pt idx="9">
                  <c:v>0.01</c:v>
                </c:pt>
              </c:numCache>
            </c:numRef>
          </c:yVal>
          <c:smooth val="1"/>
          <c:extLst>
            <c:ext xmlns:c16="http://schemas.microsoft.com/office/drawing/2014/chart" uri="{C3380CC4-5D6E-409C-BE32-E72D297353CC}">
              <c16:uniqueId val="{00000003-019D-4D3F-A629-22FE6B47C201}"/>
            </c:ext>
          </c:extLst>
        </c:ser>
        <c:dLbls>
          <c:showLegendKey val="0"/>
          <c:showVal val="0"/>
          <c:showCatName val="0"/>
          <c:showSerName val="0"/>
          <c:showPercent val="0"/>
          <c:showBubbleSize val="0"/>
        </c:dLbls>
        <c:axId val="891346184"/>
        <c:axId val="891349464"/>
      </c:scatterChart>
      <c:valAx>
        <c:axId val="891346184"/>
        <c:scaling>
          <c:orientation val="minMax"/>
          <c:max val="2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91349464"/>
        <c:crosses val="autoZero"/>
        <c:crossBetween val="midCat"/>
        <c:majorUnit val="2"/>
      </c:valAx>
      <c:valAx>
        <c:axId val="89134946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91346184"/>
        <c:crosses val="autoZero"/>
        <c:crossBetween val="midCat"/>
        <c:majorUnit val="0.2"/>
      </c:valAx>
      <c:spPr>
        <a:noFill/>
        <a:ln>
          <a:noFill/>
        </a:ln>
        <a:effectLst/>
      </c:spPr>
    </c:plotArea>
    <c:legend>
      <c:legendPos val="b"/>
      <c:layout>
        <c:manualLayout>
          <c:xMode val="edge"/>
          <c:yMode val="edge"/>
          <c:x val="0.71371495777390126"/>
          <c:y val="0.43584613439353898"/>
          <c:w val="0.21247528631042414"/>
          <c:h val="0.31603604912815098"/>
        </c:manualLayout>
      </c:layout>
      <c:overlay val="0"/>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72" cy="464184"/>
          </a:xfrm>
          <a:prstGeom prst="rect">
            <a:avLst/>
          </a:prstGeom>
        </p:spPr>
        <p:txBody>
          <a:bodyPr vert="horz" lIns="91647" tIns="45824" rIns="91647" bIns="45824" rtlCol="0"/>
          <a:lstStyle>
            <a:lvl1pPr algn="l">
              <a:defRPr sz="1200"/>
            </a:lvl1pPr>
          </a:lstStyle>
          <a:p>
            <a:pPr lvl="0"/>
            <a:r>
              <a:rPr lang="en-US" sz="2000" dirty="0">
                <a:solidFill>
                  <a:schemeClr val="bg1"/>
                </a:solidFill>
                <a:latin typeface="Arial Black" pitchFamily="34" charset="0"/>
              </a:rPr>
              <a:t>PAR Template</a:t>
            </a:r>
          </a:p>
        </p:txBody>
      </p:sp>
      <p:sp>
        <p:nvSpPr>
          <p:cNvPr id="4" name="Footer Placeholder 3"/>
          <p:cNvSpPr>
            <a:spLocks noGrp="1"/>
          </p:cNvSpPr>
          <p:nvPr>
            <p:ph type="ftr" sz="quarter" idx="2"/>
          </p:nvPr>
        </p:nvSpPr>
        <p:spPr>
          <a:xfrm>
            <a:off x="0" y="8692325"/>
            <a:ext cx="7010400" cy="610434"/>
          </a:xfrm>
          <a:prstGeom prst="rect">
            <a:avLst/>
          </a:prstGeom>
        </p:spPr>
        <p:txBody>
          <a:bodyPr vert="horz" lIns="91647" tIns="45824" rIns="91647" bIns="45824" rtlCol="0" anchor="b"/>
          <a:lstStyle>
            <a:lvl1pPr algn="l">
              <a:defRPr sz="1200"/>
            </a:lvl1pPr>
          </a:lstStyle>
          <a:p>
            <a:pPr>
              <a:tabLst>
                <a:tab pos="2749408" algn="ctr"/>
                <a:tab pos="5498817" algn="r"/>
              </a:tabLst>
              <a:defRPr/>
            </a:pPr>
            <a:r>
              <a:rPr lang="en-US" sz="800" dirty="0">
                <a:solidFill>
                  <a:schemeClr val="bg1"/>
                </a:solidFill>
                <a:latin typeface="Arial" pitchFamily="34" charset="0"/>
                <a:ea typeface="Times New Roman"/>
                <a:cs typeface="Arial" pitchFamily="34" charset="0"/>
              </a:rPr>
              <a:t>Version 1.0 - 2011	                                             </a:t>
            </a:r>
            <a:r>
              <a:rPr lang="en-US" sz="800" b="1" dirty="0">
                <a:solidFill>
                  <a:schemeClr val="bg1"/>
                </a:solidFill>
                <a:latin typeface="Arial" pitchFamily="34" charset="0"/>
                <a:ea typeface="Times New Roman"/>
                <a:cs typeface="Arial" pitchFamily="34" charset="0"/>
              </a:rPr>
              <a:t>For GSFC internal use only</a:t>
            </a:r>
            <a:endParaRPr lang="en-US" sz="800" cap="all" spc="301" dirty="0">
              <a:solidFill>
                <a:schemeClr val="bg1"/>
              </a:solidFill>
              <a:latin typeface="Arial" pitchFamily="34" charset="0"/>
              <a:ea typeface="Times New Roman"/>
              <a:cs typeface="Arial" pitchFamily="34" charset="0"/>
            </a:endParaRPr>
          </a:p>
          <a:p>
            <a:pPr algn="ctr">
              <a:tabLst>
                <a:tab pos="2749408" algn="ctr"/>
                <a:tab pos="5498817" algn="r"/>
              </a:tabLst>
              <a:defRPr/>
            </a:pPr>
            <a:r>
              <a:rPr lang="en-US" sz="800" spc="301" dirty="0">
                <a:solidFill>
                  <a:schemeClr val="bg1"/>
                </a:solidFill>
                <a:latin typeface="Arial" pitchFamily="34" charset="0"/>
                <a:ea typeface="Times New Roman"/>
                <a:cs typeface="Arial" pitchFamily="34" charset="0"/>
              </a:rPr>
              <a:t>—</a:t>
            </a:r>
            <a:r>
              <a:rPr lang="en-US" sz="800" dirty="0">
                <a:solidFill>
                  <a:schemeClr val="bg1"/>
                </a:solidFill>
                <a:latin typeface="Arial" pitchFamily="34" charset="0"/>
                <a:ea typeface="Times New Roman"/>
                <a:cs typeface="Arial" pitchFamily="34" charset="0"/>
              </a:rPr>
              <a:t>Please contact Bob Menrad (</a:t>
            </a:r>
            <a:r>
              <a:rPr lang="en-US" sz="800" u="sng" dirty="0" err="1">
                <a:solidFill>
                  <a:schemeClr val="bg1"/>
                </a:solidFill>
                <a:latin typeface="Arial" pitchFamily="34" charset="0"/>
                <a:ea typeface="Times New Roman"/>
                <a:cs typeface="Arial" pitchFamily="34" charset="0"/>
              </a:rPr>
              <a:t>Robert.J.Menrad@nasa.g</a:t>
            </a:r>
            <a:r>
              <a:rPr lang="en-US" sz="800" dirty="0">
                <a:solidFill>
                  <a:schemeClr val="bg1"/>
                </a:solidFill>
                <a:latin typeface="Arial" pitchFamily="34" charset="0"/>
                <a:ea typeface="Times New Roman"/>
                <a:cs typeface="Arial" pitchFamily="34" charset="0"/>
              </a:rPr>
              <a:t>) before distributing</a:t>
            </a:r>
            <a:r>
              <a:rPr lang="en-US" sz="800" spc="301" dirty="0">
                <a:solidFill>
                  <a:schemeClr val="bg1"/>
                </a:solidFill>
                <a:latin typeface="Arial" pitchFamily="34" charset="0"/>
                <a:ea typeface="Times New Roman"/>
                <a:cs typeface="Arial" pitchFamily="34" charset="0"/>
              </a:rPr>
              <a:t>—</a:t>
            </a:r>
          </a:p>
          <a:p>
            <a:pPr algn="ctr">
              <a:tabLst>
                <a:tab pos="2749408" algn="ctr"/>
                <a:tab pos="5498817" algn="r"/>
              </a:tabLst>
              <a:defRPr/>
            </a:pPr>
            <a:endParaRPr lang="en-US" sz="800" cap="all" spc="301" dirty="0">
              <a:solidFill>
                <a:schemeClr val="bg1"/>
              </a:solidFill>
              <a:latin typeface="Arial" pitchFamily="34" charset="0"/>
              <a:ea typeface="Times New Roman"/>
              <a:cs typeface="Arial" pitchFamily="34" charset="0"/>
            </a:endParaRPr>
          </a:p>
        </p:txBody>
      </p:sp>
      <p:sp>
        <p:nvSpPr>
          <p:cNvPr id="5" name="Slide Number Placeholder 4"/>
          <p:cNvSpPr>
            <a:spLocks noGrp="1"/>
          </p:cNvSpPr>
          <p:nvPr>
            <p:ph type="sldNum" sz="quarter" idx="3"/>
          </p:nvPr>
        </p:nvSpPr>
        <p:spPr>
          <a:xfrm>
            <a:off x="6105422" y="8692325"/>
            <a:ext cx="903386" cy="305217"/>
          </a:xfrm>
          <a:prstGeom prst="rect">
            <a:avLst/>
          </a:prstGeom>
        </p:spPr>
        <p:txBody>
          <a:bodyPr vert="horz" lIns="91647" tIns="45824" rIns="91647" bIns="45824" rtlCol="0" anchor="b"/>
          <a:lstStyle>
            <a:lvl1pPr algn="r">
              <a:defRPr sz="1200"/>
            </a:lvl1pPr>
          </a:lstStyle>
          <a:p>
            <a:r>
              <a:rPr lang="en-US" sz="800" dirty="0">
                <a:solidFill>
                  <a:schemeClr val="bg1"/>
                </a:solidFill>
                <a:latin typeface="Arial" pitchFamily="34" charset="0"/>
                <a:cs typeface="Arial" pitchFamily="34" charset="0"/>
              </a:rPr>
              <a:t>03 TEMP-</a:t>
            </a:r>
            <a:fld id="{60178DAB-FAD4-B048-BEDA-B3DB8616FAEE}" type="slidenum">
              <a:rPr lang="en-US" sz="800">
                <a:solidFill>
                  <a:schemeClr val="bg1"/>
                </a:solidFill>
                <a:latin typeface="Arial" pitchFamily="34" charset="0"/>
                <a:cs typeface="Arial" pitchFamily="34" charset="0"/>
              </a:rPr>
              <a:pPr/>
              <a:t>‹#›</a:t>
            </a:fld>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362343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2848" tIns="46423" rIns="92848" bIns="46423" rtlCol="0"/>
          <a:lstStyle>
            <a:lvl1pPr algn="l">
              <a:defRPr sz="1200"/>
            </a:lvl1pPr>
          </a:lstStyle>
          <a:p>
            <a:endParaRPr lang="en-US" dirty="0"/>
          </a:p>
        </p:txBody>
      </p:sp>
      <p:sp>
        <p:nvSpPr>
          <p:cNvPr id="3" name="Date Placeholder 2"/>
          <p:cNvSpPr>
            <a:spLocks noGrp="1"/>
          </p:cNvSpPr>
          <p:nvPr>
            <p:ph type="dt" idx="1"/>
          </p:nvPr>
        </p:nvSpPr>
        <p:spPr>
          <a:xfrm>
            <a:off x="3970938" y="1"/>
            <a:ext cx="3037840" cy="464820"/>
          </a:xfrm>
          <a:prstGeom prst="rect">
            <a:avLst/>
          </a:prstGeom>
        </p:spPr>
        <p:txBody>
          <a:bodyPr vert="horz" lIns="92848" tIns="46423" rIns="92848" bIns="46423" rtlCol="0"/>
          <a:lstStyle>
            <a:lvl1pPr algn="r">
              <a:defRPr sz="1200"/>
            </a:lvl1pPr>
          </a:lstStyle>
          <a:p>
            <a:fld id="{D32F43F3-B1C7-4EB1-9AD7-318ED0CDC60F}" type="datetimeFigureOut">
              <a:rPr lang="en-US" smtClean="0"/>
              <a:pPr/>
              <a:t>8/14/2024</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2848" tIns="46423" rIns="92848" bIns="46423"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48" tIns="46423" rIns="92848" bIns="4642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2848" tIns="46423" rIns="92848" bIns="464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48" tIns="46423" rIns="92848" bIns="46423" rtlCol="0" anchor="b"/>
          <a:lstStyle>
            <a:lvl1pPr algn="r">
              <a:defRPr sz="1200"/>
            </a:lvl1pPr>
          </a:lstStyle>
          <a:p>
            <a:fld id="{4E13A5A1-748A-4F5F-8D53-2A1A484CCDCC}" type="slidenum">
              <a:rPr lang="en-US" smtClean="0"/>
              <a:pPr/>
              <a:t>‹#›</a:t>
            </a:fld>
            <a:endParaRPr lang="en-US" dirty="0"/>
          </a:p>
        </p:txBody>
      </p:sp>
    </p:spTree>
    <p:extLst>
      <p:ext uri="{BB962C8B-B14F-4D97-AF65-F5344CB8AC3E}">
        <p14:creationId xmlns:p14="http://schemas.microsoft.com/office/powerpoint/2010/main" val="40723882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5808F-B2DA-4D2D-8EC1-A7FAF19B082F}" type="slidenum">
              <a:rPr lang="en-US" smtClean="0"/>
              <a:t>1</a:t>
            </a:fld>
            <a:endParaRPr lang="en-US"/>
          </a:p>
        </p:txBody>
      </p:sp>
    </p:spTree>
    <p:extLst>
      <p:ext uri="{BB962C8B-B14F-4D97-AF65-F5344CB8AC3E}">
        <p14:creationId xmlns:p14="http://schemas.microsoft.com/office/powerpoint/2010/main" val="55423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4334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4334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Seasonal snow is an important source of water, helps cool our planet and also contributes to widespread disasters.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77C07-9B95-469E-82C7-3BFF9C59D0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451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endParaRPr lang="en-US" sz="11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77C07-9B95-469E-82C7-3BFF9C59D0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649712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77C07-9B95-469E-82C7-3BFF9C59D0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779451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3A5A1-748A-4F5F-8D53-2A1A484CCDCC}" type="slidenum">
              <a:rPr lang="en-US" smtClean="0"/>
              <a:pPr/>
              <a:t>5</a:t>
            </a:fld>
            <a:endParaRPr lang="en-US" dirty="0"/>
          </a:p>
        </p:txBody>
      </p:sp>
    </p:spTree>
    <p:extLst>
      <p:ext uri="{BB962C8B-B14F-4D97-AF65-F5344CB8AC3E}">
        <p14:creationId xmlns:p14="http://schemas.microsoft.com/office/powerpoint/2010/main" val="1230223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5808F-B2DA-4D2D-8EC1-A7FAF19B082F}" type="slidenum">
              <a:rPr lang="en-US" smtClean="0"/>
              <a:t>6</a:t>
            </a:fld>
            <a:endParaRPr lang="en-US"/>
          </a:p>
        </p:txBody>
      </p:sp>
    </p:spTree>
    <p:extLst>
      <p:ext uri="{BB962C8B-B14F-4D97-AF65-F5344CB8AC3E}">
        <p14:creationId xmlns:p14="http://schemas.microsoft.com/office/powerpoint/2010/main" val="3130363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BF05808F-B2DA-4D2D-8EC1-A7FAF19B082F}" type="slidenum">
              <a:rPr lang="en-US" smtClean="0"/>
              <a:t>9</a:t>
            </a:fld>
            <a:endParaRPr lang="en-US"/>
          </a:p>
        </p:txBody>
      </p:sp>
    </p:spTree>
    <p:extLst>
      <p:ext uri="{BB962C8B-B14F-4D97-AF65-F5344CB8AC3E}">
        <p14:creationId xmlns:p14="http://schemas.microsoft.com/office/powerpoint/2010/main" val="2138867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3A5A1-748A-4F5F-8D53-2A1A484CCDCC}" type="slidenum">
              <a:rPr lang="en-US" smtClean="0"/>
              <a:pPr/>
              <a:t>10</a:t>
            </a:fld>
            <a:endParaRPr lang="en-US" dirty="0"/>
          </a:p>
        </p:txBody>
      </p:sp>
    </p:spTree>
    <p:extLst>
      <p:ext uri="{BB962C8B-B14F-4D97-AF65-F5344CB8AC3E}">
        <p14:creationId xmlns:p14="http://schemas.microsoft.com/office/powerpoint/2010/main" val="1616951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8245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Final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lumMod val="75000"/>
                    <a:lumOff val="25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7" name="Rectangle 6"/>
          <p:cNvSpPr>
            <a:spLocks noGrp="1" noChangeArrowheads="1"/>
          </p:cNvSpPr>
          <p:nvPr>
            <p:ph type="sldNum" sz="quarter" idx="12"/>
          </p:nvPr>
        </p:nvSpPr>
        <p:spPr>
          <a:xfrm>
            <a:off x="8737600" y="6347012"/>
            <a:ext cx="2844800" cy="339912"/>
          </a:xfrm>
        </p:spPr>
        <p:txBody>
          <a:bodyPr/>
          <a:lstStyle>
            <a:lvl1pPr algn="r">
              <a:defRPr>
                <a:latin typeface="Times New Roman" pitchFamily="18" charset="0"/>
              </a:defRPr>
            </a:lvl1pPr>
          </a:lstStyle>
          <a:p>
            <a:pPr>
              <a:defRPr/>
            </a:pPr>
            <a:fld id="{70084A8B-65C8-49B7-B2E3-5B8E4F5C7485}" type="slidenum">
              <a:rPr lang="en-US" smtClean="0"/>
              <a:pPr>
                <a:defRPr/>
              </a:pPr>
              <a:t>‹#›</a:t>
            </a:fld>
            <a:endParaRPr lang="en-US"/>
          </a:p>
        </p:txBody>
      </p:sp>
      <p:cxnSp>
        <p:nvCxnSpPr>
          <p:cNvPr id="11" name="Straight Connector 10"/>
          <p:cNvCxnSpPr/>
          <p:nvPr userDrawn="1"/>
        </p:nvCxnSpPr>
        <p:spPr>
          <a:xfrm>
            <a:off x="609600" y="1417638"/>
            <a:ext cx="10972800" cy="0"/>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562CBE3-E1A9-48AD-AF65-7EEFFEE7C4D3}"/>
              </a:ext>
            </a:extLst>
          </p:cNvPr>
          <p:cNvSpPr txBox="1"/>
          <p:nvPr userDrawn="1"/>
        </p:nvSpPr>
        <p:spPr>
          <a:xfrm>
            <a:off x="3647670" y="6627168"/>
            <a:ext cx="4400121" cy="230832"/>
          </a:xfrm>
          <a:prstGeom prst="rect">
            <a:avLst/>
          </a:prstGeom>
          <a:noFill/>
        </p:spPr>
        <p:txBody>
          <a:bodyPr wrap="square" rtlCol="0">
            <a:spAutoFit/>
          </a:bodyPr>
          <a:lstStyle/>
          <a:p>
            <a:pPr algn="ctr"/>
            <a:r>
              <a:rPr lang="en-US" sz="900">
                <a:solidFill>
                  <a:schemeClr val="bg1">
                    <a:lumMod val="50000"/>
                  </a:schemeClr>
                </a:solidFill>
              </a:rPr>
              <a:t>Competition Sensitive – DO NOT DISTRIBUTE</a:t>
            </a:r>
          </a:p>
        </p:txBody>
      </p:sp>
    </p:spTree>
    <p:extLst>
      <p:ext uri="{BB962C8B-B14F-4D97-AF65-F5344CB8AC3E}">
        <p14:creationId xmlns:p14="http://schemas.microsoft.com/office/powerpoint/2010/main" val="284740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499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9144000" y="6569076"/>
            <a:ext cx="2844800" cy="212725"/>
          </a:xfrm>
        </p:spPr>
        <p:txBody>
          <a:bodyPr/>
          <a:lstStyle>
            <a:lvl1pPr>
              <a:defRPr sz="1000">
                <a:solidFill>
                  <a:schemeClr val="bg1">
                    <a:lumMod val="50000"/>
                  </a:schemeClr>
                </a:solidFill>
                <a:latin typeface="Arial" pitchFamily="34" charset="0"/>
                <a:cs typeface="Arial" pitchFamily="34" charset="0"/>
              </a:defRPr>
            </a:lvl1pPr>
          </a:lstStyle>
          <a:p>
            <a:fld id="{B0D1B106-9B78-43E7-9216-5A30474DFCE2}" type="slidenum">
              <a:rPr lang="en-US" smtClean="0"/>
              <a:pPr/>
              <a:t>‹#›</a:t>
            </a:fld>
            <a:endParaRPr lang="en-US" dirty="0"/>
          </a:p>
        </p:txBody>
      </p:sp>
      <p:sp>
        <p:nvSpPr>
          <p:cNvPr id="10"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800" dirty="0"/>
          </a:p>
        </p:txBody>
      </p:sp>
      <p:sp>
        <p:nvSpPr>
          <p:cNvPr id="7" name="Footer Placeholder 4">
            <a:extLst>
              <a:ext uri="{FF2B5EF4-FFF2-40B4-BE49-F238E27FC236}">
                <a16:creationId xmlns:a16="http://schemas.microsoft.com/office/drawing/2014/main" id="{2A04F63C-4C23-A467-B95D-5C751BECCA45}"/>
              </a:ext>
            </a:extLst>
          </p:cNvPr>
          <p:cNvSpPr>
            <a:spLocks noGrp="1"/>
          </p:cNvSpPr>
          <p:nvPr>
            <p:ph type="ftr" sz="quarter" idx="3"/>
          </p:nvPr>
        </p:nvSpPr>
        <p:spPr>
          <a:xfrm>
            <a:off x="4165600" y="6591300"/>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pPr eaLnBrk="0" fontAlgn="base" hangingPunct="0">
              <a:spcBef>
                <a:spcPct val="0"/>
              </a:spcBef>
              <a:spcAft>
                <a:spcPct val="0"/>
              </a:spcAft>
            </a:pPr>
            <a:r>
              <a:rPr lang="en-US" altLang="en-US" b="1" dirty="0">
                <a:solidFill>
                  <a:srgbClr val="333333"/>
                </a:solidFill>
                <a:latin typeface="Noto Sans" panose="020B0502040504020204" pitchFamily="34" charset="0"/>
                <a:cs typeface="Noto Sans" panose="020B0502040504020204" pitchFamily="34" charset="0"/>
              </a:rPr>
              <a:t>2023 ASAR/RCM Users' Forum</a:t>
            </a:r>
            <a:endParaRPr lang="en-US" altLang="en-US" sz="1050" dirty="0">
              <a:solidFill>
                <a:schemeClr val="tx1"/>
              </a:solidFill>
            </a:endParaRPr>
          </a:p>
        </p:txBody>
      </p:sp>
      <p:sp>
        <p:nvSpPr>
          <p:cNvPr id="8" name="Date Placeholder 3">
            <a:extLst>
              <a:ext uri="{FF2B5EF4-FFF2-40B4-BE49-F238E27FC236}">
                <a16:creationId xmlns:a16="http://schemas.microsoft.com/office/drawing/2014/main" id="{C5AA4DBD-5AAD-330B-A04B-FE6D3D022D5D}"/>
              </a:ext>
            </a:extLst>
          </p:cNvPr>
          <p:cNvSpPr>
            <a:spLocks noGrp="1"/>
          </p:cNvSpPr>
          <p:nvPr>
            <p:ph type="dt" sz="half" idx="2"/>
          </p:nvPr>
        </p:nvSpPr>
        <p:spPr>
          <a:xfrm>
            <a:off x="609600" y="6591300"/>
            <a:ext cx="2844800" cy="228600"/>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a:t>27-30 November 2023</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533400"/>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4990"/>
                </a:solidFill>
                <a:latin typeface="Arial" pitchFamily="34" charset="0"/>
                <a:cs typeface="Arial" pitchFamily="34" charset="0"/>
              </a:defRPr>
            </a:lvl1pPr>
            <a:lvl2pPr>
              <a:defRPr>
                <a:solidFill>
                  <a:srgbClr val="004990"/>
                </a:solidFill>
                <a:latin typeface="Arial" pitchFamily="34" charset="0"/>
                <a:cs typeface="Arial" pitchFamily="34" charset="0"/>
              </a:defRPr>
            </a:lvl2pPr>
            <a:lvl3pPr>
              <a:defRPr>
                <a:solidFill>
                  <a:srgbClr val="004990"/>
                </a:solidFill>
                <a:latin typeface="Arial" pitchFamily="34" charset="0"/>
                <a:cs typeface="Arial" pitchFamily="34" charset="0"/>
              </a:defRPr>
            </a:lvl3pPr>
            <a:lvl4pPr>
              <a:defRPr>
                <a:solidFill>
                  <a:srgbClr val="004990"/>
                </a:solidFill>
                <a:latin typeface="Arial" pitchFamily="34" charset="0"/>
                <a:cs typeface="Arial" pitchFamily="34" charset="0"/>
              </a:defRPr>
            </a:lvl4pPr>
            <a:lvl5pPr>
              <a:defRPr>
                <a:solidFill>
                  <a:srgbClr val="00499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0D1B106-9B78-43E7-9216-5A30474DFCE2}" type="slidenum">
              <a:rPr lang="en-US" smtClean="0"/>
              <a:pPr/>
              <a:t>‹#›</a:t>
            </a:fld>
            <a:endParaRPr lang="en-US" dirty="0"/>
          </a:p>
        </p:txBody>
      </p:sp>
      <p:sp>
        <p:nvSpPr>
          <p:cNvPr id="10"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800" dirty="0"/>
          </a:p>
        </p:txBody>
      </p:sp>
      <p:sp>
        <p:nvSpPr>
          <p:cNvPr id="9" name="Line 5"/>
          <p:cNvSpPr>
            <a:spLocks noChangeShapeType="1"/>
          </p:cNvSpPr>
          <p:nvPr userDrawn="1"/>
        </p:nvSpPr>
        <p:spPr bwMode="auto">
          <a:xfrm>
            <a:off x="1219201" y="771525"/>
            <a:ext cx="10155767" cy="6350"/>
          </a:xfrm>
          <a:prstGeom prst="line">
            <a:avLst/>
          </a:prstGeom>
          <a:noFill/>
          <a:ln w="38100">
            <a:solidFill>
              <a:srgbClr val="A1A4A3"/>
            </a:solidFill>
            <a:round/>
            <a:headEnd/>
            <a:tailEnd/>
          </a:ln>
        </p:spPr>
        <p:txBody>
          <a:bodyPr wrap="none" anchor="ctr"/>
          <a:lstStyle/>
          <a:p>
            <a:endParaRPr lang="en-US" sz="1800" dirty="0"/>
          </a:p>
        </p:txBody>
      </p:sp>
      <p:sp>
        <p:nvSpPr>
          <p:cNvPr id="7" name="Footer Placeholder 4">
            <a:extLst>
              <a:ext uri="{FF2B5EF4-FFF2-40B4-BE49-F238E27FC236}">
                <a16:creationId xmlns:a16="http://schemas.microsoft.com/office/drawing/2014/main" id="{FF7125E4-570A-EC16-7F5B-7C79F928D3E9}"/>
              </a:ext>
            </a:extLst>
          </p:cNvPr>
          <p:cNvSpPr>
            <a:spLocks noGrp="1"/>
          </p:cNvSpPr>
          <p:nvPr>
            <p:ph type="ftr" sz="quarter" idx="3"/>
          </p:nvPr>
        </p:nvSpPr>
        <p:spPr>
          <a:xfrm>
            <a:off x="4165600" y="6591300"/>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pPr eaLnBrk="0" fontAlgn="base" hangingPunct="0">
              <a:spcBef>
                <a:spcPct val="0"/>
              </a:spcBef>
              <a:spcAft>
                <a:spcPct val="0"/>
              </a:spcAft>
            </a:pPr>
            <a:r>
              <a:rPr lang="en-US" altLang="en-US" b="1" dirty="0">
                <a:solidFill>
                  <a:srgbClr val="333333"/>
                </a:solidFill>
                <a:latin typeface="Noto Sans" panose="020B0502040504020204" pitchFamily="34" charset="0"/>
                <a:cs typeface="Noto Sans" panose="020B0502040504020204" pitchFamily="34" charset="0"/>
              </a:rPr>
              <a:t>2023 ASAR/RCM Users' Forum</a:t>
            </a:r>
            <a:endParaRPr lang="en-US" altLang="en-US" sz="1050" dirty="0">
              <a:solidFill>
                <a:schemeClr val="tx1"/>
              </a:solidFill>
            </a:endParaRPr>
          </a:p>
        </p:txBody>
      </p:sp>
      <p:sp>
        <p:nvSpPr>
          <p:cNvPr id="8" name="Date Placeholder 3">
            <a:extLst>
              <a:ext uri="{FF2B5EF4-FFF2-40B4-BE49-F238E27FC236}">
                <a16:creationId xmlns:a16="http://schemas.microsoft.com/office/drawing/2014/main" id="{D8C2BEA8-018A-701B-6C09-19F1BD3200B6}"/>
              </a:ext>
            </a:extLst>
          </p:cNvPr>
          <p:cNvSpPr>
            <a:spLocks noGrp="1"/>
          </p:cNvSpPr>
          <p:nvPr>
            <p:ph type="dt" sz="half" idx="2"/>
          </p:nvPr>
        </p:nvSpPr>
        <p:spPr>
          <a:xfrm>
            <a:off x="609600" y="6591300"/>
            <a:ext cx="2844800" cy="228600"/>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a:t>27-30 November 2023</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2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004990"/>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B0D1B106-9B78-43E7-9216-5A30474DFCE2}" type="slidenum">
              <a:rPr lang="en-US" smtClean="0"/>
              <a:pPr/>
              <a:t>‹#›</a:t>
            </a:fld>
            <a:endParaRPr lang="en-US" dirty="0"/>
          </a:p>
        </p:txBody>
      </p:sp>
      <p:sp>
        <p:nvSpPr>
          <p:cNvPr id="9" name="Line 5"/>
          <p:cNvSpPr>
            <a:spLocks noChangeShapeType="1"/>
          </p:cNvSpPr>
          <p:nvPr userDrawn="1"/>
        </p:nvSpPr>
        <p:spPr bwMode="auto">
          <a:xfrm>
            <a:off x="1219201" y="771525"/>
            <a:ext cx="10155767" cy="6350"/>
          </a:xfrm>
          <a:prstGeom prst="line">
            <a:avLst/>
          </a:prstGeom>
          <a:noFill/>
          <a:ln w="38100">
            <a:solidFill>
              <a:srgbClr val="A1A4A3"/>
            </a:solidFill>
            <a:round/>
            <a:headEnd/>
            <a:tailEnd/>
          </a:ln>
        </p:spPr>
        <p:txBody>
          <a:bodyPr wrap="none" anchor="ctr"/>
          <a:lstStyle/>
          <a:p>
            <a:endParaRPr lang="en-US" sz="1800" dirty="0"/>
          </a:p>
        </p:txBody>
      </p:sp>
      <p:sp>
        <p:nvSpPr>
          <p:cNvPr id="10"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800" dirty="0"/>
          </a:p>
        </p:txBody>
      </p:sp>
      <p:sp>
        <p:nvSpPr>
          <p:cNvPr id="7" name="Footer Placeholder 4">
            <a:extLst>
              <a:ext uri="{FF2B5EF4-FFF2-40B4-BE49-F238E27FC236}">
                <a16:creationId xmlns:a16="http://schemas.microsoft.com/office/drawing/2014/main" id="{1689A219-0DA0-E9F7-3BA6-4FE4DA9CDEC3}"/>
              </a:ext>
            </a:extLst>
          </p:cNvPr>
          <p:cNvSpPr>
            <a:spLocks noGrp="1"/>
          </p:cNvSpPr>
          <p:nvPr>
            <p:ph type="ftr" sz="quarter" idx="3"/>
          </p:nvPr>
        </p:nvSpPr>
        <p:spPr>
          <a:xfrm>
            <a:off x="4165600" y="6591300"/>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pPr eaLnBrk="0" fontAlgn="base" hangingPunct="0">
              <a:spcBef>
                <a:spcPct val="0"/>
              </a:spcBef>
              <a:spcAft>
                <a:spcPct val="0"/>
              </a:spcAft>
            </a:pPr>
            <a:r>
              <a:rPr lang="en-US" altLang="en-US" b="1" dirty="0">
                <a:solidFill>
                  <a:srgbClr val="333333"/>
                </a:solidFill>
                <a:latin typeface="Noto Sans" panose="020B0502040504020204" pitchFamily="34" charset="0"/>
                <a:cs typeface="Noto Sans" panose="020B0502040504020204" pitchFamily="34" charset="0"/>
              </a:rPr>
              <a:t>2023 ASAR/RCM Users' Forum</a:t>
            </a:r>
            <a:endParaRPr lang="en-US" altLang="en-US" sz="1050" dirty="0">
              <a:solidFill>
                <a:schemeClr val="tx1"/>
              </a:solidFill>
            </a:endParaRPr>
          </a:p>
        </p:txBody>
      </p:sp>
      <p:sp>
        <p:nvSpPr>
          <p:cNvPr id="8" name="Date Placeholder 3">
            <a:extLst>
              <a:ext uri="{FF2B5EF4-FFF2-40B4-BE49-F238E27FC236}">
                <a16:creationId xmlns:a16="http://schemas.microsoft.com/office/drawing/2014/main" id="{45D73A07-3617-31BE-9816-053949E88734}"/>
              </a:ext>
            </a:extLst>
          </p:cNvPr>
          <p:cNvSpPr>
            <a:spLocks noGrp="1"/>
          </p:cNvSpPr>
          <p:nvPr>
            <p:ph type="dt" sz="half" idx="2"/>
          </p:nvPr>
        </p:nvSpPr>
        <p:spPr>
          <a:xfrm>
            <a:off x="609600" y="6591300"/>
            <a:ext cx="2844800" cy="228600"/>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a:t>27-30 November 2023</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7118" y="152400"/>
            <a:ext cx="10730204" cy="533400"/>
          </a:xfrm>
        </p:spPr>
        <p:txBody>
          <a:bodyPr/>
          <a:lstStyle/>
          <a:p>
            <a:r>
              <a:rPr lang="en-US" dirty="0"/>
              <a:t>Click to edit Master title style</a:t>
            </a:r>
          </a:p>
        </p:txBody>
      </p:sp>
      <p:sp>
        <p:nvSpPr>
          <p:cNvPr id="3" name="Content Placeholder 2"/>
          <p:cNvSpPr>
            <a:spLocks noGrp="1"/>
          </p:cNvSpPr>
          <p:nvPr>
            <p:ph sz="half" idx="1"/>
          </p:nvPr>
        </p:nvSpPr>
        <p:spPr>
          <a:xfrm>
            <a:off x="609600" y="1096343"/>
            <a:ext cx="5384800" cy="4525963"/>
          </a:xfrm>
        </p:spPr>
        <p:txBody>
          <a:bodyPr/>
          <a:lstStyle>
            <a:lvl1pPr>
              <a:defRPr sz="2800">
                <a:solidFill>
                  <a:srgbClr val="004990"/>
                </a:solidFill>
                <a:latin typeface="Arial" pitchFamily="34" charset="0"/>
                <a:cs typeface="Arial" pitchFamily="34" charset="0"/>
              </a:defRPr>
            </a:lvl1pPr>
            <a:lvl2pPr>
              <a:defRPr sz="2400">
                <a:solidFill>
                  <a:srgbClr val="004990"/>
                </a:solidFill>
                <a:latin typeface="Arial" pitchFamily="34" charset="0"/>
                <a:cs typeface="Arial" pitchFamily="34" charset="0"/>
              </a:defRPr>
            </a:lvl2pPr>
            <a:lvl3pPr>
              <a:defRPr sz="2000">
                <a:solidFill>
                  <a:srgbClr val="004990"/>
                </a:solidFill>
                <a:latin typeface="Arial" pitchFamily="34" charset="0"/>
                <a:cs typeface="Arial" pitchFamily="34" charset="0"/>
              </a:defRPr>
            </a:lvl3pPr>
            <a:lvl4pPr>
              <a:defRPr sz="1800">
                <a:solidFill>
                  <a:srgbClr val="004990"/>
                </a:solidFill>
                <a:latin typeface="Arial" pitchFamily="34" charset="0"/>
                <a:cs typeface="Arial" pitchFamily="34" charset="0"/>
              </a:defRPr>
            </a:lvl4pPr>
            <a:lvl5pPr>
              <a:defRPr sz="1800">
                <a:solidFill>
                  <a:srgbClr val="004990"/>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096343"/>
            <a:ext cx="5384800" cy="4525963"/>
          </a:xfrm>
        </p:spPr>
        <p:txBody>
          <a:bodyPr/>
          <a:lstStyle>
            <a:lvl1pPr>
              <a:defRPr sz="2800">
                <a:solidFill>
                  <a:srgbClr val="004990"/>
                </a:solidFill>
                <a:latin typeface="Arial" pitchFamily="34" charset="0"/>
                <a:cs typeface="Arial" pitchFamily="34" charset="0"/>
              </a:defRPr>
            </a:lvl1pPr>
            <a:lvl2pPr>
              <a:defRPr sz="2400">
                <a:solidFill>
                  <a:srgbClr val="004990"/>
                </a:solidFill>
                <a:latin typeface="Arial" pitchFamily="34" charset="0"/>
                <a:cs typeface="Arial" pitchFamily="34" charset="0"/>
              </a:defRPr>
            </a:lvl2pPr>
            <a:lvl3pPr>
              <a:defRPr sz="2000">
                <a:solidFill>
                  <a:srgbClr val="004990"/>
                </a:solidFill>
                <a:latin typeface="Arial" pitchFamily="34" charset="0"/>
                <a:cs typeface="Arial" pitchFamily="34" charset="0"/>
              </a:defRPr>
            </a:lvl3pPr>
            <a:lvl4pPr>
              <a:defRPr sz="1800">
                <a:solidFill>
                  <a:srgbClr val="004990"/>
                </a:solidFill>
                <a:latin typeface="Arial" pitchFamily="34" charset="0"/>
                <a:cs typeface="Arial" pitchFamily="34" charset="0"/>
              </a:defRPr>
            </a:lvl4pPr>
            <a:lvl5pPr>
              <a:defRPr sz="1800">
                <a:solidFill>
                  <a:srgbClr val="004990"/>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0D1B106-9B78-43E7-9216-5A30474DFCE2}" type="slidenum">
              <a:rPr lang="en-US" smtClean="0"/>
              <a:pPr/>
              <a:t>‹#›</a:t>
            </a:fld>
            <a:endParaRPr lang="en-US" dirty="0"/>
          </a:p>
        </p:txBody>
      </p:sp>
      <p:sp>
        <p:nvSpPr>
          <p:cNvPr id="11"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800" dirty="0"/>
          </a:p>
        </p:txBody>
      </p:sp>
      <p:sp>
        <p:nvSpPr>
          <p:cNvPr id="10" name="Line 5"/>
          <p:cNvSpPr>
            <a:spLocks noChangeShapeType="1"/>
          </p:cNvSpPr>
          <p:nvPr userDrawn="1"/>
        </p:nvSpPr>
        <p:spPr bwMode="auto">
          <a:xfrm>
            <a:off x="1219201" y="771525"/>
            <a:ext cx="10155767" cy="6350"/>
          </a:xfrm>
          <a:prstGeom prst="line">
            <a:avLst/>
          </a:prstGeom>
          <a:noFill/>
          <a:ln w="38100">
            <a:solidFill>
              <a:srgbClr val="A1A4A3"/>
            </a:solidFill>
            <a:round/>
            <a:headEnd/>
            <a:tailEnd/>
          </a:ln>
        </p:spPr>
        <p:txBody>
          <a:bodyPr wrap="none" anchor="ctr"/>
          <a:lstStyle/>
          <a:p>
            <a:endParaRPr lang="en-US" sz="1800" dirty="0"/>
          </a:p>
        </p:txBody>
      </p:sp>
      <p:sp>
        <p:nvSpPr>
          <p:cNvPr id="8" name="Footer Placeholder 4">
            <a:extLst>
              <a:ext uri="{FF2B5EF4-FFF2-40B4-BE49-F238E27FC236}">
                <a16:creationId xmlns:a16="http://schemas.microsoft.com/office/drawing/2014/main" id="{FDD7D0B6-F420-0806-F4AD-FE24992F8365}"/>
              </a:ext>
            </a:extLst>
          </p:cNvPr>
          <p:cNvSpPr>
            <a:spLocks noGrp="1"/>
          </p:cNvSpPr>
          <p:nvPr>
            <p:ph type="ftr" sz="quarter" idx="3"/>
          </p:nvPr>
        </p:nvSpPr>
        <p:spPr>
          <a:xfrm>
            <a:off x="4165600" y="6591300"/>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pPr eaLnBrk="0" fontAlgn="base" hangingPunct="0">
              <a:spcBef>
                <a:spcPct val="0"/>
              </a:spcBef>
              <a:spcAft>
                <a:spcPct val="0"/>
              </a:spcAft>
            </a:pPr>
            <a:r>
              <a:rPr lang="en-US" altLang="en-US" b="1" dirty="0">
                <a:solidFill>
                  <a:srgbClr val="333333"/>
                </a:solidFill>
                <a:latin typeface="Noto Sans" panose="020B0502040504020204" pitchFamily="34" charset="0"/>
                <a:cs typeface="Noto Sans" panose="020B0502040504020204" pitchFamily="34" charset="0"/>
              </a:rPr>
              <a:t>2023 ASAR/RCM Users' Forum</a:t>
            </a:r>
            <a:endParaRPr lang="en-US" altLang="en-US" sz="1050" dirty="0">
              <a:solidFill>
                <a:schemeClr val="tx1"/>
              </a:solidFill>
            </a:endParaRPr>
          </a:p>
        </p:txBody>
      </p:sp>
      <p:sp>
        <p:nvSpPr>
          <p:cNvPr id="9" name="Date Placeholder 3">
            <a:extLst>
              <a:ext uri="{FF2B5EF4-FFF2-40B4-BE49-F238E27FC236}">
                <a16:creationId xmlns:a16="http://schemas.microsoft.com/office/drawing/2014/main" id="{0771615E-BE70-7E65-6A29-8D50CDACA862}"/>
              </a:ext>
            </a:extLst>
          </p:cNvPr>
          <p:cNvSpPr>
            <a:spLocks noGrp="1"/>
          </p:cNvSpPr>
          <p:nvPr>
            <p:ph type="dt" sz="half" idx="13"/>
          </p:nvPr>
        </p:nvSpPr>
        <p:spPr>
          <a:xfrm>
            <a:off x="609600" y="6591300"/>
            <a:ext cx="2844800" cy="228600"/>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a:t>27-30 November 2023</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796" y="152400"/>
            <a:ext cx="10804849" cy="533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919294"/>
            <a:ext cx="5386917" cy="639762"/>
          </a:xfrm>
        </p:spPr>
        <p:txBody>
          <a:bodyPr anchor="b"/>
          <a:lstStyle>
            <a:lvl1pPr marL="0" indent="0">
              <a:buNone/>
              <a:defRPr sz="2000" b="1">
                <a:solidFill>
                  <a:srgbClr val="004990"/>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559056"/>
            <a:ext cx="5386917" cy="3951288"/>
          </a:xfrm>
        </p:spPr>
        <p:txBody>
          <a:bodyPr>
            <a:normAutofit/>
          </a:bodyPr>
          <a:lstStyle>
            <a:lvl1pPr>
              <a:defRPr sz="2000">
                <a:solidFill>
                  <a:srgbClr val="004990"/>
                </a:solidFill>
                <a:latin typeface="Arial" pitchFamily="34" charset="0"/>
                <a:cs typeface="Arial" pitchFamily="34" charset="0"/>
              </a:defRPr>
            </a:lvl1pPr>
            <a:lvl2pPr>
              <a:defRPr sz="1800">
                <a:solidFill>
                  <a:srgbClr val="004990"/>
                </a:solidFill>
                <a:latin typeface="Arial" pitchFamily="34" charset="0"/>
                <a:cs typeface="Arial" pitchFamily="34" charset="0"/>
              </a:defRPr>
            </a:lvl2pPr>
            <a:lvl3pPr>
              <a:defRPr sz="1600">
                <a:solidFill>
                  <a:srgbClr val="004990"/>
                </a:solidFill>
                <a:latin typeface="Arial" pitchFamily="34" charset="0"/>
                <a:cs typeface="Arial" pitchFamily="34" charset="0"/>
              </a:defRPr>
            </a:lvl3pPr>
            <a:lvl4pPr>
              <a:defRPr sz="1400">
                <a:solidFill>
                  <a:srgbClr val="004990"/>
                </a:solidFill>
                <a:latin typeface="Arial" pitchFamily="34" charset="0"/>
                <a:cs typeface="Arial" pitchFamily="34" charset="0"/>
              </a:defRPr>
            </a:lvl4pPr>
            <a:lvl5pPr>
              <a:defRPr sz="1400">
                <a:solidFill>
                  <a:srgbClr val="004990"/>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919294"/>
            <a:ext cx="5389033" cy="639762"/>
          </a:xfrm>
        </p:spPr>
        <p:txBody>
          <a:bodyPr anchor="b"/>
          <a:lstStyle>
            <a:lvl1pPr marL="0" indent="0">
              <a:buNone/>
              <a:defRPr sz="2000" b="1">
                <a:solidFill>
                  <a:srgbClr val="004990"/>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559056"/>
            <a:ext cx="5389033" cy="3951288"/>
          </a:xfrm>
        </p:spPr>
        <p:txBody>
          <a:bodyPr>
            <a:normAutofit/>
          </a:bodyPr>
          <a:lstStyle>
            <a:lvl1pPr>
              <a:defRPr sz="2000">
                <a:solidFill>
                  <a:srgbClr val="004990"/>
                </a:solidFill>
                <a:latin typeface="Arial" pitchFamily="34" charset="0"/>
                <a:cs typeface="Arial" pitchFamily="34" charset="0"/>
              </a:defRPr>
            </a:lvl1pPr>
            <a:lvl2pPr>
              <a:defRPr sz="1800">
                <a:solidFill>
                  <a:srgbClr val="004990"/>
                </a:solidFill>
                <a:latin typeface="Arial" pitchFamily="34" charset="0"/>
                <a:cs typeface="Arial" pitchFamily="34" charset="0"/>
              </a:defRPr>
            </a:lvl2pPr>
            <a:lvl3pPr>
              <a:defRPr sz="1600">
                <a:solidFill>
                  <a:srgbClr val="004990"/>
                </a:solidFill>
                <a:latin typeface="Arial" pitchFamily="34" charset="0"/>
                <a:cs typeface="Arial" pitchFamily="34" charset="0"/>
              </a:defRPr>
            </a:lvl3pPr>
            <a:lvl4pPr>
              <a:defRPr sz="1400">
                <a:solidFill>
                  <a:srgbClr val="004990"/>
                </a:solidFill>
                <a:latin typeface="Arial" pitchFamily="34" charset="0"/>
                <a:cs typeface="Arial" pitchFamily="34" charset="0"/>
              </a:defRPr>
            </a:lvl4pPr>
            <a:lvl5pPr>
              <a:defRPr sz="1400">
                <a:solidFill>
                  <a:srgbClr val="004990"/>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0D1B106-9B78-43E7-9216-5A30474DFCE2}" type="slidenum">
              <a:rPr lang="en-US" smtClean="0"/>
              <a:pPr/>
              <a:t>‹#›</a:t>
            </a:fld>
            <a:endParaRPr lang="en-US" dirty="0"/>
          </a:p>
        </p:txBody>
      </p:sp>
      <p:sp>
        <p:nvSpPr>
          <p:cNvPr id="13"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800" dirty="0"/>
          </a:p>
        </p:txBody>
      </p:sp>
      <p:sp>
        <p:nvSpPr>
          <p:cNvPr id="12" name="Line 5"/>
          <p:cNvSpPr>
            <a:spLocks noChangeShapeType="1"/>
          </p:cNvSpPr>
          <p:nvPr userDrawn="1"/>
        </p:nvSpPr>
        <p:spPr bwMode="auto">
          <a:xfrm>
            <a:off x="1219201" y="771525"/>
            <a:ext cx="10155767" cy="6350"/>
          </a:xfrm>
          <a:prstGeom prst="line">
            <a:avLst/>
          </a:prstGeom>
          <a:noFill/>
          <a:ln w="38100">
            <a:solidFill>
              <a:srgbClr val="A1A4A3"/>
            </a:solidFill>
            <a:round/>
            <a:headEnd/>
            <a:tailEnd/>
          </a:ln>
        </p:spPr>
        <p:txBody>
          <a:bodyPr wrap="none" anchor="ctr"/>
          <a:lstStyle/>
          <a:p>
            <a:endParaRPr lang="en-US" sz="1800" dirty="0"/>
          </a:p>
        </p:txBody>
      </p:sp>
      <p:sp>
        <p:nvSpPr>
          <p:cNvPr id="10" name="Footer Placeholder 4">
            <a:extLst>
              <a:ext uri="{FF2B5EF4-FFF2-40B4-BE49-F238E27FC236}">
                <a16:creationId xmlns:a16="http://schemas.microsoft.com/office/drawing/2014/main" id="{9B6B3EBA-3C35-B189-C69A-439D29E6421D}"/>
              </a:ext>
            </a:extLst>
          </p:cNvPr>
          <p:cNvSpPr>
            <a:spLocks noGrp="1"/>
          </p:cNvSpPr>
          <p:nvPr>
            <p:ph type="ftr" sz="quarter" idx="13"/>
          </p:nvPr>
        </p:nvSpPr>
        <p:spPr>
          <a:xfrm>
            <a:off x="4165600" y="6591300"/>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pPr eaLnBrk="0" fontAlgn="base" hangingPunct="0">
              <a:spcBef>
                <a:spcPct val="0"/>
              </a:spcBef>
              <a:spcAft>
                <a:spcPct val="0"/>
              </a:spcAft>
            </a:pPr>
            <a:r>
              <a:rPr lang="en-US" altLang="en-US" b="1" dirty="0">
                <a:solidFill>
                  <a:srgbClr val="333333"/>
                </a:solidFill>
                <a:latin typeface="Noto Sans" panose="020B0502040504020204" pitchFamily="34" charset="0"/>
                <a:cs typeface="Noto Sans" panose="020B0502040504020204" pitchFamily="34" charset="0"/>
              </a:rPr>
              <a:t>2023 ASAR/RCM Users' Forum</a:t>
            </a:r>
            <a:endParaRPr lang="en-US" altLang="en-US" sz="1050" dirty="0">
              <a:solidFill>
                <a:schemeClr val="tx1"/>
              </a:solidFill>
            </a:endParaRPr>
          </a:p>
        </p:txBody>
      </p:sp>
      <p:sp>
        <p:nvSpPr>
          <p:cNvPr id="11" name="Date Placeholder 3">
            <a:extLst>
              <a:ext uri="{FF2B5EF4-FFF2-40B4-BE49-F238E27FC236}">
                <a16:creationId xmlns:a16="http://schemas.microsoft.com/office/drawing/2014/main" id="{76144662-3EF6-11B9-4C94-A80A27B452C7}"/>
              </a:ext>
            </a:extLst>
          </p:cNvPr>
          <p:cNvSpPr>
            <a:spLocks noGrp="1"/>
          </p:cNvSpPr>
          <p:nvPr>
            <p:ph type="dt" sz="half" idx="14"/>
          </p:nvPr>
        </p:nvSpPr>
        <p:spPr>
          <a:xfrm>
            <a:off x="609600" y="6591300"/>
            <a:ext cx="2844800" cy="228600"/>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a:t>27-30 November 2023</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8457" y="152400"/>
            <a:ext cx="10767528" cy="53340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B0D1B106-9B78-43E7-9216-5A30474DFCE2}" type="slidenum">
              <a:rPr lang="en-US" smtClean="0"/>
              <a:pPr/>
              <a:t>‹#›</a:t>
            </a:fld>
            <a:endParaRPr lang="en-US" dirty="0"/>
          </a:p>
        </p:txBody>
      </p:sp>
      <p:sp>
        <p:nvSpPr>
          <p:cNvPr id="9"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800" dirty="0"/>
          </a:p>
        </p:txBody>
      </p:sp>
      <p:sp>
        <p:nvSpPr>
          <p:cNvPr id="8" name="Line 5"/>
          <p:cNvSpPr>
            <a:spLocks noChangeShapeType="1"/>
          </p:cNvSpPr>
          <p:nvPr userDrawn="1"/>
        </p:nvSpPr>
        <p:spPr bwMode="auto">
          <a:xfrm>
            <a:off x="1219201" y="771525"/>
            <a:ext cx="10155767" cy="6350"/>
          </a:xfrm>
          <a:prstGeom prst="line">
            <a:avLst/>
          </a:prstGeom>
          <a:noFill/>
          <a:ln w="38100">
            <a:solidFill>
              <a:srgbClr val="A1A4A3"/>
            </a:solidFill>
            <a:round/>
            <a:headEnd/>
            <a:tailEnd/>
          </a:ln>
        </p:spPr>
        <p:txBody>
          <a:bodyPr wrap="none" anchor="ctr"/>
          <a:lstStyle/>
          <a:p>
            <a:endParaRPr lang="en-US" sz="1800" dirty="0"/>
          </a:p>
        </p:txBody>
      </p:sp>
      <p:sp>
        <p:nvSpPr>
          <p:cNvPr id="7" name="Footer Placeholder 4">
            <a:extLst>
              <a:ext uri="{FF2B5EF4-FFF2-40B4-BE49-F238E27FC236}">
                <a16:creationId xmlns:a16="http://schemas.microsoft.com/office/drawing/2014/main" id="{1D451F83-D7BF-D82F-7302-88D6A1F8FEDD}"/>
              </a:ext>
            </a:extLst>
          </p:cNvPr>
          <p:cNvSpPr>
            <a:spLocks noGrp="1"/>
          </p:cNvSpPr>
          <p:nvPr>
            <p:ph type="ftr" sz="quarter" idx="3"/>
          </p:nvPr>
        </p:nvSpPr>
        <p:spPr>
          <a:xfrm>
            <a:off x="4165600" y="6591300"/>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pPr eaLnBrk="0" fontAlgn="base" hangingPunct="0">
              <a:spcBef>
                <a:spcPct val="0"/>
              </a:spcBef>
              <a:spcAft>
                <a:spcPct val="0"/>
              </a:spcAft>
            </a:pPr>
            <a:r>
              <a:rPr lang="en-US" altLang="en-US" b="1" dirty="0">
                <a:solidFill>
                  <a:srgbClr val="333333"/>
                </a:solidFill>
                <a:latin typeface="Noto Sans" panose="020B0502040504020204" pitchFamily="34" charset="0"/>
                <a:cs typeface="Noto Sans" panose="020B0502040504020204" pitchFamily="34" charset="0"/>
              </a:rPr>
              <a:t>2023 ASAR/RCM Users' Forum</a:t>
            </a:r>
            <a:endParaRPr lang="en-US" altLang="en-US" sz="1050" dirty="0">
              <a:solidFill>
                <a:schemeClr val="tx1"/>
              </a:solidFill>
            </a:endParaRPr>
          </a:p>
        </p:txBody>
      </p:sp>
      <p:sp>
        <p:nvSpPr>
          <p:cNvPr id="10" name="Date Placeholder 3">
            <a:extLst>
              <a:ext uri="{FF2B5EF4-FFF2-40B4-BE49-F238E27FC236}">
                <a16:creationId xmlns:a16="http://schemas.microsoft.com/office/drawing/2014/main" id="{A41090F1-734C-1693-27C6-6D37A4C91941}"/>
              </a:ext>
            </a:extLst>
          </p:cNvPr>
          <p:cNvSpPr>
            <a:spLocks noGrp="1"/>
          </p:cNvSpPr>
          <p:nvPr>
            <p:ph type="dt" sz="half" idx="2"/>
          </p:nvPr>
        </p:nvSpPr>
        <p:spPr>
          <a:xfrm>
            <a:off x="609600" y="6591300"/>
            <a:ext cx="2844800" cy="228600"/>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a:t>27-30 November 2023</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D1B106-9B78-43E7-9216-5A30474DFCE2}" type="slidenum">
              <a:rPr lang="en-US" smtClean="0"/>
              <a:pPr/>
              <a:t>‹#›</a:t>
            </a:fld>
            <a:endParaRPr lang="en-US" dirty="0"/>
          </a:p>
        </p:txBody>
      </p:sp>
      <p:sp>
        <p:nvSpPr>
          <p:cNvPr id="5" name="Footer Placeholder 4">
            <a:extLst>
              <a:ext uri="{FF2B5EF4-FFF2-40B4-BE49-F238E27FC236}">
                <a16:creationId xmlns:a16="http://schemas.microsoft.com/office/drawing/2014/main" id="{9BD72FDD-7EA6-2FBA-59C0-5351A9692460}"/>
              </a:ext>
            </a:extLst>
          </p:cNvPr>
          <p:cNvSpPr>
            <a:spLocks noGrp="1"/>
          </p:cNvSpPr>
          <p:nvPr>
            <p:ph type="ftr" sz="quarter" idx="3"/>
          </p:nvPr>
        </p:nvSpPr>
        <p:spPr>
          <a:xfrm>
            <a:off x="4165600" y="6591300"/>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pPr eaLnBrk="0" fontAlgn="base" hangingPunct="0">
              <a:spcBef>
                <a:spcPct val="0"/>
              </a:spcBef>
              <a:spcAft>
                <a:spcPct val="0"/>
              </a:spcAft>
            </a:pPr>
            <a:r>
              <a:rPr lang="en-US" altLang="en-US" b="1" dirty="0">
                <a:solidFill>
                  <a:srgbClr val="333333"/>
                </a:solidFill>
                <a:latin typeface="Noto Sans" panose="020B0502040504020204" pitchFamily="34" charset="0"/>
                <a:cs typeface="Noto Sans" panose="020B0502040504020204" pitchFamily="34" charset="0"/>
              </a:rPr>
              <a:t>2023 ASAR/RCM Users' Forum</a:t>
            </a:r>
            <a:endParaRPr lang="en-US" altLang="en-US" sz="1050" dirty="0">
              <a:solidFill>
                <a:schemeClr val="tx1"/>
              </a:solidFill>
            </a:endParaRPr>
          </a:p>
        </p:txBody>
      </p:sp>
      <p:sp>
        <p:nvSpPr>
          <p:cNvPr id="6" name="Date Placeholder 3">
            <a:extLst>
              <a:ext uri="{FF2B5EF4-FFF2-40B4-BE49-F238E27FC236}">
                <a16:creationId xmlns:a16="http://schemas.microsoft.com/office/drawing/2014/main" id="{58CCCB23-6685-CE85-5198-39A0088B2E56}"/>
              </a:ext>
            </a:extLst>
          </p:cNvPr>
          <p:cNvSpPr>
            <a:spLocks noGrp="1"/>
          </p:cNvSpPr>
          <p:nvPr>
            <p:ph type="dt" sz="half" idx="2"/>
          </p:nvPr>
        </p:nvSpPr>
        <p:spPr>
          <a:xfrm>
            <a:off x="609600" y="6591300"/>
            <a:ext cx="2844800" cy="228600"/>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a:t>27-30 November 2023</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854766"/>
            <a:ext cx="10972800" cy="52713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042400" y="6569076"/>
            <a:ext cx="2844800" cy="212725"/>
          </a:xfrm>
          <a:prstGeom prst="rect">
            <a:avLst/>
          </a:prstGeom>
        </p:spPr>
        <p:txBody>
          <a:bodyPr vert="horz" lIns="91440" tIns="45720" rIns="91440" bIns="45720" rtlCol="0" anchor="ctr"/>
          <a:lstStyle>
            <a:lvl1pPr algn="r">
              <a:defRPr sz="1000">
                <a:solidFill>
                  <a:schemeClr val="bg1">
                    <a:lumMod val="50000"/>
                  </a:schemeClr>
                </a:solidFill>
                <a:latin typeface="Arial" pitchFamily="34" charset="0"/>
                <a:cs typeface="Arial" pitchFamily="34" charset="0"/>
              </a:defRPr>
            </a:lvl1pPr>
          </a:lstStyle>
          <a:p>
            <a:fld id="{90D7058A-810B-4EBD-8FDF-04ECCAA20044}" type="slidenum">
              <a:rPr lang="en-US" smtClean="0"/>
              <a:pPr/>
              <a:t>‹#›</a:t>
            </a:fld>
            <a:endParaRPr lang="en-US" dirty="0"/>
          </a:p>
        </p:txBody>
      </p:sp>
      <p:sp>
        <p:nvSpPr>
          <p:cNvPr id="8"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800" dirty="0"/>
          </a:p>
        </p:txBody>
      </p:sp>
      <p:sp>
        <p:nvSpPr>
          <p:cNvPr id="10" name="Footer Placeholder 4"/>
          <p:cNvSpPr>
            <a:spLocks noGrp="1"/>
          </p:cNvSpPr>
          <p:nvPr>
            <p:ph type="ftr" sz="quarter" idx="3"/>
          </p:nvPr>
        </p:nvSpPr>
        <p:spPr>
          <a:xfrm>
            <a:off x="4165600" y="6591300"/>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pPr eaLnBrk="0" fontAlgn="base" hangingPunct="0">
              <a:spcBef>
                <a:spcPct val="0"/>
              </a:spcBef>
              <a:spcAft>
                <a:spcPct val="0"/>
              </a:spcAft>
            </a:pPr>
            <a:r>
              <a:rPr lang="en-US" altLang="en-US" b="1" dirty="0">
                <a:solidFill>
                  <a:srgbClr val="333333"/>
                </a:solidFill>
                <a:latin typeface="Noto Sans" panose="020B0502040504020204" pitchFamily="34" charset="0"/>
                <a:cs typeface="Noto Sans" panose="020B0502040504020204" pitchFamily="34" charset="0"/>
              </a:rPr>
              <a:t>2023 ASAR/RCM Users' Forum</a:t>
            </a:r>
            <a:endParaRPr lang="en-US" altLang="en-US" sz="1050" dirty="0">
              <a:solidFill>
                <a:schemeClr val="tx1"/>
              </a:solidFill>
            </a:endParaRPr>
          </a:p>
        </p:txBody>
      </p:sp>
      <p:sp>
        <p:nvSpPr>
          <p:cNvPr id="11" name="Date Placeholder 3"/>
          <p:cNvSpPr>
            <a:spLocks noGrp="1"/>
          </p:cNvSpPr>
          <p:nvPr>
            <p:ph type="dt" sz="half" idx="2"/>
          </p:nvPr>
        </p:nvSpPr>
        <p:spPr>
          <a:xfrm>
            <a:off x="609600" y="6591300"/>
            <a:ext cx="2844800" cy="228600"/>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a:t>27-30 November 2023</a:t>
            </a:r>
            <a:endParaRPr lang="en-US" dirty="0"/>
          </a:p>
        </p:txBody>
      </p:sp>
      <p:pic>
        <p:nvPicPr>
          <p:cNvPr id="4" name="Picture 2">
            <a:extLst>
              <a:ext uri="{FF2B5EF4-FFF2-40B4-BE49-F238E27FC236}">
                <a16:creationId xmlns:a16="http://schemas.microsoft.com/office/drawing/2014/main" id="{282BF163-381A-955C-F366-0FED52F62A07}"/>
              </a:ext>
            </a:extLst>
          </p:cNvPr>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11462489" y="114301"/>
            <a:ext cx="720090" cy="59436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6" r:id="rId1"/>
    <p:sldLayoutId id="2147483649" r:id="rId2"/>
    <p:sldLayoutId id="2147483650" r:id="rId3"/>
    <p:sldLayoutId id="2147483651" r:id="rId4"/>
    <p:sldLayoutId id="2147483652" r:id="rId5"/>
    <p:sldLayoutId id="2147483653" r:id="rId6"/>
    <p:sldLayoutId id="2147483654" r:id="rId7"/>
    <p:sldLayoutId id="2147483655" r:id="rId8"/>
  </p:sldLayoutIdLst>
  <p:hf hdr="0"/>
  <p:txStyles>
    <p:titleStyle>
      <a:lvl1pPr algn="ctr" defTabSz="914400" rtl="0" eaLnBrk="1" latinLnBrk="0" hangingPunct="1">
        <a:spcBef>
          <a:spcPct val="0"/>
        </a:spcBef>
        <a:buNone/>
        <a:defRPr sz="2800" b="1" kern="1200">
          <a:solidFill>
            <a:srgbClr val="004990"/>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004990"/>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004990"/>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00499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00499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00499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0.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13" Type="http://schemas.openxmlformats.org/officeDocument/2006/relationships/image" Target="../media/image68.png"/><Relationship Id="rId18" Type="http://schemas.openxmlformats.org/officeDocument/2006/relationships/image" Target="../media/image73.png"/><Relationship Id="rId26" Type="http://schemas.openxmlformats.org/officeDocument/2006/relationships/image" Target="../media/image81.jpeg"/><Relationship Id="rId3" Type="http://schemas.openxmlformats.org/officeDocument/2006/relationships/image" Target="../media/image59.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80.jpeg"/><Relationship Id="rId33" Type="http://schemas.openxmlformats.org/officeDocument/2006/relationships/image" Target="../media/image29.emf"/><Relationship Id="rId2" Type="http://schemas.openxmlformats.org/officeDocument/2006/relationships/image" Target="../media/image58.emf"/><Relationship Id="rId16" Type="http://schemas.openxmlformats.org/officeDocument/2006/relationships/image" Target="../media/image71.png"/><Relationship Id="rId20" Type="http://schemas.openxmlformats.org/officeDocument/2006/relationships/image" Target="../media/image75.jpeg"/><Relationship Id="rId29" Type="http://schemas.openxmlformats.org/officeDocument/2006/relationships/image" Target="../media/image84.png"/><Relationship Id="rId1" Type="http://schemas.openxmlformats.org/officeDocument/2006/relationships/slideLayout" Target="../slideLayouts/slideLayout8.xml"/><Relationship Id="rId6" Type="http://schemas.openxmlformats.org/officeDocument/2006/relationships/image" Target="../media/image61.jpeg"/><Relationship Id="rId11" Type="http://schemas.openxmlformats.org/officeDocument/2006/relationships/image" Target="../media/image66.jpeg"/><Relationship Id="rId24" Type="http://schemas.openxmlformats.org/officeDocument/2006/relationships/image" Target="../media/image79.png"/><Relationship Id="rId32" Type="http://schemas.openxmlformats.org/officeDocument/2006/relationships/image" Target="../media/image87.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png"/><Relationship Id="rId10" Type="http://schemas.openxmlformats.org/officeDocument/2006/relationships/image" Target="../media/image65.png"/><Relationship Id="rId19" Type="http://schemas.openxmlformats.org/officeDocument/2006/relationships/image" Target="../media/image74.png"/><Relationship Id="rId31" Type="http://schemas.openxmlformats.org/officeDocument/2006/relationships/image" Target="../media/image86.png"/><Relationship Id="rId4" Type="http://schemas.openxmlformats.org/officeDocument/2006/relationships/hyperlink" Target="https://snowglobe.illinois.edu/" TargetMode="External"/><Relationship Id="rId9" Type="http://schemas.openxmlformats.org/officeDocument/2006/relationships/image" Target="../media/image64.jpeg"/><Relationship Id="rId14" Type="http://schemas.openxmlformats.org/officeDocument/2006/relationships/image" Target="../media/image69.png"/><Relationship Id="rId22" Type="http://schemas.openxmlformats.org/officeDocument/2006/relationships/image" Target="../media/image77.jpeg"/><Relationship Id="rId27" Type="http://schemas.openxmlformats.org/officeDocument/2006/relationships/image" Target="../media/image82.jpeg"/><Relationship Id="rId30" Type="http://schemas.openxmlformats.org/officeDocument/2006/relationships/image" Target="../media/image85.png"/><Relationship Id="rId8"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8.xml"/><Relationship Id="rId5" Type="http://schemas.openxmlformats.org/officeDocument/2006/relationships/image" Target="../media/image91.emf"/><Relationship Id="rId4" Type="http://schemas.openxmlformats.org/officeDocument/2006/relationships/image" Target="../media/image90.emf"/></Relationships>
</file>

<file path=ppt/slides/_rels/slide18.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hyperlink" Target="https://www.bing.com/images/feed?FORM=IDPCAR&amp;itemId=C7C14983C74C614B87BA2FF0D2825852&amp;ep=IDP" TargetMode="External"/><Relationship Id="rId13" Type="http://schemas.openxmlformats.org/officeDocument/2006/relationships/image" Target="../media/image100.jpeg"/><Relationship Id="rId18" Type="http://schemas.openxmlformats.org/officeDocument/2006/relationships/hyperlink" Target="https://www.bing.com/images/feed?FORM=IDPCAR&amp;itemId=FD0862C2B84431200635B6787D3083E6&amp;ep=IDP" TargetMode="External"/><Relationship Id="rId3" Type="http://schemas.openxmlformats.org/officeDocument/2006/relationships/image" Target="../media/image95.emf"/><Relationship Id="rId21" Type="http://schemas.openxmlformats.org/officeDocument/2006/relationships/image" Target="../media/image104.jpeg"/><Relationship Id="rId7" Type="http://schemas.openxmlformats.org/officeDocument/2006/relationships/image" Target="../media/image97.jpeg"/><Relationship Id="rId12" Type="http://schemas.openxmlformats.org/officeDocument/2006/relationships/hyperlink" Target="https://www.bing.com/images/feed?FORM=IDPCAR&amp;itemId=2C511AEB8D58CE3BAB7AF06B97512A75&amp;ep=IDP" TargetMode="External"/><Relationship Id="rId17" Type="http://schemas.openxmlformats.org/officeDocument/2006/relationships/image" Target="../media/image102.jpeg"/><Relationship Id="rId2" Type="http://schemas.openxmlformats.org/officeDocument/2006/relationships/image" Target="../media/image94.emf"/><Relationship Id="rId16" Type="http://schemas.openxmlformats.org/officeDocument/2006/relationships/hyperlink" Target="https://www.bing.com/images/feed?FORM=IDPCAR&amp;itemId=507290E981BFB1C78EE9919543BEF96A&amp;ep=IDP" TargetMode="External"/><Relationship Id="rId20" Type="http://schemas.openxmlformats.org/officeDocument/2006/relationships/hyperlink" Target="https://www.bing.com/images/feed?FORM=IDPCAR&amp;itemId=CF22ADED447A0027F15EEAF23A9EE38F&amp;ep=IDP" TargetMode="External"/><Relationship Id="rId1" Type="http://schemas.openxmlformats.org/officeDocument/2006/relationships/slideLayout" Target="../slideLayouts/slideLayout8.xml"/><Relationship Id="rId6" Type="http://schemas.openxmlformats.org/officeDocument/2006/relationships/hyperlink" Target="https://www.bing.com/images/feed?FORM=IDPCAR&amp;itemId=89CA30FD70D1880260AB7B622BD02758&amp;ep=IDP" TargetMode="External"/><Relationship Id="rId11" Type="http://schemas.openxmlformats.org/officeDocument/2006/relationships/image" Target="../media/image99.jpeg"/><Relationship Id="rId5" Type="http://schemas.openxmlformats.org/officeDocument/2006/relationships/image" Target="../media/image96.png"/><Relationship Id="rId15" Type="http://schemas.openxmlformats.org/officeDocument/2006/relationships/image" Target="../media/image101.jpeg"/><Relationship Id="rId10" Type="http://schemas.openxmlformats.org/officeDocument/2006/relationships/hyperlink" Target="https://www.bing.com/images/feed?FORM=IDPCAR&amp;itemId=4586682A565D3B4253973EFECD63846C&amp;ep=IDP" TargetMode="External"/><Relationship Id="rId19" Type="http://schemas.openxmlformats.org/officeDocument/2006/relationships/image" Target="../media/image103.jpeg"/><Relationship Id="rId4" Type="http://schemas.openxmlformats.org/officeDocument/2006/relationships/image" Target="../media/image33.png"/><Relationship Id="rId9" Type="http://schemas.openxmlformats.org/officeDocument/2006/relationships/image" Target="../media/image98.jpeg"/><Relationship Id="rId14" Type="http://schemas.openxmlformats.org/officeDocument/2006/relationships/hyperlink" Target="https://www.bing.com/images/feed?FORM=IDPCAR&amp;itemId=FF00DF79491345567ED9821CC5CB20DB&amp;ep=IDP" TargetMode="External"/><Relationship Id="rId22" Type="http://schemas.openxmlformats.org/officeDocument/2006/relationships/hyperlink" Target="https://www.weforum.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snowglobe.illinois.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24E0B5-166C-DB79-2F27-3495FCBEC048}"/>
              </a:ext>
            </a:extLst>
          </p:cNvPr>
          <p:cNvSpPr txBox="1"/>
          <p:nvPr/>
        </p:nvSpPr>
        <p:spPr>
          <a:xfrm>
            <a:off x="939431" y="4317567"/>
            <a:ext cx="10481044" cy="1077218"/>
          </a:xfrm>
          <a:prstGeom prst="rect">
            <a:avLst/>
          </a:prstGeom>
          <a:noFill/>
        </p:spPr>
        <p:txBody>
          <a:bodyPr wrap="square">
            <a:spAutoFit/>
          </a:bodyPr>
          <a:lstStyle/>
          <a:p>
            <a:pPr algn="l"/>
            <a:r>
              <a:rPr lang="en-US" sz="3200" b="1" i="0" u="none" strike="noStrike" baseline="0" dirty="0" err="1">
                <a:latin typeface="Tenorite-Regular"/>
              </a:rPr>
              <a:t>SnowGlobe</a:t>
            </a:r>
            <a:r>
              <a:rPr lang="en-US" sz="3200" b="1" i="0" u="none" strike="noStrike" baseline="0" dirty="0">
                <a:latin typeface="Tenorite-Regular"/>
              </a:rPr>
              <a:t>: A Concept For Global Snow Water Equivalent Observations From Space</a:t>
            </a:r>
            <a:endParaRPr lang="en-US" sz="3200" b="1" dirty="0"/>
          </a:p>
        </p:txBody>
      </p:sp>
      <p:grpSp>
        <p:nvGrpSpPr>
          <p:cNvPr id="2" name="Group 1">
            <a:extLst>
              <a:ext uri="{FF2B5EF4-FFF2-40B4-BE49-F238E27FC236}">
                <a16:creationId xmlns:a16="http://schemas.microsoft.com/office/drawing/2014/main" id="{187C6115-BAF2-2217-0B1A-5443A5299335}"/>
              </a:ext>
            </a:extLst>
          </p:cNvPr>
          <p:cNvGrpSpPr>
            <a:grpSpLocks noChangeAspect="1"/>
          </p:cNvGrpSpPr>
          <p:nvPr/>
        </p:nvGrpSpPr>
        <p:grpSpPr>
          <a:xfrm>
            <a:off x="1076324" y="243665"/>
            <a:ext cx="9877281" cy="4193930"/>
            <a:chOff x="853707" y="1773323"/>
            <a:chExt cx="10453990" cy="4438803"/>
          </a:xfrm>
        </p:grpSpPr>
        <p:pic>
          <p:nvPicPr>
            <p:cNvPr id="4" name="Picture 2">
              <a:extLst>
                <a:ext uri="{FF2B5EF4-FFF2-40B4-BE49-F238E27FC236}">
                  <a16:creationId xmlns:a16="http://schemas.microsoft.com/office/drawing/2014/main" id="{E6D415E4-1697-7800-68E2-5DFB27809D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95962" y="2875776"/>
              <a:ext cx="1749509" cy="116300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6" name="Picture 16" descr="Lake trout, whitefish and ciscoes can be found in Snowdrift River, southeast of Łutsël K’é. It feeds into The Kálı̨ka Tué (Stark Lake) and then into Tu Nedhé (Great Slave Lake).">
              <a:extLst>
                <a:ext uri="{FF2B5EF4-FFF2-40B4-BE49-F238E27FC236}">
                  <a16:creationId xmlns:a16="http://schemas.microsoft.com/office/drawing/2014/main" id="{1DFE3224-0211-B610-7382-F1B3E7F5E1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3707" y="1775155"/>
              <a:ext cx="3130254" cy="190006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7" name="Picture 14">
              <a:extLst>
                <a:ext uri="{FF2B5EF4-FFF2-40B4-BE49-F238E27FC236}">
                  <a16:creationId xmlns:a16="http://schemas.microsoft.com/office/drawing/2014/main" id="{5601BC74-23EE-86BA-5209-A055DE3E8A6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3707" y="3663213"/>
              <a:ext cx="3960902" cy="254594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8" name="Picture 12" descr="forest, fir trees, winter, snow, snowy, fir, tree, nature, landscape, coniferous">
              <a:extLst>
                <a:ext uri="{FF2B5EF4-FFF2-40B4-BE49-F238E27FC236}">
                  <a16:creationId xmlns:a16="http://schemas.microsoft.com/office/drawing/2014/main" id="{BCEBFEB5-BC87-9707-29C6-689CCCC2E5B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97075" y="1773323"/>
              <a:ext cx="1623860" cy="110975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9" name="Picture 18" descr="How to Protect Your Home from Melting Snow - Park Insurance">
              <a:extLst>
                <a:ext uri="{FF2B5EF4-FFF2-40B4-BE49-F238E27FC236}">
                  <a16:creationId xmlns:a16="http://schemas.microsoft.com/office/drawing/2014/main" id="{5CBB1CCA-19E4-B367-6F47-DFBC9E7957F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28371" y="1773323"/>
              <a:ext cx="2058558" cy="113363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46F163A-CD38-C3C6-E834-9BE5B9C4373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89639" y="2875776"/>
              <a:ext cx="2186079" cy="1457387"/>
            </a:xfrm>
            <a:prstGeom prst="rect">
              <a:avLst/>
            </a:prstGeom>
            <a:ln>
              <a:solidFill>
                <a:srgbClr val="000000"/>
              </a:solidFill>
            </a:ln>
          </p:spPr>
        </p:pic>
        <p:pic>
          <p:nvPicPr>
            <p:cNvPr id="11" name="Picture 10" descr="A picture containing outdoor, sky, nature, tree&#10;&#10;Description automatically generated">
              <a:extLst>
                <a:ext uri="{FF2B5EF4-FFF2-40B4-BE49-F238E27FC236}">
                  <a16:creationId xmlns:a16="http://schemas.microsoft.com/office/drawing/2014/main" id="{109175B0-6D4A-7062-BB59-0806B021003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09359" y="4320155"/>
              <a:ext cx="2484407" cy="1891971"/>
            </a:xfrm>
            <a:prstGeom prst="rect">
              <a:avLst/>
            </a:prstGeom>
            <a:ln>
              <a:solidFill>
                <a:srgbClr val="000000"/>
              </a:solidFill>
            </a:ln>
          </p:spPr>
        </p:pic>
        <p:pic>
          <p:nvPicPr>
            <p:cNvPr id="12" name="Picture 11" descr="A snow covered ground with the sun setting behind it&#10;&#10;Description automatically generated">
              <a:extLst>
                <a:ext uri="{FF2B5EF4-FFF2-40B4-BE49-F238E27FC236}">
                  <a16:creationId xmlns:a16="http://schemas.microsoft.com/office/drawing/2014/main" id="{AC62154E-4074-6B7E-9278-0323594BEE1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362200" y="5083139"/>
              <a:ext cx="2945496" cy="1126568"/>
            </a:xfrm>
            <a:prstGeom prst="rect">
              <a:avLst/>
            </a:prstGeom>
            <a:ln>
              <a:solidFill>
                <a:srgbClr val="000000"/>
              </a:solidFill>
            </a:ln>
          </p:spPr>
        </p:pic>
        <p:pic>
          <p:nvPicPr>
            <p:cNvPr id="13" name="Picture 12">
              <a:extLst>
                <a:ext uri="{FF2B5EF4-FFF2-40B4-BE49-F238E27FC236}">
                  <a16:creationId xmlns:a16="http://schemas.microsoft.com/office/drawing/2014/main" id="{3A5B9D21-1B26-5D03-F113-DE03A52DF15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969479" y="4136863"/>
              <a:ext cx="1774907" cy="1033100"/>
            </a:xfrm>
            <a:prstGeom prst="rect">
              <a:avLst/>
            </a:prstGeom>
            <a:ln>
              <a:solidFill>
                <a:srgbClr val="000000"/>
              </a:solidFill>
            </a:ln>
          </p:spPr>
        </p:pic>
        <p:pic>
          <p:nvPicPr>
            <p:cNvPr id="14" name="Picture 2" descr="The Surface Of Ice Covered With Wave-like Snow Patterns On A Cold Winter  Day. Stock Photo, Picture And Royalty Free Image. Image 6219790.">
              <a:extLst>
                <a:ext uri="{FF2B5EF4-FFF2-40B4-BE49-F238E27FC236}">
                  <a16:creationId xmlns:a16="http://schemas.microsoft.com/office/drawing/2014/main" id="{4EAD4154-7316-6E66-36F1-2D3AEB0D4D90}"/>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9532790" y="4141967"/>
              <a:ext cx="1774907" cy="1037031"/>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5" name="Picture 14" descr="Satellite Remote Sensing of &lt;b&gt;Permafrost&lt;/b&gt; | Climate Vulture">
              <a:extLst>
                <a:ext uri="{FF2B5EF4-FFF2-40B4-BE49-F238E27FC236}">
                  <a16:creationId xmlns:a16="http://schemas.microsoft.com/office/drawing/2014/main" id="{3F580001-607D-1ACF-E9B0-9E3D30E58946}"/>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193765" y="3939416"/>
              <a:ext cx="1883735" cy="12571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 descr="See the source image">
              <a:extLst>
                <a:ext uri="{FF2B5EF4-FFF2-40B4-BE49-F238E27FC236}">
                  <a16:creationId xmlns:a16="http://schemas.microsoft.com/office/drawing/2014/main" id="{38AEFC1D-F4DA-704F-6B26-FEFC467C5DA4}"/>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193766" y="5185023"/>
              <a:ext cx="2168434" cy="1023501"/>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7850DC1-9CBF-A512-1177-4127295FC0B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678139" y="1773323"/>
              <a:ext cx="3629557" cy="2422226"/>
            </a:xfrm>
            <a:prstGeom prst="rect">
              <a:avLst/>
            </a:prstGeom>
            <a:ln>
              <a:solidFill>
                <a:srgbClr val="000000"/>
              </a:solidFill>
            </a:ln>
          </p:spPr>
        </p:pic>
      </p:grpSp>
      <p:sp>
        <p:nvSpPr>
          <p:cNvPr id="20" name="TextBox 19">
            <a:extLst>
              <a:ext uri="{FF2B5EF4-FFF2-40B4-BE49-F238E27FC236}">
                <a16:creationId xmlns:a16="http://schemas.microsoft.com/office/drawing/2014/main" id="{DD3520AD-AF54-49EC-5242-BC67825F6000}"/>
              </a:ext>
            </a:extLst>
          </p:cNvPr>
          <p:cNvSpPr txBox="1"/>
          <p:nvPr/>
        </p:nvSpPr>
        <p:spPr>
          <a:xfrm>
            <a:off x="1008667" y="5439754"/>
            <a:ext cx="10616055" cy="1077218"/>
          </a:xfrm>
          <a:prstGeom prst="rect">
            <a:avLst/>
          </a:prstGeom>
          <a:noFill/>
        </p:spPr>
        <p:txBody>
          <a:bodyPr wrap="square" rtlCol="0">
            <a:spAutoFit/>
          </a:bodyPr>
          <a:lstStyle/>
          <a:p>
            <a:pPr algn="l"/>
            <a:r>
              <a:rPr lang="en-US" sz="1600" b="1" dirty="0">
                <a:solidFill>
                  <a:srgbClr val="0000FF"/>
                </a:solidFill>
              </a:rPr>
              <a:t>Presented by Ana Barros</a:t>
            </a:r>
          </a:p>
          <a:p>
            <a:pPr algn="l"/>
            <a:r>
              <a:rPr lang="en-US" sz="1600" b="1" dirty="0" err="1"/>
              <a:t>SnowGlobe</a:t>
            </a:r>
            <a:r>
              <a:rPr lang="en-US" sz="1600" b="1" dirty="0"/>
              <a:t> Science Team: </a:t>
            </a:r>
            <a:r>
              <a:rPr lang="en-US" sz="1600" dirty="0"/>
              <a:t>Ana P Barros (PI), Paul Siqueira (DPI), Michael Durand (DPI), Carrie Vuyovich, Batuhan Osmanoglu, Leung Tsang, Edward Kim, Paul Houser, Dorothy Hall, Hans-Peter Marshall, Mehmet Kurum, Sujay Kumar, Joel T. Johnson, Martin Perrine, Mark Raleigh, Jim Garrison, Michael Goldstein, and Kristine Larson, plus University and Organizational Partners</a:t>
            </a:r>
          </a:p>
        </p:txBody>
      </p:sp>
      <p:sp>
        <p:nvSpPr>
          <p:cNvPr id="5" name="TextBox 4">
            <a:extLst>
              <a:ext uri="{FF2B5EF4-FFF2-40B4-BE49-F238E27FC236}">
                <a16:creationId xmlns:a16="http://schemas.microsoft.com/office/drawing/2014/main" id="{45371DF7-83DE-E820-4024-B06C40882509}"/>
              </a:ext>
            </a:extLst>
          </p:cNvPr>
          <p:cNvSpPr txBox="1"/>
          <p:nvPr/>
        </p:nvSpPr>
        <p:spPr>
          <a:xfrm>
            <a:off x="5071998" y="6537797"/>
            <a:ext cx="2548646" cy="369332"/>
          </a:xfrm>
          <a:prstGeom prst="rect">
            <a:avLst/>
          </a:prstGeom>
          <a:noFill/>
        </p:spPr>
        <p:txBody>
          <a:bodyPr wrap="none" rtlCol="0">
            <a:spAutoFit/>
          </a:bodyPr>
          <a:lstStyle/>
          <a:p>
            <a:r>
              <a:rPr lang="en-US" b="1" dirty="0">
                <a:solidFill>
                  <a:srgbClr val="0000FF"/>
                </a:solidFill>
              </a:rPr>
              <a:t>SnowEx  Community Call</a:t>
            </a:r>
          </a:p>
        </p:txBody>
      </p:sp>
      <p:sp>
        <p:nvSpPr>
          <p:cNvPr id="21" name="TextBox 20">
            <a:extLst>
              <a:ext uri="{FF2B5EF4-FFF2-40B4-BE49-F238E27FC236}">
                <a16:creationId xmlns:a16="http://schemas.microsoft.com/office/drawing/2014/main" id="{DCC7F769-1327-6AC1-3921-F08B668550CA}"/>
              </a:ext>
            </a:extLst>
          </p:cNvPr>
          <p:cNvSpPr txBox="1"/>
          <p:nvPr/>
        </p:nvSpPr>
        <p:spPr>
          <a:xfrm>
            <a:off x="10115109" y="6527574"/>
            <a:ext cx="1266693" cy="338554"/>
          </a:xfrm>
          <a:prstGeom prst="rect">
            <a:avLst/>
          </a:prstGeom>
          <a:noFill/>
        </p:spPr>
        <p:txBody>
          <a:bodyPr wrap="none" rtlCol="0">
            <a:spAutoFit/>
          </a:bodyPr>
          <a:lstStyle/>
          <a:p>
            <a:r>
              <a:rPr lang="en-US" sz="1600" dirty="0"/>
              <a:t>July 18, 2024</a:t>
            </a:r>
          </a:p>
        </p:txBody>
      </p:sp>
      <p:pic>
        <p:nvPicPr>
          <p:cNvPr id="22" name="Picture 21">
            <a:extLst>
              <a:ext uri="{FF2B5EF4-FFF2-40B4-BE49-F238E27FC236}">
                <a16:creationId xmlns:a16="http://schemas.microsoft.com/office/drawing/2014/main" id="{9A4F5656-0DAC-37C1-1323-7C8F1C37570F}"/>
              </a:ext>
            </a:extLst>
          </p:cNvPr>
          <p:cNvPicPr>
            <a:picLocks noChangeAspect="1"/>
          </p:cNvPicPr>
          <p:nvPr/>
        </p:nvPicPr>
        <p:blipFill>
          <a:blip r:embed="rId16"/>
          <a:stretch>
            <a:fillRect/>
          </a:stretch>
        </p:blipFill>
        <p:spPr>
          <a:xfrm>
            <a:off x="11156485" y="764589"/>
            <a:ext cx="936474" cy="623376"/>
          </a:xfrm>
          <a:prstGeom prst="rect">
            <a:avLst/>
          </a:prstGeom>
        </p:spPr>
      </p:pic>
    </p:spTree>
    <p:extLst>
      <p:ext uri="{BB962C8B-B14F-4D97-AF65-F5344CB8AC3E}">
        <p14:creationId xmlns:p14="http://schemas.microsoft.com/office/powerpoint/2010/main" val="2052151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09C7AC6-9987-3148-81C1-562C1BA159CE}"/>
              </a:ext>
            </a:extLst>
          </p:cNvPr>
          <p:cNvSpPr>
            <a:spLocks noGrp="1"/>
          </p:cNvSpPr>
          <p:nvPr>
            <p:ph type="title"/>
          </p:nvPr>
        </p:nvSpPr>
        <p:spPr>
          <a:xfrm>
            <a:off x="1169044" y="161931"/>
            <a:ext cx="9356422" cy="533400"/>
          </a:xfrm>
        </p:spPr>
        <p:txBody>
          <a:bodyPr>
            <a:normAutofit/>
          </a:bodyPr>
          <a:lstStyle/>
          <a:p>
            <a:pPr algn="l"/>
            <a:r>
              <a:rPr lang="en-US" sz="2500" dirty="0" err="1"/>
              <a:t>SnowGlobe</a:t>
            </a:r>
            <a:r>
              <a:rPr lang="en-US" sz="2500" dirty="0"/>
              <a:t> SWE Retrieval Algorithm</a:t>
            </a:r>
          </a:p>
        </p:txBody>
      </p:sp>
      <p:sp>
        <p:nvSpPr>
          <p:cNvPr id="17" name="Slide Number Placeholder 5">
            <a:extLst>
              <a:ext uri="{FF2B5EF4-FFF2-40B4-BE49-F238E27FC236}">
                <a16:creationId xmlns:a16="http://schemas.microsoft.com/office/drawing/2014/main" id="{FB9C7052-1282-5E69-E7CF-182BC0451A17}"/>
              </a:ext>
            </a:extLst>
          </p:cNvPr>
          <p:cNvSpPr txBox="1">
            <a:spLocks/>
          </p:cNvSpPr>
          <p:nvPr/>
        </p:nvSpPr>
        <p:spPr>
          <a:xfrm>
            <a:off x="8550275" y="6593442"/>
            <a:ext cx="2844800" cy="2127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lumMod val="50000"/>
                  </a:schemeClr>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D7058A-810B-4EBD-8FDF-04ECCAA20044}" type="slidenum">
              <a:rPr kumimoji="0" lang="en-US" sz="1000" b="0" i="0" u="none" strike="noStrike" kern="1200" cap="none" spc="0" normalizeH="0" baseline="0" noProof="0" smtClean="0">
                <a:ln>
                  <a:noFill/>
                </a:ln>
                <a:solidFill>
                  <a:prstClr val="white">
                    <a:lumMod val="50000"/>
                  </a:prstClr>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endParaRPr>
          </a:p>
        </p:txBody>
      </p:sp>
      <p:sp>
        <p:nvSpPr>
          <p:cNvPr id="13" name="TextBox 12">
            <a:extLst>
              <a:ext uri="{FF2B5EF4-FFF2-40B4-BE49-F238E27FC236}">
                <a16:creationId xmlns:a16="http://schemas.microsoft.com/office/drawing/2014/main" id="{A2B8F979-693B-103A-301E-ED0FFE2EED4C}"/>
              </a:ext>
            </a:extLst>
          </p:cNvPr>
          <p:cNvSpPr txBox="1"/>
          <p:nvPr/>
        </p:nvSpPr>
        <p:spPr>
          <a:xfrm>
            <a:off x="1007275" y="1515586"/>
            <a:ext cx="6476085" cy="4355038"/>
          </a:xfrm>
          <a:prstGeom prst="rect">
            <a:avLst/>
          </a:prstGeom>
          <a:noFill/>
        </p:spPr>
        <p:txBody>
          <a:bodyPr wrap="square" rtlCol="0">
            <a:spAutoFit/>
          </a:bodyPr>
          <a:lstStyle/>
          <a:p>
            <a:pPr marL="342900" marR="0" lvl="0" indent="-342900" algn="l" defTabSz="914400" rtl="0" eaLnBrk="1" fontAlgn="base" latinLnBrk="0" hangingPunct="1">
              <a:spcBef>
                <a:spcPct val="0"/>
              </a:spcBef>
              <a:spcAft>
                <a:spcPts val="600"/>
              </a:spcAft>
              <a:buClrTx/>
              <a:buSzTx/>
              <a:buFont typeface="Arial"/>
              <a:buChar char="•"/>
              <a:tabLst/>
              <a:defRPr/>
            </a:pPr>
            <a:r>
              <a:rPr lang="en-US" dirty="0">
                <a:ea typeface="+mn-lt"/>
                <a:cs typeface="+mn-lt"/>
              </a:rPr>
              <a:t>Validated using 9 datasets (five airborne and four tower datasets) with SWE ranging from 50 to 750 mm.</a:t>
            </a:r>
          </a:p>
          <a:p>
            <a:pPr marL="342900" marR="0" lvl="0" indent="-342900" algn="l" defTabSz="914400" rtl="0" eaLnBrk="1" fontAlgn="base" latinLnBrk="0" hangingPunct="1">
              <a:spcBef>
                <a:spcPct val="0"/>
              </a:spcBef>
              <a:spcAft>
                <a:spcPts val="600"/>
              </a:spcAft>
              <a:buClrTx/>
              <a:buSzTx/>
              <a:buFont typeface="Arial"/>
              <a:buChar char="•"/>
              <a:tabLst/>
              <a:defRPr/>
            </a:pPr>
            <a:r>
              <a:rPr lang="en-US" dirty="0">
                <a:ea typeface="+mn-lt"/>
                <a:cs typeface="+mn-lt"/>
              </a:rPr>
              <a:t>SWE retrieval algorithm uses a </a:t>
            </a:r>
            <a:r>
              <a:rPr lang="en-US" sz="1800" b="0" i="0" u="none" strike="noStrike" baseline="0" dirty="0">
                <a:latin typeface="AGaramondPro-Regular"/>
              </a:rPr>
              <a:t>parameterized radar backscatter model </a:t>
            </a:r>
            <a:r>
              <a:rPr lang="en-US" dirty="0">
                <a:ea typeface="+mn-lt"/>
                <a:cs typeface="+mn-lt"/>
              </a:rPr>
              <a:t>for X- and Ku-band, derived from the bi-continuous Dense Media Radiative Transfer (</a:t>
            </a:r>
            <a:r>
              <a:rPr lang="en-US" dirty="0" err="1">
                <a:ea typeface="+mn-lt"/>
                <a:cs typeface="+mn-lt"/>
              </a:rPr>
              <a:t>bicDMRT</a:t>
            </a:r>
            <a:r>
              <a:rPr lang="en-US" dirty="0">
                <a:ea typeface="+mn-lt"/>
                <a:cs typeface="+mn-lt"/>
              </a:rPr>
              <a:t>) model and subtracting the surface scattering component from the data.</a:t>
            </a:r>
          </a:p>
          <a:p>
            <a:pPr marL="342900" indent="-342900" fontAlgn="base">
              <a:spcBef>
                <a:spcPct val="0"/>
              </a:spcBef>
              <a:spcAft>
                <a:spcPts val="600"/>
              </a:spcAft>
              <a:buFont typeface="Arial"/>
              <a:buChar char="•"/>
              <a:defRPr/>
            </a:pPr>
            <a:r>
              <a:rPr lang="en-US" dirty="0">
                <a:ea typeface="+mn-lt"/>
                <a:cs typeface="+mn-lt"/>
              </a:rPr>
              <a:t>Algorithm improvements reduced the requirement for detailed ancillary information on snow microstructure. </a:t>
            </a:r>
          </a:p>
          <a:p>
            <a:pPr marL="342900" indent="-342900" fontAlgn="base">
              <a:spcBef>
                <a:spcPct val="0"/>
              </a:spcBef>
              <a:spcAft>
                <a:spcPts val="600"/>
              </a:spcAft>
              <a:buFont typeface="Arial"/>
              <a:buChar char="•"/>
              <a:defRPr/>
            </a:pPr>
            <a:r>
              <a:rPr lang="en-US" dirty="0">
                <a:ea typeface="+mn-lt"/>
                <a:cs typeface="+mn-lt"/>
              </a:rPr>
              <a:t>X- and Ku-band SAR data allows for SWE retrieval in both shallow and deep snow regimes, which </a:t>
            </a:r>
            <a:r>
              <a:rPr lang="en-US" b="1" dirty="0">
                <a:ea typeface="+mn-lt"/>
                <a:cs typeface="+mn-lt"/>
              </a:rPr>
              <a:t>includes over 95% of the Earth’s snow-covered landscape</a:t>
            </a:r>
          </a:p>
          <a:p>
            <a:pPr marL="342900" indent="-342900" fontAlgn="base">
              <a:spcBef>
                <a:spcPct val="0"/>
              </a:spcBef>
              <a:spcAft>
                <a:spcPts val="600"/>
              </a:spcAft>
              <a:buFont typeface="Arial"/>
              <a:buChar char="•"/>
              <a:defRPr/>
            </a:pPr>
            <a:r>
              <a:rPr lang="en-US" dirty="0">
                <a:ea typeface="+mn-lt"/>
                <a:cs typeface="+mn-lt"/>
              </a:rPr>
              <a:t>Algorithm will be used to produce the mission’s Level 2 SWE products. </a:t>
            </a:r>
          </a:p>
          <a:p>
            <a:pPr marL="342900" marR="0" lvl="0" indent="-342900" algn="l" defTabSz="914400" rtl="0" eaLnBrk="1" fontAlgn="base" latinLnBrk="0" hangingPunct="1">
              <a:spcBef>
                <a:spcPct val="0"/>
              </a:spcBef>
              <a:spcAft>
                <a:spcPts val="600"/>
              </a:spcAft>
              <a:buClrTx/>
              <a:buSzTx/>
              <a:buFont typeface="Arial"/>
              <a:buChar char="•"/>
              <a:tabLst/>
              <a:defRPr/>
            </a:pPr>
            <a:endParaRPr lang="en-US" dirty="0">
              <a:solidFill>
                <a:schemeClr val="accent5">
                  <a:lumMod val="50000"/>
                </a:schemeClr>
              </a:solidFill>
              <a:latin typeface="Calibri" panose="020F0502020204030204"/>
            </a:endParaRPr>
          </a:p>
        </p:txBody>
      </p:sp>
      <p:sp>
        <p:nvSpPr>
          <p:cNvPr id="2" name="TextBox 1">
            <a:extLst>
              <a:ext uri="{FF2B5EF4-FFF2-40B4-BE49-F238E27FC236}">
                <a16:creationId xmlns:a16="http://schemas.microsoft.com/office/drawing/2014/main" id="{A5D2086C-C999-481D-BF74-EBD4082107F2}"/>
              </a:ext>
            </a:extLst>
          </p:cNvPr>
          <p:cNvSpPr txBox="1"/>
          <p:nvPr/>
        </p:nvSpPr>
        <p:spPr>
          <a:xfrm>
            <a:off x="8058150" y="5541308"/>
            <a:ext cx="3829050" cy="954107"/>
          </a:xfrm>
          <a:prstGeom prst="rect">
            <a:avLst/>
          </a:prstGeom>
          <a:noFill/>
        </p:spPr>
        <p:txBody>
          <a:bodyPr wrap="square" rtlCol="0">
            <a:spAutoFit/>
          </a:bodyPr>
          <a:lstStyle/>
          <a:p>
            <a:pPr algn="ctr">
              <a:defRPr/>
            </a:pPr>
            <a:r>
              <a:rPr kumimoji="0" lang="en-US" sz="1400" b="0" i="0" u="none" strike="noStrike" kern="1200" cap="none" spc="0" normalizeH="0" baseline="0" noProof="0" dirty="0">
                <a:ln>
                  <a:noFill/>
                </a:ln>
                <a:effectLst/>
                <a:uLnTx/>
                <a:uFillTx/>
                <a:latin typeface="Calibri" panose="020F0502020204030204"/>
                <a:ea typeface="+mn-ea"/>
                <a:cs typeface="Arial" charset="0"/>
              </a:rPr>
              <a:t>Airborne retrieval results demonstrating </a:t>
            </a:r>
            <a:r>
              <a:rPr kumimoji="0" lang="en-US" sz="1400" b="0" i="0" u="none" strike="noStrike" kern="1200" cap="none" spc="0" normalizeH="0" baseline="0" noProof="0" dirty="0">
                <a:ln>
                  <a:noFill/>
                </a:ln>
                <a:effectLst/>
                <a:uLnTx/>
                <a:uFillTx/>
                <a:latin typeface="Calibri" panose="020F0502020204030204"/>
                <a:ea typeface="+mn-ea"/>
                <a:cs typeface="+mn-cs"/>
              </a:rPr>
              <a:t>X- and Ku-band SAR systems allows for SWE retrieval in both shallow and deep snow regimes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effectLst/>
              <a:uLnTx/>
              <a:uFillTx/>
              <a:latin typeface="Calibri" panose="020F0502020204030204"/>
              <a:ea typeface="+mn-ea"/>
              <a:cs typeface="Arial" charset="0"/>
            </a:endParaRPr>
          </a:p>
        </p:txBody>
      </p:sp>
      <p:sp>
        <p:nvSpPr>
          <p:cNvPr id="3" name="Content Placeholder 9">
            <a:extLst>
              <a:ext uri="{FF2B5EF4-FFF2-40B4-BE49-F238E27FC236}">
                <a16:creationId xmlns:a16="http://schemas.microsoft.com/office/drawing/2014/main" id="{95F969A6-87C4-3780-7C86-176F7C39D994}"/>
              </a:ext>
            </a:extLst>
          </p:cNvPr>
          <p:cNvSpPr txBox="1">
            <a:spLocks/>
          </p:cNvSpPr>
          <p:nvPr/>
        </p:nvSpPr>
        <p:spPr>
          <a:xfrm>
            <a:off x="1030148" y="918593"/>
            <a:ext cx="10989958" cy="373731"/>
          </a:xfrm>
          <a:prstGeom prst="rect">
            <a:avLst/>
          </a:prstGeom>
        </p:spPr>
        <p:txBody>
          <a:bodyPr vert="horz" lIns="0" tIns="45720" rIns="0" bIns="45720" rtlCol="0">
            <a:noAutofit/>
          </a:bodyPr>
          <a:lstStyle>
            <a:lvl1pPr marL="342900" indent="-3429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marR="0" lvl="1" indent="0" defTabSz="914400" rtl="0" eaLnBrk="1" fontAlgn="auto" latinLnBrk="0" hangingPunct="1">
              <a:lnSpc>
                <a:spcPct val="90000"/>
              </a:lnSpc>
              <a:spcBef>
                <a:spcPts val="200"/>
              </a:spcBef>
              <a:spcAft>
                <a:spcPts val="400"/>
              </a:spcAft>
              <a:buClr>
                <a:srgbClr val="1CADE4"/>
              </a:buClr>
              <a:buSzTx/>
              <a:buFont typeface="Calibri" pitchFamily="34" charset="0"/>
              <a:buNone/>
              <a:tabLst/>
              <a:defRPr/>
            </a:pPr>
            <a:r>
              <a:rPr lang="en-US" sz="2400" dirty="0">
                <a:solidFill>
                  <a:srgbClr val="A6891E"/>
                </a:solidFill>
                <a:latin typeface="Calibri" panose="020F0502020204030204"/>
              </a:rPr>
              <a:t>B</a:t>
            </a:r>
            <a:r>
              <a:rPr lang="en-US" sz="2400" dirty="0" err="1">
                <a:solidFill>
                  <a:srgbClr val="A6891E"/>
                </a:solidFill>
                <a:latin typeface="Calibri" panose="020F0502020204030204"/>
              </a:rPr>
              <a:t>as</a:t>
            </a:r>
            <a:r>
              <a:rPr kumimoji="0" lang="en-US" sz="2400" b="0" i="0" u="none" strike="noStrike" kern="1200" cap="none" spc="0" normalizeH="0" baseline="0" noProof="0" dirty="0" err="1">
                <a:ln>
                  <a:noFill/>
                </a:ln>
                <a:solidFill>
                  <a:srgbClr val="A6891E"/>
                </a:solidFill>
                <a:effectLst/>
                <a:uLnTx/>
                <a:uFillTx/>
                <a:latin typeface="Calibri" panose="020F0502020204030204"/>
                <a:ea typeface="+mn-ea"/>
                <a:cs typeface="+mn-cs"/>
              </a:rPr>
              <a:t>eline</a:t>
            </a:r>
            <a:r>
              <a:rPr kumimoji="0" lang="en-US" sz="2400" b="0" i="0" u="none" strike="noStrike" kern="1200" cap="none" spc="0" normalizeH="0" baseline="0" noProof="0" dirty="0">
                <a:ln>
                  <a:noFill/>
                </a:ln>
                <a:solidFill>
                  <a:srgbClr val="A6891E"/>
                </a:solidFill>
                <a:effectLst/>
                <a:uLnTx/>
                <a:uFillTx/>
                <a:latin typeface="Calibri" panose="020F0502020204030204"/>
                <a:ea typeface="+mn-ea"/>
                <a:cs typeface="+mn-cs"/>
              </a:rPr>
              <a:t> SWE retrieval product has been validated with airborne &amp; tower datasets</a:t>
            </a:r>
          </a:p>
        </p:txBody>
      </p:sp>
      <p:pic>
        <p:nvPicPr>
          <p:cNvPr id="5" name="Picture 4">
            <a:extLst>
              <a:ext uri="{FF2B5EF4-FFF2-40B4-BE49-F238E27FC236}">
                <a16:creationId xmlns:a16="http://schemas.microsoft.com/office/drawing/2014/main" id="{DD3EE71A-C5B3-B4AB-E6E8-AD53B71204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82316" y="1390351"/>
            <a:ext cx="4190555" cy="4077297"/>
          </a:xfrm>
          <a:prstGeom prst="rect">
            <a:avLst/>
          </a:prstGeom>
        </p:spPr>
      </p:pic>
      <p:pic>
        <p:nvPicPr>
          <p:cNvPr id="4" name="Picture 3">
            <a:extLst>
              <a:ext uri="{FF2B5EF4-FFF2-40B4-BE49-F238E27FC236}">
                <a16:creationId xmlns:a16="http://schemas.microsoft.com/office/drawing/2014/main" id="{F69449AB-77F6-C458-B423-6733D79334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12270" y="1771898"/>
            <a:ext cx="1634873" cy="1035889"/>
          </a:xfrm>
          <a:prstGeom prst="rect">
            <a:avLst/>
          </a:prstGeom>
          <a:ln>
            <a:solidFill>
              <a:schemeClr val="tx1">
                <a:lumMod val="50000"/>
                <a:lumOff val="50000"/>
              </a:schemeClr>
            </a:solidFill>
          </a:ln>
        </p:spPr>
      </p:pic>
      <p:sp>
        <p:nvSpPr>
          <p:cNvPr id="9" name="TextBox 8">
            <a:extLst>
              <a:ext uri="{FF2B5EF4-FFF2-40B4-BE49-F238E27FC236}">
                <a16:creationId xmlns:a16="http://schemas.microsoft.com/office/drawing/2014/main" id="{94D47AA6-055E-2AA1-7C40-5DC19E51EE45}"/>
              </a:ext>
            </a:extLst>
          </p:cNvPr>
          <p:cNvSpPr txBox="1"/>
          <p:nvPr/>
        </p:nvSpPr>
        <p:spPr>
          <a:xfrm>
            <a:off x="1169044" y="5583586"/>
            <a:ext cx="7041313" cy="954107"/>
          </a:xfrm>
          <a:prstGeom prst="rect">
            <a:avLst/>
          </a:prstGeom>
          <a:noFill/>
        </p:spPr>
        <p:txBody>
          <a:bodyPr wrap="square">
            <a:spAutoFit/>
          </a:bodyPr>
          <a:lstStyle/>
          <a:p>
            <a:pPr algn="l"/>
            <a:r>
              <a:rPr lang="fi-FI" sz="1400" dirty="0">
                <a:latin typeface="AGaramondPro-Regular"/>
              </a:rPr>
              <a:t>Zhu</a:t>
            </a:r>
            <a:r>
              <a:rPr lang="en-US" sz="1400" dirty="0">
                <a:latin typeface="AGaramondPro-Regular"/>
              </a:rPr>
              <a:t> et al. </a:t>
            </a:r>
            <a:r>
              <a:rPr lang="pt-BR" sz="1400" dirty="0">
                <a:latin typeface="AGaramondPro-Regular"/>
              </a:rPr>
              <a:t>2018, doi: 10.1109/TGRS.2018.2848642</a:t>
            </a:r>
          </a:p>
          <a:p>
            <a:pPr algn="l"/>
            <a:r>
              <a:rPr lang="en-US" sz="1400" dirty="0">
                <a:latin typeface="AGaramondPro-Regular"/>
              </a:rPr>
              <a:t>Zhu et al, 2021, https://doi.org/10.1029/2020WR027563</a:t>
            </a:r>
          </a:p>
          <a:p>
            <a:pPr algn="l"/>
            <a:r>
              <a:rPr lang="en-US" sz="1400" b="0" i="0" u="none" strike="noStrike" baseline="0" dirty="0">
                <a:latin typeface="AGaramondPro-Regular"/>
              </a:rPr>
              <a:t>Durand, M., et al, 2023, </a:t>
            </a:r>
            <a:r>
              <a:rPr lang="fr-FR" sz="1400" dirty="0">
                <a:latin typeface="AGaramondPro-Regular"/>
              </a:rPr>
              <a:t>https</a:t>
            </a:r>
            <a:r>
              <a:rPr lang="fr-FR" sz="1400" b="0" i="0" u="none" strike="noStrike" baseline="0" dirty="0">
                <a:latin typeface="AGaramondPro-Regular"/>
              </a:rPr>
              <a:t>://doi.</a:t>
            </a:r>
            <a:r>
              <a:rPr lang="en-US" sz="1400" b="0" i="0" u="none" strike="noStrike" baseline="0" dirty="0">
                <a:latin typeface="AGaramondPro-Regular"/>
              </a:rPr>
              <a:t>org/10.5194/egusphere-2023-1653, 2023.</a:t>
            </a:r>
          </a:p>
          <a:p>
            <a:r>
              <a:rPr lang="en-US" sz="1400" dirty="0">
                <a:latin typeface="AGaramondPro-Regular"/>
              </a:rPr>
              <a:t>Singh, S., et al,. 2023, https://doi.org/10.5194/egusphere-2023-1987, 2023</a:t>
            </a:r>
          </a:p>
        </p:txBody>
      </p:sp>
    </p:spTree>
    <p:extLst>
      <p:ext uri="{BB962C8B-B14F-4D97-AF65-F5344CB8AC3E}">
        <p14:creationId xmlns:p14="http://schemas.microsoft.com/office/powerpoint/2010/main" val="2973742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57C484-57BD-A36F-A5AD-44120F194920}"/>
              </a:ext>
            </a:extLst>
          </p:cNvPr>
          <p:cNvSpPr>
            <a:spLocks noGrp="1"/>
          </p:cNvSpPr>
          <p:nvPr>
            <p:ph type="sldNum" sz="quarter" idx="12"/>
          </p:nvPr>
        </p:nvSpPr>
        <p:spPr/>
        <p:txBody>
          <a:bodyPr/>
          <a:lstStyle/>
          <a:p>
            <a:fld id="{B0D1B106-9B78-43E7-9216-5A30474DFCE2}" type="slidenum">
              <a:rPr lang="en-US" smtClean="0"/>
              <a:pPr/>
              <a:t>11</a:t>
            </a:fld>
            <a:endParaRPr lang="en-US" dirty="0"/>
          </a:p>
        </p:txBody>
      </p:sp>
      <p:pic>
        <p:nvPicPr>
          <p:cNvPr id="5" name="Picture 4">
            <a:extLst>
              <a:ext uri="{FF2B5EF4-FFF2-40B4-BE49-F238E27FC236}">
                <a16:creationId xmlns:a16="http://schemas.microsoft.com/office/drawing/2014/main" id="{82FEF459-BD2B-E743-27E1-987EE1896FEC}"/>
              </a:ext>
            </a:extLst>
          </p:cNvPr>
          <p:cNvPicPr>
            <a:picLocks noChangeAspect="1"/>
          </p:cNvPicPr>
          <p:nvPr/>
        </p:nvPicPr>
        <p:blipFill rotWithShape="1">
          <a:blip r:embed="rId2"/>
          <a:srcRect l="25059" t="45166" r="24889"/>
          <a:stretch/>
        </p:blipFill>
        <p:spPr>
          <a:xfrm>
            <a:off x="5910459" y="1590899"/>
            <a:ext cx="6102276" cy="3416764"/>
          </a:xfrm>
          <a:prstGeom prst="rect">
            <a:avLst/>
          </a:prstGeom>
        </p:spPr>
      </p:pic>
      <p:sp>
        <p:nvSpPr>
          <p:cNvPr id="6" name="TextBox 5">
            <a:extLst>
              <a:ext uri="{FF2B5EF4-FFF2-40B4-BE49-F238E27FC236}">
                <a16:creationId xmlns:a16="http://schemas.microsoft.com/office/drawing/2014/main" id="{F92AF142-0C5D-F4E8-08D8-8DF3E211A7A2}"/>
              </a:ext>
            </a:extLst>
          </p:cNvPr>
          <p:cNvSpPr txBox="1"/>
          <p:nvPr/>
        </p:nvSpPr>
        <p:spPr>
          <a:xfrm>
            <a:off x="6248109" y="951018"/>
            <a:ext cx="5588581" cy="584775"/>
          </a:xfrm>
          <a:prstGeom prst="rect">
            <a:avLst/>
          </a:prstGeom>
          <a:noFill/>
        </p:spPr>
        <p:txBody>
          <a:bodyPr wrap="none" rtlCol="0">
            <a:spAutoFit/>
          </a:bodyPr>
          <a:lstStyle/>
          <a:p>
            <a:r>
              <a:rPr lang="en-US" sz="3200" u="sng" dirty="0" err="1">
                <a:solidFill>
                  <a:srgbClr val="002060"/>
                </a:solidFill>
              </a:rPr>
              <a:t>SnowSAR</a:t>
            </a:r>
            <a:r>
              <a:rPr lang="en-US" sz="3200" u="sng" dirty="0">
                <a:solidFill>
                  <a:srgbClr val="002060"/>
                </a:solidFill>
              </a:rPr>
              <a:t> Snow Depth Retrievals</a:t>
            </a:r>
          </a:p>
        </p:txBody>
      </p:sp>
      <p:sp>
        <p:nvSpPr>
          <p:cNvPr id="7" name="TextBox 6">
            <a:extLst>
              <a:ext uri="{FF2B5EF4-FFF2-40B4-BE49-F238E27FC236}">
                <a16:creationId xmlns:a16="http://schemas.microsoft.com/office/drawing/2014/main" id="{3CFC0938-39AE-15A1-EBDF-78D0CB724760}"/>
              </a:ext>
            </a:extLst>
          </p:cNvPr>
          <p:cNvSpPr txBox="1"/>
          <p:nvPr/>
        </p:nvSpPr>
        <p:spPr>
          <a:xfrm>
            <a:off x="8130515" y="4977778"/>
            <a:ext cx="2565511" cy="369332"/>
          </a:xfrm>
          <a:prstGeom prst="rect">
            <a:avLst/>
          </a:prstGeom>
          <a:noFill/>
        </p:spPr>
        <p:txBody>
          <a:bodyPr wrap="none" rtlCol="0">
            <a:spAutoFit/>
          </a:bodyPr>
          <a:lstStyle/>
          <a:p>
            <a:r>
              <a:rPr lang="en-US" dirty="0"/>
              <a:t>Singh et al.,  (2023, 2024)</a:t>
            </a:r>
          </a:p>
        </p:txBody>
      </p:sp>
      <p:pic>
        <p:nvPicPr>
          <p:cNvPr id="8" name="Picture 7">
            <a:extLst>
              <a:ext uri="{FF2B5EF4-FFF2-40B4-BE49-F238E27FC236}">
                <a16:creationId xmlns:a16="http://schemas.microsoft.com/office/drawing/2014/main" id="{2CA9BBF8-5462-5979-ACE1-0045D11A52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950" t="74022" r="34597" b="5639"/>
          <a:stretch/>
        </p:blipFill>
        <p:spPr bwMode="auto">
          <a:xfrm>
            <a:off x="705808" y="5772673"/>
            <a:ext cx="4325258" cy="758281"/>
          </a:xfrm>
          <a:prstGeom prst="rect">
            <a:avLst/>
          </a:prstGeom>
          <a:noFill/>
        </p:spPr>
      </p:pic>
      <p:sp>
        <p:nvSpPr>
          <p:cNvPr id="10" name="TextBox 9">
            <a:extLst>
              <a:ext uri="{FF2B5EF4-FFF2-40B4-BE49-F238E27FC236}">
                <a16:creationId xmlns:a16="http://schemas.microsoft.com/office/drawing/2014/main" id="{D12A1C32-79F0-4DA2-E8A1-32A20BE60517}"/>
              </a:ext>
            </a:extLst>
          </p:cNvPr>
          <p:cNvSpPr txBox="1"/>
          <p:nvPr/>
        </p:nvSpPr>
        <p:spPr>
          <a:xfrm>
            <a:off x="148332" y="137879"/>
            <a:ext cx="5107488" cy="584775"/>
          </a:xfrm>
          <a:prstGeom prst="rect">
            <a:avLst/>
          </a:prstGeom>
          <a:noFill/>
        </p:spPr>
        <p:txBody>
          <a:bodyPr wrap="none" rtlCol="0">
            <a:spAutoFit/>
          </a:bodyPr>
          <a:lstStyle/>
          <a:p>
            <a:r>
              <a:rPr lang="en-US" sz="3200" b="1" dirty="0">
                <a:solidFill>
                  <a:srgbClr val="002060"/>
                </a:solidFill>
              </a:rPr>
              <a:t>Airborne SAR Demonstration</a:t>
            </a:r>
          </a:p>
        </p:txBody>
      </p:sp>
      <p:pic>
        <p:nvPicPr>
          <p:cNvPr id="11" name="Picture 10">
            <a:extLst>
              <a:ext uri="{FF2B5EF4-FFF2-40B4-BE49-F238E27FC236}">
                <a16:creationId xmlns:a16="http://schemas.microsoft.com/office/drawing/2014/main" id="{3043D232-DE69-2856-AC27-BA895F210A75}"/>
              </a:ext>
            </a:extLst>
          </p:cNvPr>
          <p:cNvPicPr>
            <a:picLocks noChangeAspect="1"/>
          </p:cNvPicPr>
          <p:nvPr/>
        </p:nvPicPr>
        <p:blipFill>
          <a:blip r:embed="rId4"/>
          <a:stretch>
            <a:fillRect/>
          </a:stretch>
        </p:blipFill>
        <p:spPr>
          <a:xfrm>
            <a:off x="10016586" y="14216"/>
            <a:ext cx="1265929" cy="842682"/>
          </a:xfrm>
          <a:prstGeom prst="rect">
            <a:avLst/>
          </a:prstGeom>
        </p:spPr>
      </p:pic>
      <p:pic>
        <p:nvPicPr>
          <p:cNvPr id="12" name="Picture 11" descr="A screenshot of a graph&#10;&#10;Description automatically generated">
            <a:extLst>
              <a:ext uri="{FF2B5EF4-FFF2-40B4-BE49-F238E27FC236}">
                <a16:creationId xmlns:a16="http://schemas.microsoft.com/office/drawing/2014/main" id="{42F02DA9-775C-1CAE-03FE-4009128B2852}"/>
              </a:ext>
            </a:extLst>
          </p:cNvPr>
          <p:cNvPicPr>
            <a:picLocks noChangeAspect="1"/>
          </p:cNvPicPr>
          <p:nvPr/>
        </p:nvPicPr>
        <p:blipFill rotWithShape="1">
          <a:blip r:embed="rId5"/>
          <a:srcRect l="50383" t="9556" b="17318"/>
          <a:stretch/>
        </p:blipFill>
        <p:spPr>
          <a:xfrm>
            <a:off x="289657" y="1847510"/>
            <a:ext cx="5296259" cy="3816922"/>
          </a:xfrm>
          <a:prstGeom prst="rect">
            <a:avLst/>
          </a:prstGeom>
        </p:spPr>
      </p:pic>
      <p:sp>
        <p:nvSpPr>
          <p:cNvPr id="14" name="TextBox 13">
            <a:extLst>
              <a:ext uri="{FF2B5EF4-FFF2-40B4-BE49-F238E27FC236}">
                <a16:creationId xmlns:a16="http://schemas.microsoft.com/office/drawing/2014/main" id="{9152C07B-DF16-651D-DED1-DD3BBCE82B83}"/>
              </a:ext>
            </a:extLst>
          </p:cNvPr>
          <p:cNvSpPr txBox="1"/>
          <p:nvPr/>
        </p:nvSpPr>
        <p:spPr>
          <a:xfrm>
            <a:off x="530925" y="1174673"/>
            <a:ext cx="4654992" cy="584775"/>
          </a:xfrm>
          <a:prstGeom prst="rect">
            <a:avLst/>
          </a:prstGeom>
          <a:noFill/>
        </p:spPr>
        <p:txBody>
          <a:bodyPr wrap="none" rtlCol="0">
            <a:spAutoFit/>
          </a:bodyPr>
          <a:lstStyle/>
          <a:p>
            <a:pPr algn="ctr"/>
            <a:r>
              <a:rPr lang="en-US" sz="1600" i="1" dirty="0"/>
              <a:t>Bayesian Retrievals using a 2-layer snowpack </a:t>
            </a:r>
          </a:p>
          <a:p>
            <a:pPr algn="ctr"/>
            <a:r>
              <a:rPr lang="en-US" sz="1600" i="1" dirty="0"/>
              <a:t>using MSHM priors driven by NWP  (grassland pixels)  </a:t>
            </a:r>
          </a:p>
        </p:txBody>
      </p:sp>
      <p:sp>
        <p:nvSpPr>
          <p:cNvPr id="15" name="TextBox 14">
            <a:extLst>
              <a:ext uri="{FF2B5EF4-FFF2-40B4-BE49-F238E27FC236}">
                <a16:creationId xmlns:a16="http://schemas.microsoft.com/office/drawing/2014/main" id="{3972E9DE-8196-6831-1365-4FB48071D827}"/>
              </a:ext>
            </a:extLst>
          </p:cNvPr>
          <p:cNvSpPr txBox="1"/>
          <p:nvPr/>
        </p:nvSpPr>
        <p:spPr>
          <a:xfrm>
            <a:off x="5846362" y="5445317"/>
            <a:ext cx="6122061" cy="923330"/>
          </a:xfrm>
          <a:prstGeom prst="rect">
            <a:avLst/>
          </a:prstGeom>
          <a:noFill/>
        </p:spPr>
        <p:txBody>
          <a:bodyPr wrap="none" rtlCol="0">
            <a:spAutoFit/>
          </a:bodyPr>
          <a:lstStyle/>
          <a:p>
            <a:pPr marL="285750" indent="-285750">
              <a:buFont typeface="Wingdings" panose="05000000000000000000" pitchFamily="2" charset="2"/>
              <a:buChar char="§"/>
            </a:pPr>
            <a:r>
              <a:rPr lang="en-US" b="1" dirty="0">
                <a:solidFill>
                  <a:srgbClr val="0000FF"/>
                </a:solidFill>
              </a:rPr>
              <a:t>Average Relative SWE Difference  @ </a:t>
            </a:r>
            <a:r>
              <a:rPr lang="en-US" b="1" dirty="0" err="1">
                <a:solidFill>
                  <a:srgbClr val="0000FF"/>
                </a:solidFill>
              </a:rPr>
              <a:t>Snowpits</a:t>
            </a:r>
            <a:r>
              <a:rPr lang="en-US" b="1" dirty="0">
                <a:solidFill>
                  <a:srgbClr val="0000FF"/>
                </a:solidFill>
              </a:rPr>
              <a:t> &lt; 12 %</a:t>
            </a:r>
          </a:p>
          <a:p>
            <a:pPr marL="285750" indent="-285750">
              <a:buFont typeface="Wingdings" panose="05000000000000000000" pitchFamily="2" charset="2"/>
              <a:buChar char="§"/>
            </a:pPr>
            <a:r>
              <a:rPr lang="en-US" b="1" dirty="0">
                <a:solidFill>
                  <a:srgbClr val="0000FF"/>
                </a:solidFill>
              </a:rPr>
              <a:t>Maximum Relative SWE Difference @ </a:t>
            </a:r>
            <a:r>
              <a:rPr lang="en-US" b="1" dirty="0" err="1">
                <a:solidFill>
                  <a:srgbClr val="0000FF"/>
                </a:solidFill>
              </a:rPr>
              <a:t>Snowpits</a:t>
            </a:r>
            <a:r>
              <a:rPr lang="en-US" b="1" dirty="0">
                <a:solidFill>
                  <a:srgbClr val="0000FF"/>
                </a:solidFill>
              </a:rPr>
              <a:t> &lt; 18%</a:t>
            </a:r>
          </a:p>
          <a:p>
            <a:pPr marL="285750" indent="-285750">
              <a:buFont typeface="Wingdings" panose="05000000000000000000" pitchFamily="2" charset="2"/>
              <a:buChar char="§"/>
            </a:pPr>
            <a:r>
              <a:rPr lang="en-US" b="1" dirty="0">
                <a:solidFill>
                  <a:srgbClr val="0000FF"/>
                </a:solidFill>
              </a:rPr>
              <a:t>Data Assimilation SWE bias reduction from &gt; 20% to  &lt; 3%</a:t>
            </a:r>
          </a:p>
        </p:txBody>
      </p:sp>
      <p:sp>
        <p:nvSpPr>
          <p:cNvPr id="16" name="TextBox 15">
            <a:extLst>
              <a:ext uri="{FF2B5EF4-FFF2-40B4-BE49-F238E27FC236}">
                <a16:creationId xmlns:a16="http://schemas.microsoft.com/office/drawing/2014/main" id="{C4C31F4F-11C3-2A4E-7AAB-20F51F5CB548}"/>
              </a:ext>
            </a:extLst>
          </p:cNvPr>
          <p:cNvSpPr txBox="1"/>
          <p:nvPr/>
        </p:nvSpPr>
        <p:spPr>
          <a:xfrm>
            <a:off x="1374436" y="656276"/>
            <a:ext cx="2655279" cy="584775"/>
          </a:xfrm>
          <a:prstGeom prst="rect">
            <a:avLst/>
          </a:prstGeom>
          <a:noFill/>
        </p:spPr>
        <p:txBody>
          <a:bodyPr wrap="none" rtlCol="0">
            <a:spAutoFit/>
          </a:bodyPr>
          <a:lstStyle/>
          <a:p>
            <a:r>
              <a:rPr lang="en-US" sz="3200" u="sng" dirty="0">
                <a:solidFill>
                  <a:srgbClr val="002060"/>
                </a:solidFill>
              </a:rPr>
              <a:t>SWE Retrievals</a:t>
            </a:r>
          </a:p>
        </p:txBody>
      </p:sp>
    </p:spTree>
    <p:extLst>
      <p:ext uri="{BB962C8B-B14F-4D97-AF65-F5344CB8AC3E}">
        <p14:creationId xmlns:p14="http://schemas.microsoft.com/office/powerpoint/2010/main" val="2559921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FB9C7052-1282-5E69-E7CF-182BC0451A17}"/>
              </a:ext>
            </a:extLst>
          </p:cNvPr>
          <p:cNvSpPr txBox="1">
            <a:spLocks/>
          </p:cNvSpPr>
          <p:nvPr/>
        </p:nvSpPr>
        <p:spPr>
          <a:xfrm>
            <a:off x="9042400" y="6569076"/>
            <a:ext cx="2844800" cy="2127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lumMod val="50000"/>
                  </a:schemeClr>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D7058A-810B-4EBD-8FDF-04ECCAA20044}" type="slidenum">
              <a:rPr kumimoji="0" lang="en-US" sz="1000" b="0" i="0" u="none" strike="noStrike" kern="1200" cap="none" spc="0" normalizeH="0" baseline="0" noProof="0" smtClean="0">
                <a:ln>
                  <a:noFill/>
                </a:ln>
                <a:solidFill>
                  <a:prstClr val="white">
                    <a:lumMod val="50000"/>
                  </a:prstClr>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endParaRPr>
          </a:p>
        </p:txBody>
      </p:sp>
      <p:sp>
        <p:nvSpPr>
          <p:cNvPr id="9" name="Title 8">
            <a:extLst>
              <a:ext uri="{FF2B5EF4-FFF2-40B4-BE49-F238E27FC236}">
                <a16:creationId xmlns:a16="http://schemas.microsoft.com/office/drawing/2014/main" id="{F531295D-ACDD-2E2B-8912-039112C38BB6}"/>
              </a:ext>
            </a:extLst>
          </p:cNvPr>
          <p:cNvSpPr txBox="1">
            <a:spLocks/>
          </p:cNvSpPr>
          <p:nvPr/>
        </p:nvSpPr>
        <p:spPr>
          <a:xfrm>
            <a:off x="1038225" y="231214"/>
            <a:ext cx="10180320" cy="509541"/>
          </a:xfrm>
          <a:prstGeom prst="rect">
            <a:avLst/>
          </a:prstGeom>
        </p:spPr>
        <p:txBody>
          <a:bodyPr vert="horz" lIns="91440" tIns="45720" rIns="91440" bIns="45720" rtlCol="0" anchor="b">
            <a:noAutofit/>
          </a:bodyPr>
          <a:lstStyle>
            <a:defPPr>
              <a:defRPr lang="en-US"/>
            </a:defPPr>
            <a:lvl1pPr marL="0" marR="0" lvl="0" indent="0" defTabSz="914400" eaLnBrk="1" fontAlgn="auto" latinLnBrk="0" hangingPunct="1">
              <a:lnSpc>
                <a:spcPct val="85000"/>
              </a:lnSpc>
              <a:spcAft>
                <a:spcPts val="0"/>
              </a:spcAft>
              <a:buClrTx/>
              <a:buSzTx/>
              <a:buFontTx/>
              <a:buNone/>
              <a:tabLst/>
              <a:defRPr kumimoji="0" sz="3200" b="0" i="0" u="none" strike="noStrike" cap="none" spc="-50" normalizeH="0" baseline="0">
                <a:ln>
                  <a:noFill/>
                </a:ln>
                <a:solidFill>
                  <a:srgbClr val="2683C6"/>
                </a:solidFill>
                <a:effectLst/>
                <a:uLnTx/>
                <a:uFillTx/>
                <a:latin typeface="Calibri Light" panose="020F0302020204030204"/>
                <a:ea typeface="+mj-ea"/>
                <a:cs typeface="+mj-cs"/>
              </a:defRPr>
            </a:lvl1pPr>
          </a:lstStyle>
          <a:p>
            <a:pPr>
              <a:defRPr/>
            </a:pPr>
            <a:r>
              <a:rPr lang="en-US" sz="2500" b="1" dirty="0">
                <a:solidFill>
                  <a:srgbClr val="004990"/>
                </a:solidFill>
                <a:latin typeface="Arial" pitchFamily="34" charset="0"/>
                <a:cs typeface="Arial" pitchFamily="34" charset="0"/>
              </a:rPr>
              <a:t>Solution for SWE retrieval in forests</a:t>
            </a:r>
          </a:p>
        </p:txBody>
      </p:sp>
      <p:sp>
        <p:nvSpPr>
          <p:cNvPr id="10" name="Content Placeholder 9">
            <a:extLst>
              <a:ext uri="{FF2B5EF4-FFF2-40B4-BE49-F238E27FC236}">
                <a16:creationId xmlns:a16="http://schemas.microsoft.com/office/drawing/2014/main" id="{A2F6FB9F-51F0-BD06-D23D-068ACE990BE3}"/>
              </a:ext>
            </a:extLst>
          </p:cNvPr>
          <p:cNvSpPr>
            <a:spLocks noGrp="1"/>
          </p:cNvSpPr>
          <p:nvPr>
            <p:ph idx="1"/>
          </p:nvPr>
        </p:nvSpPr>
        <p:spPr>
          <a:xfrm>
            <a:off x="914399" y="894644"/>
            <a:ext cx="6479555" cy="1238956"/>
          </a:xfrm>
        </p:spPr>
        <p:txBody>
          <a:bodyPr vert="horz" lIns="91440" tIns="45720" rIns="91440" bIns="45720" rtlCol="0" anchor="t">
            <a:normAutofit/>
          </a:bodyPr>
          <a:lstStyle/>
          <a:p>
            <a:pPr marL="200660" lvl="1" indent="0">
              <a:buNone/>
            </a:pPr>
            <a:r>
              <a:rPr lang="en-US" dirty="0">
                <a:solidFill>
                  <a:srgbClr val="A6891E"/>
                </a:solidFill>
                <a:latin typeface="+mn-lt"/>
                <a:cs typeface="+mn-cs"/>
              </a:rPr>
              <a:t>High imaging resolution SAR will be used retrieve SWE in and around forested areas</a:t>
            </a:r>
            <a:endParaRPr lang="en-US" dirty="0"/>
          </a:p>
        </p:txBody>
      </p:sp>
      <p:sp>
        <p:nvSpPr>
          <p:cNvPr id="13" name="TextBox 12">
            <a:extLst>
              <a:ext uri="{FF2B5EF4-FFF2-40B4-BE49-F238E27FC236}">
                <a16:creationId xmlns:a16="http://schemas.microsoft.com/office/drawing/2014/main" id="{A2B8F979-693B-103A-301E-ED0FFE2EED4C}"/>
              </a:ext>
            </a:extLst>
          </p:cNvPr>
          <p:cNvSpPr txBox="1"/>
          <p:nvPr/>
        </p:nvSpPr>
        <p:spPr>
          <a:xfrm>
            <a:off x="1038225" y="2034075"/>
            <a:ext cx="6049066" cy="3801041"/>
          </a:xfrm>
          <a:prstGeom prst="rect">
            <a:avLst/>
          </a:prstGeom>
          <a:noFill/>
        </p:spPr>
        <p:txBody>
          <a:bodyPr wrap="square" lIns="91440" tIns="45720" rIns="91440" bIns="45720" rtlCol="0" anchor="t">
            <a:spAutoFit/>
          </a:bodyPr>
          <a:lstStyle/>
          <a:p>
            <a:pPr fontAlgn="auto">
              <a:spcAft>
                <a:spcPts val="1000"/>
              </a:spcAf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Snow in forests plays a crucial role in ecological processes and forest health</a:t>
            </a:r>
          </a:p>
          <a:p>
            <a:pPr marR="0" lvl="0" algn="l" defTabSz="914400" rtl="0" eaLnBrk="1" fontAlgn="auto" latinLnBrk="0" hangingPunct="1">
              <a:lnSpc>
                <a:spcPct val="100000"/>
              </a:lnSpc>
              <a:spcBef>
                <a:spcPct val="0"/>
              </a:spcBef>
              <a:spcAft>
                <a:spcPts val="1000"/>
              </a:spcAft>
              <a:buClrTx/>
              <a:buSzTx/>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Variation in forest structure for boreal regions occurs at a </a:t>
            </a:r>
            <a:r>
              <a:rPr lang="en-US" dirty="0">
                <a:solidFill>
                  <a:prstClr val="black"/>
                </a:solidFill>
                <a:latin typeface="Arial"/>
                <a:cs typeface="Arial"/>
              </a:rPr>
              <a:t>hectare (100 m x 100 m) scale</a:t>
            </a:r>
          </a:p>
          <a:p>
            <a:pPr>
              <a:spcAft>
                <a:spcPts val="1000"/>
              </a:spcAft>
              <a:defRPr/>
            </a:pPr>
            <a:r>
              <a:rPr lang="en-US" sz="1800" b="0" dirty="0">
                <a:solidFill>
                  <a:prstClr val="black"/>
                </a:solidFill>
                <a:latin typeface="Arial"/>
                <a:cs typeface="Arial"/>
              </a:rPr>
              <a:t>By aggregating the native footprints in open areas we can </a:t>
            </a:r>
            <a:r>
              <a:rPr lang="en-US" dirty="0">
                <a:solidFill>
                  <a:prstClr val="black"/>
                </a:solidFill>
                <a:latin typeface="Arial"/>
                <a:cs typeface="Arial"/>
              </a:rPr>
              <a:t>retrieve SWE in </a:t>
            </a:r>
            <a:r>
              <a:rPr lang="en-US" altLang="en-US" dirty="0">
                <a:solidFill>
                  <a:prstClr val="black"/>
                </a:solidFill>
                <a:latin typeface="Arial"/>
                <a:cs typeface="Arial"/>
              </a:rPr>
              <a:t>pixels with a forest cover fraction of 50% or less. This represents 79% of the snow-covered landscape</a:t>
            </a:r>
          </a:p>
          <a:p>
            <a:pPr>
              <a:spcAft>
                <a:spcPts val="1000"/>
              </a:spcAft>
              <a:defRPr/>
            </a:pPr>
            <a:r>
              <a:rPr lang="en-US" dirty="0">
                <a:solidFill>
                  <a:prstClr val="black"/>
                </a:solidFill>
                <a:latin typeface="Arial"/>
                <a:cs typeface="Arial"/>
              </a:rPr>
              <a:t>For the 21% of global snow cover that is in dense forests, we will leverage the NASA Land Information System (LIS) and use data assimilation to estimate SWE in forested pixels </a:t>
            </a:r>
          </a:p>
        </p:txBody>
      </p:sp>
      <p:pic>
        <p:nvPicPr>
          <p:cNvPr id="5" name="Picture 4" descr="A map of a city&#10;&#10;Description automatically generated with low confidence">
            <a:extLst>
              <a:ext uri="{FF2B5EF4-FFF2-40B4-BE49-F238E27FC236}">
                <a16:creationId xmlns:a16="http://schemas.microsoft.com/office/drawing/2014/main" id="{10816734-2F84-A9EB-4DD7-A837E63376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50269" y="894644"/>
            <a:ext cx="3990168" cy="2475717"/>
          </a:xfrm>
          <a:prstGeom prst="rect">
            <a:avLst/>
          </a:prstGeom>
        </p:spPr>
      </p:pic>
      <p:pic>
        <p:nvPicPr>
          <p:cNvPr id="11" name="Picture 10" descr="Shape&#10;&#10;Description automatically generated">
            <a:extLst>
              <a:ext uri="{FF2B5EF4-FFF2-40B4-BE49-F238E27FC236}">
                <a16:creationId xmlns:a16="http://schemas.microsoft.com/office/drawing/2014/main" id="{318D166D-0E67-B51C-CA1B-8945988505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2263" y="2469370"/>
            <a:ext cx="980312" cy="831941"/>
          </a:xfrm>
          <a:prstGeom prst="rect">
            <a:avLst/>
          </a:prstGeom>
        </p:spPr>
      </p:pic>
      <p:pic>
        <p:nvPicPr>
          <p:cNvPr id="6" name="Picture 5" descr="Chart, sunburst chart&#10;&#10;Description automatically generated">
            <a:extLst>
              <a:ext uri="{FF2B5EF4-FFF2-40B4-BE49-F238E27FC236}">
                <a16:creationId xmlns:a16="http://schemas.microsoft.com/office/drawing/2014/main" id="{D9698353-365A-C716-42B1-B40AEB455BC6}"/>
              </a:ext>
            </a:extLst>
          </p:cNvPr>
          <p:cNvPicPr/>
          <p:nvPr/>
        </p:nvPicPr>
        <p:blipFill>
          <a:blip r:embed="rId5" cstate="email">
            <a:extLst>
              <a:ext uri="{28A0092B-C50C-407E-A947-70E740481C1C}">
                <a14:useLocalDpi xmlns:a14="http://schemas.microsoft.com/office/drawing/2010/main"/>
              </a:ext>
            </a:extLst>
          </a:blip>
          <a:srcRect/>
          <a:stretch>
            <a:fillRect/>
          </a:stretch>
        </p:blipFill>
        <p:spPr>
          <a:xfrm>
            <a:off x="7671480" y="3475254"/>
            <a:ext cx="3681095" cy="2636520"/>
          </a:xfrm>
          <a:prstGeom prst="rect">
            <a:avLst/>
          </a:prstGeom>
          <a:ln/>
        </p:spPr>
      </p:pic>
      <p:sp>
        <p:nvSpPr>
          <p:cNvPr id="12" name="TextBox 11">
            <a:extLst>
              <a:ext uri="{FF2B5EF4-FFF2-40B4-BE49-F238E27FC236}">
                <a16:creationId xmlns:a16="http://schemas.microsoft.com/office/drawing/2014/main" id="{61EE8B54-0D02-B3F8-5516-35441BDA6C10}"/>
              </a:ext>
            </a:extLst>
          </p:cNvPr>
          <p:cNvSpPr txBox="1"/>
          <p:nvPr/>
        </p:nvSpPr>
        <p:spPr>
          <a:xfrm>
            <a:off x="7671480" y="6124981"/>
            <a:ext cx="3378013" cy="430887"/>
          </a:xfrm>
          <a:prstGeom prst="rect">
            <a:avLst/>
          </a:prstGeom>
          <a:noFill/>
        </p:spPr>
        <p:txBody>
          <a:bodyPr wrap="square">
            <a:spAutoFit/>
          </a:bodyPr>
          <a:lstStyle/>
          <a:p>
            <a:pPr algn="ctr"/>
            <a:r>
              <a:rPr lang="en-US" sz="1100" spc="-10" dirty="0">
                <a:effectLst/>
                <a:latin typeface="Palatino Linotype" panose="02040502050505030304" pitchFamily="18" charset="0"/>
                <a:ea typeface="Calibri" panose="020F0502020204030204" pitchFamily="34" charset="0"/>
                <a:cs typeface="Arial" panose="020B0604020202020204" pitchFamily="34" charset="0"/>
              </a:rPr>
              <a:t>Global snow cover distribution by forest fraction at 250 m resolution, calculated using 30m GLAD data. </a:t>
            </a:r>
            <a:endParaRPr lang="en-US" sz="1100" dirty="0"/>
          </a:p>
        </p:txBody>
      </p:sp>
      <p:cxnSp>
        <p:nvCxnSpPr>
          <p:cNvPr id="16" name="Straight Connector 15">
            <a:extLst>
              <a:ext uri="{FF2B5EF4-FFF2-40B4-BE49-F238E27FC236}">
                <a16:creationId xmlns:a16="http://schemas.microsoft.com/office/drawing/2014/main" id="{2AFB6999-EDC1-B8C5-93C9-D5B82D971D19}"/>
              </a:ext>
            </a:extLst>
          </p:cNvPr>
          <p:cNvCxnSpPr>
            <a:cxnSpLocks/>
          </p:cNvCxnSpPr>
          <p:nvPr/>
        </p:nvCxnSpPr>
        <p:spPr>
          <a:xfrm flipH="1" flipV="1">
            <a:off x="7393955" y="4514850"/>
            <a:ext cx="1169020" cy="3333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F38A1AC-57A1-446C-EA7D-FE1D7FECBF43}"/>
              </a:ext>
            </a:extLst>
          </p:cNvPr>
          <p:cNvSpPr txBox="1"/>
          <p:nvPr/>
        </p:nvSpPr>
        <p:spPr>
          <a:xfrm>
            <a:off x="6866455" y="4325126"/>
            <a:ext cx="583814" cy="369332"/>
          </a:xfrm>
          <a:prstGeom prst="rect">
            <a:avLst/>
          </a:prstGeom>
          <a:noFill/>
        </p:spPr>
        <p:txBody>
          <a:bodyPr wrap="none" rtlCol="0">
            <a:spAutoFit/>
          </a:bodyPr>
          <a:lstStyle/>
          <a:p>
            <a:r>
              <a:rPr lang="en-US" dirty="0">
                <a:solidFill>
                  <a:srgbClr val="FF0000"/>
                </a:solidFill>
              </a:rPr>
              <a:t>79%</a:t>
            </a:r>
          </a:p>
        </p:txBody>
      </p:sp>
    </p:spTree>
    <p:extLst>
      <p:ext uri="{BB962C8B-B14F-4D97-AF65-F5344CB8AC3E}">
        <p14:creationId xmlns:p14="http://schemas.microsoft.com/office/powerpoint/2010/main" val="1807143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 name="Group"/>
          <p:cNvGrpSpPr/>
          <p:nvPr/>
        </p:nvGrpSpPr>
        <p:grpSpPr>
          <a:xfrm>
            <a:off x="1402141" y="2384780"/>
            <a:ext cx="1887238" cy="2102804"/>
            <a:chOff x="0" y="0"/>
            <a:chExt cx="3774475" cy="4205607"/>
          </a:xfrm>
        </p:grpSpPr>
        <p:sp>
          <p:nvSpPr>
            <p:cNvPr id="200" name="Shape"/>
            <p:cNvSpPr/>
            <p:nvPr/>
          </p:nvSpPr>
          <p:spPr>
            <a:xfrm>
              <a:off x="650034" y="0"/>
              <a:ext cx="3124441" cy="3524414"/>
            </a:xfrm>
            <a:custGeom>
              <a:avLst/>
              <a:gdLst/>
              <a:ahLst/>
              <a:cxnLst>
                <a:cxn ang="0">
                  <a:pos x="wd2" y="hd2"/>
                </a:cxn>
                <a:cxn ang="5400000">
                  <a:pos x="wd2" y="hd2"/>
                </a:cxn>
                <a:cxn ang="10800000">
                  <a:pos x="wd2" y="hd2"/>
                </a:cxn>
                <a:cxn ang="16200000">
                  <a:pos x="wd2" y="hd2"/>
                </a:cxn>
              </a:cxnLst>
              <a:rect l="0" t="0" r="r" b="b"/>
              <a:pathLst>
                <a:path w="21600" h="21600" extrusionOk="0">
                  <a:moveTo>
                    <a:pt x="21600" y="12822"/>
                  </a:moveTo>
                  <a:lnTo>
                    <a:pt x="21600" y="12821"/>
                  </a:lnTo>
                  <a:cubicBezTo>
                    <a:pt x="19269" y="11104"/>
                    <a:pt x="17179" y="9389"/>
                    <a:pt x="15381" y="7465"/>
                  </a:cubicBezTo>
                  <a:cubicBezTo>
                    <a:pt x="13583" y="5541"/>
                    <a:pt x="12078" y="3408"/>
                    <a:pt x="10919" y="854"/>
                  </a:cubicBezTo>
                  <a:lnTo>
                    <a:pt x="10528" y="0"/>
                  </a:lnTo>
                  <a:lnTo>
                    <a:pt x="0" y="3691"/>
                  </a:lnTo>
                  <a:cubicBezTo>
                    <a:pt x="892" y="7209"/>
                    <a:pt x="2613" y="10536"/>
                    <a:pt x="5035" y="13559"/>
                  </a:cubicBezTo>
                  <a:cubicBezTo>
                    <a:pt x="7457" y="16582"/>
                    <a:pt x="10580" y="19300"/>
                    <a:pt x="14274" y="21600"/>
                  </a:cubicBezTo>
                  <a:lnTo>
                    <a:pt x="21600" y="12822"/>
                  </a:lnTo>
                  <a:close/>
                </a:path>
              </a:pathLst>
            </a:custGeom>
            <a:solidFill>
              <a:srgbClr val="4DADB5"/>
            </a:solidFill>
            <a:ln w="12700" cap="flat">
              <a:noFill/>
              <a:miter lim="400000"/>
            </a:ln>
            <a:effectLst/>
          </p:spPr>
          <p:txBody>
            <a:bodyPr wrap="square" lIns="25400" tIns="25400" rIns="25400" bIns="25400" numCol="1" anchor="ctr">
              <a:noAutofit/>
            </a:bodyPr>
            <a:lstStyle/>
            <a:p>
              <a:pPr defTabSz="914216" fontAlgn="auto" hangingPunct="0">
                <a:spcBef>
                  <a:spcPts val="0"/>
                </a:spcBef>
                <a:spcAft>
                  <a:spcPts val="0"/>
                </a:spcAft>
                <a:defRPr sz="5000">
                  <a:solidFill>
                    <a:srgbClr val="B3B3B3"/>
                  </a:solidFill>
                  <a:latin typeface="+mn-lt"/>
                  <a:ea typeface="+mn-ea"/>
                  <a:cs typeface="+mn-cs"/>
                  <a:sym typeface="Helvetica"/>
                </a:defRPr>
              </a:pPr>
              <a:endParaRPr sz="2500" b="0" kern="0">
                <a:solidFill>
                  <a:srgbClr val="B3B3B3"/>
                </a:solidFill>
                <a:latin typeface="Helvetica"/>
                <a:cs typeface="Helvetica"/>
                <a:sym typeface="Helvetica"/>
              </a:endParaRPr>
            </a:p>
          </p:txBody>
        </p:sp>
        <p:sp>
          <p:nvSpPr>
            <p:cNvPr id="201" name="Shape"/>
            <p:cNvSpPr/>
            <p:nvPr/>
          </p:nvSpPr>
          <p:spPr>
            <a:xfrm>
              <a:off x="-1" y="607824"/>
              <a:ext cx="2724697" cy="3597784"/>
            </a:xfrm>
            <a:custGeom>
              <a:avLst/>
              <a:gdLst/>
              <a:ahLst/>
              <a:cxnLst>
                <a:cxn ang="0">
                  <a:pos x="wd2" y="hd2"/>
                </a:cxn>
                <a:cxn ang="5400000">
                  <a:pos x="wd2" y="hd2"/>
                </a:cxn>
                <a:cxn ang="10800000">
                  <a:pos x="wd2" y="hd2"/>
                </a:cxn>
                <a:cxn ang="16200000">
                  <a:pos x="wd2" y="hd2"/>
                </a:cxn>
              </a:cxnLst>
              <a:rect l="0" t="0" r="r" b="b"/>
              <a:pathLst>
                <a:path w="21600" h="21600" extrusionOk="0">
                  <a:moveTo>
                    <a:pt x="5232" y="0"/>
                  </a:moveTo>
                  <a:lnTo>
                    <a:pt x="0" y="3163"/>
                  </a:lnTo>
                  <a:cubicBezTo>
                    <a:pt x="941" y="6673"/>
                    <a:pt x="3115" y="10106"/>
                    <a:pt x="6134" y="13250"/>
                  </a:cubicBezTo>
                  <a:cubicBezTo>
                    <a:pt x="9153" y="16393"/>
                    <a:pt x="13018" y="19248"/>
                    <a:pt x="17342" y="21600"/>
                  </a:cubicBezTo>
                  <a:lnTo>
                    <a:pt x="21600" y="17544"/>
                  </a:lnTo>
                  <a:cubicBezTo>
                    <a:pt x="17364" y="15291"/>
                    <a:pt x="13783" y="12628"/>
                    <a:pt x="11006" y="9667"/>
                  </a:cubicBezTo>
                  <a:cubicBezTo>
                    <a:pt x="8228" y="6705"/>
                    <a:pt x="6254" y="3446"/>
                    <a:pt x="5232" y="0"/>
                  </a:cubicBezTo>
                  <a:close/>
                </a:path>
              </a:pathLst>
            </a:custGeom>
            <a:solidFill>
              <a:srgbClr val="398389"/>
            </a:solidFill>
            <a:ln w="12700" cap="flat">
              <a:noFill/>
              <a:miter lim="400000"/>
            </a:ln>
            <a:effectLst/>
          </p:spPr>
          <p:txBody>
            <a:bodyPr wrap="square" lIns="25400" tIns="25400" rIns="25400" bIns="25400" numCol="1" anchor="ctr">
              <a:noAutofit/>
            </a:bodyPr>
            <a:lstStyle/>
            <a:p>
              <a:pPr defTabSz="914216" fontAlgn="auto" hangingPunct="0">
                <a:spcBef>
                  <a:spcPts val="0"/>
                </a:spcBef>
                <a:spcAft>
                  <a:spcPts val="0"/>
                </a:spcAft>
                <a:defRPr sz="5000">
                  <a:solidFill>
                    <a:srgbClr val="B3B3B3"/>
                  </a:solidFill>
                  <a:latin typeface="+mn-lt"/>
                  <a:ea typeface="+mn-ea"/>
                  <a:cs typeface="+mn-cs"/>
                  <a:sym typeface="Helvetica"/>
                </a:defRPr>
              </a:pPr>
              <a:endParaRPr sz="2500" b="0" kern="0">
                <a:solidFill>
                  <a:srgbClr val="B3B3B3"/>
                </a:solidFill>
                <a:latin typeface="Helvetica"/>
                <a:cs typeface="Helvetica"/>
                <a:sym typeface="Helvetica"/>
              </a:endParaRPr>
            </a:p>
          </p:txBody>
        </p:sp>
      </p:grpSp>
      <p:grpSp>
        <p:nvGrpSpPr>
          <p:cNvPr id="205" name="Group"/>
          <p:cNvGrpSpPr/>
          <p:nvPr/>
        </p:nvGrpSpPr>
        <p:grpSpPr>
          <a:xfrm>
            <a:off x="6483787" y="1321087"/>
            <a:ext cx="2311109" cy="2750330"/>
            <a:chOff x="-1" y="-1"/>
            <a:chExt cx="4622216" cy="5500660"/>
          </a:xfrm>
        </p:grpSpPr>
        <p:sp>
          <p:nvSpPr>
            <p:cNvPr id="203" name="Shape"/>
            <p:cNvSpPr/>
            <p:nvPr/>
          </p:nvSpPr>
          <p:spPr>
            <a:xfrm>
              <a:off x="1680171" y="8071"/>
              <a:ext cx="2942045" cy="5492589"/>
            </a:xfrm>
            <a:custGeom>
              <a:avLst/>
              <a:gdLst/>
              <a:ahLst/>
              <a:cxnLst>
                <a:cxn ang="0">
                  <a:pos x="wd2" y="hd2"/>
                </a:cxn>
                <a:cxn ang="5400000">
                  <a:pos x="wd2" y="hd2"/>
                </a:cxn>
                <a:cxn ang="10800000">
                  <a:pos x="wd2" y="hd2"/>
                </a:cxn>
                <a:cxn ang="16200000">
                  <a:pos x="wd2" y="hd2"/>
                </a:cxn>
              </a:cxnLst>
              <a:rect l="0" t="0" r="r" b="b"/>
              <a:pathLst>
                <a:path w="21600" h="21600" extrusionOk="0">
                  <a:moveTo>
                    <a:pt x="18632" y="0"/>
                  </a:moveTo>
                  <a:cubicBezTo>
                    <a:pt x="18632" y="0"/>
                    <a:pt x="18291" y="2003"/>
                    <a:pt x="17742" y="5289"/>
                  </a:cubicBezTo>
                  <a:cubicBezTo>
                    <a:pt x="17193" y="8575"/>
                    <a:pt x="16436" y="13144"/>
                    <a:pt x="15603" y="18276"/>
                  </a:cubicBezTo>
                  <a:cubicBezTo>
                    <a:pt x="15560" y="18266"/>
                    <a:pt x="13695" y="17825"/>
                    <a:pt x="11816" y="17405"/>
                  </a:cubicBezTo>
                  <a:cubicBezTo>
                    <a:pt x="9906" y="16979"/>
                    <a:pt x="7982" y="16574"/>
                    <a:pt x="7964" y="16570"/>
                  </a:cubicBezTo>
                  <a:lnTo>
                    <a:pt x="6121" y="16135"/>
                  </a:lnTo>
                  <a:cubicBezTo>
                    <a:pt x="5317" y="16844"/>
                    <a:pt x="4405" y="17526"/>
                    <a:pt x="3388" y="18179"/>
                  </a:cubicBezTo>
                  <a:cubicBezTo>
                    <a:pt x="2362" y="18838"/>
                    <a:pt x="1231" y="19467"/>
                    <a:pt x="0" y="20065"/>
                  </a:cubicBezTo>
                  <a:lnTo>
                    <a:pt x="4199" y="21600"/>
                  </a:lnTo>
                  <a:cubicBezTo>
                    <a:pt x="5910" y="20696"/>
                    <a:pt x="7247" y="19860"/>
                    <a:pt x="8255" y="19164"/>
                  </a:cubicBezTo>
                  <a:cubicBezTo>
                    <a:pt x="9263" y="18468"/>
                    <a:pt x="9941" y="17911"/>
                    <a:pt x="10335" y="17566"/>
                  </a:cubicBezTo>
                  <a:lnTo>
                    <a:pt x="19686" y="19629"/>
                  </a:lnTo>
                  <a:lnTo>
                    <a:pt x="19702" y="19633"/>
                  </a:lnTo>
                  <a:lnTo>
                    <a:pt x="19702" y="19629"/>
                  </a:lnTo>
                  <a:lnTo>
                    <a:pt x="21600" y="1120"/>
                  </a:lnTo>
                  <a:lnTo>
                    <a:pt x="18632" y="0"/>
                  </a:lnTo>
                  <a:close/>
                </a:path>
              </a:pathLst>
            </a:custGeom>
            <a:solidFill>
              <a:srgbClr val="4C5974"/>
            </a:solidFill>
            <a:ln w="12700" cap="flat">
              <a:noFill/>
              <a:miter lim="400000"/>
            </a:ln>
            <a:effectLst/>
          </p:spPr>
          <p:txBody>
            <a:bodyPr wrap="square" lIns="25400" tIns="25400" rIns="25400" bIns="25400" numCol="1" anchor="ctr">
              <a:noAutofit/>
            </a:bodyPr>
            <a:lstStyle/>
            <a:p>
              <a:pPr defTabSz="914216" fontAlgn="auto" hangingPunct="0">
                <a:spcBef>
                  <a:spcPts val="0"/>
                </a:spcBef>
                <a:spcAft>
                  <a:spcPts val="0"/>
                </a:spcAft>
                <a:defRPr sz="5000">
                  <a:solidFill>
                    <a:srgbClr val="B3B3B3"/>
                  </a:solidFill>
                  <a:latin typeface="+mn-lt"/>
                  <a:ea typeface="+mn-ea"/>
                  <a:cs typeface="+mn-cs"/>
                  <a:sym typeface="Helvetica"/>
                </a:defRPr>
              </a:pPr>
              <a:endParaRPr sz="2500" b="0" kern="0">
                <a:solidFill>
                  <a:srgbClr val="B3B3B3"/>
                </a:solidFill>
                <a:latin typeface="Helvetica"/>
                <a:cs typeface="Helvetica"/>
                <a:sym typeface="Helvetica"/>
              </a:endParaRPr>
            </a:p>
          </p:txBody>
        </p:sp>
        <p:sp>
          <p:nvSpPr>
            <p:cNvPr id="204" name="Shape"/>
            <p:cNvSpPr/>
            <p:nvPr/>
          </p:nvSpPr>
          <p:spPr>
            <a:xfrm>
              <a:off x="-2" y="-2"/>
              <a:ext cx="4221045" cy="511883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503" y="3372"/>
                    <a:pt x="11103" y="6685"/>
                    <a:pt x="6977" y="9155"/>
                  </a:cubicBezTo>
                  <a:cubicBezTo>
                    <a:pt x="2851" y="11625"/>
                    <a:pt x="0" y="13252"/>
                    <a:pt x="0" y="13252"/>
                  </a:cubicBezTo>
                  <a:lnTo>
                    <a:pt x="3564" y="14397"/>
                  </a:lnTo>
                  <a:cubicBezTo>
                    <a:pt x="3078" y="14910"/>
                    <a:pt x="2566" y="15405"/>
                    <a:pt x="2031" y="15880"/>
                  </a:cubicBezTo>
                  <a:cubicBezTo>
                    <a:pt x="1495" y="16356"/>
                    <a:pt x="935" y="16811"/>
                    <a:pt x="352" y="17246"/>
                  </a:cubicBezTo>
                  <a:lnTo>
                    <a:pt x="8598" y="21600"/>
                  </a:lnTo>
                  <a:cubicBezTo>
                    <a:pt x="9435" y="20956"/>
                    <a:pt x="10209" y="20280"/>
                    <a:pt x="10914" y="19576"/>
                  </a:cubicBezTo>
                  <a:cubicBezTo>
                    <a:pt x="11619" y="18872"/>
                    <a:pt x="12256" y="18139"/>
                    <a:pt x="12818" y="17382"/>
                  </a:cubicBezTo>
                  <a:lnTo>
                    <a:pt x="19489" y="19610"/>
                  </a:lnTo>
                  <a:cubicBezTo>
                    <a:pt x="20069" y="14104"/>
                    <a:pt x="20597" y="9201"/>
                    <a:pt x="20980" y="5675"/>
                  </a:cubicBezTo>
                  <a:cubicBezTo>
                    <a:pt x="21362" y="2149"/>
                    <a:pt x="21600" y="0"/>
                    <a:pt x="21600" y="0"/>
                  </a:cubicBezTo>
                  <a:close/>
                </a:path>
              </a:pathLst>
            </a:custGeom>
            <a:solidFill>
              <a:srgbClr val="6F7FA1"/>
            </a:solidFill>
            <a:ln w="12700" cap="flat">
              <a:noFill/>
              <a:miter lim="400000"/>
            </a:ln>
            <a:effectLst/>
          </p:spPr>
          <p:txBody>
            <a:bodyPr wrap="square" lIns="25400" tIns="25400" rIns="25400" bIns="25400" numCol="1" anchor="ctr">
              <a:noAutofit/>
            </a:bodyPr>
            <a:lstStyle/>
            <a:p>
              <a:pPr defTabSz="914216" fontAlgn="auto" hangingPunct="0">
                <a:spcBef>
                  <a:spcPts val="0"/>
                </a:spcBef>
                <a:spcAft>
                  <a:spcPts val="0"/>
                </a:spcAft>
                <a:defRPr sz="5000">
                  <a:solidFill>
                    <a:srgbClr val="B3B3B3"/>
                  </a:solidFill>
                  <a:latin typeface="+mn-lt"/>
                  <a:ea typeface="+mn-ea"/>
                  <a:cs typeface="+mn-cs"/>
                  <a:sym typeface="Helvetica"/>
                </a:defRPr>
              </a:pPr>
              <a:endParaRPr sz="2500" b="0" kern="0">
                <a:solidFill>
                  <a:srgbClr val="B3B3B3"/>
                </a:solidFill>
                <a:latin typeface="Helvetica"/>
                <a:cs typeface="Helvetica"/>
                <a:sym typeface="Helvetica"/>
              </a:endParaRPr>
            </a:p>
          </p:txBody>
        </p:sp>
      </p:grpSp>
      <p:grpSp>
        <p:nvGrpSpPr>
          <p:cNvPr id="209" name="Group"/>
          <p:cNvGrpSpPr/>
          <p:nvPr/>
        </p:nvGrpSpPr>
        <p:grpSpPr>
          <a:xfrm>
            <a:off x="2575358" y="3524303"/>
            <a:ext cx="1887238" cy="1548569"/>
            <a:chOff x="0" y="0"/>
            <a:chExt cx="3774475" cy="3097136"/>
          </a:xfrm>
        </p:grpSpPr>
        <p:sp>
          <p:nvSpPr>
            <p:cNvPr id="206" name="Shape"/>
            <p:cNvSpPr/>
            <p:nvPr/>
          </p:nvSpPr>
          <p:spPr>
            <a:xfrm>
              <a:off x="0" y="4352"/>
              <a:ext cx="1706543" cy="2034004"/>
            </a:xfrm>
            <a:custGeom>
              <a:avLst/>
              <a:gdLst/>
              <a:ahLst/>
              <a:cxnLst>
                <a:cxn ang="0">
                  <a:pos x="wd2" y="hd2"/>
                </a:cxn>
                <a:cxn ang="5400000">
                  <a:pos x="wd2" y="hd2"/>
                </a:cxn>
                <a:cxn ang="10800000">
                  <a:pos x="wd2" y="hd2"/>
                </a:cxn>
                <a:cxn ang="16200000">
                  <a:pos x="wd2" y="hd2"/>
                </a:cxn>
              </a:cxnLst>
              <a:rect l="0" t="0" r="r" b="b"/>
              <a:pathLst>
                <a:path w="21600" h="21600" extrusionOk="0">
                  <a:moveTo>
                    <a:pt x="9050" y="14869"/>
                  </a:moveTo>
                  <a:lnTo>
                    <a:pt x="21600" y="0"/>
                  </a:lnTo>
                  <a:lnTo>
                    <a:pt x="17299" y="1941"/>
                  </a:lnTo>
                  <a:lnTo>
                    <a:pt x="0" y="21600"/>
                  </a:lnTo>
                  <a:lnTo>
                    <a:pt x="9047" y="14893"/>
                  </a:lnTo>
                  <a:lnTo>
                    <a:pt x="9050" y="14869"/>
                  </a:lnTo>
                  <a:close/>
                </a:path>
              </a:pathLst>
            </a:custGeom>
            <a:solidFill>
              <a:srgbClr val="1C4252"/>
            </a:solidFill>
            <a:ln w="12700" cap="flat">
              <a:noFill/>
              <a:miter lim="400000"/>
            </a:ln>
            <a:effectLst/>
          </p:spPr>
          <p:txBody>
            <a:bodyPr wrap="square" lIns="25400" tIns="25400" rIns="25400" bIns="25400" numCol="1" anchor="ctr">
              <a:noAutofit/>
            </a:bodyPr>
            <a:lstStyle/>
            <a:p>
              <a:pPr defTabSz="914216" fontAlgn="auto" hangingPunct="0">
                <a:spcBef>
                  <a:spcPts val="0"/>
                </a:spcBef>
                <a:spcAft>
                  <a:spcPts val="0"/>
                </a:spcAft>
                <a:defRPr sz="4200">
                  <a:solidFill>
                    <a:srgbClr val="FFFFFF"/>
                  </a:solidFill>
                  <a:effectLst>
                    <a:outerShdw blurRad="38100" dist="12700" dir="5400000" rotWithShape="0">
                      <a:srgbClr val="000000">
                        <a:alpha val="50000"/>
                      </a:srgbClr>
                    </a:outerShdw>
                  </a:effectLst>
                  <a:latin typeface="+mn-lt"/>
                  <a:ea typeface="+mn-ea"/>
                  <a:cs typeface="+mn-cs"/>
                  <a:sym typeface="Helvetica"/>
                </a:defRPr>
              </a:pPr>
              <a:endParaRPr sz="2100" b="0" kern="0">
                <a:solidFill>
                  <a:srgbClr val="FFFFFF"/>
                </a:solidFill>
                <a:effectLst>
                  <a:outerShdw blurRad="38100" dist="12700" dir="5400000" rotWithShape="0">
                    <a:srgbClr val="000000">
                      <a:alpha val="50000"/>
                    </a:srgbClr>
                  </a:outerShdw>
                </a:effectLst>
                <a:latin typeface="Helvetica"/>
                <a:cs typeface="Helvetica"/>
                <a:sym typeface="Helvetica"/>
              </a:endParaRPr>
            </a:p>
          </p:txBody>
        </p:sp>
        <p:sp>
          <p:nvSpPr>
            <p:cNvPr id="207" name="Shape"/>
            <p:cNvSpPr/>
            <p:nvPr/>
          </p:nvSpPr>
          <p:spPr>
            <a:xfrm>
              <a:off x="-1" y="1401374"/>
              <a:ext cx="3756329" cy="1695762"/>
            </a:xfrm>
            <a:custGeom>
              <a:avLst/>
              <a:gdLst/>
              <a:ahLst/>
              <a:cxnLst>
                <a:cxn ang="0">
                  <a:pos x="wd2" y="hd2"/>
                </a:cxn>
                <a:cxn ang="5400000">
                  <a:pos x="wd2" y="hd2"/>
                </a:cxn>
                <a:cxn ang="10800000">
                  <a:pos x="wd2" y="hd2"/>
                </a:cxn>
                <a:cxn ang="16200000">
                  <a:pos x="wd2" y="hd2"/>
                </a:cxn>
              </a:cxnLst>
              <a:rect l="0" t="0" r="r" b="b"/>
              <a:pathLst>
                <a:path w="21600" h="21600" extrusionOk="0">
                  <a:moveTo>
                    <a:pt x="3957" y="0"/>
                  </a:moveTo>
                  <a:lnTo>
                    <a:pt x="0" y="7965"/>
                  </a:lnTo>
                  <a:cubicBezTo>
                    <a:pt x="2801" y="11506"/>
                    <a:pt x="5927" y="14488"/>
                    <a:pt x="9335" y="16798"/>
                  </a:cubicBezTo>
                  <a:cubicBezTo>
                    <a:pt x="12743" y="19108"/>
                    <a:pt x="16433" y="20746"/>
                    <a:pt x="20362" y="21600"/>
                  </a:cubicBezTo>
                  <a:lnTo>
                    <a:pt x="21600" y="12137"/>
                  </a:lnTo>
                  <a:cubicBezTo>
                    <a:pt x="18288" y="11316"/>
                    <a:pt x="15130" y="9835"/>
                    <a:pt x="12174" y="7783"/>
                  </a:cubicBezTo>
                  <a:cubicBezTo>
                    <a:pt x="9217" y="5730"/>
                    <a:pt x="6463" y="3107"/>
                    <a:pt x="3957" y="0"/>
                  </a:cubicBezTo>
                  <a:close/>
                </a:path>
              </a:pathLst>
            </a:custGeom>
            <a:solidFill>
              <a:srgbClr val="2B637A"/>
            </a:solidFill>
            <a:ln w="12700" cap="flat">
              <a:noFill/>
              <a:miter lim="400000"/>
            </a:ln>
            <a:effectLst/>
          </p:spPr>
          <p:txBody>
            <a:bodyPr wrap="square" lIns="25400" tIns="25400" rIns="25400" bIns="25400" numCol="1" anchor="ctr">
              <a:noAutofit/>
            </a:bodyPr>
            <a:lstStyle/>
            <a:p>
              <a:pPr defTabSz="914216" fontAlgn="auto" hangingPunct="0">
                <a:spcBef>
                  <a:spcPts val="0"/>
                </a:spcBef>
                <a:spcAft>
                  <a:spcPts val="0"/>
                </a:spcAft>
                <a:defRPr sz="5000">
                  <a:solidFill>
                    <a:srgbClr val="B3B3B3"/>
                  </a:solidFill>
                  <a:latin typeface="+mn-lt"/>
                  <a:ea typeface="+mn-ea"/>
                  <a:cs typeface="+mn-cs"/>
                  <a:sym typeface="Helvetica"/>
                </a:defRPr>
              </a:pPr>
              <a:endParaRPr sz="2500" b="0" kern="0">
                <a:solidFill>
                  <a:srgbClr val="B3B3B3"/>
                </a:solidFill>
                <a:latin typeface="Helvetica"/>
                <a:cs typeface="Helvetica"/>
                <a:sym typeface="Helvetica"/>
              </a:endParaRPr>
            </a:p>
          </p:txBody>
        </p:sp>
        <p:sp>
          <p:nvSpPr>
            <p:cNvPr id="208" name="Shape"/>
            <p:cNvSpPr/>
            <p:nvPr/>
          </p:nvSpPr>
          <p:spPr>
            <a:xfrm>
              <a:off x="694329" y="-1"/>
              <a:ext cx="3080146" cy="2366144"/>
            </a:xfrm>
            <a:custGeom>
              <a:avLst/>
              <a:gdLst/>
              <a:ahLst/>
              <a:cxnLst>
                <a:cxn ang="0">
                  <a:pos x="wd2" y="hd2"/>
                </a:cxn>
                <a:cxn ang="5400000">
                  <a:pos x="wd2" y="hd2"/>
                </a:cxn>
                <a:cxn ang="10800000">
                  <a:pos x="wd2" y="hd2"/>
                </a:cxn>
                <a:cxn ang="16200000">
                  <a:pos x="wd2" y="hd2"/>
                </a:cxn>
              </a:cxnLst>
              <a:rect l="0" t="0" r="r" b="b"/>
              <a:pathLst>
                <a:path w="21600" h="21600" extrusionOk="0">
                  <a:moveTo>
                    <a:pt x="7110" y="0"/>
                  </a:moveTo>
                  <a:lnTo>
                    <a:pt x="0" y="12824"/>
                  </a:lnTo>
                  <a:cubicBezTo>
                    <a:pt x="3091" y="15083"/>
                    <a:pt x="6484" y="16991"/>
                    <a:pt x="10127" y="18482"/>
                  </a:cubicBezTo>
                  <a:cubicBezTo>
                    <a:pt x="13673" y="19934"/>
                    <a:pt x="17459" y="20993"/>
                    <a:pt x="21436" y="21600"/>
                  </a:cubicBezTo>
                  <a:lnTo>
                    <a:pt x="21600" y="8005"/>
                  </a:lnTo>
                  <a:cubicBezTo>
                    <a:pt x="18998" y="7251"/>
                    <a:pt x="16451" y="6143"/>
                    <a:pt x="14010" y="4772"/>
                  </a:cubicBezTo>
                  <a:cubicBezTo>
                    <a:pt x="11588" y="3412"/>
                    <a:pt x="9270" y="1792"/>
                    <a:pt x="7110" y="0"/>
                  </a:cubicBezTo>
                  <a:close/>
                </a:path>
              </a:pathLst>
            </a:custGeom>
            <a:solidFill>
              <a:srgbClr val="3984A3"/>
            </a:solidFill>
            <a:ln w="12700" cap="flat">
              <a:noFill/>
              <a:miter lim="400000"/>
            </a:ln>
            <a:effectLst/>
          </p:spPr>
          <p:txBody>
            <a:bodyPr wrap="square" lIns="25400" tIns="25400" rIns="25400" bIns="25400" numCol="1" anchor="ctr">
              <a:noAutofit/>
            </a:bodyPr>
            <a:lstStyle/>
            <a:p>
              <a:pPr defTabSz="914216" fontAlgn="auto" hangingPunct="0">
                <a:spcBef>
                  <a:spcPts val="0"/>
                </a:spcBef>
                <a:spcAft>
                  <a:spcPts val="0"/>
                </a:spcAft>
                <a:defRPr sz="5000">
                  <a:solidFill>
                    <a:srgbClr val="B3B3B3"/>
                  </a:solidFill>
                  <a:latin typeface="+mn-lt"/>
                  <a:ea typeface="+mn-ea"/>
                  <a:cs typeface="+mn-cs"/>
                  <a:sym typeface="Helvetica"/>
                </a:defRPr>
              </a:pPr>
              <a:endParaRPr sz="2500" b="0" kern="0">
                <a:solidFill>
                  <a:srgbClr val="B3B3B3"/>
                </a:solidFill>
                <a:latin typeface="Helvetica"/>
                <a:cs typeface="Helvetica"/>
                <a:sym typeface="Helvetica"/>
              </a:endParaRPr>
            </a:p>
          </p:txBody>
        </p:sp>
      </p:grpSp>
      <p:grpSp>
        <p:nvGrpSpPr>
          <p:cNvPr id="213" name="Group"/>
          <p:cNvGrpSpPr/>
          <p:nvPr/>
        </p:nvGrpSpPr>
        <p:grpSpPr>
          <a:xfrm>
            <a:off x="4449484" y="3904193"/>
            <a:ext cx="1562888" cy="1198305"/>
            <a:chOff x="0" y="0"/>
            <a:chExt cx="3125774" cy="2396609"/>
          </a:xfrm>
        </p:grpSpPr>
        <p:sp>
          <p:nvSpPr>
            <p:cNvPr id="210" name="Shape"/>
            <p:cNvSpPr/>
            <p:nvPr/>
          </p:nvSpPr>
          <p:spPr>
            <a:xfrm>
              <a:off x="0" y="168839"/>
              <a:ext cx="277697" cy="2219893"/>
            </a:xfrm>
            <a:custGeom>
              <a:avLst/>
              <a:gdLst/>
              <a:ahLst/>
              <a:cxnLst>
                <a:cxn ang="0">
                  <a:pos x="wd2" y="hd2"/>
                </a:cxn>
                <a:cxn ang="5400000">
                  <a:pos x="wd2" y="hd2"/>
                </a:cxn>
                <a:cxn ang="10800000">
                  <a:pos x="wd2" y="hd2"/>
                </a:cxn>
                <a:cxn ang="16200000">
                  <a:pos x="wd2" y="hd2"/>
                </a:cxn>
              </a:cxnLst>
              <a:rect l="0" t="0" r="r" b="b"/>
              <a:pathLst>
                <a:path w="21600" h="21600" extrusionOk="0">
                  <a:moveTo>
                    <a:pt x="13312" y="0"/>
                  </a:moveTo>
                  <a:lnTo>
                    <a:pt x="0" y="3782"/>
                  </a:lnTo>
                  <a:lnTo>
                    <a:pt x="599" y="21600"/>
                  </a:lnTo>
                  <a:lnTo>
                    <a:pt x="21600" y="14378"/>
                  </a:lnTo>
                  <a:lnTo>
                    <a:pt x="13312" y="0"/>
                  </a:lnTo>
                  <a:close/>
                </a:path>
              </a:pathLst>
            </a:custGeom>
            <a:solidFill>
              <a:srgbClr val="162935"/>
            </a:solidFill>
            <a:ln w="12700" cap="flat">
              <a:noFill/>
              <a:miter lim="400000"/>
            </a:ln>
            <a:effectLst/>
          </p:spPr>
          <p:txBody>
            <a:bodyPr wrap="square" lIns="25400" tIns="25400" rIns="25400" bIns="25400" numCol="1" anchor="ctr">
              <a:noAutofit/>
            </a:bodyPr>
            <a:lstStyle/>
            <a:p>
              <a:pPr defTabSz="914216" fontAlgn="auto" hangingPunct="0">
                <a:spcBef>
                  <a:spcPts val="0"/>
                </a:spcBef>
                <a:spcAft>
                  <a:spcPts val="0"/>
                </a:spcAft>
                <a:defRPr sz="5000">
                  <a:solidFill>
                    <a:srgbClr val="B3B3B3"/>
                  </a:solidFill>
                  <a:latin typeface="+mn-lt"/>
                  <a:ea typeface="+mn-ea"/>
                  <a:cs typeface="+mn-cs"/>
                  <a:sym typeface="Helvetica"/>
                </a:defRPr>
              </a:pPr>
              <a:endParaRPr sz="2500" b="0" kern="0">
                <a:solidFill>
                  <a:srgbClr val="B3B3B3"/>
                </a:solidFill>
                <a:latin typeface="Helvetica"/>
                <a:cs typeface="Helvetica"/>
                <a:sym typeface="Helvetica"/>
              </a:endParaRPr>
            </a:p>
          </p:txBody>
        </p:sp>
        <p:sp>
          <p:nvSpPr>
            <p:cNvPr id="211" name="Shape"/>
            <p:cNvSpPr/>
            <p:nvPr/>
          </p:nvSpPr>
          <p:spPr>
            <a:xfrm>
              <a:off x="168839" y="-1"/>
              <a:ext cx="2795300" cy="1678629"/>
            </a:xfrm>
            <a:custGeom>
              <a:avLst/>
              <a:gdLst/>
              <a:ahLst/>
              <a:cxnLst>
                <a:cxn ang="0">
                  <a:pos x="wd2" y="hd2"/>
                </a:cxn>
                <a:cxn ang="5400000">
                  <a:pos x="wd2" y="hd2"/>
                </a:cxn>
                <a:cxn ang="10800000">
                  <a:pos x="wd2" y="hd2"/>
                </a:cxn>
                <a:cxn ang="16200000">
                  <a:pos x="wd2" y="hd2"/>
                </a:cxn>
              </a:cxnLst>
              <a:rect l="0" t="0" r="r" b="b"/>
              <a:pathLst>
                <a:path w="21600" h="21596" extrusionOk="0">
                  <a:moveTo>
                    <a:pt x="4816" y="2227"/>
                  </a:moveTo>
                  <a:cubicBezTo>
                    <a:pt x="2890" y="2289"/>
                    <a:pt x="1785" y="2439"/>
                    <a:pt x="0" y="2281"/>
                  </a:cubicBezTo>
                  <a:lnTo>
                    <a:pt x="823" y="21291"/>
                  </a:lnTo>
                  <a:cubicBezTo>
                    <a:pt x="2421" y="21489"/>
                    <a:pt x="3260" y="21600"/>
                    <a:pt x="4908" y="21596"/>
                  </a:cubicBezTo>
                  <a:cubicBezTo>
                    <a:pt x="10768" y="21583"/>
                    <a:pt x="16389" y="20263"/>
                    <a:pt x="21600" y="17861"/>
                  </a:cubicBezTo>
                  <a:lnTo>
                    <a:pt x="15056" y="0"/>
                  </a:lnTo>
                  <a:cubicBezTo>
                    <a:pt x="11785" y="1448"/>
                    <a:pt x="8354" y="2112"/>
                    <a:pt x="4816" y="2227"/>
                  </a:cubicBezTo>
                  <a:close/>
                </a:path>
              </a:pathLst>
            </a:custGeom>
            <a:solidFill>
              <a:srgbClr val="2B526A"/>
            </a:solidFill>
            <a:ln w="12700" cap="flat">
              <a:noFill/>
              <a:miter lim="400000"/>
            </a:ln>
            <a:effectLst/>
          </p:spPr>
          <p:txBody>
            <a:bodyPr wrap="square" lIns="25400" tIns="25400" rIns="25400" bIns="25400" numCol="1" anchor="ctr">
              <a:noAutofit/>
            </a:bodyPr>
            <a:lstStyle/>
            <a:p>
              <a:pPr defTabSz="914216" fontAlgn="auto" hangingPunct="0">
                <a:spcBef>
                  <a:spcPts val="0"/>
                </a:spcBef>
                <a:spcAft>
                  <a:spcPts val="0"/>
                </a:spcAft>
                <a:defRPr sz="5000">
                  <a:solidFill>
                    <a:srgbClr val="B3B3B3"/>
                  </a:solidFill>
                  <a:latin typeface="+mn-lt"/>
                  <a:ea typeface="+mn-ea"/>
                  <a:cs typeface="+mn-cs"/>
                  <a:sym typeface="Helvetica"/>
                </a:defRPr>
              </a:pPr>
              <a:endParaRPr sz="2500" b="0" kern="0">
                <a:solidFill>
                  <a:srgbClr val="B3B3B3"/>
                </a:solidFill>
                <a:latin typeface="Helvetica"/>
                <a:cs typeface="Helvetica"/>
                <a:sym typeface="Helvetica"/>
              </a:endParaRPr>
            </a:p>
          </p:txBody>
        </p:sp>
        <p:sp>
          <p:nvSpPr>
            <p:cNvPr id="212" name="Shape"/>
            <p:cNvSpPr/>
            <p:nvPr/>
          </p:nvSpPr>
          <p:spPr>
            <a:xfrm>
              <a:off x="-1" y="1384488"/>
              <a:ext cx="3125776" cy="1012121"/>
            </a:xfrm>
            <a:custGeom>
              <a:avLst/>
              <a:gdLst/>
              <a:ahLst/>
              <a:cxnLst>
                <a:cxn ang="0">
                  <a:pos x="wd2" y="hd2"/>
                </a:cxn>
                <a:cxn ang="5400000">
                  <a:pos x="wd2" y="hd2"/>
                </a:cxn>
                <a:cxn ang="10800000">
                  <a:pos x="wd2" y="hd2"/>
                </a:cxn>
                <a:cxn ang="16200000">
                  <a:pos x="wd2" y="hd2"/>
                </a:cxn>
              </a:cxnLst>
              <a:rect l="0" t="0" r="r" b="b"/>
              <a:pathLst>
                <a:path w="21600" h="21565" extrusionOk="0">
                  <a:moveTo>
                    <a:pt x="5519" y="5827"/>
                  </a:moveTo>
                  <a:cubicBezTo>
                    <a:pt x="4007" y="5827"/>
                    <a:pt x="3330" y="5656"/>
                    <a:pt x="1866" y="5322"/>
                  </a:cubicBezTo>
                  <a:lnTo>
                    <a:pt x="0" y="21317"/>
                  </a:lnTo>
                  <a:cubicBezTo>
                    <a:pt x="1449" y="21521"/>
                    <a:pt x="2922" y="21600"/>
                    <a:pt x="4419" y="21551"/>
                  </a:cubicBezTo>
                  <a:cubicBezTo>
                    <a:pt x="10462" y="21355"/>
                    <a:pt x="16246" y="19029"/>
                    <a:pt x="21600" y="14921"/>
                  </a:cubicBezTo>
                  <a:lnTo>
                    <a:pt x="20446" y="0"/>
                  </a:lnTo>
                  <a:cubicBezTo>
                    <a:pt x="15794" y="3741"/>
                    <a:pt x="10731" y="5827"/>
                    <a:pt x="5519" y="5827"/>
                  </a:cubicBezTo>
                  <a:close/>
                </a:path>
              </a:pathLst>
            </a:custGeom>
            <a:solidFill>
              <a:srgbClr val="203E50"/>
            </a:solidFill>
            <a:ln w="12700" cap="flat">
              <a:noFill/>
              <a:miter lim="400000"/>
            </a:ln>
            <a:effectLst/>
          </p:spPr>
          <p:txBody>
            <a:bodyPr wrap="square" lIns="25400" tIns="25400" rIns="25400" bIns="25400" numCol="1" anchor="ctr">
              <a:noAutofit/>
            </a:bodyPr>
            <a:lstStyle/>
            <a:p>
              <a:pPr defTabSz="914216" fontAlgn="auto" hangingPunct="0">
                <a:spcBef>
                  <a:spcPts val="0"/>
                </a:spcBef>
                <a:spcAft>
                  <a:spcPts val="0"/>
                </a:spcAft>
                <a:defRPr sz="5000">
                  <a:solidFill>
                    <a:srgbClr val="B3B3B3"/>
                  </a:solidFill>
                  <a:latin typeface="+mn-lt"/>
                  <a:ea typeface="+mn-ea"/>
                  <a:cs typeface="+mn-cs"/>
                  <a:sym typeface="Helvetica"/>
                </a:defRPr>
              </a:pPr>
              <a:endParaRPr sz="2500" b="0" kern="0">
                <a:solidFill>
                  <a:srgbClr val="B3B3B3"/>
                </a:solidFill>
                <a:latin typeface="Helvetica"/>
                <a:cs typeface="Helvetica"/>
                <a:sym typeface="Helvetica"/>
              </a:endParaRPr>
            </a:p>
          </p:txBody>
        </p:sp>
      </p:grpSp>
      <p:grpSp>
        <p:nvGrpSpPr>
          <p:cNvPr id="217" name="Group"/>
          <p:cNvGrpSpPr/>
          <p:nvPr/>
        </p:nvGrpSpPr>
        <p:grpSpPr>
          <a:xfrm>
            <a:off x="5565755" y="3397673"/>
            <a:ext cx="1974598" cy="1532824"/>
            <a:chOff x="0" y="0"/>
            <a:chExt cx="3949194" cy="3065647"/>
          </a:xfrm>
        </p:grpSpPr>
        <p:sp>
          <p:nvSpPr>
            <p:cNvPr id="214" name="Shape"/>
            <p:cNvSpPr/>
            <p:nvPr/>
          </p:nvSpPr>
          <p:spPr>
            <a:xfrm>
              <a:off x="-1" y="930781"/>
              <a:ext cx="1150075" cy="21348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6" y="3354"/>
                  </a:lnTo>
                  <a:lnTo>
                    <a:pt x="21600" y="21600"/>
                  </a:lnTo>
                  <a:lnTo>
                    <a:pt x="18943" y="14232"/>
                  </a:lnTo>
                  <a:lnTo>
                    <a:pt x="0" y="0"/>
                  </a:lnTo>
                  <a:close/>
                </a:path>
              </a:pathLst>
            </a:custGeom>
            <a:solidFill>
              <a:srgbClr val="304262"/>
            </a:solidFill>
            <a:ln w="12700" cap="flat">
              <a:noFill/>
              <a:miter lim="400000"/>
            </a:ln>
            <a:effectLst/>
          </p:spPr>
          <p:txBody>
            <a:bodyPr wrap="square" lIns="25400" tIns="25400" rIns="25400" bIns="25400" numCol="1" anchor="ctr">
              <a:noAutofit/>
            </a:bodyPr>
            <a:lstStyle/>
            <a:p>
              <a:pPr defTabSz="914216" fontAlgn="auto" hangingPunct="0">
                <a:spcBef>
                  <a:spcPts val="0"/>
                </a:spcBef>
                <a:spcAft>
                  <a:spcPts val="0"/>
                </a:spcAft>
                <a:defRPr sz="5000">
                  <a:solidFill>
                    <a:srgbClr val="B3B3B3"/>
                  </a:solidFill>
                  <a:latin typeface="+mn-lt"/>
                  <a:ea typeface="+mn-ea"/>
                  <a:cs typeface="+mn-cs"/>
                  <a:sym typeface="Helvetica"/>
                </a:defRPr>
              </a:pPr>
              <a:endParaRPr sz="2500" b="0" kern="0">
                <a:solidFill>
                  <a:srgbClr val="B3B3B3"/>
                </a:solidFill>
                <a:latin typeface="Helvetica"/>
                <a:cs typeface="Helvetica"/>
                <a:sym typeface="Helvetica"/>
              </a:endParaRPr>
            </a:p>
          </p:txBody>
        </p:sp>
        <p:sp>
          <p:nvSpPr>
            <p:cNvPr id="215" name="Shape"/>
            <p:cNvSpPr/>
            <p:nvPr/>
          </p:nvSpPr>
          <p:spPr>
            <a:xfrm>
              <a:off x="1004658" y="1111767"/>
              <a:ext cx="2944536" cy="1944222"/>
            </a:xfrm>
            <a:custGeom>
              <a:avLst/>
              <a:gdLst/>
              <a:ahLst/>
              <a:cxnLst>
                <a:cxn ang="0">
                  <a:pos x="wd2" y="hd2"/>
                </a:cxn>
                <a:cxn ang="5400000">
                  <a:pos x="wd2" y="hd2"/>
                </a:cxn>
                <a:cxn ang="10800000">
                  <a:pos x="wd2" y="hd2"/>
                </a:cxn>
                <a:cxn ang="16200000">
                  <a:pos x="wd2" y="hd2"/>
                </a:cxn>
              </a:cxnLst>
              <a:rect l="0" t="0" r="r" b="b"/>
              <a:pathLst>
                <a:path w="21600" h="21600" extrusionOk="0">
                  <a:moveTo>
                    <a:pt x="0" y="13510"/>
                  </a:moveTo>
                  <a:lnTo>
                    <a:pt x="1038" y="21600"/>
                  </a:lnTo>
                  <a:cubicBezTo>
                    <a:pt x="5082" y="19797"/>
                    <a:pt x="8865" y="17326"/>
                    <a:pt x="12316" y="14451"/>
                  </a:cubicBezTo>
                  <a:cubicBezTo>
                    <a:pt x="15767" y="11576"/>
                    <a:pt x="18885" y="8296"/>
                    <a:pt x="21600" y="4876"/>
                  </a:cubicBezTo>
                  <a:lnTo>
                    <a:pt x="17554" y="0"/>
                  </a:lnTo>
                  <a:cubicBezTo>
                    <a:pt x="15049" y="2958"/>
                    <a:pt x="12415" y="5541"/>
                    <a:pt x="9535" y="7778"/>
                  </a:cubicBezTo>
                  <a:cubicBezTo>
                    <a:pt x="6643" y="10025"/>
                    <a:pt x="3503" y="11924"/>
                    <a:pt x="0" y="13510"/>
                  </a:cubicBezTo>
                  <a:close/>
                </a:path>
              </a:pathLst>
            </a:custGeom>
            <a:solidFill>
              <a:srgbClr val="486492"/>
            </a:solidFill>
            <a:ln w="12700" cap="flat">
              <a:noFill/>
              <a:miter lim="400000"/>
            </a:ln>
            <a:effectLst/>
          </p:spPr>
          <p:txBody>
            <a:bodyPr wrap="square" lIns="25400" tIns="25400" rIns="25400" bIns="25400" numCol="1" anchor="ctr">
              <a:noAutofit/>
            </a:bodyPr>
            <a:lstStyle/>
            <a:p>
              <a:pPr defTabSz="914216" fontAlgn="auto" hangingPunct="0">
                <a:spcBef>
                  <a:spcPts val="0"/>
                </a:spcBef>
                <a:spcAft>
                  <a:spcPts val="0"/>
                </a:spcAft>
                <a:defRPr sz="5000">
                  <a:solidFill>
                    <a:srgbClr val="B3B3B3"/>
                  </a:solidFill>
                  <a:latin typeface="+mn-lt"/>
                  <a:ea typeface="+mn-ea"/>
                  <a:cs typeface="+mn-cs"/>
                  <a:sym typeface="Helvetica"/>
                </a:defRPr>
              </a:pPr>
              <a:endParaRPr sz="2500" b="0" kern="0">
                <a:solidFill>
                  <a:srgbClr val="B3B3B3"/>
                </a:solidFill>
                <a:latin typeface="Helvetica"/>
                <a:cs typeface="Helvetica"/>
                <a:sym typeface="Helvetica"/>
              </a:endParaRPr>
            </a:p>
          </p:txBody>
        </p:sp>
        <p:sp>
          <p:nvSpPr>
            <p:cNvPr id="216" name="Shape"/>
            <p:cNvSpPr/>
            <p:nvPr/>
          </p:nvSpPr>
          <p:spPr>
            <a:xfrm>
              <a:off x="-2" y="-1"/>
              <a:ext cx="3401591" cy="2335076"/>
            </a:xfrm>
            <a:custGeom>
              <a:avLst/>
              <a:gdLst/>
              <a:ahLst/>
              <a:cxnLst>
                <a:cxn ang="0">
                  <a:pos x="wd2" y="hd2"/>
                </a:cxn>
                <a:cxn ang="5400000">
                  <a:pos x="wd2" y="hd2"/>
                </a:cxn>
                <a:cxn ang="10800000">
                  <a:pos x="wd2" y="hd2"/>
                </a:cxn>
                <a:cxn ang="16200000">
                  <a:pos x="wd2" y="hd2"/>
                </a:cxn>
              </a:cxnLst>
              <a:rect l="0" t="0" r="r" b="b"/>
              <a:pathLst>
                <a:path w="21600" h="21600" extrusionOk="0">
                  <a:moveTo>
                    <a:pt x="0" y="8588"/>
                  </a:moveTo>
                  <a:lnTo>
                    <a:pt x="6404" y="21600"/>
                  </a:lnTo>
                  <a:cubicBezTo>
                    <a:pt x="9435" y="20295"/>
                    <a:pt x="12153" y="18708"/>
                    <a:pt x="14655" y="16825"/>
                  </a:cubicBezTo>
                  <a:cubicBezTo>
                    <a:pt x="17156" y="14942"/>
                    <a:pt x="19440" y="12762"/>
                    <a:pt x="21600" y="10272"/>
                  </a:cubicBezTo>
                  <a:lnTo>
                    <a:pt x="11130" y="0"/>
                  </a:lnTo>
                  <a:cubicBezTo>
                    <a:pt x="9488" y="1876"/>
                    <a:pt x="7728" y="3548"/>
                    <a:pt x="5866" y="4988"/>
                  </a:cubicBezTo>
                  <a:cubicBezTo>
                    <a:pt x="4005" y="6428"/>
                    <a:pt x="2043" y="7637"/>
                    <a:pt x="0" y="8588"/>
                  </a:cubicBezTo>
                  <a:close/>
                </a:path>
              </a:pathLst>
            </a:custGeom>
            <a:solidFill>
              <a:srgbClr val="6C88B7"/>
            </a:solidFill>
            <a:ln w="12700" cap="flat">
              <a:noFill/>
              <a:miter lim="400000"/>
            </a:ln>
            <a:effectLst/>
          </p:spPr>
          <p:txBody>
            <a:bodyPr wrap="square" lIns="25400" tIns="25400" rIns="25400" bIns="25400" numCol="1" anchor="ctr">
              <a:noAutofit/>
            </a:bodyPr>
            <a:lstStyle/>
            <a:p>
              <a:pPr defTabSz="914216" fontAlgn="auto" hangingPunct="0">
                <a:spcBef>
                  <a:spcPts val="0"/>
                </a:spcBef>
                <a:spcAft>
                  <a:spcPts val="0"/>
                </a:spcAft>
                <a:defRPr sz="5000">
                  <a:solidFill>
                    <a:srgbClr val="B3B3B3"/>
                  </a:solidFill>
                  <a:latin typeface="+mn-lt"/>
                  <a:ea typeface="+mn-ea"/>
                  <a:cs typeface="+mn-cs"/>
                  <a:sym typeface="Helvetica"/>
                </a:defRPr>
              </a:pPr>
              <a:endParaRPr sz="2500" b="0" kern="0">
                <a:solidFill>
                  <a:srgbClr val="B3B3B3"/>
                </a:solidFill>
                <a:latin typeface="Helvetica"/>
                <a:cs typeface="Helvetica"/>
                <a:sym typeface="Helvetica"/>
              </a:endParaRPr>
            </a:p>
          </p:txBody>
        </p:sp>
      </p:grpSp>
      <p:pic>
        <p:nvPicPr>
          <p:cNvPr id="22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42130">
            <a:off x="3499108" y="3771504"/>
            <a:ext cx="3409999" cy="663273"/>
          </a:xfrm>
          <a:prstGeom prst="rect">
            <a:avLst/>
          </a:prstGeom>
          <a:ln w="12700">
            <a:miter lim="400000"/>
          </a:ln>
        </p:spPr>
      </p:pic>
      <p:grpSp>
        <p:nvGrpSpPr>
          <p:cNvPr id="4" name="Group 3">
            <a:extLst>
              <a:ext uri="{FF2B5EF4-FFF2-40B4-BE49-F238E27FC236}">
                <a16:creationId xmlns:a16="http://schemas.microsoft.com/office/drawing/2014/main" id="{7720EB5E-CDD5-B341-8119-C5AF475F1F9A}"/>
              </a:ext>
            </a:extLst>
          </p:cNvPr>
          <p:cNvGrpSpPr/>
          <p:nvPr/>
        </p:nvGrpSpPr>
        <p:grpSpPr>
          <a:xfrm>
            <a:off x="8707973" y="1704211"/>
            <a:ext cx="3564296" cy="3449577"/>
            <a:chOff x="17345601" y="1954205"/>
            <a:chExt cx="7128592" cy="6899154"/>
          </a:xfrm>
        </p:grpSpPr>
        <p:sp>
          <p:nvSpPr>
            <p:cNvPr id="219" name="Line"/>
            <p:cNvSpPr/>
            <p:nvPr/>
          </p:nvSpPr>
          <p:spPr>
            <a:xfrm rot="5400000">
              <a:off x="18078947" y="1659915"/>
              <a:ext cx="782787" cy="22494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6806"/>
                  </a:lnTo>
                  <a:lnTo>
                    <a:pt x="21600" y="0"/>
                  </a:lnTo>
                </a:path>
              </a:pathLst>
            </a:custGeom>
            <a:ln w="38100">
              <a:solidFill>
                <a:srgbClr val="D9D9D9"/>
              </a:solidFill>
              <a:miter lim="400000"/>
            </a:ln>
          </p:spPr>
          <p:txBody>
            <a:bodyPr lIns="25400" tIns="25400" rIns="25400" bIns="25400" anchor="ctr"/>
            <a:lstStyle/>
            <a:p>
              <a:pPr defTabSz="914216" fontAlgn="auto" hangingPunct="0">
                <a:spcBef>
                  <a:spcPts val="0"/>
                </a:spcBef>
                <a:spcAft>
                  <a:spcPts val="0"/>
                </a:spcAft>
                <a:defRPr sz="5000">
                  <a:solidFill>
                    <a:srgbClr val="B3B3B3"/>
                  </a:solidFill>
                  <a:latin typeface="+mn-lt"/>
                  <a:ea typeface="+mn-ea"/>
                  <a:cs typeface="+mn-cs"/>
                  <a:sym typeface="Helvetica"/>
                </a:defRPr>
              </a:pPr>
              <a:endParaRPr sz="2500" b="0" kern="0">
                <a:solidFill>
                  <a:srgbClr val="B3B3B3"/>
                </a:solidFill>
                <a:latin typeface="Helvetica"/>
                <a:cs typeface="Helvetica"/>
                <a:sym typeface="Helvetica"/>
              </a:endParaRPr>
            </a:p>
          </p:txBody>
        </p:sp>
        <p:sp>
          <p:nvSpPr>
            <p:cNvPr id="223" name="Terrestrial hydrology…"/>
            <p:cNvSpPr txBox="1"/>
            <p:nvPr/>
          </p:nvSpPr>
          <p:spPr>
            <a:xfrm>
              <a:off x="17952345" y="1954205"/>
              <a:ext cx="4708978" cy="1200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2859" tIns="22859" rIns="22859" bIns="22859">
              <a:spAutoFit/>
            </a:bodyPr>
            <a:lstStyle/>
            <a:p>
              <a:pPr defTabSz="914216" fontAlgn="auto" hangingPunct="0">
                <a:spcBef>
                  <a:spcPts val="0"/>
                </a:spcBef>
                <a:spcAft>
                  <a:spcPts val="0"/>
                </a:spcAft>
                <a:defRPr sz="3600" b="1">
                  <a:solidFill>
                    <a:srgbClr val="4C5974"/>
                  </a:solidFill>
                  <a:latin typeface="+mn-lt"/>
                  <a:ea typeface="+mn-ea"/>
                  <a:cs typeface="+mn-cs"/>
                  <a:sym typeface="Helvetica"/>
                </a:defRPr>
              </a:pPr>
              <a:r>
                <a:rPr sz="1800" kern="0" dirty="0">
                  <a:solidFill>
                    <a:srgbClr val="6F7FA1"/>
                  </a:solidFill>
                  <a:latin typeface="Helvetica"/>
                  <a:cs typeface="Helvetica"/>
                  <a:sym typeface="Helvetica"/>
                </a:rPr>
                <a:t>Terrestrial hydrology</a:t>
              </a:r>
              <a:endParaRPr sz="1600" kern="0" dirty="0">
                <a:solidFill>
                  <a:srgbClr val="6F7FA1"/>
                </a:solidFill>
                <a:latin typeface="Helvetica"/>
                <a:cs typeface="Helvetica"/>
                <a:sym typeface="Helvetica"/>
              </a:endParaRPr>
            </a:p>
            <a:p>
              <a:pPr defTabSz="914216" fontAlgn="auto" hangingPunct="0">
                <a:spcBef>
                  <a:spcPts val="0"/>
                </a:spcBef>
                <a:spcAft>
                  <a:spcPts val="0"/>
                </a:spcAft>
                <a:defRPr sz="3600" b="1">
                  <a:solidFill>
                    <a:srgbClr val="4C5974"/>
                  </a:solidFill>
                  <a:latin typeface="+mn-lt"/>
                  <a:ea typeface="+mn-ea"/>
                  <a:cs typeface="+mn-cs"/>
                  <a:sym typeface="Helvetica"/>
                </a:defRPr>
              </a:pPr>
              <a:r>
                <a:rPr sz="1800" kern="0" dirty="0">
                  <a:solidFill>
                    <a:srgbClr val="6F7FA1"/>
                  </a:solidFill>
                  <a:latin typeface="Helvetica"/>
                  <a:cs typeface="Helvetica"/>
                  <a:sym typeface="Helvetica"/>
                </a:rPr>
                <a:t>applications</a:t>
              </a:r>
            </a:p>
          </p:txBody>
        </p:sp>
        <p:pic>
          <p:nvPicPr>
            <p:cNvPr id="225" name="Unknown.png" descr="Unknown.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82502" y="3379623"/>
              <a:ext cx="2212183" cy="1472108"/>
            </a:xfrm>
            <a:prstGeom prst="rect">
              <a:avLst/>
            </a:prstGeom>
            <a:ln w="12700">
              <a:miter lim="400000"/>
            </a:ln>
            <a:effectLst>
              <a:outerShdw blurRad="63500" dist="25400" dir="5400000" rotWithShape="0">
                <a:srgbClr val="000000">
                  <a:alpha val="50000"/>
                </a:srgbClr>
              </a:outerShdw>
            </a:effectLst>
          </p:spPr>
        </p:pic>
        <p:pic>
          <p:nvPicPr>
            <p:cNvPr id="226" name="Unknown.jpeg" descr="Unknown.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041291" y="4415933"/>
              <a:ext cx="2265542" cy="1502154"/>
            </a:xfrm>
            <a:prstGeom prst="rect">
              <a:avLst/>
            </a:prstGeom>
            <a:ln w="12700">
              <a:miter lim="400000"/>
            </a:ln>
            <a:effectLst>
              <a:outerShdw blurRad="63500" dist="25400" dir="5400000" rotWithShape="0">
                <a:srgbClr val="000000">
                  <a:alpha val="50000"/>
                </a:srgbClr>
              </a:outerShdw>
            </a:effectLst>
          </p:spPr>
        </p:pic>
        <p:pic>
          <p:nvPicPr>
            <p:cNvPr id="227" name="Unknown.jpeg" descr="Unknown.jpe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350017" y="5630373"/>
              <a:ext cx="2754926" cy="969328"/>
            </a:xfrm>
            <a:prstGeom prst="rect">
              <a:avLst/>
            </a:prstGeom>
            <a:ln w="12700">
              <a:miter lim="400000"/>
            </a:ln>
            <a:effectLst>
              <a:outerShdw blurRad="63500" dist="25400" dir="5400000" rotWithShape="0">
                <a:srgbClr val="000000">
                  <a:alpha val="50000"/>
                </a:srgbClr>
              </a:outerShdw>
            </a:effectLst>
          </p:spPr>
        </p:pic>
        <p:sp>
          <p:nvSpPr>
            <p:cNvPr id="230" name="NWP"/>
            <p:cNvSpPr txBox="1"/>
            <p:nvPr/>
          </p:nvSpPr>
          <p:spPr>
            <a:xfrm>
              <a:off x="20256953" y="3750937"/>
              <a:ext cx="1853696"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1828432">
                <a:lnSpc>
                  <a:spcPts val="3500"/>
                </a:lnSpc>
                <a:defRPr>
                  <a:latin typeface="+mn-lt"/>
                  <a:ea typeface="+mn-ea"/>
                  <a:cs typeface="+mn-cs"/>
                  <a:sym typeface="Helvetica"/>
                </a:defRPr>
              </a:lvl1pPr>
            </a:lstStyle>
            <a:p>
              <a:pPr defTabSz="914216" fontAlgn="auto" hangingPunct="0">
                <a:lnSpc>
                  <a:spcPts val="1750"/>
                </a:lnSpc>
                <a:spcBef>
                  <a:spcPts val="0"/>
                </a:spcBef>
                <a:spcAft>
                  <a:spcPts val="0"/>
                </a:spcAft>
              </a:pPr>
              <a:r>
                <a:rPr sz="1600" b="0" kern="0" dirty="0">
                  <a:solidFill>
                    <a:srgbClr val="5E5E5E"/>
                  </a:solidFill>
                  <a:latin typeface="Helvetica"/>
                  <a:cs typeface="Helvetica"/>
                </a:rPr>
                <a:t>NWP</a:t>
              </a:r>
            </a:p>
          </p:txBody>
        </p:sp>
        <p:sp>
          <p:nvSpPr>
            <p:cNvPr id="231" name="Availability"/>
            <p:cNvSpPr txBox="1"/>
            <p:nvPr/>
          </p:nvSpPr>
          <p:spPr>
            <a:xfrm>
              <a:off x="20910181" y="4478315"/>
              <a:ext cx="2954850" cy="1015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lvl1pPr algn="just" defTabSz="1828432">
                <a:lnSpc>
                  <a:spcPts val="3500"/>
                </a:lnSpc>
                <a:defRPr>
                  <a:latin typeface="+mn-lt"/>
                  <a:ea typeface="+mn-ea"/>
                  <a:cs typeface="+mn-cs"/>
                  <a:sym typeface="Helvetica"/>
                </a:defRPr>
              </a:lvl1pPr>
            </a:lstStyle>
            <a:p>
              <a:pPr defTabSz="914216" fontAlgn="auto" hangingPunct="0">
                <a:lnSpc>
                  <a:spcPts val="1750"/>
                </a:lnSpc>
                <a:spcBef>
                  <a:spcPts val="0"/>
                </a:spcBef>
                <a:spcAft>
                  <a:spcPts val="0"/>
                </a:spcAft>
              </a:pPr>
              <a:r>
                <a:rPr sz="1600" b="0" kern="0" dirty="0">
                  <a:solidFill>
                    <a:srgbClr val="5E5E5E"/>
                  </a:solidFill>
                  <a:latin typeface="Helvetica"/>
                  <a:cs typeface="Helvetica"/>
                </a:rPr>
                <a:t>Water Availability</a:t>
              </a:r>
            </a:p>
          </p:txBody>
        </p:sp>
        <p:sp>
          <p:nvSpPr>
            <p:cNvPr id="232" name="Quality"/>
            <p:cNvSpPr txBox="1"/>
            <p:nvPr/>
          </p:nvSpPr>
          <p:spPr>
            <a:xfrm>
              <a:off x="21387413" y="5599405"/>
              <a:ext cx="2954850"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1828432">
                <a:lnSpc>
                  <a:spcPts val="3500"/>
                </a:lnSpc>
                <a:defRPr>
                  <a:latin typeface="+mn-lt"/>
                  <a:ea typeface="+mn-ea"/>
                  <a:cs typeface="+mn-cs"/>
                  <a:sym typeface="Helvetica"/>
                </a:defRPr>
              </a:lvl1pPr>
            </a:lstStyle>
            <a:p>
              <a:pPr defTabSz="914216" fontAlgn="auto" hangingPunct="0">
                <a:lnSpc>
                  <a:spcPts val="1750"/>
                </a:lnSpc>
                <a:spcBef>
                  <a:spcPts val="0"/>
                </a:spcBef>
                <a:spcAft>
                  <a:spcPts val="0"/>
                </a:spcAft>
              </a:pPr>
              <a:r>
                <a:rPr sz="1600" b="0" kern="0" dirty="0">
                  <a:solidFill>
                    <a:srgbClr val="5E5E5E"/>
                  </a:solidFill>
                  <a:latin typeface="Helvetica"/>
                  <a:cs typeface="Helvetica"/>
                </a:rPr>
                <a:t>Water Quality</a:t>
              </a:r>
            </a:p>
          </p:txBody>
        </p:sp>
        <p:pic>
          <p:nvPicPr>
            <p:cNvPr id="233" name="Unknown.jpeg" descr="Unknown.jpe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903469" y="6263273"/>
              <a:ext cx="2542740" cy="1382246"/>
            </a:xfrm>
            <a:prstGeom prst="rect">
              <a:avLst/>
            </a:prstGeom>
            <a:ln w="12700">
              <a:miter lim="400000"/>
            </a:ln>
            <a:effectLst>
              <a:outerShdw blurRad="63500" dist="25400" dir="5400000" rotWithShape="0">
                <a:srgbClr val="000000">
                  <a:alpha val="50000"/>
                </a:srgbClr>
              </a:outerShdw>
            </a:effectLst>
          </p:spPr>
        </p:pic>
        <p:sp>
          <p:nvSpPr>
            <p:cNvPr id="234" name="Food security"/>
            <p:cNvSpPr txBox="1"/>
            <p:nvPr/>
          </p:nvSpPr>
          <p:spPr>
            <a:xfrm>
              <a:off x="21869093" y="6291787"/>
              <a:ext cx="2045194" cy="1015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lvl1pPr algn="just" defTabSz="1828432">
                <a:lnSpc>
                  <a:spcPts val="3500"/>
                </a:lnSpc>
                <a:defRPr>
                  <a:latin typeface="+mn-lt"/>
                  <a:ea typeface="+mn-ea"/>
                  <a:cs typeface="+mn-cs"/>
                  <a:sym typeface="Helvetica"/>
                </a:defRPr>
              </a:lvl1pPr>
            </a:lstStyle>
            <a:p>
              <a:pPr defTabSz="914216" fontAlgn="auto" hangingPunct="0">
                <a:lnSpc>
                  <a:spcPts val="1750"/>
                </a:lnSpc>
                <a:spcBef>
                  <a:spcPts val="0"/>
                </a:spcBef>
                <a:spcAft>
                  <a:spcPts val="0"/>
                </a:spcAft>
              </a:pPr>
              <a:r>
                <a:rPr sz="1600" b="0" kern="0" dirty="0">
                  <a:solidFill>
                    <a:srgbClr val="5E5E5E"/>
                  </a:solidFill>
                  <a:latin typeface="Helvetica"/>
                  <a:cs typeface="Helvetica"/>
                </a:rPr>
                <a:t>Food security</a:t>
              </a:r>
            </a:p>
          </p:txBody>
        </p:sp>
        <p:pic>
          <p:nvPicPr>
            <p:cNvPr id="235" name="Unknown.jpeg" descr="Unknown.jpe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345319" y="7278737"/>
              <a:ext cx="2534266" cy="1423936"/>
            </a:xfrm>
            <a:prstGeom prst="rect">
              <a:avLst/>
            </a:prstGeom>
            <a:ln w="12700">
              <a:miter lim="400000"/>
            </a:ln>
            <a:effectLst>
              <a:outerShdw blurRad="63500" dist="25400" dir="5400000" rotWithShape="0">
                <a:srgbClr val="000000">
                  <a:alpha val="50000"/>
                </a:srgbClr>
              </a:outerShdw>
            </a:effectLst>
          </p:spPr>
        </p:pic>
        <p:sp>
          <p:nvSpPr>
            <p:cNvPr id="236" name="Extremes"/>
            <p:cNvSpPr txBox="1"/>
            <p:nvPr/>
          </p:nvSpPr>
          <p:spPr>
            <a:xfrm>
              <a:off x="22171889" y="7376035"/>
              <a:ext cx="2302304" cy="1477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l" defTabSz="1828432">
                <a:lnSpc>
                  <a:spcPts val="3500"/>
                </a:lnSpc>
                <a:defRPr>
                  <a:latin typeface="+mn-lt"/>
                  <a:ea typeface="+mn-ea"/>
                  <a:cs typeface="+mn-cs"/>
                  <a:sym typeface="Helvetica"/>
                </a:defRPr>
              </a:lvl1pPr>
            </a:lstStyle>
            <a:p>
              <a:pPr defTabSz="914216" fontAlgn="auto" hangingPunct="0">
                <a:lnSpc>
                  <a:spcPts val="1750"/>
                </a:lnSpc>
                <a:spcBef>
                  <a:spcPts val="0"/>
                </a:spcBef>
                <a:spcAft>
                  <a:spcPts val="0"/>
                </a:spcAft>
              </a:pPr>
              <a:r>
                <a:rPr sz="1600" b="0" kern="0" dirty="0">
                  <a:solidFill>
                    <a:srgbClr val="5E5E5E"/>
                  </a:solidFill>
                  <a:latin typeface="Helvetica"/>
                  <a:cs typeface="Helvetica"/>
                </a:rPr>
                <a:t>Hazards and Extremes</a:t>
              </a:r>
            </a:p>
          </p:txBody>
        </p:sp>
      </p:grpSp>
      <p:pic>
        <p:nvPicPr>
          <p:cNvPr id="237"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860000">
            <a:off x="2832239" y="3517416"/>
            <a:ext cx="677570" cy="791287"/>
          </a:xfrm>
          <a:prstGeom prst="rect">
            <a:avLst/>
          </a:prstGeom>
          <a:ln w="12700">
            <a:miter lim="400000"/>
          </a:ln>
        </p:spPr>
      </p:pic>
      <p:pic>
        <p:nvPicPr>
          <p:cNvPr id="238"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38774" y="2233410"/>
            <a:ext cx="1550346" cy="1506051"/>
          </a:xfrm>
          <a:prstGeom prst="rect">
            <a:avLst/>
          </a:prstGeom>
          <a:ln w="12700">
            <a:miter lim="400000"/>
          </a:ln>
        </p:spPr>
      </p:pic>
      <p:grpSp>
        <p:nvGrpSpPr>
          <p:cNvPr id="2" name="Group 1">
            <a:extLst>
              <a:ext uri="{FF2B5EF4-FFF2-40B4-BE49-F238E27FC236}">
                <a16:creationId xmlns:a16="http://schemas.microsoft.com/office/drawing/2014/main" id="{D04B04ED-F885-1E41-8F54-30B8D5D30A92}"/>
              </a:ext>
            </a:extLst>
          </p:cNvPr>
          <p:cNvGrpSpPr/>
          <p:nvPr/>
        </p:nvGrpSpPr>
        <p:grpSpPr>
          <a:xfrm>
            <a:off x="86019" y="3531739"/>
            <a:ext cx="3819328" cy="2992136"/>
            <a:chOff x="286146" y="6480457"/>
            <a:chExt cx="7638656" cy="5984272"/>
          </a:xfrm>
        </p:grpSpPr>
        <p:sp>
          <p:nvSpPr>
            <p:cNvPr id="220" name="Line"/>
            <p:cNvSpPr/>
            <p:nvPr/>
          </p:nvSpPr>
          <p:spPr>
            <a:xfrm>
              <a:off x="3279056" y="6480457"/>
              <a:ext cx="523936" cy="21801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201"/>
                  </a:lnTo>
                  <a:lnTo>
                    <a:pt x="0" y="21600"/>
                  </a:lnTo>
                </a:path>
              </a:pathLst>
            </a:custGeom>
            <a:ln w="38100">
              <a:solidFill>
                <a:srgbClr val="D9D9D9"/>
              </a:solidFill>
              <a:miter lim="400000"/>
            </a:ln>
          </p:spPr>
          <p:txBody>
            <a:bodyPr lIns="25400" tIns="25400" rIns="25400" bIns="25400" anchor="ctr"/>
            <a:lstStyle/>
            <a:p>
              <a:pPr defTabSz="914216" fontAlgn="auto" hangingPunct="0">
                <a:spcBef>
                  <a:spcPts val="0"/>
                </a:spcBef>
                <a:spcAft>
                  <a:spcPts val="0"/>
                </a:spcAft>
                <a:defRPr sz="5000">
                  <a:solidFill>
                    <a:srgbClr val="B3B3B3"/>
                  </a:solidFill>
                  <a:latin typeface="+mn-lt"/>
                  <a:ea typeface="+mn-ea"/>
                  <a:cs typeface="+mn-cs"/>
                  <a:sym typeface="Helvetica"/>
                </a:defRPr>
              </a:pPr>
              <a:endParaRPr sz="2500" b="0" kern="0">
                <a:solidFill>
                  <a:srgbClr val="B3B3B3"/>
                </a:solidFill>
                <a:latin typeface="Helvetica"/>
                <a:cs typeface="Helvetica"/>
                <a:sym typeface="Helvetica"/>
              </a:endParaRPr>
            </a:p>
          </p:txBody>
        </p:sp>
        <p:sp>
          <p:nvSpPr>
            <p:cNvPr id="221" name="Mission development"/>
            <p:cNvSpPr txBox="1"/>
            <p:nvPr/>
          </p:nvSpPr>
          <p:spPr>
            <a:xfrm>
              <a:off x="576556" y="8660573"/>
              <a:ext cx="5478418" cy="1200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2859" tIns="22859" rIns="22859" bIns="22859">
              <a:spAutoFit/>
            </a:bodyPr>
            <a:lstStyle/>
            <a:p>
              <a:pPr defTabSz="914216" fontAlgn="auto" hangingPunct="0">
                <a:spcBef>
                  <a:spcPts val="0"/>
                </a:spcBef>
                <a:spcAft>
                  <a:spcPts val="0"/>
                </a:spcAft>
                <a:defRPr sz="3600" b="1">
                  <a:solidFill>
                    <a:srgbClr val="4DADB5"/>
                  </a:solidFill>
                  <a:latin typeface="+mn-lt"/>
                  <a:ea typeface="+mn-ea"/>
                  <a:cs typeface="+mn-cs"/>
                  <a:sym typeface="Helvetica"/>
                </a:defRPr>
              </a:pPr>
              <a:r>
                <a:rPr sz="1800" kern="0" dirty="0">
                  <a:solidFill>
                    <a:srgbClr val="4DADB5"/>
                  </a:solidFill>
                  <a:latin typeface="Helvetica"/>
                  <a:cs typeface="Helvetica"/>
                  <a:sym typeface="Helvetica"/>
                </a:rPr>
                <a:t>Mission development, </a:t>
              </a:r>
              <a:endParaRPr sz="1600" kern="0" dirty="0">
                <a:solidFill>
                  <a:srgbClr val="4DADB5"/>
                </a:solidFill>
                <a:latin typeface="Helvetica"/>
                <a:cs typeface="Helvetica"/>
                <a:sym typeface="Helvetica"/>
              </a:endParaRPr>
            </a:p>
            <a:p>
              <a:pPr defTabSz="914216" fontAlgn="auto" hangingPunct="0">
                <a:spcBef>
                  <a:spcPts val="0"/>
                </a:spcBef>
                <a:spcAft>
                  <a:spcPts val="0"/>
                </a:spcAft>
                <a:defRPr sz="3600" b="1">
                  <a:solidFill>
                    <a:srgbClr val="4DADB5"/>
                  </a:solidFill>
                  <a:latin typeface="+mn-lt"/>
                  <a:ea typeface="+mn-ea"/>
                  <a:cs typeface="+mn-cs"/>
                  <a:sym typeface="Helvetica"/>
                </a:defRPr>
              </a:pPr>
              <a:r>
                <a:rPr sz="1800" kern="0" dirty="0">
                  <a:solidFill>
                    <a:srgbClr val="4DADB5"/>
                  </a:solidFill>
                  <a:latin typeface="Helvetica"/>
                  <a:cs typeface="Helvetica"/>
                  <a:sym typeface="Helvetica"/>
                </a:rPr>
                <a:t>science-data processing</a:t>
              </a:r>
            </a:p>
          </p:txBody>
        </p:sp>
        <p:pic>
          <p:nvPicPr>
            <p:cNvPr id="228" name="lifecycle_phases.png" descr="lifecycle_phases.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6662" y="9976340"/>
              <a:ext cx="5838208" cy="771833"/>
            </a:xfrm>
            <a:prstGeom prst="rect">
              <a:avLst/>
            </a:prstGeom>
            <a:ln w="12700">
              <a:miter lim="400000"/>
            </a:ln>
          </p:spPr>
        </p:pic>
        <p:sp>
          <p:nvSpPr>
            <p:cNvPr id="239" name="Observation System Simulation Experiments (OSSEs) to quantify the utility of anticipated measurements"/>
            <p:cNvSpPr txBox="1"/>
            <p:nvPr/>
          </p:nvSpPr>
          <p:spPr>
            <a:xfrm>
              <a:off x="286146" y="10895073"/>
              <a:ext cx="7638656"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p>
              <a:pPr defTabSz="914216" fontAlgn="auto" hangingPunct="0">
                <a:spcBef>
                  <a:spcPts val="0"/>
                </a:spcBef>
                <a:spcAft>
                  <a:spcPts val="0"/>
                </a:spcAft>
                <a:defRPr sz="4000">
                  <a:solidFill>
                    <a:srgbClr val="2F2F2F"/>
                  </a:solidFill>
                  <a:latin typeface="Calibri"/>
                  <a:ea typeface="Calibri"/>
                  <a:cs typeface="Calibri"/>
                  <a:sym typeface="Calibri"/>
                </a:defRPr>
              </a:pPr>
              <a:r>
                <a:rPr sz="1600" b="0" kern="0" dirty="0">
                  <a:solidFill>
                    <a:srgbClr val="2F2F2F"/>
                  </a:solidFill>
                  <a:latin typeface="Calibri"/>
                  <a:cs typeface="Calibri"/>
                  <a:sym typeface="Calibri"/>
                </a:rPr>
                <a:t>Observation System Simulation Experiments (OSSEs), Development of higher level science data processing systems.</a:t>
              </a:r>
            </a:p>
          </p:txBody>
        </p:sp>
      </p:grpSp>
      <p:sp>
        <p:nvSpPr>
          <p:cNvPr id="240" name="Modeling and data assimilation is a fundamental component of mission development, science and application transition"/>
          <p:cNvSpPr txBox="1"/>
          <p:nvPr/>
        </p:nvSpPr>
        <p:spPr>
          <a:xfrm>
            <a:off x="1187654" y="927132"/>
            <a:ext cx="6692499" cy="1281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l" defTabSz="1828432">
              <a:defRPr sz="4400" b="1">
                <a:solidFill>
                  <a:srgbClr val="000000"/>
                </a:solidFill>
                <a:latin typeface="Calibri"/>
                <a:ea typeface="Calibri"/>
                <a:cs typeface="Calibri"/>
                <a:sym typeface="Calibri"/>
              </a:defRPr>
            </a:lvl1pPr>
          </a:lstStyle>
          <a:p>
            <a:pPr marL="44450" defTabSz="914217" fontAlgn="auto" hangingPunct="0">
              <a:lnSpc>
                <a:spcPts val="2400"/>
              </a:lnSpc>
              <a:spcBef>
                <a:spcPts val="800"/>
              </a:spcBef>
              <a:spcAft>
                <a:spcPts val="0"/>
              </a:spcAft>
              <a:buSzPct val="80000"/>
              <a:defRPr sz="3000" spc="-34">
                <a:solidFill>
                  <a:srgbClr val="000000"/>
                </a:solidFill>
              </a:defRPr>
            </a:pPr>
            <a:r>
              <a:rPr lang="en-US" sz="2400" b="0" kern="0" dirty="0">
                <a:solidFill>
                  <a:schemeClr val="bg2">
                    <a:lumMod val="50000"/>
                  </a:schemeClr>
                </a:solidFill>
                <a:latin typeface="+mn-lt"/>
                <a:ea typeface="+mn-ea"/>
                <a:cs typeface="Helvetica"/>
                <a:sym typeface="Helvetica Neue"/>
              </a:rPr>
              <a:t>NASA GSFC maintains state-of-the-art terrestrial hydrology modeling systems, specifically designed to incorporate information from remote sensing observations</a:t>
            </a:r>
          </a:p>
        </p:txBody>
      </p:sp>
      <p:grpSp>
        <p:nvGrpSpPr>
          <p:cNvPr id="3" name="Group 2">
            <a:extLst>
              <a:ext uri="{FF2B5EF4-FFF2-40B4-BE49-F238E27FC236}">
                <a16:creationId xmlns:a16="http://schemas.microsoft.com/office/drawing/2014/main" id="{4C219BB6-B069-C441-8DA9-3DB218B75233}"/>
              </a:ext>
            </a:extLst>
          </p:cNvPr>
          <p:cNvGrpSpPr/>
          <p:nvPr/>
        </p:nvGrpSpPr>
        <p:grpSpPr>
          <a:xfrm>
            <a:off x="5570598" y="4690089"/>
            <a:ext cx="5682351" cy="1795822"/>
            <a:chOff x="10461939" y="8906918"/>
            <a:chExt cx="11364701" cy="3591643"/>
          </a:xfrm>
        </p:grpSpPr>
        <p:sp>
          <p:nvSpPr>
            <p:cNvPr id="218" name="Line"/>
            <p:cNvSpPr/>
            <p:nvPr/>
          </p:nvSpPr>
          <p:spPr>
            <a:xfrm>
              <a:off x="10461939" y="8906918"/>
              <a:ext cx="2028434" cy="5899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644" y="21600"/>
                  </a:lnTo>
                  <a:lnTo>
                    <a:pt x="21600" y="21600"/>
                  </a:lnTo>
                </a:path>
              </a:pathLst>
            </a:custGeom>
            <a:ln w="38100">
              <a:solidFill>
                <a:srgbClr val="D9D9D9"/>
              </a:solidFill>
              <a:miter lim="400000"/>
            </a:ln>
          </p:spPr>
          <p:txBody>
            <a:bodyPr lIns="25400" tIns="25400" rIns="25400" bIns="25400" anchor="ctr"/>
            <a:lstStyle/>
            <a:p>
              <a:pPr defTabSz="914216" fontAlgn="auto" hangingPunct="0">
                <a:spcBef>
                  <a:spcPts val="0"/>
                </a:spcBef>
                <a:spcAft>
                  <a:spcPts val="0"/>
                </a:spcAft>
                <a:defRPr sz="5000">
                  <a:solidFill>
                    <a:srgbClr val="B3B3B3"/>
                  </a:solidFill>
                  <a:latin typeface="+mn-lt"/>
                  <a:ea typeface="+mn-ea"/>
                  <a:cs typeface="+mn-cs"/>
                  <a:sym typeface="Helvetica"/>
                </a:defRPr>
              </a:pPr>
              <a:endParaRPr sz="2500" b="0" kern="0">
                <a:solidFill>
                  <a:srgbClr val="B3B3B3"/>
                </a:solidFill>
                <a:latin typeface="Helvetica"/>
                <a:cs typeface="Helvetica"/>
                <a:sym typeface="Helvetica"/>
              </a:endParaRPr>
            </a:p>
          </p:txBody>
        </p:sp>
        <p:sp>
          <p:nvSpPr>
            <p:cNvPr id="222" name="Science/research"/>
            <p:cNvSpPr txBox="1"/>
            <p:nvPr/>
          </p:nvSpPr>
          <p:spPr>
            <a:xfrm>
              <a:off x="12593483" y="9133810"/>
              <a:ext cx="3888240" cy="646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2859" tIns="22859" rIns="22859" bIns="22859">
              <a:spAutoFit/>
            </a:bodyPr>
            <a:lstStyle>
              <a:lvl1pPr algn="l" defTabSz="1828432">
                <a:defRPr sz="3600" b="1">
                  <a:solidFill>
                    <a:srgbClr val="2B526A"/>
                  </a:solidFill>
                  <a:latin typeface="+mn-lt"/>
                  <a:ea typeface="+mn-ea"/>
                  <a:cs typeface="+mn-cs"/>
                  <a:sym typeface="Helvetica"/>
                </a:defRPr>
              </a:lvl1pPr>
            </a:lstStyle>
            <a:p>
              <a:pPr defTabSz="914216" fontAlgn="auto" hangingPunct="0">
                <a:spcBef>
                  <a:spcPts val="0"/>
                </a:spcBef>
                <a:spcAft>
                  <a:spcPts val="0"/>
                </a:spcAft>
              </a:pPr>
              <a:r>
                <a:rPr sz="1800" kern="0" dirty="0">
                  <a:latin typeface="Helvetica"/>
                  <a:cs typeface="Helvetica"/>
                </a:rPr>
                <a:t>Science/research</a:t>
              </a:r>
            </a:p>
          </p:txBody>
        </p:sp>
        <p:pic>
          <p:nvPicPr>
            <p:cNvPr id="224" name="Image" descr="Image"/>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826345" y="9869534"/>
              <a:ext cx="5589440" cy="2629027"/>
            </a:xfrm>
            <a:prstGeom prst="rect">
              <a:avLst/>
            </a:prstGeom>
            <a:ln w="12700">
              <a:miter lim="400000"/>
            </a:ln>
          </p:spPr>
        </p:pic>
        <p:sp>
          <p:nvSpPr>
            <p:cNvPr id="241" name="Improved quantification of terrestrial water budget components and their variability"/>
            <p:cNvSpPr txBox="1"/>
            <p:nvPr/>
          </p:nvSpPr>
          <p:spPr>
            <a:xfrm>
              <a:off x="17547338" y="10152998"/>
              <a:ext cx="4279302" cy="2062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l" defTabSz="1828432">
                <a:defRPr sz="4400">
                  <a:solidFill>
                    <a:srgbClr val="2F2F2F"/>
                  </a:solidFill>
                  <a:latin typeface="Calibri"/>
                  <a:ea typeface="Calibri"/>
                  <a:cs typeface="Calibri"/>
                  <a:sym typeface="Calibri"/>
                </a:defRPr>
              </a:lvl1pPr>
            </a:lstStyle>
            <a:p>
              <a:pPr defTabSz="914216" fontAlgn="auto" hangingPunct="0">
                <a:spcBef>
                  <a:spcPts val="0"/>
                </a:spcBef>
                <a:spcAft>
                  <a:spcPts val="0"/>
                </a:spcAft>
              </a:pPr>
              <a:r>
                <a:rPr sz="1600" b="0" kern="0" dirty="0"/>
                <a:t>Improved quantification of terrestrial water budget components and their variability</a:t>
              </a:r>
            </a:p>
          </p:txBody>
        </p:sp>
      </p:grpSp>
      <p:sp>
        <p:nvSpPr>
          <p:cNvPr id="5" name="Title 4">
            <a:extLst>
              <a:ext uri="{FF2B5EF4-FFF2-40B4-BE49-F238E27FC236}">
                <a16:creationId xmlns:a16="http://schemas.microsoft.com/office/drawing/2014/main" id="{22F37242-34B3-03E5-F461-C44820CE6003}"/>
              </a:ext>
            </a:extLst>
          </p:cNvPr>
          <p:cNvSpPr>
            <a:spLocks noGrp="1"/>
          </p:cNvSpPr>
          <p:nvPr>
            <p:ph type="title"/>
          </p:nvPr>
        </p:nvSpPr>
        <p:spPr>
          <a:xfrm>
            <a:off x="1187654" y="152400"/>
            <a:ext cx="10394745" cy="540048"/>
          </a:xfrm>
        </p:spPr>
        <p:txBody>
          <a:bodyPr>
            <a:normAutofit/>
          </a:bodyPr>
          <a:lstStyle/>
          <a:p>
            <a:pPr algn="l"/>
            <a:r>
              <a:rPr lang="en-US" dirty="0"/>
              <a:t>NASA Land Information System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37242-34B3-03E5-F461-C44820CE6003}"/>
              </a:ext>
            </a:extLst>
          </p:cNvPr>
          <p:cNvSpPr>
            <a:spLocks noGrp="1"/>
          </p:cNvSpPr>
          <p:nvPr>
            <p:ph type="title"/>
          </p:nvPr>
        </p:nvSpPr>
        <p:spPr>
          <a:xfrm>
            <a:off x="996042" y="152400"/>
            <a:ext cx="10586357" cy="533400"/>
          </a:xfrm>
        </p:spPr>
        <p:txBody>
          <a:bodyPr>
            <a:normAutofit/>
          </a:bodyPr>
          <a:lstStyle/>
          <a:p>
            <a:pPr algn="l"/>
            <a:r>
              <a:rPr lang="en-US" dirty="0"/>
              <a:t>NASA LIS Observing System Simulation Experiment (OSSE)</a:t>
            </a:r>
          </a:p>
        </p:txBody>
      </p:sp>
      <p:sp>
        <p:nvSpPr>
          <p:cNvPr id="18" name="TextBox 17">
            <a:extLst>
              <a:ext uri="{FF2B5EF4-FFF2-40B4-BE49-F238E27FC236}">
                <a16:creationId xmlns:a16="http://schemas.microsoft.com/office/drawing/2014/main" id="{04F3AFA3-132E-6AC4-E83E-B477CBFC0238}"/>
              </a:ext>
            </a:extLst>
          </p:cNvPr>
          <p:cNvSpPr txBox="1"/>
          <p:nvPr/>
        </p:nvSpPr>
        <p:spPr>
          <a:xfrm>
            <a:off x="1041996" y="1839173"/>
            <a:ext cx="4717297" cy="4098558"/>
          </a:xfrm>
          <a:prstGeom prst="rect">
            <a:avLst/>
          </a:prstGeom>
          <a:noFill/>
        </p:spPr>
        <p:txBody>
          <a:bodyPr wrap="square">
            <a:spAutoFit/>
          </a:bodyPr>
          <a:lstStyle/>
          <a:p>
            <a:pPr fontAlgn="auto">
              <a:defRPr/>
            </a:pPr>
            <a:r>
              <a:rPr kumimoji="0" lang="en-US" b="0" i="0" u="none" strike="noStrike" kern="1200" cap="none" spc="0" normalizeH="0" baseline="0" noProof="0" dirty="0">
                <a:ln>
                  <a:noFill/>
                </a:ln>
                <a:solidFill>
                  <a:prstClr val="black"/>
                </a:solidFill>
                <a:effectLst/>
                <a:uLnTx/>
                <a:uFillTx/>
                <a:latin typeface="Arial"/>
                <a:ea typeface="+mn-ea"/>
                <a:cs typeface="Arial"/>
              </a:rPr>
              <a:t>OSSE conducted over </a:t>
            </a:r>
            <a:r>
              <a:rPr lang="en-US" dirty="0">
                <a:solidFill>
                  <a:prstClr val="black"/>
                </a:solidFill>
                <a:latin typeface="Arial"/>
                <a:cs typeface="Arial"/>
              </a:rPr>
              <a:t>W</a:t>
            </a:r>
            <a:r>
              <a:rPr kumimoji="0" lang="en-US" b="0" i="0" u="none" strike="noStrike" kern="1200" cap="none" spc="0" normalizeH="0" baseline="0" noProof="0" dirty="0" err="1">
                <a:ln>
                  <a:noFill/>
                </a:ln>
                <a:solidFill>
                  <a:prstClr val="black"/>
                </a:solidFill>
                <a:effectLst/>
                <a:uLnTx/>
                <a:uFillTx/>
                <a:latin typeface="Arial"/>
                <a:ea typeface="+mn-ea"/>
                <a:cs typeface="Arial"/>
              </a:rPr>
              <a:t>estern</a:t>
            </a:r>
            <a:r>
              <a:rPr kumimoji="0" lang="en-US" b="0" i="0" u="none" strike="noStrike" kern="1200" cap="none" spc="0" normalizeH="0" baseline="0" noProof="0" dirty="0">
                <a:ln>
                  <a:noFill/>
                </a:ln>
                <a:solidFill>
                  <a:prstClr val="black"/>
                </a:solidFill>
                <a:effectLst/>
                <a:uLnTx/>
                <a:uFillTx/>
                <a:latin typeface="Arial"/>
                <a:ea typeface="+mn-ea"/>
                <a:cs typeface="Arial"/>
              </a:rPr>
              <a:t> US. Significant improvement shown:</a:t>
            </a:r>
          </a:p>
          <a:p>
            <a:pPr marL="800100" lvl="1" indent="-342900">
              <a:buFont typeface="Arial"/>
              <a:buChar char="•"/>
              <a:defRPr/>
            </a:pPr>
            <a:r>
              <a:rPr lang="en-US" dirty="0">
                <a:solidFill>
                  <a:prstClr val="black"/>
                </a:solidFill>
                <a:latin typeface="Arial"/>
                <a:cs typeface="Arial"/>
              </a:rPr>
              <a:t>In forested basins</a:t>
            </a:r>
          </a:p>
          <a:p>
            <a:pPr marL="800100" lvl="1" indent="-342900">
              <a:buFont typeface="Arial"/>
              <a:buChar char="•"/>
              <a:defRPr/>
            </a:pPr>
            <a:r>
              <a:rPr lang="en-US" dirty="0">
                <a:solidFill>
                  <a:prstClr val="black"/>
                </a:solidFill>
                <a:latin typeface="Arial"/>
                <a:cs typeface="Arial"/>
              </a:rPr>
              <a:t>In spring and early-summer periods</a:t>
            </a:r>
          </a:p>
          <a:p>
            <a:pPr marL="800100" lvl="1" indent="-342900">
              <a:buFont typeface="Arial"/>
              <a:buChar char="•"/>
              <a:defRPr/>
            </a:pPr>
            <a:endParaRPr lang="en-US" dirty="0">
              <a:solidFill>
                <a:prstClr val="black"/>
              </a:solidFill>
              <a:latin typeface="Arial"/>
              <a:cs typeface="Arial"/>
            </a:endParaRPr>
          </a:p>
          <a:p>
            <a:pPr fontAlgn="auto">
              <a:spcAft>
                <a:spcPts val="1000"/>
              </a:spcAft>
              <a:defRPr/>
            </a:pPr>
            <a:r>
              <a:rPr lang="en-US" dirty="0">
                <a:solidFill>
                  <a:prstClr val="black"/>
                </a:solidFill>
                <a:latin typeface="Arial"/>
                <a:cs typeface="Arial"/>
              </a:rPr>
              <a:t>Improvements between the open loop simulation and simulation with data assimilation employing the forest strategy over the domain:</a:t>
            </a:r>
          </a:p>
          <a:p>
            <a:pPr marL="800100" lvl="1" indent="-342900">
              <a:buFont typeface="Arial"/>
              <a:buChar char="•"/>
              <a:defRPr/>
            </a:pPr>
            <a:r>
              <a:rPr lang="en-US" dirty="0">
                <a:solidFill>
                  <a:prstClr val="black"/>
                </a:solidFill>
                <a:latin typeface="Arial"/>
                <a:cs typeface="Arial"/>
              </a:rPr>
              <a:t>Total annual streamflow over the Western U.S. domain was improved to within 1% </a:t>
            </a:r>
          </a:p>
          <a:p>
            <a:pPr marL="800100" lvl="1" indent="-342900">
              <a:buFont typeface="Arial"/>
              <a:buChar char="•"/>
              <a:defRPr/>
            </a:pPr>
            <a:r>
              <a:rPr lang="en-US" dirty="0">
                <a:solidFill>
                  <a:prstClr val="black"/>
                </a:solidFill>
                <a:latin typeface="Arial"/>
                <a:cs typeface="Arial"/>
              </a:rPr>
              <a:t>Pearson correlation improved from 0.74 to 0.90</a:t>
            </a:r>
          </a:p>
        </p:txBody>
      </p:sp>
      <p:pic>
        <p:nvPicPr>
          <p:cNvPr id="22" name="Picture 21">
            <a:extLst>
              <a:ext uri="{FF2B5EF4-FFF2-40B4-BE49-F238E27FC236}">
                <a16:creationId xmlns:a16="http://schemas.microsoft.com/office/drawing/2014/main" id="{968E7799-431D-FA25-0A68-A16B12EA48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30092" y="1087099"/>
            <a:ext cx="2272828" cy="1984722"/>
          </a:xfrm>
          <a:prstGeom prst="rect">
            <a:avLst/>
          </a:prstGeom>
        </p:spPr>
      </p:pic>
      <p:pic>
        <p:nvPicPr>
          <p:cNvPr id="24" name="Picture 23">
            <a:extLst>
              <a:ext uri="{FF2B5EF4-FFF2-40B4-BE49-F238E27FC236}">
                <a16:creationId xmlns:a16="http://schemas.microsoft.com/office/drawing/2014/main" id="{6B4EB617-4C64-6B8F-B294-AF07C4C6B18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74225" y="956271"/>
            <a:ext cx="2289851" cy="2097776"/>
          </a:xfrm>
          <a:prstGeom prst="rect">
            <a:avLst/>
          </a:prstGeom>
        </p:spPr>
      </p:pic>
      <p:pic>
        <p:nvPicPr>
          <p:cNvPr id="28" name="Image" descr="Image">
            <a:extLst>
              <a:ext uri="{FF2B5EF4-FFF2-40B4-BE49-F238E27FC236}">
                <a16:creationId xmlns:a16="http://schemas.microsoft.com/office/drawing/2014/main" id="{F093E36A-A259-C1DF-9387-68B995CE88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0816" y="0"/>
            <a:ext cx="677570" cy="791287"/>
          </a:xfrm>
          <a:prstGeom prst="rect">
            <a:avLst/>
          </a:prstGeom>
          <a:ln w="12700">
            <a:miter lim="400000"/>
          </a:ln>
        </p:spPr>
      </p:pic>
      <p:sp>
        <p:nvSpPr>
          <p:cNvPr id="3" name="TextBox 2">
            <a:extLst>
              <a:ext uri="{FF2B5EF4-FFF2-40B4-BE49-F238E27FC236}">
                <a16:creationId xmlns:a16="http://schemas.microsoft.com/office/drawing/2014/main" id="{7418FAAA-03DE-2E8C-200A-16AD327BA054}"/>
              </a:ext>
            </a:extLst>
          </p:cNvPr>
          <p:cNvSpPr txBox="1"/>
          <p:nvPr/>
        </p:nvSpPr>
        <p:spPr>
          <a:xfrm>
            <a:off x="1147596" y="6259519"/>
            <a:ext cx="4948404" cy="307777"/>
          </a:xfrm>
          <a:prstGeom prst="rect">
            <a:avLst/>
          </a:prstGeom>
          <a:noFill/>
        </p:spPr>
        <p:txBody>
          <a:bodyPr wrap="square">
            <a:spAutoFit/>
          </a:bodyPr>
          <a:lstStyle/>
          <a:p>
            <a:pPr algn="l"/>
            <a:r>
              <a:rPr lang="en-US" sz="1400" b="0" i="0" u="none" strike="noStrike" baseline="0" dirty="0">
                <a:latin typeface="AGaramondPro-Regular"/>
              </a:rPr>
              <a:t>Pflug et al. 2023, https://doi.org/10.5194/egusphere-2023-1603</a:t>
            </a:r>
            <a:endParaRPr lang="en-US" sz="1400" dirty="0"/>
          </a:p>
        </p:txBody>
      </p:sp>
      <p:grpSp>
        <p:nvGrpSpPr>
          <p:cNvPr id="6" name="Group 5">
            <a:extLst>
              <a:ext uri="{FF2B5EF4-FFF2-40B4-BE49-F238E27FC236}">
                <a16:creationId xmlns:a16="http://schemas.microsoft.com/office/drawing/2014/main" id="{9549C49A-C527-6ADA-4312-BC017D26AB76}"/>
              </a:ext>
            </a:extLst>
          </p:cNvPr>
          <p:cNvGrpSpPr/>
          <p:nvPr/>
        </p:nvGrpSpPr>
        <p:grpSpPr>
          <a:xfrm>
            <a:off x="5500094" y="920269"/>
            <a:ext cx="1740626" cy="2338025"/>
            <a:chOff x="5500094" y="920269"/>
            <a:chExt cx="1740626" cy="2338025"/>
          </a:xfrm>
        </p:grpSpPr>
        <p:pic>
          <p:nvPicPr>
            <p:cNvPr id="16" name="Picture 15" descr="A graph of water temperature&#10;&#10;Description automatically generated">
              <a:extLst>
                <a:ext uri="{FF2B5EF4-FFF2-40B4-BE49-F238E27FC236}">
                  <a16:creationId xmlns:a16="http://schemas.microsoft.com/office/drawing/2014/main" id="{C061AD4C-3B02-4B31-B452-B82A5444B0F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03352" y="944270"/>
              <a:ext cx="1437368" cy="2195169"/>
            </a:xfrm>
            <a:prstGeom prst="rect">
              <a:avLst/>
            </a:prstGeom>
          </p:spPr>
        </p:pic>
        <p:sp>
          <p:nvSpPr>
            <p:cNvPr id="2" name="Rectangle 1">
              <a:extLst>
                <a:ext uri="{FF2B5EF4-FFF2-40B4-BE49-F238E27FC236}">
                  <a16:creationId xmlns:a16="http://schemas.microsoft.com/office/drawing/2014/main" id="{0D790D20-10C1-74B1-9DF1-172BE29E046C}"/>
                </a:ext>
              </a:extLst>
            </p:cNvPr>
            <p:cNvSpPr/>
            <p:nvPr/>
          </p:nvSpPr>
          <p:spPr>
            <a:xfrm>
              <a:off x="5560108" y="920269"/>
              <a:ext cx="535892"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3E67BEB-01C5-EFB8-833D-46FBA93264A4}"/>
                </a:ext>
              </a:extLst>
            </p:cNvPr>
            <p:cNvSpPr/>
            <p:nvPr/>
          </p:nvSpPr>
          <p:spPr>
            <a:xfrm>
              <a:off x="5500094" y="2950517"/>
              <a:ext cx="535892"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A25D1F43-145D-F8E4-7352-DC3DCF3E546C}"/>
              </a:ext>
            </a:extLst>
          </p:cNvPr>
          <p:cNvSpPr txBox="1"/>
          <p:nvPr/>
        </p:nvSpPr>
        <p:spPr>
          <a:xfrm>
            <a:off x="676943" y="995103"/>
            <a:ext cx="5104379" cy="830997"/>
          </a:xfrm>
          <a:prstGeom prst="rect">
            <a:avLst/>
          </a:prstGeom>
          <a:noFill/>
        </p:spPr>
        <p:txBody>
          <a:bodyPr wrap="square">
            <a:spAutoFit/>
          </a:bodyPr>
          <a:lstStyle/>
          <a:p>
            <a:r>
              <a:rPr lang="en-US" sz="2400" kern="0" spc="-34" dirty="0">
                <a:solidFill>
                  <a:schemeClr val="bg2">
                    <a:lumMod val="50000"/>
                  </a:schemeClr>
                </a:solidFill>
                <a:cs typeface="Helvetica"/>
                <a:sym typeface="Calibri"/>
              </a:rPr>
              <a:t>LIS enables the development of higher-level science products from </a:t>
            </a:r>
            <a:r>
              <a:rPr lang="en-US" sz="2400" kern="0" spc="-34" dirty="0" err="1">
                <a:solidFill>
                  <a:schemeClr val="bg2">
                    <a:lumMod val="50000"/>
                  </a:schemeClr>
                </a:solidFill>
                <a:cs typeface="Helvetica"/>
                <a:sym typeface="Calibri"/>
              </a:rPr>
              <a:t>SnowGlobe</a:t>
            </a:r>
            <a:endParaRPr lang="en-US" sz="2400" kern="0" spc="-34" dirty="0">
              <a:solidFill>
                <a:schemeClr val="bg2">
                  <a:lumMod val="50000"/>
                </a:schemeClr>
              </a:solidFill>
              <a:cs typeface="Helvetica"/>
              <a:sym typeface="Calibri"/>
            </a:endParaRPr>
          </a:p>
        </p:txBody>
      </p:sp>
      <p:pic>
        <p:nvPicPr>
          <p:cNvPr id="7" name="Picture 6">
            <a:extLst>
              <a:ext uri="{FF2B5EF4-FFF2-40B4-BE49-F238E27FC236}">
                <a16:creationId xmlns:a16="http://schemas.microsoft.com/office/drawing/2014/main" id="{1AC1F7F2-C6FA-57DF-90E9-37C34E3E96C3}"/>
              </a:ext>
            </a:extLst>
          </p:cNvPr>
          <p:cNvPicPr>
            <a:picLocks noChangeAspect="1"/>
          </p:cNvPicPr>
          <p:nvPr/>
        </p:nvPicPr>
        <p:blipFill>
          <a:blip r:embed="rId7"/>
          <a:stretch>
            <a:fillRect/>
          </a:stretch>
        </p:blipFill>
        <p:spPr>
          <a:xfrm>
            <a:off x="7604264" y="3054047"/>
            <a:ext cx="4339922" cy="371786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A43072-D844-AD3E-22C6-B781503ADC57}"/>
              </a:ext>
            </a:extLst>
          </p:cNvPr>
          <p:cNvSpPr>
            <a:spLocks noGrp="1"/>
          </p:cNvSpPr>
          <p:nvPr>
            <p:ph type="sldNum" sz="quarter" idx="12"/>
          </p:nvPr>
        </p:nvSpPr>
        <p:spPr/>
        <p:txBody>
          <a:bodyPr/>
          <a:lstStyle/>
          <a:p>
            <a:fld id="{B0D1B106-9B78-43E7-9216-5A30474DFCE2}" type="slidenum">
              <a:rPr lang="en-US" smtClean="0"/>
              <a:pPr/>
              <a:t>15</a:t>
            </a:fld>
            <a:endParaRPr lang="en-US" dirty="0"/>
          </a:p>
        </p:txBody>
      </p:sp>
      <p:sp>
        <p:nvSpPr>
          <p:cNvPr id="17" name="Rectangle 16">
            <a:extLst>
              <a:ext uri="{FF2B5EF4-FFF2-40B4-BE49-F238E27FC236}">
                <a16:creationId xmlns:a16="http://schemas.microsoft.com/office/drawing/2014/main" id="{DD13D9CD-DEAE-2355-A698-94064D7CE9D1}"/>
              </a:ext>
            </a:extLst>
          </p:cNvPr>
          <p:cNvSpPr/>
          <p:nvPr/>
        </p:nvSpPr>
        <p:spPr>
          <a:xfrm>
            <a:off x="0" y="15593"/>
            <a:ext cx="12192000" cy="516481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E80F91DC-4657-CD4D-DF99-F43935C5F4B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202" b="42014"/>
          <a:stretch/>
        </p:blipFill>
        <p:spPr>
          <a:xfrm>
            <a:off x="114747" y="536165"/>
            <a:ext cx="8023311" cy="4651062"/>
          </a:xfrm>
          <a:prstGeom prst="rect">
            <a:avLst/>
          </a:prstGeom>
        </p:spPr>
      </p:pic>
      <p:pic>
        <p:nvPicPr>
          <p:cNvPr id="38" name="Picture 37">
            <a:extLst>
              <a:ext uri="{FF2B5EF4-FFF2-40B4-BE49-F238E27FC236}">
                <a16:creationId xmlns:a16="http://schemas.microsoft.com/office/drawing/2014/main" id="{44CF8907-61F2-6CDB-E7FC-C72583C5BD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2188" y="1942763"/>
            <a:ext cx="2504425" cy="2504425"/>
          </a:xfrm>
          <a:prstGeom prst="rect">
            <a:avLst/>
          </a:prstGeom>
        </p:spPr>
      </p:pic>
      <p:sp>
        <p:nvSpPr>
          <p:cNvPr id="39" name="TextBox 38">
            <a:extLst>
              <a:ext uri="{FF2B5EF4-FFF2-40B4-BE49-F238E27FC236}">
                <a16:creationId xmlns:a16="http://schemas.microsoft.com/office/drawing/2014/main" id="{C816440D-6947-6F10-F480-0FEC70D7ED0F}"/>
              </a:ext>
            </a:extLst>
          </p:cNvPr>
          <p:cNvSpPr txBox="1"/>
          <p:nvPr/>
        </p:nvSpPr>
        <p:spPr>
          <a:xfrm>
            <a:off x="8106118" y="4618411"/>
            <a:ext cx="3094588" cy="369332"/>
          </a:xfrm>
          <a:prstGeom prst="rect">
            <a:avLst/>
          </a:prstGeom>
          <a:noFill/>
        </p:spPr>
        <p:txBody>
          <a:bodyPr wrap="square">
            <a:spAutoFit/>
          </a:bodyPr>
          <a:lstStyle/>
          <a:p>
            <a:pPr algn="ctr"/>
            <a:r>
              <a:rPr lang="en-US" sz="1800" u="sng" dirty="0">
                <a:solidFill>
                  <a:schemeClr val="tx2">
                    <a:lumMod val="40000"/>
                    <a:lumOff val="60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https://snowglobe.illinois.edu/</a:t>
            </a:r>
            <a:endParaRPr lang="en-US" dirty="0">
              <a:solidFill>
                <a:schemeClr val="tx2">
                  <a:lumMod val="40000"/>
                  <a:lumOff val="60000"/>
                </a:schemeClr>
              </a:solidFill>
            </a:endParaRPr>
          </a:p>
        </p:txBody>
      </p:sp>
      <p:grpSp>
        <p:nvGrpSpPr>
          <p:cNvPr id="7" name="Group 6">
            <a:extLst>
              <a:ext uri="{FF2B5EF4-FFF2-40B4-BE49-F238E27FC236}">
                <a16:creationId xmlns:a16="http://schemas.microsoft.com/office/drawing/2014/main" id="{450262B8-E6A2-6477-FF8D-CB625F5D8144}"/>
              </a:ext>
            </a:extLst>
          </p:cNvPr>
          <p:cNvGrpSpPr/>
          <p:nvPr/>
        </p:nvGrpSpPr>
        <p:grpSpPr>
          <a:xfrm>
            <a:off x="37050" y="5123156"/>
            <a:ext cx="12143741" cy="1410453"/>
            <a:chOff x="6126317" y="2026145"/>
            <a:chExt cx="12143741" cy="1410453"/>
          </a:xfrm>
        </p:grpSpPr>
        <p:pic>
          <p:nvPicPr>
            <p:cNvPr id="26" name="Picture 8" descr="University of Bonn, Germany | Application, Courses, Fee, Ranking | Standyou">
              <a:extLst>
                <a:ext uri="{FF2B5EF4-FFF2-40B4-BE49-F238E27FC236}">
                  <a16:creationId xmlns:a16="http://schemas.microsoft.com/office/drawing/2014/main" id="{C6A94B6A-5A5D-4A75-C1C8-0A02081D1BA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538957" y="2136374"/>
              <a:ext cx="731101" cy="7311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Investigador postdoctoral para el Center for Climate and Resilience Research  - Redbionova">
              <a:extLst>
                <a:ext uri="{FF2B5EF4-FFF2-40B4-BE49-F238E27FC236}">
                  <a16:creationId xmlns:a16="http://schemas.microsoft.com/office/drawing/2014/main" id="{A908E0B4-47E2-73F7-F107-FAA7C424F73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533475" y="2723273"/>
              <a:ext cx="1071936" cy="7133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B242CB99-129A-A735-F6B8-75F96FF6E2A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032723" y="2152619"/>
              <a:ext cx="586530" cy="586530"/>
            </a:xfrm>
            <a:prstGeom prst="rect">
              <a:avLst/>
            </a:prstGeom>
          </p:spPr>
        </p:pic>
        <p:pic>
          <p:nvPicPr>
            <p:cNvPr id="8" name="Picture 7" descr="A picture containing sign, stop, street, picture frame&#10;&#10;Description automatically generated">
              <a:extLst>
                <a:ext uri="{FF2B5EF4-FFF2-40B4-BE49-F238E27FC236}">
                  <a16:creationId xmlns:a16="http://schemas.microsoft.com/office/drawing/2014/main" id="{3D0E05F9-A112-B533-1C1A-7F22C526197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19453" y="2188667"/>
              <a:ext cx="361938" cy="472608"/>
            </a:xfrm>
            <a:prstGeom prst="rect">
              <a:avLst/>
            </a:prstGeom>
          </p:spPr>
        </p:pic>
        <p:pic>
          <p:nvPicPr>
            <p:cNvPr id="9" name="Picture 24" descr="download logos">
              <a:extLst>
                <a:ext uri="{FF2B5EF4-FFF2-40B4-BE49-F238E27FC236}">
                  <a16:creationId xmlns:a16="http://schemas.microsoft.com/office/drawing/2014/main" id="{88201F23-E165-1939-79E4-9C8509E82CEB}"/>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3724289" y="2182687"/>
              <a:ext cx="725957" cy="5564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51C9CFF-29A4-84FE-463C-16300EB9760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5914391" y="2186188"/>
              <a:ext cx="826045" cy="548483"/>
            </a:xfrm>
            <a:prstGeom prst="rect">
              <a:avLst/>
            </a:prstGeom>
          </p:spPr>
        </p:pic>
        <p:pic>
          <p:nvPicPr>
            <p:cNvPr id="11" name="Picture 10" descr="A logo for a college&#10;&#10;Description automatically generated with low confidence">
              <a:extLst>
                <a:ext uri="{FF2B5EF4-FFF2-40B4-BE49-F238E27FC236}">
                  <a16:creationId xmlns:a16="http://schemas.microsoft.com/office/drawing/2014/main" id="{D3651B2D-4B26-9E20-BB56-ECB35C9C5BB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6752131" y="2154020"/>
              <a:ext cx="886507" cy="625598"/>
            </a:xfrm>
            <a:prstGeom prst="rect">
              <a:avLst/>
            </a:prstGeom>
          </p:spPr>
        </p:pic>
        <p:pic>
          <p:nvPicPr>
            <p:cNvPr id="12" name="Picture 42" descr="logo vertical">
              <a:extLst>
                <a:ext uri="{FF2B5EF4-FFF2-40B4-BE49-F238E27FC236}">
                  <a16:creationId xmlns:a16="http://schemas.microsoft.com/office/drawing/2014/main" id="{A87A6249-7E72-EFB0-EFF9-1DAB80786BFA}"/>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4565729" y="2181322"/>
              <a:ext cx="552581" cy="553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0" descr="U-M primary logo">
              <a:extLst>
                <a:ext uri="{FF2B5EF4-FFF2-40B4-BE49-F238E27FC236}">
                  <a16:creationId xmlns:a16="http://schemas.microsoft.com/office/drawing/2014/main" id="{041EA5FE-6A14-1C19-8DF3-9217E3195A2F}"/>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1758787" y="2199959"/>
              <a:ext cx="463262" cy="4918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The University of Massachusetts Amherst Seal">
              <a:extLst>
                <a:ext uri="{FF2B5EF4-FFF2-40B4-BE49-F238E27FC236}">
                  <a16:creationId xmlns:a16="http://schemas.microsoft.com/office/drawing/2014/main" id="{F5E54F30-BD3B-78A9-04C9-442847AE81C2}"/>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1183785" y="2192187"/>
              <a:ext cx="472608" cy="4726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6" descr="B symbol">
              <a:extLst>
                <a:ext uri="{FF2B5EF4-FFF2-40B4-BE49-F238E27FC236}">
                  <a16:creationId xmlns:a16="http://schemas.microsoft.com/office/drawing/2014/main" id="{F548D0A7-1B65-3147-FBF2-1A533F61F538}"/>
                </a:ext>
              </a:extLst>
            </p:cNvPr>
            <p:cNvPicPr>
              <a:picLocks noChangeAspect="1" noChangeArrowheads="1"/>
            </p:cNvPicPr>
            <p:nvPr/>
          </p:nvPicPr>
          <p:blipFill rotWithShape="1">
            <a:blip r:embed="rId15" cstate="email">
              <a:clrChange>
                <a:clrFrom>
                  <a:srgbClr val="F6F7F9"/>
                </a:clrFrom>
                <a:clrTo>
                  <a:srgbClr val="F6F7F9">
                    <a:alpha val="0"/>
                  </a:srgbClr>
                </a:clrTo>
              </a:clrChange>
              <a:extLst>
                <a:ext uri="{28A0092B-C50C-407E-A947-70E740481C1C}">
                  <a14:useLocalDpi xmlns:a14="http://schemas.microsoft.com/office/drawing/2010/main"/>
                </a:ext>
              </a:extLst>
            </a:blip>
            <a:srcRect/>
            <a:stretch/>
          </p:blipFill>
          <p:spPr bwMode="auto">
            <a:xfrm>
              <a:off x="12325778" y="2204200"/>
              <a:ext cx="620168" cy="5048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descr="University of Georgia secondary vertical logo">
              <a:extLst>
                <a:ext uri="{FF2B5EF4-FFF2-40B4-BE49-F238E27FC236}">
                  <a16:creationId xmlns:a16="http://schemas.microsoft.com/office/drawing/2014/main" id="{246C23F7-D2E7-12BE-1480-CCCB3FD5DE15}"/>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5114267" y="2128809"/>
              <a:ext cx="783652" cy="6234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ustralian Government Bureau of Meteorology">
              <a:extLst>
                <a:ext uri="{FF2B5EF4-FFF2-40B4-BE49-F238E27FC236}">
                  <a16:creationId xmlns:a16="http://schemas.microsoft.com/office/drawing/2014/main" id="{7AC80A0E-692C-D128-9AF9-46FBC3979516}"/>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3603843" y="2819167"/>
              <a:ext cx="1721772" cy="461189"/>
            </a:xfrm>
            <a:prstGeom prst="rect">
              <a:avLst/>
            </a:prstGeom>
            <a:solidFill>
              <a:schemeClr val="accent5">
                <a:lumMod val="50000"/>
              </a:schemeClr>
            </a:solidFill>
          </p:spPr>
        </p:pic>
        <p:pic>
          <p:nvPicPr>
            <p:cNvPr id="22" name="Picture 6" descr="Office of Water Prediction">
              <a:extLst>
                <a:ext uri="{FF2B5EF4-FFF2-40B4-BE49-F238E27FC236}">
                  <a16:creationId xmlns:a16="http://schemas.microsoft.com/office/drawing/2014/main" id="{73075446-0164-6DDA-CBB9-9BF8BF074328}"/>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126317" y="2871413"/>
              <a:ext cx="491958" cy="49195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E4539CA8-93BF-7AC1-66D3-919BBD04FFD0}"/>
                </a:ext>
              </a:extLst>
            </p:cNvPr>
            <p:cNvGrpSpPr>
              <a:grpSpLocks noChangeAspect="1"/>
            </p:cNvGrpSpPr>
            <p:nvPr/>
          </p:nvGrpSpPr>
          <p:grpSpPr>
            <a:xfrm>
              <a:off x="6698614" y="2910721"/>
              <a:ext cx="2198513" cy="430887"/>
              <a:chOff x="-167463" y="4143809"/>
              <a:chExt cx="2198513" cy="430887"/>
            </a:xfrm>
          </p:grpSpPr>
          <p:pic>
            <p:nvPicPr>
              <p:cNvPr id="24" name="Picture 23">
                <a:extLst>
                  <a:ext uri="{FF2B5EF4-FFF2-40B4-BE49-F238E27FC236}">
                    <a16:creationId xmlns:a16="http://schemas.microsoft.com/office/drawing/2014/main" id="{1FAA1346-3743-0CB0-F960-968B02A74ECD}"/>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t="-1" b="-21762"/>
              <a:stretch/>
            </p:blipFill>
            <p:spPr>
              <a:xfrm>
                <a:off x="-167463" y="4215418"/>
                <a:ext cx="579666" cy="323117"/>
              </a:xfrm>
              <a:prstGeom prst="rect">
                <a:avLst/>
              </a:prstGeom>
            </p:spPr>
          </p:pic>
          <p:sp>
            <p:nvSpPr>
              <p:cNvPr id="25" name="TextBox 24">
                <a:extLst>
                  <a:ext uri="{FF2B5EF4-FFF2-40B4-BE49-F238E27FC236}">
                    <a16:creationId xmlns:a16="http://schemas.microsoft.com/office/drawing/2014/main" id="{B5FAB9B3-0272-BC75-8BE5-94C873FBD735}"/>
                  </a:ext>
                </a:extLst>
              </p:cNvPr>
              <p:cNvSpPr txBox="1"/>
              <p:nvPr/>
            </p:nvSpPr>
            <p:spPr>
              <a:xfrm>
                <a:off x="375033" y="4143809"/>
                <a:ext cx="1656017" cy="430887"/>
              </a:xfrm>
              <a:prstGeom prst="rect">
                <a:avLst/>
              </a:prstGeom>
              <a:noFill/>
            </p:spPr>
            <p:txBody>
              <a:bodyPr wrap="square" rtlCol="0">
                <a:spAutoFit/>
              </a:bodyPr>
              <a:lstStyle/>
              <a:p>
                <a:r>
                  <a:rPr lang="en-US" sz="1050" b="1" i="0" dirty="0">
                    <a:solidFill>
                      <a:srgbClr val="333333"/>
                    </a:solidFill>
                    <a:effectLst/>
                    <a:latin typeface="Lato" panose="020F0502020204030203" pitchFamily="34" charset="0"/>
                  </a:rPr>
                  <a:t>Environment and Climate Change Canada</a:t>
                </a:r>
              </a:p>
            </p:txBody>
          </p:sp>
        </p:grpSp>
        <p:pic>
          <p:nvPicPr>
            <p:cNvPr id="28" name="Picture 12" descr="About » CDHMTU | Central Department of Hydrology and Meteorology">
              <a:extLst>
                <a:ext uri="{FF2B5EF4-FFF2-40B4-BE49-F238E27FC236}">
                  <a16:creationId xmlns:a16="http://schemas.microsoft.com/office/drawing/2014/main" id="{E9D24970-A962-0447-9797-AE6824C792A5}"/>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3026313" y="2804859"/>
              <a:ext cx="474879" cy="4796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Cooperative Institute for Research to Operations in Hydrology">
              <a:extLst>
                <a:ext uri="{FF2B5EF4-FFF2-40B4-BE49-F238E27FC236}">
                  <a16:creationId xmlns:a16="http://schemas.microsoft.com/office/drawing/2014/main" id="{20960C25-60CD-E37E-E435-2AB6BC3A3A9F}"/>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2463114" y="2826228"/>
              <a:ext cx="474879" cy="47487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innish Meteorological Institute FMI | FINMARI">
              <a:extLst>
                <a:ext uri="{FF2B5EF4-FFF2-40B4-BE49-F238E27FC236}">
                  <a16:creationId xmlns:a16="http://schemas.microsoft.com/office/drawing/2014/main" id="{357F696F-8FDE-A4FD-A527-2EFDBF126690}"/>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0752093" y="2779618"/>
              <a:ext cx="991890" cy="5394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Hydro-Climate Extremes Lab (H-CEL) — Department of Environment — Ghent  University">
              <a:extLst>
                <a:ext uri="{FF2B5EF4-FFF2-40B4-BE49-F238E27FC236}">
                  <a16:creationId xmlns:a16="http://schemas.microsoft.com/office/drawing/2014/main" id="{A9AABE21-B28D-0F61-537F-52FE0498DD46}"/>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8775545" y="2819167"/>
              <a:ext cx="524861" cy="52153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0" descr="Stockholm University, Sweden | Study.eu">
              <a:extLst>
                <a:ext uri="{FF2B5EF4-FFF2-40B4-BE49-F238E27FC236}">
                  <a16:creationId xmlns:a16="http://schemas.microsoft.com/office/drawing/2014/main" id="{C3698FBC-16D3-4615-0528-EF423A6B8415}"/>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345701" y="2856506"/>
              <a:ext cx="1355271" cy="4279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2" descr="K-water - Wikipedia">
              <a:extLst>
                <a:ext uri="{FF2B5EF4-FFF2-40B4-BE49-F238E27FC236}">
                  <a16:creationId xmlns:a16="http://schemas.microsoft.com/office/drawing/2014/main" id="{382185C8-7BC9-90C1-6C37-529CD82207C1}"/>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15436216" y="2839901"/>
              <a:ext cx="841811" cy="46119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4" descr="CARTEL – Centre d'applications et de recherches en télédétection">
              <a:extLst>
                <a:ext uri="{FF2B5EF4-FFF2-40B4-BE49-F238E27FC236}">
                  <a16:creationId xmlns:a16="http://schemas.microsoft.com/office/drawing/2014/main" id="{0FB002B3-6533-0BCA-4FAC-DA326DCDE6C1}"/>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6347964" y="2851498"/>
              <a:ext cx="886507" cy="42815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6" descr="Centre for Hydrology | University of Saskatchewan">
              <a:extLst>
                <a:ext uri="{FF2B5EF4-FFF2-40B4-BE49-F238E27FC236}">
                  <a16:creationId xmlns:a16="http://schemas.microsoft.com/office/drawing/2014/main" id="{F50A5297-1814-7181-EEBB-B3D53B80007D}"/>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7727109" y="2894611"/>
              <a:ext cx="446095" cy="4460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8" descr="Deutscher Wetterdienst - Wikiwand">
              <a:extLst>
                <a:ext uri="{FF2B5EF4-FFF2-40B4-BE49-F238E27FC236}">
                  <a16:creationId xmlns:a16="http://schemas.microsoft.com/office/drawing/2014/main" id="{F5B72703-5653-F3F4-3649-C4EFD273E5FF}"/>
                </a:ext>
              </a:extLst>
            </p:cNvPr>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r="83273" b="-12154"/>
            <a:stretch/>
          </p:blipFill>
          <p:spPr bwMode="auto">
            <a:xfrm>
              <a:off x="17346082" y="2871413"/>
              <a:ext cx="292556" cy="5218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Logo&#10;&#10;Description automatically generated">
              <a:extLst>
                <a:ext uri="{FF2B5EF4-FFF2-40B4-BE49-F238E27FC236}">
                  <a16:creationId xmlns:a16="http://schemas.microsoft.com/office/drawing/2014/main" id="{8DC03AE5-30B1-14C4-923D-17E4150B4EF0}"/>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9097199" y="2026145"/>
              <a:ext cx="1738148" cy="826147"/>
            </a:xfrm>
            <a:prstGeom prst="rect">
              <a:avLst/>
            </a:prstGeom>
          </p:spPr>
        </p:pic>
        <p:pic>
          <p:nvPicPr>
            <p:cNvPr id="1026" name="Picture 2" descr="About JSI | Joint Space-Science Institute">
              <a:extLst>
                <a:ext uri="{FF2B5EF4-FFF2-40B4-BE49-F238E27FC236}">
                  <a16:creationId xmlns:a16="http://schemas.microsoft.com/office/drawing/2014/main" id="{29139EC4-5D7F-4A84-1297-81E8BE7D7C47}"/>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7902348" y="2263448"/>
              <a:ext cx="1354347" cy="4642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y logo and wordmark">
              <a:extLst>
                <a:ext uri="{FF2B5EF4-FFF2-40B4-BE49-F238E27FC236}">
                  <a16:creationId xmlns:a16="http://schemas.microsoft.com/office/drawing/2014/main" id="{27E9A025-487B-9B87-B36C-AF7B192D89F7}"/>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6245279" y="2282329"/>
              <a:ext cx="1544882" cy="406129"/>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8B511A3E-0206-C71F-84AF-3A790CC302D4}"/>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3980530" y="3576858"/>
            <a:ext cx="5198754" cy="3769615"/>
          </a:xfrm>
          <a:prstGeom prst="rect">
            <a:avLst/>
          </a:prstGeom>
        </p:spPr>
      </p:pic>
      <p:pic>
        <p:nvPicPr>
          <p:cNvPr id="18" name="Picture 17">
            <a:extLst>
              <a:ext uri="{FF2B5EF4-FFF2-40B4-BE49-F238E27FC236}">
                <a16:creationId xmlns:a16="http://schemas.microsoft.com/office/drawing/2014/main" id="{7182C4FF-0AD0-8D53-3E44-A55950AFD970}"/>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l="25410" t="1291" r="25772" b="68777"/>
          <a:stretch/>
        </p:blipFill>
        <p:spPr>
          <a:xfrm>
            <a:off x="6937046" y="186642"/>
            <a:ext cx="5063584" cy="1586257"/>
          </a:xfrm>
          <a:prstGeom prst="rect">
            <a:avLst/>
          </a:prstGeom>
        </p:spPr>
      </p:pic>
    </p:spTree>
    <p:extLst>
      <p:ext uri="{BB962C8B-B14F-4D97-AF65-F5344CB8AC3E}">
        <p14:creationId xmlns:p14="http://schemas.microsoft.com/office/powerpoint/2010/main" val="1485516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E1BE5E-F252-58A9-0B51-BE1423F89CA7}"/>
              </a:ext>
            </a:extLst>
          </p:cNvPr>
          <p:cNvSpPr>
            <a:spLocks noGrp="1"/>
          </p:cNvSpPr>
          <p:nvPr>
            <p:ph type="sldNum" sz="quarter" idx="12"/>
          </p:nvPr>
        </p:nvSpPr>
        <p:spPr/>
        <p:txBody>
          <a:bodyPr/>
          <a:lstStyle/>
          <a:p>
            <a:fld id="{B0D1B106-9B78-43E7-9216-5A30474DFCE2}" type="slidenum">
              <a:rPr lang="en-US" smtClean="0"/>
              <a:pPr/>
              <a:t>16</a:t>
            </a:fld>
            <a:endParaRPr lang="en-US" dirty="0"/>
          </a:p>
        </p:txBody>
      </p:sp>
      <p:sp>
        <p:nvSpPr>
          <p:cNvPr id="5" name="TextBox 4">
            <a:extLst>
              <a:ext uri="{FF2B5EF4-FFF2-40B4-BE49-F238E27FC236}">
                <a16:creationId xmlns:a16="http://schemas.microsoft.com/office/drawing/2014/main" id="{F6151DB1-3414-C1A1-F1BD-17F4BA90CE73}"/>
              </a:ext>
            </a:extLst>
          </p:cNvPr>
          <p:cNvSpPr txBox="1"/>
          <p:nvPr/>
        </p:nvSpPr>
        <p:spPr>
          <a:xfrm>
            <a:off x="4726172" y="2402958"/>
            <a:ext cx="2300310" cy="769441"/>
          </a:xfrm>
          <a:prstGeom prst="rect">
            <a:avLst/>
          </a:prstGeom>
          <a:noFill/>
        </p:spPr>
        <p:txBody>
          <a:bodyPr wrap="none" rtlCol="0">
            <a:spAutoFit/>
          </a:bodyPr>
          <a:lstStyle/>
          <a:p>
            <a:r>
              <a:rPr lang="en-US" sz="4400" dirty="0"/>
              <a:t>Outcome</a:t>
            </a:r>
          </a:p>
        </p:txBody>
      </p:sp>
    </p:spTree>
    <p:extLst>
      <p:ext uri="{BB962C8B-B14F-4D97-AF65-F5344CB8AC3E}">
        <p14:creationId xmlns:p14="http://schemas.microsoft.com/office/powerpoint/2010/main" val="1322309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027BA5-E0C3-D713-0F8A-5349DF1E6308}"/>
              </a:ext>
            </a:extLst>
          </p:cNvPr>
          <p:cNvSpPr>
            <a:spLocks noGrp="1"/>
          </p:cNvSpPr>
          <p:nvPr>
            <p:ph type="sldNum" sz="quarter" idx="12"/>
          </p:nvPr>
        </p:nvSpPr>
        <p:spPr/>
        <p:txBody>
          <a:bodyPr/>
          <a:lstStyle/>
          <a:p>
            <a:fld id="{B0D1B106-9B78-43E7-9216-5A30474DFCE2}" type="slidenum">
              <a:rPr lang="en-US" smtClean="0"/>
              <a:pPr/>
              <a:t>17</a:t>
            </a:fld>
            <a:endParaRPr lang="en-US" dirty="0"/>
          </a:p>
        </p:txBody>
      </p:sp>
      <p:pic>
        <p:nvPicPr>
          <p:cNvPr id="6" name="Picture 5">
            <a:extLst>
              <a:ext uri="{FF2B5EF4-FFF2-40B4-BE49-F238E27FC236}">
                <a16:creationId xmlns:a16="http://schemas.microsoft.com/office/drawing/2014/main" id="{2A9C753A-4EB8-6A5D-E6CF-DBAE7EC6C3B3}"/>
              </a:ext>
            </a:extLst>
          </p:cNvPr>
          <p:cNvPicPr>
            <a:picLocks noChangeAspect="1"/>
          </p:cNvPicPr>
          <p:nvPr/>
        </p:nvPicPr>
        <p:blipFill rotWithShape="1">
          <a:blip r:embed="rId2"/>
          <a:srcRect b="36648"/>
          <a:stretch/>
        </p:blipFill>
        <p:spPr>
          <a:xfrm>
            <a:off x="257814" y="1420282"/>
            <a:ext cx="5381897" cy="1311679"/>
          </a:xfrm>
          <a:prstGeom prst="rect">
            <a:avLst/>
          </a:prstGeom>
        </p:spPr>
      </p:pic>
      <p:pic>
        <p:nvPicPr>
          <p:cNvPr id="8" name="Picture 7">
            <a:extLst>
              <a:ext uri="{FF2B5EF4-FFF2-40B4-BE49-F238E27FC236}">
                <a16:creationId xmlns:a16="http://schemas.microsoft.com/office/drawing/2014/main" id="{689B4F9E-EEEB-28C9-7C70-9F8FEEB0D338}"/>
              </a:ext>
            </a:extLst>
          </p:cNvPr>
          <p:cNvPicPr>
            <a:picLocks noChangeAspect="1"/>
          </p:cNvPicPr>
          <p:nvPr/>
        </p:nvPicPr>
        <p:blipFill>
          <a:blip r:embed="rId3"/>
          <a:stretch>
            <a:fillRect/>
          </a:stretch>
        </p:blipFill>
        <p:spPr>
          <a:xfrm>
            <a:off x="701951" y="2731961"/>
            <a:ext cx="4937760" cy="2606040"/>
          </a:xfrm>
          <a:prstGeom prst="rect">
            <a:avLst/>
          </a:prstGeom>
        </p:spPr>
      </p:pic>
      <p:pic>
        <p:nvPicPr>
          <p:cNvPr id="10" name="Picture 9">
            <a:extLst>
              <a:ext uri="{FF2B5EF4-FFF2-40B4-BE49-F238E27FC236}">
                <a16:creationId xmlns:a16="http://schemas.microsoft.com/office/drawing/2014/main" id="{74090ADB-7DC4-76A7-688C-8F05A08BD001}"/>
              </a:ext>
            </a:extLst>
          </p:cNvPr>
          <p:cNvPicPr>
            <a:picLocks noChangeAspect="1"/>
          </p:cNvPicPr>
          <p:nvPr/>
        </p:nvPicPr>
        <p:blipFill>
          <a:blip r:embed="rId4"/>
          <a:stretch>
            <a:fillRect/>
          </a:stretch>
        </p:blipFill>
        <p:spPr>
          <a:xfrm>
            <a:off x="6096000" y="1493418"/>
            <a:ext cx="5042263" cy="1299754"/>
          </a:xfrm>
          <a:prstGeom prst="rect">
            <a:avLst/>
          </a:prstGeom>
        </p:spPr>
      </p:pic>
      <p:pic>
        <p:nvPicPr>
          <p:cNvPr id="12" name="Picture 11">
            <a:extLst>
              <a:ext uri="{FF2B5EF4-FFF2-40B4-BE49-F238E27FC236}">
                <a16:creationId xmlns:a16="http://schemas.microsoft.com/office/drawing/2014/main" id="{FCF5F992-6A57-3CCA-50CA-7D4FCAA4E589}"/>
              </a:ext>
            </a:extLst>
          </p:cNvPr>
          <p:cNvPicPr>
            <a:picLocks noChangeAspect="1"/>
          </p:cNvPicPr>
          <p:nvPr/>
        </p:nvPicPr>
        <p:blipFill>
          <a:blip r:embed="rId5"/>
          <a:stretch>
            <a:fillRect/>
          </a:stretch>
        </p:blipFill>
        <p:spPr>
          <a:xfrm>
            <a:off x="6044086" y="2731961"/>
            <a:ext cx="5016137" cy="2370909"/>
          </a:xfrm>
          <a:prstGeom prst="rect">
            <a:avLst/>
          </a:prstGeom>
        </p:spPr>
      </p:pic>
      <p:sp>
        <p:nvSpPr>
          <p:cNvPr id="13" name="TextBox 12">
            <a:extLst>
              <a:ext uri="{FF2B5EF4-FFF2-40B4-BE49-F238E27FC236}">
                <a16:creationId xmlns:a16="http://schemas.microsoft.com/office/drawing/2014/main" id="{E8179249-7F49-34C9-89CD-F3B12944C9A6}"/>
              </a:ext>
            </a:extLst>
          </p:cNvPr>
          <p:cNvSpPr txBox="1"/>
          <p:nvPr/>
        </p:nvSpPr>
        <p:spPr>
          <a:xfrm>
            <a:off x="701951" y="356191"/>
            <a:ext cx="1954446" cy="369332"/>
          </a:xfrm>
          <a:prstGeom prst="rect">
            <a:avLst/>
          </a:prstGeom>
          <a:noFill/>
        </p:spPr>
        <p:txBody>
          <a:bodyPr wrap="none" rtlCol="0">
            <a:spAutoFit/>
          </a:bodyPr>
          <a:lstStyle/>
          <a:p>
            <a:r>
              <a:rPr lang="en-US" dirty="0"/>
              <a:t>1 – Review Science</a:t>
            </a:r>
          </a:p>
        </p:txBody>
      </p:sp>
    </p:spTree>
    <p:extLst>
      <p:ext uri="{BB962C8B-B14F-4D97-AF65-F5344CB8AC3E}">
        <p14:creationId xmlns:p14="http://schemas.microsoft.com/office/powerpoint/2010/main" val="2551668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049DA-16A8-F35D-441C-1FE83FC7366A}"/>
              </a:ext>
            </a:extLst>
          </p:cNvPr>
          <p:cNvSpPr>
            <a:spLocks noGrp="1"/>
          </p:cNvSpPr>
          <p:nvPr>
            <p:ph type="sldNum" sz="quarter" idx="12"/>
          </p:nvPr>
        </p:nvSpPr>
        <p:spPr/>
        <p:txBody>
          <a:bodyPr/>
          <a:lstStyle/>
          <a:p>
            <a:fld id="{B0D1B106-9B78-43E7-9216-5A30474DFCE2}" type="slidenum">
              <a:rPr lang="en-US" smtClean="0"/>
              <a:pPr/>
              <a:t>18</a:t>
            </a:fld>
            <a:endParaRPr lang="en-US" dirty="0"/>
          </a:p>
        </p:txBody>
      </p:sp>
      <p:pic>
        <p:nvPicPr>
          <p:cNvPr id="6" name="Picture 5">
            <a:extLst>
              <a:ext uri="{FF2B5EF4-FFF2-40B4-BE49-F238E27FC236}">
                <a16:creationId xmlns:a16="http://schemas.microsoft.com/office/drawing/2014/main" id="{08770BB1-6CE9-7318-68B9-60624B5DDEF9}"/>
              </a:ext>
            </a:extLst>
          </p:cNvPr>
          <p:cNvPicPr>
            <a:picLocks noChangeAspect="1"/>
          </p:cNvPicPr>
          <p:nvPr/>
        </p:nvPicPr>
        <p:blipFill>
          <a:blip r:embed="rId2"/>
          <a:stretch>
            <a:fillRect/>
          </a:stretch>
        </p:blipFill>
        <p:spPr>
          <a:xfrm>
            <a:off x="2689480" y="2597990"/>
            <a:ext cx="5016137" cy="3161211"/>
          </a:xfrm>
          <a:prstGeom prst="rect">
            <a:avLst/>
          </a:prstGeom>
        </p:spPr>
      </p:pic>
      <p:pic>
        <p:nvPicPr>
          <p:cNvPr id="8" name="Picture 7">
            <a:extLst>
              <a:ext uri="{FF2B5EF4-FFF2-40B4-BE49-F238E27FC236}">
                <a16:creationId xmlns:a16="http://schemas.microsoft.com/office/drawing/2014/main" id="{CD807D13-1025-8893-4736-075297ABA03F}"/>
              </a:ext>
            </a:extLst>
          </p:cNvPr>
          <p:cNvPicPr>
            <a:picLocks noChangeAspect="1"/>
          </p:cNvPicPr>
          <p:nvPr/>
        </p:nvPicPr>
        <p:blipFill>
          <a:blip r:embed="rId3"/>
          <a:stretch>
            <a:fillRect/>
          </a:stretch>
        </p:blipFill>
        <p:spPr>
          <a:xfrm>
            <a:off x="2689480" y="1434180"/>
            <a:ext cx="4598126" cy="927463"/>
          </a:xfrm>
          <a:prstGeom prst="rect">
            <a:avLst/>
          </a:prstGeom>
        </p:spPr>
      </p:pic>
      <p:sp>
        <p:nvSpPr>
          <p:cNvPr id="9" name="TextBox 8">
            <a:extLst>
              <a:ext uri="{FF2B5EF4-FFF2-40B4-BE49-F238E27FC236}">
                <a16:creationId xmlns:a16="http://schemas.microsoft.com/office/drawing/2014/main" id="{9021C3CD-00DA-F24A-3032-323F771F3ECA}"/>
              </a:ext>
            </a:extLst>
          </p:cNvPr>
          <p:cNvSpPr txBox="1"/>
          <p:nvPr/>
        </p:nvSpPr>
        <p:spPr>
          <a:xfrm>
            <a:off x="7596963" y="3631019"/>
            <a:ext cx="3808030" cy="369332"/>
          </a:xfrm>
          <a:prstGeom prst="rect">
            <a:avLst/>
          </a:prstGeom>
          <a:noFill/>
        </p:spPr>
        <p:txBody>
          <a:bodyPr wrap="none" rtlCol="0">
            <a:spAutoFit/>
          </a:bodyPr>
          <a:lstStyle/>
          <a:p>
            <a:r>
              <a:rPr lang="en-US" dirty="0"/>
              <a:t>Limited, Minimal, Very Minimal, </a:t>
            </a:r>
            <a:r>
              <a:rPr lang="en-US" u="sng" dirty="0">
                <a:solidFill>
                  <a:srgbClr val="00B050"/>
                </a:solidFill>
              </a:rPr>
              <a:t>Likely </a:t>
            </a:r>
          </a:p>
        </p:txBody>
      </p:sp>
      <p:sp>
        <p:nvSpPr>
          <p:cNvPr id="12" name="Rectangle 11">
            <a:extLst>
              <a:ext uri="{FF2B5EF4-FFF2-40B4-BE49-F238E27FC236}">
                <a16:creationId xmlns:a16="http://schemas.microsoft.com/office/drawing/2014/main" id="{5A6BB7EA-0142-84C7-DEDF-DF69D1ED1497}"/>
              </a:ext>
            </a:extLst>
          </p:cNvPr>
          <p:cNvSpPr/>
          <p:nvPr/>
        </p:nvSpPr>
        <p:spPr>
          <a:xfrm>
            <a:off x="2925763" y="3205059"/>
            <a:ext cx="4548433" cy="499620"/>
          </a:xfrm>
          <a:prstGeom prst="rect">
            <a:avLst/>
          </a:prstGeom>
          <a:solidFill>
            <a:srgbClr val="FFFF0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E8C75CA-81E3-258C-8DA4-C3796A3C131C}"/>
              </a:ext>
            </a:extLst>
          </p:cNvPr>
          <p:cNvSpPr txBox="1"/>
          <p:nvPr/>
        </p:nvSpPr>
        <p:spPr>
          <a:xfrm>
            <a:off x="8231928" y="4078613"/>
            <a:ext cx="2790251" cy="369332"/>
          </a:xfrm>
          <a:prstGeom prst="rect">
            <a:avLst/>
          </a:prstGeom>
          <a:noFill/>
        </p:spPr>
        <p:txBody>
          <a:bodyPr wrap="none" rtlCol="0">
            <a:spAutoFit/>
          </a:bodyPr>
          <a:lstStyle/>
          <a:p>
            <a:r>
              <a:rPr lang="en-US" i="1" dirty="0">
                <a:solidFill>
                  <a:srgbClr val="0000FF"/>
                </a:solidFill>
              </a:rPr>
              <a:t>management/</a:t>
            </a:r>
            <a:r>
              <a:rPr lang="en-US" i="1" dirty="0">
                <a:solidFill>
                  <a:srgbClr val="33CC33"/>
                </a:solidFill>
              </a:rPr>
              <a:t>cost: reserves</a:t>
            </a:r>
          </a:p>
        </p:txBody>
      </p:sp>
      <p:cxnSp>
        <p:nvCxnSpPr>
          <p:cNvPr id="15" name="Straight Connector 14">
            <a:extLst>
              <a:ext uri="{FF2B5EF4-FFF2-40B4-BE49-F238E27FC236}">
                <a16:creationId xmlns:a16="http://schemas.microsoft.com/office/drawing/2014/main" id="{E5750D6F-F5C1-5E13-2078-AE850A590E11}"/>
              </a:ext>
            </a:extLst>
          </p:cNvPr>
          <p:cNvCxnSpPr/>
          <p:nvPr/>
        </p:nvCxnSpPr>
        <p:spPr>
          <a:xfrm>
            <a:off x="4614531" y="5720316"/>
            <a:ext cx="285966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3A504D3-9AE2-9EE6-76E7-9891603A5DBC}"/>
              </a:ext>
            </a:extLst>
          </p:cNvPr>
          <p:cNvSpPr txBox="1"/>
          <p:nvPr/>
        </p:nvSpPr>
        <p:spPr>
          <a:xfrm>
            <a:off x="517008" y="241696"/>
            <a:ext cx="6095114" cy="369332"/>
          </a:xfrm>
          <a:prstGeom prst="rect">
            <a:avLst/>
          </a:prstGeom>
          <a:noFill/>
        </p:spPr>
        <p:txBody>
          <a:bodyPr wrap="square">
            <a:spAutoFit/>
          </a:bodyPr>
          <a:lstStyle/>
          <a:p>
            <a:r>
              <a:rPr lang="en-US" dirty="0"/>
              <a:t>2 – Review TMC </a:t>
            </a:r>
          </a:p>
        </p:txBody>
      </p:sp>
    </p:spTree>
    <p:extLst>
      <p:ext uri="{BB962C8B-B14F-4D97-AF65-F5344CB8AC3E}">
        <p14:creationId xmlns:p14="http://schemas.microsoft.com/office/powerpoint/2010/main" val="3859007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D5D4B6D-A1F2-1536-0DF7-135D9BF8B821}"/>
              </a:ext>
            </a:extLst>
          </p:cNvPr>
          <p:cNvPicPr>
            <a:picLocks noChangeAspect="1"/>
          </p:cNvPicPr>
          <p:nvPr/>
        </p:nvPicPr>
        <p:blipFill>
          <a:blip r:embed="rId2"/>
          <a:stretch>
            <a:fillRect/>
          </a:stretch>
        </p:blipFill>
        <p:spPr>
          <a:xfrm>
            <a:off x="7135131" y="3742305"/>
            <a:ext cx="4336869" cy="809897"/>
          </a:xfrm>
          <a:prstGeom prst="rect">
            <a:avLst/>
          </a:prstGeom>
        </p:spPr>
      </p:pic>
      <p:sp>
        <p:nvSpPr>
          <p:cNvPr id="2" name="Slide Number Placeholder 1">
            <a:extLst>
              <a:ext uri="{FF2B5EF4-FFF2-40B4-BE49-F238E27FC236}">
                <a16:creationId xmlns:a16="http://schemas.microsoft.com/office/drawing/2014/main" id="{4585170D-DB2C-6BB6-D187-98BC8898A2FA}"/>
              </a:ext>
            </a:extLst>
          </p:cNvPr>
          <p:cNvSpPr>
            <a:spLocks noGrp="1"/>
          </p:cNvSpPr>
          <p:nvPr>
            <p:ph type="sldNum" sz="quarter" idx="12"/>
          </p:nvPr>
        </p:nvSpPr>
        <p:spPr/>
        <p:txBody>
          <a:bodyPr/>
          <a:lstStyle/>
          <a:p>
            <a:fld id="{B0D1B106-9B78-43E7-9216-5A30474DFCE2}" type="slidenum">
              <a:rPr lang="en-US" smtClean="0"/>
              <a:pPr/>
              <a:t>19</a:t>
            </a:fld>
            <a:endParaRPr lang="en-US" dirty="0"/>
          </a:p>
        </p:txBody>
      </p:sp>
      <p:pic>
        <p:nvPicPr>
          <p:cNvPr id="6" name="Picture 5">
            <a:extLst>
              <a:ext uri="{FF2B5EF4-FFF2-40B4-BE49-F238E27FC236}">
                <a16:creationId xmlns:a16="http://schemas.microsoft.com/office/drawing/2014/main" id="{7B3883F3-580C-5FC7-D6A6-C1C2B17D3DA6}"/>
              </a:ext>
            </a:extLst>
          </p:cNvPr>
          <p:cNvPicPr>
            <a:picLocks noChangeAspect="1"/>
          </p:cNvPicPr>
          <p:nvPr/>
        </p:nvPicPr>
        <p:blipFill>
          <a:blip r:embed="rId3"/>
          <a:stretch>
            <a:fillRect/>
          </a:stretch>
        </p:blipFill>
        <p:spPr>
          <a:xfrm>
            <a:off x="484069" y="535410"/>
            <a:ext cx="5977555" cy="3584103"/>
          </a:xfrm>
          <a:prstGeom prst="rect">
            <a:avLst/>
          </a:prstGeom>
        </p:spPr>
      </p:pic>
      <p:sp>
        <p:nvSpPr>
          <p:cNvPr id="7" name="TextBox 6">
            <a:extLst>
              <a:ext uri="{FF2B5EF4-FFF2-40B4-BE49-F238E27FC236}">
                <a16:creationId xmlns:a16="http://schemas.microsoft.com/office/drawing/2014/main" id="{95596114-9149-D0FC-23F2-51D672EBCEFD}"/>
              </a:ext>
            </a:extLst>
          </p:cNvPr>
          <p:cNvSpPr txBox="1"/>
          <p:nvPr/>
        </p:nvSpPr>
        <p:spPr>
          <a:xfrm>
            <a:off x="534190" y="201697"/>
            <a:ext cx="4336380" cy="369332"/>
          </a:xfrm>
          <a:prstGeom prst="rect">
            <a:avLst/>
          </a:prstGeom>
          <a:noFill/>
        </p:spPr>
        <p:txBody>
          <a:bodyPr wrap="none" rtlCol="0">
            <a:spAutoFit/>
          </a:bodyPr>
          <a:lstStyle/>
          <a:p>
            <a:r>
              <a:rPr lang="en-US" dirty="0"/>
              <a:t>Selectable Proposals: Cat 1, Cat2, and Cat3 </a:t>
            </a:r>
          </a:p>
        </p:txBody>
      </p:sp>
      <p:sp>
        <p:nvSpPr>
          <p:cNvPr id="3" name="TextBox 2">
            <a:extLst>
              <a:ext uri="{FF2B5EF4-FFF2-40B4-BE49-F238E27FC236}">
                <a16:creationId xmlns:a16="http://schemas.microsoft.com/office/drawing/2014/main" id="{42A68ED8-A168-0620-ACE5-B22D9A638E40}"/>
              </a:ext>
            </a:extLst>
          </p:cNvPr>
          <p:cNvSpPr txBox="1"/>
          <p:nvPr/>
        </p:nvSpPr>
        <p:spPr>
          <a:xfrm>
            <a:off x="7175771" y="278641"/>
            <a:ext cx="3541995" cy="584775"/>
          </a:xfrm>
          <a:prstGeom prst="rect">
            <a:avLst/>
          </a:prstGeom>
          <a:noFill/>
        </p:spPr>
        <p:txBody>
          <a:bodyPr wrap="none" rtlCol="0">
            <a:spAutoFit/>
          </a:bodyPr>
          <a:lstStyle/>
          <a:p>
            <a:r>
              <a:rPr lang="en-US" sz="3200" dirty="0"/>
              <a:t>Selection Statement</a:t>
            </a:r>
          </a:p>
        </p:txBody>
      </p:sp>
      <p:sp>
        <p:nvSpPr>
          <p:cNvPr id="4" name="TextBox 3">
            <a:extLst>
              <a:ext uri="{FF2B5EF4-FFF2-40B4-BE49-F238E27FC236}">
                <a16:creationId xmlns:a16="http://schemas.microsoft.com/office/drawing/2014/main" id="{A5AF354A-6A34-A3D8-9232-7F7BEEA22FD7}"/>
              </a:ext>
            </a:extLst>
          </p:cNvPr>
          <p:cNvSpPr txBox="1"/>
          <p:nvPr/>
        </p:nvSpPr>
        <p:spPr>
          <a:xfrm>
            <a:off x="7343959" y="1148072"/>
            <a:ext cx="2781659" cy="1200329"/>
          </a:xfrm>
          <a:prstGeom prst="rect">
            <a:avLst/>
          </a:prstGeom>
          <a:noFill/>
        </p:spPr>
        <p:txBody>
          <a:bodyPr wrap="none" rtlCol="0">
            <a:spAutoFit/>
          </a:bodyPr>
          <a:lstStyle/>
          <a:p>
            <a:r>
              <a:rPr lang="en-US" dirty="0"/>
              <a:t>STRIVE (UW/GSFC) – Cat 1</a:t>
            </a:r>
          </a:p>
          <a:p>
            <a:r>
              <a:rPr lang="en-US" b="1" dirty="0"/>
              <a:t>Carbon-I (JPL) – Cat 1</a:t>
            </a:r>
          </a:p>
          <a:p>
            <a:r>
              <a:rPr lang="en-US" dirty="0"/>
              <a:t>EDGE (UCSD/GSFC) – Cat 2</a:t>
            </a:r>
          </a:p>
          <a:p>
            <a:r>
              <a:rPr lang="en-US" dirty="0"/>
              <a:t>ODYSEA (UCSD/JPL)- Cat  3</a:t>
            </a:r>
          </a:p>
        </p:txBody>
      </p:sp>
      <p:sp>
        <p:nvSpPr>
          <p:cNvPr id="5" name="TextBox 4">
            <a:extLst>
              <a:ext uri="{FF2B5EF4-FFF2-40B4-BE49-F238E27FC236}">
                <a16:creationId xmlns:a16="http://schemas.microsoft.com/office/drawing/2014/main" id="{D9D289F1-9A59-CFC7-EA7E-656507D7F741}"/>
              </a:ext>
            </a:extLst>
          </p:cNvPr>
          <p:cNvSpPr txBox="1"/>
          <p:nvPr/>
        </p:nvSpPr>
        <p:spPr>
          <a:xfrm>
            <a:off x="7292111" y="2466231"/>
            <a:ext cx="1374479" cy="369332"/>
          </a:xfrm>
          <a:prstGeom prst="rect">
            <a:avLst/>
          </a:prstGeom>
          <a:noFill/>
        </p:spPr>
        <p:txBody>
          <a:bodyPr wrap="none" rtlCol="0">
            <a:spAutoFit/>
          </a:bodyPr>
          <a:lstStyle/>
          <a:p>
            <a:r>
              <a:rPr lang="en-US" b="1" dirty="0" err="1">
                <a:solidFill>
                  <a:srgbClr val="0000FF"/>
                </a:solidFill>
              </a:rPr>
              <a:t>Nonselected</a:t>
            </a:r>
            <a:endParaRPr lang="en-US" b="1" dirty="0">
              <a:solidFill>
                <a:srgbClr val="0000FF"/>
              </a:solidFill>
            </a:endParaRPr>
          </a:p>
        </p:txBody>
      </p:sp>
      <p:sp>
        <p:nvSpPr>
          <p:cNvPr id="8" name="TextBox 7">
            <a:extLst>
              <a:ext uri="{FF2B5EF4-FFF2-40B4-BE49-F238E27FC236}">
                <a16:creationId xmlns:a16="http://schemas.microsoft.com/office/drawing/2014/main" id="{B5373190-C726-5B44-B670-B52ABAF7E87D}"/>
              </a:ext>
            </a:extLst>
          </p:cNvPr>
          <p:cNvSpPr txBox="1"/>
          <p:nvPr/>
        </p:nvSpPr>
        <p:spPr>
          <a:xfrm>
            <a:off x="7292111" y="821161"/>
            <a:ext cx="1927515" cy="369332"/>
          </a:xfrm>
          <a:prstGeom prst="rect">
            <a:avLst/>
          </a:prstGeom>
          <a:noFill/>
        </p:spPr>
        <p:txBody>
          <a:bodyPr wrap="none" rtlCol="0">
            <a:spAutoFit/>
          </a:bodyPr>
          <a:lstStyle/>
          <a:p>
            <a:r>
              <a:rPr lang="en-US" b="1" dirty="0">
                <a:solidFill>
                  <a:srgbClr val="0000FF"/>
                </a:solidFill>
              </a:rPr>
              <a:t>Selected (Phase 1)</a:t>
            </a:r>
          </a:p>
        </p:txBody>
      </p:sp>
      <p:sp>
        <p:nvSpPr>
          <p:cNvPr id="10" name="TextBox 9">
            <a:extLst>
              <a:ext uri="{FF2B5EF4-FFF2-40B4-BE49-F238E27FC236}">
                <a16:creationId xmlns:a16="http://schemas.microsoft.com/office/drawing/2014/main" id="{614303E7-7337-D57B-246C-B887B9CEF4B0}"/>
              </a:ext>
            </a:extLst>
          </p:cNvPr>
          <p:cNvSpPr txBox="1"/>
          <p:nvPr/>
        </p:nvSpPr>
        <p:spPr>
          <a:xfrm>
            <a:off x="7283831" y="2847949"/>
            <a:ext cx="3703983" cy="923330"/>
          </a:xfrm>
          <a:prstGeom prst="rect">
            <a:avLst/>
          </a:prstGeom>
          <a:noFill/>
        </p:spPr>
        <p:txBody>
          <a:bodyPr wrap="square">
            <a:spAutoFit/>
          </a:bodyPr>
          <a:lstStyle/>
          <a:p>
            <a:r>
              <a:rPr lang="en-US" dirty="0" err="1"/>
              <a:t>CarbonFOX</a:t>
            </a:r>
            <a:r>
              <a:rPr lang="en-US" dirty="0"/>
              <a:t> (Columbia) – Cat 1</a:t>
            </a:r>
          </a:p>
          <a:p>
            <a:r>
              <a:rPr lang="en-US" dirty="0"/>
              <a:t>STRATUS (JPL)- Cat 2</a:t>
            </a:r>
          </a:p>
          <a:p>
            <a:r>
              <a:rPr lang="en-US" dirty="0" err="1"/>
              <a:t>SnowGlobe</a:t>
            </a:r>
            <a:r>
              <a:rPr lang="en-US" dirty="0"/>
              <a:t> (UIUC/GSFC) – Cat 2</a:t>
            </a:r>
          </a:p>
        </p:txBody>
      </p:sp>
      <p:sp>
        <p:nvSpPr>
          <p:cNvPr id="11" name="Rectangle 10">
            <a:extLst>
              <a:ext uri="{FF2B5EF4-FFF2-40B4-BE49-F238E27FC236}">
                <a16:creationId xmlns:a16="http://schemas.microsoft.com/office/drawing/2014/main" id="{4FDC781A-4180-FFBB-0FBB-E26AA6EDB5F3}"/>
              </a:ext>
            </a:extLst>
          </p:cNvPr>
          <p:cNvSpPr/>
          <p:nvPr/>
        </p:nvSpPr>
        <p:spPr>
          <a:xfrm>
            <a:off x="6915361" y="3757222"/>
            <a:ext cx="4912242" cy="866370"/>
          </a:xfrm>
          <a:prstGeom prst="rect">
            <a:avLst/>
          </a:prstGeom>
          <a:solidFill>
            <a:schemeClr val="accent3">
              <a:lumMod val="20000"/>
              <a:lumOff val="80000"/>
              <a:alpha val="31000"/>
            </a:schemeClr>
          </a:solidFill>
          <a:ln>
            <a:solidFill>
              <a:schemeClr val="accent1">
                <a:shade val="15000"/>
                <a:alpha val="2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D1D9153-380C-45A6-E32E-CDB0BEC09053}"/>
              </a:ext>
            </a:extLst>
          </p:cNvPr>
          <p:cNvSpPr txBox="1"/>
          <p:nvPr/>
        </p:nvSpPr>
        <p:spPr>
          <a:xfrm>
            <a:off x="1156230" y="5546701"/>
            <a:ext cx="9879540" cy="923330"/>
          </a:xfrm>
          <a:prstGeom prst="rect">
            <a:avLst/>
          </a:prstGeom>
          <a:noFill/>
        </p:spPr>
        <p:txBody>
          <a:bodyPr wrap="square">
            <a:spAutoFit/>
          </a:bodyPr>
          <a:lstStyle/>
          <a:p>
            <a:r>
              <a:rPr lang="en-US" sz="1800" i="1" dirty="0">
                <a:solidFill>
                  <a:srgbClr val="00B050"/>
                </a:solidFill>
                <a:effectLst/>
                <a:latin typeface="Calibri" panose="020F0502020204030204" pitchFamily="34" charset="0"/>
                <a:ea typeface="Calibri" panose="020F0502020204030204" pitchFamily="34" charset="0"/>
              </a:rPr>
              <a:t>Previously, all deorbits have been the result of increased drag. </a:t>
            </a:r>
            <a:r>
              <a:rPr lang="en-US" i="1" dirty="0">
                <a:solidFill>
                  <a:srgbClr val="00B050"/>
                </a:solidFill>
                <a:latin typeface="Calibri" panose="020F0502020204030204" pitchFamily="34" charset="0"/>
                <a:ea typeface="Calibri" panose="020F0502020204030204" pitchFamily="34" charset="0"/>
              </a:rPr>
              <a:t>Capella’s C14 </a:t>
            </a:r>
            <a:r>
              <a:rPr lang="en-US" sz="1800" i="1" dirty="0">
                <a:solidFill>
                  <a:srgbClr val="00B050"/>
                </a:solidFill>
                <a:effectLst/>
                <a:latin typeface="Calibri" panose="020F0502020204030204" pitchFamily="34" charset="0"/>
                <a:ea typeface="Calibri" panose="020F0502020204030204" pitchFamily="34" charset="0"/>
              </a:rPr>
              <a:t>satellite has proven out a new propulsion system that has 15x more </a:t>
            </a:r>
            <a:r>
              <a:rPr lang="en-US" sz="1800" i="1" dirty="0" err="1">
                <a:solidFill>
                  <a:srgbClr val="00B050"/>
                </a:solidFill>
                <a:effectLst/>
                <a:latin typeface="Calibri" panose="020F0502020204030204" pitchFamily="34" charset="0"/>
                <a:ea typeface="Calibri" panose="020F0502020204030204" pitchFamily="34" charset="0"/>
              </a:rPr>
              <a:t>deltaV</a:t>
            </a:r>
            <a:r>
              <a:rPr lang="en-US" sz="1800" i="1" dirty="0">
                <a:solidFill>
                  <a:srgbClr val="00B050"/>
                </a:solidFill>
                <a:effectLst/>
                <a:latin typeface="Calibri" panose="020F0502020204030204" pitchFamily="34" charset="0"/>
                <a:ea typeface="Calibri" panose="020F0502020204030204" pitchFamily="34" charset="0"/>
              </a:rPr>
              <a:t>. They have shown that they can acquire and maintain a frozen orbit with it and the system will allow an orbital life of up to 6 years.</a:t>
            </a:r>
          </a:p>
        </p:txBody>
      </p:sp>
      <p:pic>
        <p:nvPicPr>
          <p:cNvPr id="9" name="Picture 8" descr="Logo&#10;&#10;Description automatically generated">
            <a:extLst>
              <a:ext uri="{FF2B5EF4-FFF2-40B4-BE49-F238E27FC236}">
                <a16:creationId xmlns:a16="http://schemas.microsoft.com/office/drawing/2014/main" id="{FC3F7F84-9535-7846-79AE-2D04ECB986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1724" y="4456780"/>
            <a:ext cx="2235845" cy="1062704"/>
          </a:xfrm>
          <a:prstGeom prst="rect">
            <a:avLst/>
          </a:prstGeom>
        </p:spPr>
      </p:pic>
      <p:pic>
        <p:nvPicPr>
          <p:cNvPr id="1027" name="Picture 3" descr="Capella’s Next-Gen Satellite Scheduled for Launch Next year">
            <a:extLst>
              <a:ext uri="{FF2B5EF4-FFF2-40B4-BE49-F238E27FC236}">
                <a16:creationId xmlns:a16="http://schemas.microsoft.com/office/drawing/2014/main" id="{EEE00113-0749-C477-5DC6-CA939B4E56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116" y="4448661"/>
            <a:ext cx="1606608" cy="1062704"/>
          </a:xfrm>
          <a:prstGeom prst="rect">
            <a:avLst/>
          </a:prstGeom>
          <a:noFill/>
          <a:extLst>
            <a:ext uri="{909E8E84-426E-40DD-AFC4-6F175D3DCCD1}">
              <a14:hiddenFill xmlns:a14="http://schemas.microsoft.com/office/drawing/2010/main">
                <a:solidFill>
                  <a:srgbClr val="FFFFFF"/>
                </a:solidFill>
              </a14:hiddenFill>
            </a:ext>
          </a:extLst>
        </p:spPr>
      </p:pic>
      <p:pic>
        <p:nvPicPr>
          <p:cNvPr id="1136" name="Picture 112" descr="Food and Drink Illustrations; Find Beverage, Nutrient Style ...">
            <a:hlinkClick r:id="rId6"/>
            <a:extLst>
              <a:ext uri="{FF2B5EF4-FFF2-40B4-BE49-F238E27FC236}">
                <a16:creationId xmlns:a16="http://schemas.microsoft.com/office/drawing/2014/main" id="{6B5B9B47-B61A-EA17-2207-604EA4E8E1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413" y="-19567525"/>
            <a:ext cx="1524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37" name="Picture 113" descr="Pepe Nero in Marrakech - Pure Food &amp; Travel">
            <a:hlinkClick r:id="rId8"/>
            <a:extLst>
              <a:ext uri="{FF2B5EF4-FFF2-40B4-BE49-F238E27FC236}">
                <a16:creationId xmlns:a16="http://schemas.microsoft.com/office/drawing/2014/main" id="{79AA7CA7-24A0-C499-1B78-7C18D0DD064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0413" y="-17237075"/>
            <a:ext cx="1524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38" name="Picture 114" descr="Tropicana Beach Border Portrait Wallpapers - Wallpaper Cave">
            <a:hlinkClick r:id="rId10"/>
            <a:extLst>
              <a:ext uri="{FF2B5EF4-FFF2-40B4-BE49-F238E27FC236}">
                <a16:creationId xmlns:a16="http://schemas.microsoft.com/office/drawing/2014/main" id="{E7A9C076-9752-8D41-7E70-B6C3358F66B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0413" y="-14905038"/>
            <a:ext cx="1524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39" name="Picture 115" descr="30 Interesting Things About The Caribbean Island, Saint Lucia | Amazing ...">
            <a:hlinkClick r:id="rId12"/>
            <a:extLst>
              <a:ext uri="{FF2B5EF4-FFF2-40B4-BE49-F238E27FC236}">
                <a16:creationId xmlns:a16="http://schemas.microsoft.com/office/drawing/2014/main" id="{4917EAB9-505A-C1BE-D168-A51881D9F6F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0413" y="-12573000"/>
            <a:ext cx="1524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40" name="Picture 116" descr="Winter Cute Dog Wallpapers - Wallpaper Cave">
            <a:hlinkClick r:id="rId14"/>
            <a:extLst>
              <a:ext uri="{FF2B5EF4-FFF2-40B4-BE49-F238E27FC236}">
                <a16:creationId xmlns:a16="http://schemas.microsoft.com/office/drawing/2014/main" id="{BB14892F-F9CE-E686-11EB-6CABCBE237F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0413" y="-10240963"/>
            <a:ext cx="1524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51" name="Picture 127" descr="Interior Design by IONS DESIGN Dubai, UAE | IONS DESIGN | Archinect">
            <a:hlinkClick r:id="rId16"/>
            <a:extLst>
              <a:ext uri="{FF2B5EF4-FFF2-40B4-BE49-F238E27FC236}">
                <a16:creationId xmlns:a16="http://schemas.microsoft.com/office/drawing/2014/main" id="{E094658C-8BC9-EC80-3353-6E1521D5974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3913" y="15408275"/>
            <a:ext cx="1524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128" descr="When the lights go down - Albert Dros | World Photography Organisation">
            <a:hlinkClick r:id="rId18"/>
            <a:extLst>
              <a:ext uri="{FF2B5EF4-FFF2-40B4-BE49-F238E27FC236}">
                <a16:creationId xmlns:a16="http://schemas.microsoft.com/office/drawing/2014/main" id="{C1A26992-152A-6E81-7952-BE652D634BA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3913" y="17738725"/>
            <a:ext cx="1524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53" name="Picture 129" descr="Matthew 24:31 – Bible Verse of the Day">
            <a:hlinkClick r:id="rId20"/>
            <a:extLst>
              <a:ext uri="{FF2B5EF4-FFF2-40B4-BE49-F238E27FC236}">
                <a16:creationId xmlns:a16="http://schemas.microsoft.com/office/drawing/2014/main" id="{770DDC7A-E724-2357-5742-092DF999323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3913" y="20070763"/>
            <a:ext cx="1524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35EDDC6-4C74-50A6-E465-B6554BFCC6D6}"/>
              </a:ext>
            </a:extLst>
          </p:cNvPr>
          <p:cNvSpPr txBox="1"/>
          <p:nvPr/>
        </p:nvSpPr>
        <p:spPr>
          <a:xfrm>
            <a:off x="8091907" y="5066638"/>
            <a:ext cx="2625859" cy="369332"/>
          </a:xfrm>
          <a:prstGeom prst="rect">
            <a:avLst/>
          </a:prstGeom>
          <a:noFill/>
        </p:spPr>
        <p:txBody>
          <a:bodyPr wrap="square" rtlCol="0">
            <a:spAutoFit/>
          </a:bodyPr>
          <a:lstStyle/>
          <a:p>
            <a:r>
              <a:rPr lang="en-US" b="1" dirty="0">
                <a:solidFill>
                  <a:srgbClr val="FF0000"/>
                </a:solidFill>
              </a:rPr>
              <a:t>NewSpace Paradigm Shift</a:t>
            </a:r>
          </a:p>
        </p:txBody>
      </p:sp>
      <p:sp>
        <p:nvSpPr>
          <p:cNvPr id="16" name="TextBox 15">
            <a:extLst>
              <a:ext uri="{FF2B5EF4-FFF2-40B4-BE49-F238E27FC236}">
                <a16:creationId xmlns:a16="http://schemas.microsoft.com/office/drawing/2014/main" id="{5381C864-1712-4CDF-58F1-8E44C60CC5F9}"/>
              </a:ext>
            </a:extLst>
          </p:cNvPr>
          <p:cNvSpPr txBox="1"/>
          <p:nvPr/>
        </p:nvSpPr>
        <p:spPr>
          <a:xfrm>
            <a:off x="6843420" y="4749844"/>
            <a:ext cx="6096000" cy="369332"/>
          </a:xfrm>
          <a:prstGeom prst="rect">
            <a:avLst/>
          </a:prstGeom>
          <a:noFill/>
        </p:spPr>
        <p:txBody>
          <a:bodyPr wrap="square">
            <a:spAutoFit/>
          </a:bodyPr>
          <a:lstStyle/>
          <a:p>
            <a:r>
              <a:rPr lang="en-US" dirty="0">
                <a:solidFill>
                  <a:srgbClr val="FF0000"/>
                </a:solidFill>
                <a:hlinkClick r:id="rId22">
                  <a:extLst>
                    <a:ext uri="{A12FA001-AC4F-418D-AE19-62706E023703}">
                      <ahyp:hlinkClr xmlns:ahyp="http://schemas.microsoft.com/office/drawing/2018/hyperlinkcolor" val="tx"/>
                    </a:ext>
                  </a:extLst>
                </a:hlinkClick>
              </a:rPr>
              <a:t>The World Economic Forum (weforum.org)</a:t>
            </a:r>
            <a:r>
              <a:rPr lang="en-US" dirty="0">
                <a:solidFill>
                  <a:srgbClr val="FF0000"/>
                </a:solidFill>
              </a:rPr>
              <a:t>, April 2024</a:t>
            </a:r>
          </a:p>
        </p:txBody>
      </p:sp>
    </p:spTree>
    <p:extLst>
      <p:ext uri="{BB962C8B-B14F-4D97-AF65-F5344CB8AC3E}">
        <p14:creationId xmlns:p14="http://schemas.microsoft.com/office/powerpoint/2010/main" val="165928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25946"/>
          <a:stretch/>
        </p:blipFill>
        <p:spPr>
          <a:xfrm>
            <a:off x="1" y="0"/>
            <a:ext cx="12192000" cy="6858001"/>
          </a:xfrm>
          <a:prstGeom prst="rect">
            <a:avLst/>
          </a:prstGeom>
        </p:spPr>
      </p:pic>
      <p:sp>
        <p:nvSpPr>
          <p:cNvPr id="4" name="Slide Number Placeholder 3"/>
          <p:cNvSpPr>
            <a:spLocks noGrp="1"/>
          </p:cNvSpPr>
          <p:nvPr>
            <p:ph type="sldNum" sz="quarter" idx="12"/>
          </p:nvPr>
        </p:nvSpPr>
        <p:spPr/>
        <p:txBody>
          <a:bodyPr/>
          <a:lstStyle/>
          <a:p>
            <a:pPr defTabSz="457200">
              <a:defRPr/>
            </a:pPr>
            <a:fld id="{70084A8B-65C8-49B7-B2E3-5B8E4F5C7485}" type="slidenum">
              <a:rPr lang="en-US">
                <a:solidFill>
                  <a:prstClr val="black">
                    <a:tint val="75000"/>
                  </a:prstClr>
                </a:solidFill>
              </a:rPr>
              <a:pPr defTabSz="457200">
                <a:defRPr/>
              </a:pPr>
              <a:t>2</a:t>
            </a:fld>
            <a:endParaRPr lang="en-US">
              <a:solidFill>
                <a:prstClr val="black">
                  <a:tint val="75000"/>
                </a:prstClr>
              </a:solidFill>
            </a:endParaRPr>
          </a:p>
        </p:txBody>
      </p:sp>
      <p:sp>
        <p:nvSpPr>
          <p:cNvPr id="8" name="TextBox 7">
            <a:extLst>
              <a:ext uri="{FF2B5EF4-FFF2-40B4-BE49-F238E27FC236}">
                <a16:creationId xmlns:a16="http://schemas.microsoft.com/office/drawing/2014/main" id="{E16744FE-1800-9018-5E78-954803E02383}"/>
              </a:ext>
            </a:extLst>
          </p:cNvPr>
          <p:cNvSpPr txBox="1"/>
          <p:nvPr/>
        </p:nvSpPr>
        <p:spPr>
          <a:xfrm>
            <a:off x="429342" y="265018"/>
            <a:ext cx="9707716" cy="2123658"/>
          </a:xfrm>
          <a:prstGeom prst="rect">
            <a:avLst/>
          </a:prstGeom>
          <a:noFill/>
        </p:spPr>
        <p:txBody>
          <a:bodyPr wrap="square">
            <a:spAutoFit/>
          </a:bodyPr>
          <a:lstStyle/>
          <a:p>
            <a:r>
              <a:rPr kumimoji="0" lang="en-US" sz="4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Snow</a:t>
            </a:r>
          </a:p>
          <a:p>
            <a:pPr marL="342900" indent="-342900">
              <a:buFont typeface="Arial" panose="020B0604020202020204" pitchFamily="34" charset="0"/>
              <a:buChar char="•"/>
            </a:pPr>
            <a:r>
              <a:rPr lang="en-US" sz="2800" b="1" dirty="0">
                <a:solidFill>
                  <a:prstClr val="black">
                    <a:lumMod val="75000"/>
                    <a:lumOff val="25000"/>
                  </a:prstClr>
                </a:solidFill>
                <a:latin typeface="Calibri" panose="020F0502020204030204"/>
              </a:rPr>
              <a:t>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 a vital source of water for billions of people</a:t>
            </a:r>
          </a:p>
          <a:p>
            <a:pPr marL="342900" indent="-342900">
              <a:buFont typeface="Arial" panose="020B0604020202020204" pitchFamily="34" charset="0"/>
              <a:buChar char="•"/>
            </a:pPr>
            <a:r>
              <a:rPr lang="en-US" sz="2800" b="1" dirty="0">
                <a:solidFill>
                  <a:prstClr val="black">
                    <a:lumMod val="75000"/>
                    <a:lumOff val="25000"/>
                  </a:prstClr>
                </a:solidFill>
                <a:latin typeface="Calibri" panose="020F0502020204030204"/>
              </a:rPr>
              <a:t>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 a major moderating force opposing climate warming</a:t>
            </a:r>
          </a:p>
          <a:p>
            <a:pPr marL="342900" indent="-342900">
              <a:buFont typeface="Arial" panose="020B0604020202020204" pitchFamily="34" charset="0"/>
              <a:buChar char="•"/>
            </a:pPr>
            <a:r>
              <a:rPr lang="en-US" sz="2800" b="1" dirty="0">
                <a:solidFill>
                  <a:prstClr val="black">
                    <a:lumMod val="75000"/>
                    <a:lumOff val="25000"/>
                  </a:prstClr>
                </a:solidFill>
                <a:latin typeface="Calibri" panose="020F0502020204030204"/>
              </a:rPr>
              <a:t>contributes to widespread disasters</a:t>
            </a:r>
          </a:p>
        </p:txBody>
      </p:sp>
      <p:pic>
        <p:nvPicPr>
          <p:cNvPr id="11" name="Picture 2" descr="http://i.telegraph.co.uk/telegraph/multimedia/archive/01389/fields-mountains_1389489i.jpg">
            <a:extLst>
              <a:ext uri="{FF2B5EF4-FFF2-40B4-BE49-F238E27FC236}">
                <a16:creationId xmlns:a16="http://schemas.microsoft.com/office/drawing/2014/main" id="{855E3414-BB6B-CDAD-FB78-25900174BF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9149" y="3480338"/>
            <a:ext cx="3543299" cy="2286000"/>
          </a:xfrm>
          <a:prstGeom prst="rect">
            <a:avLst/>
          </a:prstGeom>
          <a:noFill/>
          <a:ln w="9525">
            <a:solidFill>
              <a:schemeClr val="bg1"/>
            </a:solidFill>
            <a:miter lim="800000"/>
            <a:headEnd/>
            <a:tailEnd/>
          </a:ln>
        </p:spPr>
      </p:pic>
      <p:pic>
        <p:nvPicPr>
          <p:cNvPr id="12" name="Picture 6" descr="Flood aerial">
            <a:extLst>
              <a:ext uri="{FF2B5EF4-FFF2-40B4-BE49-F238E27FC236}">
                <a16:creationId xmlns:a16="http://schemas.microsoft.com/office/drawing/2014/main" id="{BA1BCA14-13D3-EA55-723C-2C9913A0E2A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79552" y="3480338"/>
            <a:ext cx="3526848" cy="2286000"/>
          </a:xfrm>
          <a:prstGeom prst="rect">
            <a:avLst/>
          </a:prstGeom>
          <a:noFill/>
          <a:ln w="9525">
            <a:solidFill>
              <a:schemeClr val="bg1"/>
            </a:solidFill>
            <a:miter lim="800000"/>
            <a:headEnd/>
            <a:tailEnd/>
          </a:ln>
        </p:spPr>
      </p:pic>
      <p:sp>
        <p:nvSpPr>
          <p:cNvPr id="3" name="TextBox 2">
            <a:extLst>
              <a:ext uri="{FF2B5EF4-FFF2-40B4-BE49-F238E27FC236}">
                <a16:creationId xmlns:a16="http://schemas.microsoft.com/office/drawing/2014/main" id="{9986837B-57FC-9F34-BA7E-8D05AB1B3714}"/>
              </a:ext>
            </a:extLst>
          </p:cNvPr>
          <p:cNvSpPr txBox="1"/>
          <p:nvPr/>
        </p:nvSpPr>
        <p:spPr>
          <a:xfrm>
            <a:off x="6689640" y="563396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Arial" charset="0"/>
            </a:endParaRPr>
          </a:p>
        </p:txBody>
      </p:sp>
      <p:pic>
        <p:nvPicPr>
          <p:cNvPr id="5" name="Picture 2" descr="Aerials of Lake Mead, Colorado River">
            <a:extLst>
              <a:ext uri="{FF2B5EF4-FFF2-40B4-BE49-F238E27FC236}">
                <a16:creationId xmlns:a16="http://schemas.microsoft.com/office/drawing/2014/main" id="{E083EF56-6D13-2267-A91C-DB41D18D9E32}"/>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227468" y="3480338"/>
            <a:ext cx="3737064" cy="228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DAB692-8832-3836-FF05-80ED4D97BD56}"/>
              </a:ext>
            </a:extLst>
          </p:cNvPr>
          <p:cNvSpPr txBox="1"/>
          <p:nvPr/>
        </p:nvSpPr>
        <p:spPr>
          <a:xfrm>
            <a:off x="7389628" y="6003300"/>
            <a:ext cx="2372701" cy="369332"/>
          </a:xfrm>
          <a:prstGeom prst="rect">
            <a:avLst/>
          </a:prstGeom>
          <a:noFill/>
        </p:spPr>
        <p:txBody>
          <a:bodyPr wrap="none" rtlCol="0">
            <a:spAutoFit/>
          </a:bodyPr>
          <a:lstStyle/>
          <a:p>
            <a:r>
              <a:rPr lang="en-US" i="1" dirty="0">
                <a:solidFill>
                  <a:srgbClr val="FF0000"/>
                </a:solidFill>
              </a:rPr>
              <a:t>~ $30-$50 Billion/event</a:t>
            </a:r>
          </a:p>
        </p:txBody>
      </p:sp>
    </p:spTree>
    <p:extLst>
      <p:ext uri="{BB962C8B-B14F-4D97-AF65-F5344CB8AC3E}">
        <p14:creationId xmlns:p14="http://schemas.microsoft.com/office/powerpoint/2010/main" val="548726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A50819-66C7-2686-DCAA-A9416F8EAC42}"/>
              </a:ext>
            </a:extLst>
          </p:cNvPr>
          <p:cNvSpPr>
            <a:spLocks noGrp="1"/>
          </p:cNvSpPr>
          <p:nvPr>
            <p:ph type="sldNum" sz="quarter" idx="12"/>
          </p:nvPr>
        </p:nvSpPr>
        <p:spPr/>
        <p:txBody>
          <a:bodyPr/>
          <a:lstStyle/>
          <a:p>
            <a:fld id="{B0D1B106-9B78-43E7-9216-5A30474DFCE2}" type="slidenum">
              <a:rPr lang="en-US" smtClean="0"/>
              <a:pPr/>
              <a:t>20</a:t>
            </a:fld>
            <a:endParaRPr lang="en-US" dirty="0"/>
          </a:p>
        </p:txBody>
      </p:sp>
      <p:pic>
        <p:nvPicPr>
          <p:cNvPr id="5" name="Picture 4">
            <a:extLst>
              <a:ext uri="{FF2B5EF4-FFF2-40B4-BE49-F238E27FC236}">
                <a16:creationId xmlns:a16="http://schemas.microsoft.com/office/drawing/2014/main" id="{E99C2F70-847F-52C3-836D-CB424C15735F}"/>
              </a:ext>
            </a:extLst>
          </p:cNvPr>
          <p:cNvPicPr>
            <a:picLocks noChangeAspect="1"/>
          </p:cNvPicPr>
          <p:nvPr/>
        </p:nvPicPr>
        <p:blipFill>
          <a:blip r:embed="rId2"/>
          <a:stretch>
            <a:fillRect/>
          </a:stretch>
        </p:blipFill>
        <p:spPr>
          <a:xfrm>
            <a:off x="124450" y="371591"/>
            <a:ext cx="11943099" cy="6114818"/>
          </a:xfrm>
          <a:prstGeom prst="rect">
            <a:avLst/>
          </a:prstGeom>
        </p:spPr>
      </p:pic>
    </p:spTree>
    <p:extLst>
      <p:ext uri="{BB962C8B-B14F-4D97-AF65-F5344CB8AC3E}">
        <p14:creationId xmlns:p14="http://schemas.microsoft.com/office/powerpoint/2010/main" val="1593291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G:\Projects\Snow_Projects\USACE SNOW\kinzua_dam.jpg">
            <a:extLst>
              <a:ext uri="{FF2B5EF4-FFF2-40B4-BE49-F238E27FC236}">
                <a16:creationId xmlns:a16="http://schemas.microsoft.com/office/drawing/2014/main" id="{28366B1C-D9CF-41DA-A737-8025B89AE6A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8"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722989" y="104789"/>
            <a:ext cx="4187403" cy="243143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charset="0"/>
              </a:rPr>
              <a:t>Snow is a source of water for ~2 billion people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charset="0"/>
              </a:rPr>
              <a:t>Water Supply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charset="0"/>
              </a:rPr>
              <a:t>Agriculture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charset="0"/>
              </a:rPr>
              <a:t>Hydropower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charset="0"/>
              </a:rPr>
              <a:t>Industrial Use</a:t>
            </a:r>
          </a:p>
        </p:txBody>
      </p:sp>
      <p:sp>
        <p:nvSpPr>
          <p:cNvPr id="9" name="Title 1">
            <a:extLst>
              <a:ext uri="{FF2B5EF4-FFF2-40B4-BE49-F238E27FC236}">
                <a16:creationId xmlns:a16="http://schemas.microsoft.com/office/drawing/2014/main" id="{717420CE-D315-4DCA-87B7-FBB59C13BE9C}"/>
              </a:ext>
            </a:extLst>
          </p:cNvPr>
          <p:cNvSpPr txBox="1">
            <a:spLocks/>
          </p:cNvSpPr>
          <p:nvPr/>
        </p:nvSpPr>
        <p:spPr>
          <a:xfrm>
            <a:off x="-2208" y="202512"/>
            <a:ext cx="4471221" cy="705665"/>
          </a:xfrm>
          <a:prstGeom prst="rect">
            <a:avLst/>
          </a:prstGeom>
          <a:solidFill>
            <a:schemeClr val="tx2">
              <a:lumMod val="20000"/>
              <a:lumOff val="80000"/>
              <a:alpha val="7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j-ea"/>
                <a:cs typeface="+mj-cs"/>
              </a:rPr>
              <a:t>Water Availability</a:t>
            </a:r>
          </a:p>
        </p:txBody>
      </p:sp>
      <p:sp>
        <p:nvSpPr>
          <p:cNvPr id="12" name="Rectangle 11">
            <a:extLst>
              <a:ext uri="{FF2B5EF4-FFF2-40B4-BE49-F238E27FC236}">
                <a16:creationId xmlns:a16="http://schemas.microsoft.com/office/drawing/2014/main" id="{34332CE8-0CAD-EACB-65E0-F9BC4FF92B20}"/>
              </a:ext>
            </a:extLst>
          </p:cNvPr>
          <p:cNvSpPr/>
          <p:nvPr/>
        </p:nvSpPr>
        <p:spPr>
          <a:xfrm>
            <a:off x="220966" y="4347164"/>
            <a:ext cx="4024872" cy="2308324"/>
          </a:xfrm>
          <a:prstGeom prst="rect">
            <a:avLst/>
          </a:prstGeom>
          <a:solidFill>
            <a:schemeClr val="tx1">
              <a:lumMod val="65000"/>
              <a:lumOff val="35000"/>
              <a:alpha val="75000"/>
            </a:schemeClr>
          </a:solidFill>
        </p:spPr>
        <p:txBody>
          <a:bodyPr wrap="square" lIns="91440" tIns="45720" rIns="91440" bIns="45720" anchor="t">
            <a:spAutoFit/>
          </a:bodyPr>
          <a:lstStyle/>
          <a:p>
            <a:pPr>
              <a:defRPr/>
            </a:pPr>
            <a:r>
              <a:rPr lang="en-US" sz="2400" dirty="0">
                <a:solidFill>
                  <a:srgbClr val="FFFFFF"/>
                </a:solidFill>
                <a:latin typeface="Calibri-LightItalic"/>
              </a:rPr>
              <a:t>The estimated value of snow to the global economy is on the order of trillions of dollars. As snow changes, a better understanding is critical for management decisions. </a:t>
            </a:r>
            <a:endParaRPr lang="en-US" sz="2400" dirty="0"/>
          </a:p>
        </p:txBody>
      </p:sp>
    </p:spTree>
    <p:extLst>
      <p:ext uri="{BB962C8B-B14F-4D97-AF65-F5344CB8AC3E}">
        <p14:creationId xmlns:p14="http://schemas.microsoft.com/office/powerpoint/2010/main" val="1843297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6928"/>
            <a:ext cx="12192000" cy="6860455"/>
          </a:xfrm>
          <a:prstGeom prst="rect">
            <a:avLst/>
          </a:prstGeom>
          <a:noFill/>
        </p:spPr>
      </p:pic>
      <p:sp>
        <p:nvSpPr>
          <p:cNvPr id="2" name="Title 1"/>
          <p:cNvSpPr>
            <a:spLocks noGrp="1"/>
          </p:cNvSpPr>
          <p:nvPr>
            <p:ph type="title" idx="4294967295"/>
          </p:nvPr>
        </p:nvSpPr>
        <p:spPr>
          <a:xfrm>
            <a:off x="1" y="313919"/>
            <a:ext cx="4742821" cy="993775"/>
          </a:xfrm>
          <a:solidFill>
            <a:schemeClr val="accent1">
              <a:alpha val="30000"/>
            </a:schemeClr>
          </a:solidFill>
        </p:spPr>
        <p:txBody>
          <a:bodyPr>
            <a:normAutofit/>
          </a:bodyPr>
          <a:lstStyle/>
          <a:p>
            <a:pPr algn="r"/>
            <a:r>
              <a:rPr lang="en-US" sz="4400" dirty="0">
                <a:solidFill>
                  <a:schemeClr val="tx1">
                    <a:lumMod val="75000"/>
                    <a:lumOff val="25000"/>
                  </a:schemeClr>
                </a:solidFill>
                <a:latin typeface="Calibri Light" panose="020F0302020204030204" pitchFamily="34" charset="0"/>
                <a:cs typeface="Calibri Light" panose="020F0302020204030204" pitchFamily="34" charset="0"/>
              </a:rPr>
              <a:t>Energy Balance</a:t>
            </a:r>
          </a:p>
        </p:txBody>
      </p:sp>
      <p:sp>
        <p:nvSpPr>
          <p:cNvPr id="10" name="TextBox 9">
            <a:extLst>
              <a:ext uri="{FF2B5EF4-FFF2-40B4-BE49-F238E27FC236}">
                <a16:creationId xmlns:a16="http://schemas.microsoft.com/office/drawing/2014/main" id="{F805242E-0E52-4E1E-AE86-1BEF01DB42AF}"/>
              </a:ext>
            </a:extLst>
          </p:cNvPr>
          <p:cNvSpPr txBox="1"/>
          <p:nvPr/>
        </p:nvSpPr>
        <p:spPr>
          <a:xfrm>
            <a:off x="69642" y="1852272"/>
            <a:ext cx="6638651" cy="41549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charset="0"/>
              </a:rPr>
              <a:t>Snow </a:t>
            </a:r>
            <a:r>
              <a:rPr lang="en-US" sz="3200" b="1" dirty="0">
                <a:solidFill>
                  <a:prstClr val="black">
                    <a:lumMod val="75000"/>
                    <a:lumOff val="25000"/>
                  </a:prstClr>
                </a:solidFill>
                <a:latin typeface="Calibri" panose="020F0502020204030204"/>
                <a:cs typeface="Arial" charset="0"/>
              </a:rPr>
              <a:t>p</a:t>
            </a:r>
            <a:r>
              <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charset="0"/>
              </a:rPr>
              <a:t>lays a major role in modulating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solidFill>
                  <a:prstClr val="black">
                    <a:lumMod val="75000"/>
                    <a:lumOff val="25000"/>
                  </a:prstClr>
                </a:solidFill>
                <a:latin typeface="Calibri" panose="020F0502020204030204"/>
                <a:cs typeface="Arial" charset="0"/>
              </a:rPr>
              <a:t>weather and </a:t>
            </a:r>
            <a:r>
              <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charset="0"/>
              </a:rPr>
              <a:t>climate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charset="0"/>
              </a:rPr>
              <a:t> </a:t>
            </a: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Arial" charset="0"/>
              </a:rPr>
              <a:t>Covers vast areas of land surface each winter and reflects up to 85% of               incoming solar energy</a:t>
            </a: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Calibri" panose="020F0502020204030204"/>
                <a:cs typeface="Arial" charset="0"/>
              </a:rPr>
              <a:t>Land-Atmosphere Interactions  impact regional and global water cycle via teleconnections</a:t>
            </a:r>
            <a:endPar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Arial" charset="0"/>
            </a:endParaRPr>
          </a:p>
        </p:txBody>
      </p:sp>
      <p:pic>
        <p:nvPicPr>
          <p:cNvPr id="11" name="Picture 10">
            <a:extLst>
              <a:ext uri="{FF2B5EF4-FFF2-40B4-BE49-F238E27FC236}">
                <a16:creationId xmlns:a16="http://schemas.microsoft.com/office/drawing/2014/main" id="{DD6EDE9F-2D0A-1991-70BC-D24C86AB5CBE}"/>
              </a:ext>
            </a:extLst>
          </p:cNvPr>
          <p:cNvPicPr>
            <a:picLocks noChangeAspect="1"/>
          </p:cNvPicPr>
          <p:nvPr/>
        </p:nvPicPr>
        <p:blipFill>
          <a:blip r:embed="rId4" cstate="email">
            <a:clrChange>
              <a:clrFrom>
                <a:srgbClr val="F6F6F6"/>
              </a:clrFrom>
              <a:clrTo>
                <a:srgbClr val="F6F6F6">
                  <a:alpha val="0"/>
                </a:srgbClr>
              </a:clrTo>
            </a:clrChange>
            <a:extLst>
              <a:ext uri="{28A0092B-C50C-407E-A947-70E740481C1C}">
                <a14:useLocalDpi xmlns:a14="http://schemas.microsoft.com/office/drawing/2010/main"/>
              </a:ext>
            </a:extLst>
          </a:blip>
          <a:stretch>
            <a:fillRect/>
          </a:stretch>
        </p:blipFill>
        <p:spPr>
          <a:xfrm>
            <a:off x="6563761" y="197486"/>
            <a:ext cx="5772772" cy="3071792"/>
          </a:xfrm>
          <a:prstGeom prst="rect">
            <a:avLst/>
          </a:prstGeom>
        </p:spPr>
      </p:pic>
      <p:pic>
        <p:nvPicPr>
          <p:cNvPr id="6" name="Picture 5">
            <a:extLst>
              <a:ext uri="{FF2B5EF4-FFF2-40B4-BE49-F238E27FC236}">
                <a16:creationId xmlns:a16="http://schemas.microsoft.com/office/drawing/2014/main" id="{F827B602-42A7-7C8D-9B76-3E658D63E599}"/>
              </a:ext>
            </a:extLst>
          </p:cNvPr>
          <p:cNvPicPr>
            <a:picLocks noChangeAspect="1"/>
          </p:cNvPicPr>
          <p:nvPr/>
        </p:nvPicPr>
        <p:blipFill>
          <a:blip r:embed="rId5"/>
          <a:stretch>
            <a:fillRect/>
          </a:stretch>
        </p:blipFill>
        <p:spPr>
          <a:xfrm>
            <a:off x="9910052" y="3588722"/>
            <a:ext cx="2212306" cy="2860741"/>
          </a:xfrm>
          <a:prstGeom prst="rect">
            <a:avLst/>
          </a:prstGeom>
          <a:ln w="28575">
            <a:solidFill>
              <a:srgbClr val="002060"/>
            </a:solidFill>
          </a:ln>
        </p:spPr>
      </p:pic>
      <p:pic>
        <p:nvPicPr>
          <p:cNvPr id="3" name="Picture 2">
            <a:extLst>
              <a:ext uri="{FF2B5EF4-FFF2-40B4-BE49-F238E27FC236}">
                <a16:creationId xmlns:a16="http://schemas.microsoft.com/office/drawing/2014/main" id="{06F5DC1D-F842-7553-9892-2F9AE9C7420B}"/>
              </a:ext>
            </a:extLst>
          </p:cNvPr>
          <p:cNvPicPr>
            <a:picLocks noChangeAspect="1"/>
          </p:cNvPicPr>
          <p:nvPr/>
        </p:nvPicPr>
        <p:blipFill>
          <a:blip r:embed="rId6"/>
          <a:stretch>
            <a:fillRect/>
          </a:stretch>
        </p:blipFill>
        <p:spPr>
          <a:xfrm>
            <a:off x="6777935" y="3588722"/>
            <a:ext cx="3002906" cy="2895370"/>
          </a:xfrm>
          <a:prstGeom prst="rect">
            <a:avLst/>
          </a:prstGeom>
          <a:ln w="28575">
            <a:solidFill>
              <a:srgbClr val="002060"/>
            </a:solidFill>
          </a:ln>
        </p:spPr>
      </p:pic>
      <p:cxnSp>
        <p:nvCxnSpPr>
          <p:cNvPr id="5" name="Straight Arrow Connector 4">
            <a:extLst>
              <a:ext uri="{FF2B5EF4-FFF2-40B4-BE49-F238E27FC236}">
                <a16:creationId xmlns:a16="http://schemas.microsoft.com/office/drawing/2014/main" id="{495F11E0-A440-0DCF-48C8-38B2A670A8E1}"/>
              </a:ext>
            </a:extLst>
          </p:cNvPr>
          <p:cNvCxnSpPr/>
          <p:nvPr/>
        </p:nvCxnSpPr>
        <p:spPr>
          <a:xfrm>
            <a:off x="10065173" y="707813"/>
            <a:ext cx="1090507" cy="0"/>
          </a:xfrm>
          <a:prstGeom prst="straightConnector1">
            <a:avLst/>
          </a:prstGeom>
          <a:ln w="38100">
            <a:solidFill>
              <a:schemeClr val="bg1">
                <a:lumMod val="9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B548A4A-BF21-0803-A011-BD667EF7FD78}"/>
              </a:ext>
            </a:extLst>
          </p:cNvPr>
          <p:cNvCxnSpPr/>
          <p:nvPr/>
        </p:nvCxnSpPr>
        <p:spPr>
          <a:xfrm>
            <a:off x="8033173" y="587286"/>
            <a:ext cx="0" cy="38608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8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2DA8BE60-6E29-8A26-52A6-4068A60119B9}"/>
              </a:ext>
            </a:extLst>
          </p:cNvPr>
          <p:cNvSpPr>
            <a:spLocks noGrp="1"/>
          </p:cNvSpPr>
          <p:nvPr>
            <p:ph type="ftr" sz="quarter" idx="3"/>
          </p:nvPr>
        </p:nvSpPr>
        <p:spPr>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pPr eaLnBrk="0" fontAlgn="base" hangingPunct="0">
              <a:spcBef>
                <a:spcPct val="0"/>
              </a:spcBef>
              <a:spcAft>
                <a:spcPct val="0"/>
              </a:spcAft>
            </a:pPr>
            <a:r>
              <a:rPr lang="en-US" altLang="en-US" b="1" dirty="0">
                <a:solidFill>
                  <a:srgbClr val="333333"/>
                </a:solidFill>
                <a:latin typeface="Noto Sans" panose="020B0502040504020204" pitchFamily="34" charset="0"/>
                <a:cs typeface="Noto Sans" panose="020B0502040504020204" pitchFamily="34" charset="0"/>
              </a:rPr>
              <a:t>2023 ASAR/RCM Users' Forum</a:t>
            </a:r>
            <a:endParaRPr lang="en-US" altLang="en-US" sz="1050" dirty="0">
              <a:solidFill>
                <a:schemeClr val="tx1"/>
              </a:solidFill>
            </a:endParaRPr>
          </a:p>
        </p:txBody>
      </p:sp>
      <p:sp>
        <p:nvSpPr>
          <p:cNvPr id="10" name="Date Placeholder 3">
            <a:extLst>
              <a:ext uri="{FF2B5EF4-FFF2-40B4-BE49-F238E27FC236}">
                <a16:creationId xmlns:a16="http://schemas.microsoft.com/office/drawing/2014/main" id="{27CD015B-E682-332C-3620-48B037B23B6B}"/>
              </a:ext>
            </a:extLst>
          </p:cNvPr>
          <p:cNvSpPr>
            <a:spLocks noGrp="1"/>
          </p:cNvSpPr>
          <p:nvPr>
            <p:ph type="dt" sz="half" idx="2"/>
          </p:nvPr>
        </p:nvSpPr>
        <p:spPr>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dirty="0"/>
              <a:t>27-30 November 2023</a:t>
            </a:r>
          </a:p>
        </p:txBody>
      </p:sp>
      <p:pic>
        <p:nvPicPr>
          <p:cNvPr id="5" name="Picture 4">
            <a:extLst>
              <a:ext uri="{FF2B5EF4-FFF2-40B4-BE49-F238E27FC236}">
                <a16:creationId xmlns:a16="http://schemas.microsoft.com/office/drawing/2014/main" id="{93CEED38-EF2E-AA1E-C14A-26E3A17706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2038" y="2166138"/>
            <a:ext cx="10647923" cy="4687021"/>
          </a:xfrm>
          <a:prstGeom prst="rect">
            <a:avLst/>
          </a:prstGeom>
        </p:spPr>
      </p:pic>
      <p:sp>
        <p:nvSpPr>
          <p:cNvPr id="9" name="Title 8">
            <a:extLst>
              <a:ext uri="{FF2B5EF4-FFF2-40B4-BE49-F238E27FC236}">
                <a16:creationId xmlns:a16="http://schemas.microsoft.com/office/drawing/2014/main" id="{54780716-CB39-F552-A588-9B3CBBEBC71B}"/>
              </a:ext>
            </a:extLst>
          </p:cNvPr>
          <p:cNvSpPr>
            <a:spLocks noGrp="1"/>
          </p:cNvSpPr>
          <p:nvPr>
            <p:ph type="title"/>
          </p:nvPr>
        </p:nvSpPr>
        <p:spPr>
          <a:xfrm>
            <a:off x="1153529" y="152400"/>
            <a:ext cx="10332455" cy="533400"/>
          </a:xfrm>
        </p:spPr>
        <p:txBody>
          <a:bodyPr>
            <a:normAutofit/>
          </a:bodyPr>
          <a:lstStyle/>
          <a:p>
            <a:pPr algn="l"/>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What measurements do we need?</a:t>
            </a:r>
            <a:endParaRPr lang="en-US" dirty="0"/>
          </a:p>
        </p:txBody>
      </p:sp>
      <p:sp>
        <p:nvSpPr>
          <p:cNvPr id="4" name="Slide Number Placeholder 3">
            <a:extLst>
              <a:ext uri="{FF2B5EF4-FFF2-40B4-BE49-F238E27FC236}">
                <a16:creationId xmlns:a16="http://schemas.microsoft.com/office/drawing/2014/main" id="{01891552-496A-47CB-91B6-CDED7F31FAB7}"/>
              </a:ext>
            </a:extLst>
          </p:cNvPr>
          <p:cNvSpPr>
            <a:spLocks noGrp="1"/>
          </p:cNvSpPr>
          <p:nvPr>
            <p:ph type="sldNum" sz="quarter" idx="12"/>
          </p:nvPr>
        </p:nvSpPr>
        <p:spPr/>
        <p:txBody>
          <a:bodyPr/>
          <a:lstStyle/>
          <a:p>
            <a:pPr lvl="0"/>
            <a:fld id="{B0D1B106-9B78-43E7-9216-5A30474DFCE2}" type="slidenum">
              <a:rPr lang="en-US" noProof="0" smtClean="0"/>
              <a:pPr lvl="0"/>
              <a:t>5</a:t>
            </a:fld>
            <a:endParaRPr lang="en-US" noProof="0" dirty="0"/>
          </a:p>
        </p:txBody>
      </p:sp>
      <p:pic>
        <p:nvPicPr>
          <p:cNvPr id="6" name="Picture 5">
            <a:extLst>
              <a:ext uri="{FF2B5EF4-FFF2-40B4-BE49-F238E27FC236}">
                <a16:creationId xmlns:a16="http://schemas.microsoft.com/office/drawing/2014/main" id="{D2F66F7C-DC0B-4B0B-AF9E-858EB0942F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87307" y="110639"/>
            <a:ext cx="1004693" cy="613979"/>
          </a:xfrm>
          <a:prstGeom prst="rect">
            <a:avLst/>
          </a:prstGeom>
        </p:spPr>
      </p:pic>
      <p:sp>
        <p:nvSpPr>
          <p:cNvPr id="8" name="TextBox 7">
            <a:extLst>
              <a:ext uri="{FF2B5EF4-FFF2-40B4-BE49-F238E27FC236}">
                <a16:creationId xmlns:a16="http://schemas.microsoft.com/office/drawing/2014/main" id="{CD69D6ED-71E2-49DA-9EDF-A02372846786}"/>
              </a:ext>
            </a:extLst>
          </p:cNvPr>
          <p:cNvSpPr txBox="1"/>
          <p:nvPr/>
        </p:nvSpPr>
        <p:spPr>
          <a:xfrm>
            <a:off x="6319756" y="5943466"/>
            <a:ext cx="185018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Arial" charset="0"/>
              </a:rPr>
              <a:t>ERA5, 5 mm/day threshold</a:t>
            </a:r>
          </a:p>
        </p:txBody>
      </p:sp>
      <p:pic>
        <p:nvPicPr>
          <p:cNvPr id="26" name="Picture 25">
            <a:extLst>
              <a:ext uri="{FF2B5EF4-FFF2-40B4-BE49-F238E27FC236}">
                <a16:creationId xmlns:a16="http://schemas.microsoft.com/office/drawing/2014/main" id="{8B577825-6113-4F39-A81E-76F6D9CF48C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04621" y="152400"/>
            <a:ext cx="1850186" cy="1980906"/>
          </a:xfrm>
          <a:prstGeom prst="rect">
            <a:avLst/>
          </a:prstGeom>
        </p:spPr>
      </p:pic>
      <p:sp>
        <p:nvSpPr>
          <p:cNvPr id="31" name="TextBox 30">
            <a:extLst>
              <a:ext uri="{FF2B5EF4-FFF2-40B4-BE49-F238E27FC236}">
                <a16:creationId xmlns:a16="http://schemas.microsoft.com/office/drawing/2014/main" id="{14EF752C-9B13-4BC8-B1F9-282B6583308A}"/>
              </a:ext>
            </a:extLst>
          </p:cNvPr>
          <p:cNvSpPr txBox="1"/>
          <p:nvPr/>
        </p:nvSpPr>
        <p:spPr>
          <a:xfrm>
            <a:off x="1153529" y="928699"/>
            <a:ext cx="9008497" cy="1015663"/>
          </a:xfrm>
          <a:prstGeom prst="rect">
            <a:avLst/>
          </a:prstGeom>
          <a:noFill/>
        </p:spPr>
        <p:txBody>
          <a:bodyPr wrap="square">
            <a:spAutoFit/>
          </a:bodyPr>
          <a:lstStyle/>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Global</a:t>
            </a:r>
            <a:r>
              <a:rPr kumimoji="0" lang="en-US" sz="2000" b="1" i="0" u="none" strike="noStrike" kern="1200" cap="none" spc="0" normalizeH="0" baseline="0" noProof="0" dirty="0">
                <a:ln>
                  <a:noFill/>
                </a:ln>
                <a:solidFill>
                  <a:srgbClr val="1F497D"/>
                </a:solidFill>
                <a:effectLst/>
                <a:uLnTx/>
                <a:uFillTx/>
                <a:latin typeface="Calibri"/>
                <a:ea typeface="+mn-ea"/>
                <a:cs typeface="Arial" panose="020B0604020202020204" pitchFamily="34" charset="0"/>
              </a:rPr>
              <a:t> </a:t>
            </a:r>
            <a:r>
              <a:rPr kumimoji="0" lang="en-US" sz="2000" b="0" i="0" u="none" strike="noStrike" kern="1200" cap="none" spc="0" normalizeH="0" baseline="0" noProof="0" dirty="0">
                <a:ln>
                  <a:noFill/>
                </a:ln>
                <a:solidFill>
                  <a:srgbClr val="1F497D"/>
                </a:solidFill>
                <a:effectLst/>
                <a:uLnTx/>
                <a:uFillTx/>
                <a:latin typeface="Calibri"/>
                <a:ea typeface="+mn-ea"/>
                <a:cs typeface="Arial" panose="020B0604020202020204" pitchFamily="34" charset="0"/>
              </a:rPr>
              <a:t>Observations of </a:t>
            </a:r>
            <a:r>
              <a:rPr kumimoji="0" lang="en-US" sz="2000" i="0" strike="noStrike" kern="1200" cap="none" spc="0" normalizeH="0" baseline="0" noProof="0" dirty="0">
                <a:ln>
                  <a:noFill/>
                </a:ln>
                <a:solidFill>
                  <a:srgbClr val="1F497D"/>
                </a:solidFill>
                <a:effectLst/>
                <a:uLnTx/>
                <a:uFillTx/>
                <a:latin typeface="Calibri"/>
                <a:ea typeface="+mn-ea"/>
                <a:cs typeface="Arial" panose="020B0604020202020204" pitchFamily="34" charset="0"/>
              </a:rPr>
              <a:t>SWE and onset of melt</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solidFill>
                <a:effectLst/>
                <a:uLnTx/>
                <a:uFillTx/>
                <a:latin typeface="Calibri"/>
                <a:ea typeface="+mn-ea"/>
                <a:cs typeface="Arial" panose="020B0604020202020204" pitchFamily="34" charset="0"/>
              </a:rPr>
              <a:t>Frequency to capture snow accumulation and melt events </a:t>
            </a:r>
          </a:p>
          <a:p>
            <a:pPr marL="231775"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solidFill>
                <a:effectLst/>
                <a:uLnTx/>
                <a:uFillTx/>
                <a:latin typeface="Calibri"/>
                <a:ea typeface="+mn-ea"/>
                <a:cs typeface="Arial" panose="020B0604020202020204" pitchFamily="34" charset="0"/>
              </a:rPr>
              <a:t>Resolution </a:t>
            </a:r>
            <a:r>
              <a:rPr kumimoji="0" lang="en-US" sz="2000" b="0" i="0" u="none" strike="noStrike" kern="1200" cap="none" spc="0" normalizeH="0" baseline="0" noProof="0" dirty="0">
                <a:ln>
                  <a:noFill/>
                </a:ln>
                <a:solidFill>
                  <a:srgbClr val="1F497D"/>
                </a:solidFill>
                <a:effectLst/>
                <a:uLnTx/>
                <a:uFillTx/>
                <a:latin typeface="Calibri"/>
                <a:ea typeface="+mn-ea"/>
                <a:cs typeface="Arial" charset="0"/>
              </a:rPr>
              <a:t>to match spatial heterogeneity of snowpack processes</a:t>
            </a:r>
          </a:p>
        </p:txBody>
      </p:sp>
      <p:sp>
        <p:nvSpPr>
          <p:cNvPr id="8192" name="TextBox 13">
            <a:extLst>
              <a:ext uri="{FF2B5EF4-FFF2-40B4-BE49-F238E27FC236}">
                <a16:creationId xmlns:a16="http://schemas.microsoft.com/office/drawing/2014/main" id="{8B40400C-B90E-DB10-35C1-08A835F7EAD4}"/>
              </a:ext>
            </a:extLst>
          </p:cNvPr>
          <p:cNvSpPr txBox="1"/>
          <p:nvPr/>
        </p:nvSpPr>
        <p:spPr>
          <a:xfrm>
            <a:off x="9940812" y="3820152"/>
            <a:ext cx="1838133" cy="1169551"/>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majority of SWE exists above 45 N, and more than 50% of global SWE is above 60 N. </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193" name="Straight Connector 8192">
            <a:extLst>
              <a:ext uri="{FF2B5EF4-FFF2-40B4-BE49-F238E27FC236}">
                <a16:creationId xmlns:a16="http://schemas.microsoft.com/office/drawing/2014/main" id="{13D39145-89F7-10D4-CB2B-18519C377ADE}"/>
              </a:ext>
            </a:extLst>
          </p:cNvPr>
          <p:cNvCxnSpPr>
            <a:cxnSpLocks/>
          </p:cNvCxnSpPr>
          <p:nvPr/>
        </p:nvCxnSpPr>
        <p:spPr>
          <a:xfrm flipV="1">
            <a:off x="11192264" y="2958995"/>
            <a:ext cx="0" cy="572635"/>
          </a:xfrm>
          <a:prstGeom prst="line">
            <a:avLst/>
          </a:prstGeom>
          <a:ln w="57150">
            <a:solidFill>
              <a:srgbClr val="FF99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195" name="Straight Connector 8194">
            <a:extLst>
              <a:ext uri="{FF2B5EF4-FFF2-40B4-BE49-F238E27FC236}">
                <a16:creationId xmlns:a16="http://schemas.microsoft.com/office/drawing/2014/main" id="{5EAB148C-8C64-206D-9A1E-63EFE18CA44D}"/>
              </a:ext>
            </a:extLst>
          </p:cNvPr>
          <p:cNvCxnSpPr>
            <a:cxnSpLocks/>
          </p:cNvCxnSpPr>
          <p:nvPr/>
        </p:nvCxnSpPr>
        <p:spPr>
          <a:xfrm>
            <a:off x="9007310" y="3531630"/>
            <a:ext cx="2184954"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AB8AB990-E22B-0E9F-7B8E-3C94D8A4B20A}"/>
              </a:ext>
            </a:extLst>
          </p:cNvPr>
          <p:cNvSpPr txBox="1"/>
          <p:nvPr/>
        </p:nvSpPr>
        <p:spPr>
          <a:xfrm>
            <a:off x="10354807" y="76199"/>
            <a:ext cx="1727200" cy="1815882"/>
          </a:xfrm>
          <a:prstGeom prst="rect">
            <a:avLst/>
          </a:prstGeom>
          <a:solidFill>
            <a:schemeClr val="bg1"/>
          </a:solidFill>
        </p:spPr>
        <p:txBody>
          <a:bodyPr wrap="square">
            <a:spAutoFit/>
          </a:bodyPr>
          <a:lstStyle/>
          <a:p>
            <a:pPr algn="ctr"/>
            <a:endParaRPr lang="en-US" sz="1600" spc="-10" dirty="0">
              <a:effectLst/>
              <a:ea typeface="Calibri" panose="020F0502020204030204" pitchFamily="34" charset="0"/>
              <a:cs typeface="Arial" panose="020B0604020202020204" pitchFamily="34" charset="0"/>
            </a:endParaRPr>
          </a:p>
          <a:p>
            <a:pPr algn="ctr"/>
            <a:r>
              <a:rPr lang="en-US" sz="1600" spc="-10" dirty="0">
                <a:effectLst/>
                <a:ea typeface="Calibri" panose="020F0502020204030204" pitchFamily="34" charset="0"/>
                <a:cs typeface="Arial" panose="020B0604020202020204" pitchFamily="34" charset="0"/>
              </a:rPr>
              <a:t>The Decadal Survey ranked the development of an </a:t>
            </a:r>
            <a:r>
              <a:rPr lang="en-US" sz="1600" b="1" spc="-10" dirty="0">
                <a:solidFill>
                  <a:srgbClr val="00B050"/>
                </a:solidFill>
                <a:effectLst/>
                <a:ea typeface="Calibri" panose="020F0502020204030204" pitchFamily="34" charset="0"/>
                <a:cs typeface="Arial" panose="020B0604020202020204" pitchFamily="34" charset="0"/>
              </a:rPr>
              <a:t>Integrated Earth System</a:t>
            </a:r>
            <a:r>
              <a:rPr lang="en-US" sz="1600" spc="-10" dirty="0">
                <a:effectLst/>
                <a:ea typeface="Calibri" panose="020F0502020204030204" pitchFamily="34" charset="0"/>
                <a:cs typeface="Arial" panose="020B0604020202020204" pitchFamily="34" charset="0"/>
              </a:rPr>
              <a:t> analysis as </a:t>
            </a:r>
            <a:r>
              <a:rPr lang="en-US" sz="1600" b="1" spc="-10" dirty="0">
                <a:effectLst/>
                <a:ea typeface="Calibri" panose="020F0502020204030204" pitchFamily="34" charset="0"/>
                <a:cs typeface="Arial" panose="020B0604020202020204" pitchFamily="34" charset="0"/>
              </a:rPr>
              <a:t>Most Important </a:t>
            </a:r>
            <a:endParaRPr lang="en-US" sz="1600" b="1" dirty="0"/>
          </a:p>
        </p:txBody>
      </p:sp>
      <p:sp>
        <p:nvSpPr>
          <p:cNvPr id="2" name="TextBox 1">
            <a:extLst>
              <a:ext uri="{FF2B5EF4-FFF2-40B4-BE49-F238E27FC236}">
                <a16:creationId xmlns:a16="http://schemas.microsoft.com/office/drawing/2014/main" id="{1F96D314-872C-8C59-2956-E5D17584B382}"/>
              </a:ext>
            </a:extLst>
          </p:cNvPr>
          <p:cNvSpPr txBox="1"/>
          <p:nvPr/>
        </p:nvSpPr>
        <p:spPr>
          <a:xfrm>
            <a:off x="9374698" y="2297582"/>
            <a:ext cx="2404247" cy="307777"/>
          </a:xfrm>
          <a:prstGeom prst="rect">
            <a:avLst/>
          </a:prstGeom>
          <a:solidFill>
            <a:schemeClr val="bg1"/>
          </a:solidFill>
        </p:spPr>
        <p:txBody>
          <a:bodyPr wrap="square" rtlCol="0">
            <a:spAutoFit/>
          </a:bodyPr>
          <a:lstStyle/>
          <a:p>
            <a:r>
              <a:rPr lang="en-US" sz="1400" b="1" dirty="0"/>
              <a:t>SWE by latitude</a:t>
            </a:r>
          </a:p>
        </p:txBody>
      </p:sp>
      <p:sp>
        <p:nvSpPr>
          <p:cNvPr id="17" name="Rectangle 16">
            <a:extLst>
              <a:ext uri="{FF2B5EF4-FFF2-40B4-BE49-F238E27FC236}">
                <a16:creationId xmlns:a16="http://schemas.microsoft.com/office/drawing/2014/main" id="{AE0BC5D8-A275-10E4-130C-BA1C6D3FDDA1}"/>
              </a:ext>
            </a:extLst>
          </p:cNvPr>
          <p:cNvSpPr/>
          <p:nvPr/>
        </p:nvSpPr>
        <p:spPr>
          <a:xfrm>
            <a:off x="556340" y="3914461"/>
            <a:ext cx="6372780" cy="28382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5A3D243-1043-7B7A-5279-34326784738F}"/>
              </a:ext>
            </a:extLst>
          </p:cNvPr>
          <p:cNvGrpSpPr>
            <a:grpSpLocks noChangeAspect="1"/>
          </p:cNvGrpSpPr>
          <p:nvPr/>
        </p:nvGrpSpPr>
        <p:grpSpPr>
          <a:xfrm>
            <a:off x="710239" y="4447817"/>
            <a:ext cx="3774398" cy="1939436"/>
            <a:chOff x="9908013" y="2340302"/>
            <a:chExt cx="2412826" cy="1297735"/>
          </a:xfrm>
        </p:grpSpPr>
        <p:pic>
          <p:nvPicPr>
            <p:cNvPr id="14" name="Picture 13">
              <a:extLst>
                <a:ext uri="{FF2B5EF4-FFF2-40B4-BE49-F238E27FC236}">
                  <a16:creationId xmlns:a16="http://schemas.microsoft.com/office/drawing/2014/main" id="{963574F6-928E-3EBF-AB3B-AB2C6F3CC49C}"/>
                </a:ext>
              </a:extLst>
            </p:cNvPr>
            <p:cNvPicPr>
              <a:picLocks noChangeAspect="1"/>
            </p:cNvPicPr>
            <p:nvPr/>
          </p:nvPicPr>
          <p:blipFill>
            <a:blip r:embed="rId6"/>
            <a:stretch>
              <a:fillRect/>
            </a:stretch>
          </p:blipFill>
          <p:spPr>
            <a:xfrm>
              <a:off x="9908013" y="2340302"/>
              <a:ext cx="2412826" cy="1297735"/>
            </a:xfrm>
            <a:prstGeom prst="rect">
              <a:avLst/>
            </a:prstGeom>
          </p:spPr>
        </p:pic>
        <p:sp>
          <p:nvSpPr>
            <p:cNvPr id="15" name="TextBox 14">
              <a:extLst>
                <a:ext uri="{FF2B5EF4-FFF2-40B4-BE49-F238E27FC236}">
                  <a16:creationId xmlns:a16="http://schemas.microsoft.com/office/drawing/2014/main" id="{472ECA9C-F459-BEED-2D00-D9B081D3B6B8}"/>
                </a:ext>
              </a:extLst>
            </p:cNvPr>
            <p:cNvSpPr txBox="1"/>
            <p:nvPr/>
          </p:nvSpPr>
          <p:spPr>
            <a:xfrm>
              <a:off x="9908013" y="2946448"/>
              <a:ext cx="2086286" cy="5532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Arial" charset="0"/>
                </a:rPr>
                <a:t>Wildfires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a:cs typeface="Arial" charset="0"/>
                </a:rPr>
                <a:t>Sentinels of Change</a:t>
              </a:r>
              <a:r>
                <a:rPr kumimoji="0" lang="en-US" sz="2000" b="1" i="0" u="none" strike="noStrike" kern="1200" cap="none" spc="0" normalizeH="0" baseline="0" noProof="0" dirty="0">
                  <a:ln>
                    <a:noFill/>
                  </a:ln>
                  <a:solidFill>
                    <a:prstClr val="white"/>
                  </a:solidFill>
                  <a:effectLst/>
                  <a:uLnTx/>
                  <a:uFillTx/>
                  <a:latin typeface="Calibri"/>
                  <a:ea typeface="+mn-ea"/>
                  <a:cs typeface="Arial" charset="0"/>
                </a:rPr>
                <a:t> </a:t>
              </a:r>
            </a:p>
          </p:txBody>
        </p:sp>
      </p:grpSp>
      <p:sp>
        <p:nvSpPr>
          <p:cNvPr id="12" name="TextBox 11">
            <a:extLst>
              <a:ext uri="{FF2B5EF4-FFF2-40B4-BE49-F238E27FC236}">
                <a16:creationId xmlns:a16="http://schemas.microsoft.com/office/drawing/2014/main" id="{F8B957A0-F73A-F6F7-4C48-639F3A25FC67}"/>
              </a:ext>
            </a:extLst>
          </p:cNvPr>
          <p:cNvSpPr txBox="1"/>
          <p:nvPr/>
        </p:nvSpPr>
        <p:spPr>
          <a:xfrm>
            <a:off x="138496" y="3178908"/>
            <a:ext cx="3937681" cy="954107"/>
          </a:xfrm>
          <a:prstGeom prst="rect">
            <a:avLst/>
          </a:prstGeom>
          <a:solidFill>
            <a:schemeClr val="accent6">
              <a:lumMod val="60000"/>
              <a:lumOff val="40000"/>
            </a:schemeClr>
          </a:solidFill>
        </p:spPr>
        <p:txBody>
          <a:bodyPr wrap="none" rtlCol="0">
            <a:spAutoFit/>
          </a:bodyPr>
          <a:lstStyle/>
          <a:p>
            <a:r>
              <a:rPr lang="en-US" sz="2800" b="1" dirty="0"/>
              <a:t>When do we need them?</a:t>
            </a:r>
          </a:p>
          <a:p>
            <a:r>
              <a:rPr lang="en-US" sz="2800" b="1" dirty="0"/>
              <a:t>We need them NOW.</a:t>
            </a:r>
          </a:p>
        </p:txBody>
      </p:sp>
      <p:pic>
        <p:nvPicPr>
          <p:cNvPr id="11" name="Picture 10">
            <a:extLst>
              <a:ext uri="{FF2B5EF4-FFF2-40B4-BE49-F238E27FC236}">
                <a16:creationId xmlns:a16="http://schemas.microsoft.com/office/drawing/2014/main" id="{C9403C92-415C-709F-7668-417744AB5130}"/>
              </a:ext>
            </a:extLst>
          </p:cNvPr>
          <p:cNvPicPr>
            <a:picLocks noChangeAspect="1"/>
          </p:cNvPicPr>
          <p:nvPr/>
        </p:nvPicPr>
        <p:blipFill>
          <a:blip r:embed="rId7"/>
          <a:stretch>
            <a:fillRect/>
          </a:stretch>
        </p:blipFill>
        <p:spPr>
          <a:xfrm>
            <a:off x="4611917" y="4082241"/>
            <a:ext cx="1904210" cy="2464271"/>
          </a:xfrm>
          <a:prstGeom prst="rect">
            <a:avLst/>
          </a:prstGeom>
        </p:spPr>
      </p:pic>
    </p:spTree>
    <p:extLst>
      <p:ext uri="{BB962C8B-B14F-4D97-AF65-F5344CB8AC3E}">
        <p14:creationId xmlns:p14="http://schemas.microsoft.com/office/powerpoint/2010/main" val="375342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05BB82-C196-629E-BE82-2FC4E6D9B002}"/>
              </a:ext>
            </a:extLst>
          </p:cNvPr>
          <p:cNvSpPr/>
          <p:nvPr/>
        </p:nvSpPr>
        <p:spPr>
          <a:xfrm>
            <a:off x="0" y="0"/>
            <a:ext cx="12192000" cy="1408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3FE2133-CD36-316E-48D8-F9970CF1F6F6}"/>
              </a:ext>
            </a:extLst>
          </p:cNvPr>
          <p:cNvSpPr txBox="1"/>
          <p:nvPr/>
        </p:nvSpPr>
        <p:spPr>
          <a:xfrm>
            <a:off x="1133474" y="1732137"/>
            <a:ext cx="9877425" cy="2062103"/>
          </a:xfrm>
          <a:prstGeom prst="rect">
            <a:avLst/>
          </a:prstGeom>
          <a:noFill/>
          <a:ln>
            <a:noFill/>
          </a:ln>
          <a:effectLst/>
        </p:spPr>
        <p:txBody>
          <a:bodyPr wrap="square">
            <a:spAutoFit/>
          </a:bodyPr>
          <a:lstStyle/>
          <a:p>
            <a:r>
              <a:rPr lang="en-US" sz="2400" b="1" dirty="0" err="1">
                <a:latin typeface="+mj-lt"/>
              </a:rPr>
              <a:t>SnowGlobe</a:t>
            </a:r>
            <a:r>
              <a:rPr lang="en-US" sz="2400" b="1" dirty="0">
                <a:latin typeface="+mj-lt"/>
              </a:rPr>
              <a:t> is a constellation of X (9.6 GHz) and Ku (17.2 GHz) band SAR sensors to measure global SWE and melt onset. </a:t>
            </a:r>
          </a:p>
          <a:p>
            <a:pPr marL="285750" indent="-285750">
              <a:buFont typeface="Arial" panose="020B0604020202020204" pitchFamily="34" charset="0"/>
              <a:buChar char="•"/>
            </a:pPr>
            <a:r>
              <a:rPr lang="en-US" sz="2000" b="1" i="0" u="none" strike="noStrike" baseline="0" dirty="0">
                <a:solidFill>
                  <a:srgbClr val="2071B3"/>
                </a:solidFill>
                <a:latin typeface="+mj-lt"/>
              </a:rPr>
              <a:t>Product Resolution</a:t>
            </a:r>
            <a:r>
              <a:rPr lang="en-US" sz="2000" b="0" i="0" u="none" strike="noStrike" baseline="0" dirty="0">
                <a:solidFill>
                  <a:srgbClr val="2071B3"/>
                </a:solidFill>
                <a:latin typeface="+mj-lt"/>
              </a:rPr>
              <a:t> 	</a:t>
            </a:r>
            <a:r>
              <a:rPr lang="en-US" sz="2000" b="0" i="0" u="none" strike="noStrike" baseline="0" dirty="0">
                <a:solidFill>
                  <a:srgbClr val="000000"/>
                </a:solidFill>
                <a:latin typeface="+mj-lt"/>
              </a:rPr>
              <a:t>250 m</a:t>
            </a:r>
          </a:p>
          <a:p>
            <a:pPr marL="285750" indent="-285750">
              <a:buFont typeface="Arial" panose="020B0604020202020204" pitchFamily="34" charset="0"/>
              <a:buChar char="•"/>
            </a:pPr>
            <a:r>
              <a:rPr lang="en-US" sz="2000" b="1" i="0" u="none" strike="noStrike" baseline="0" dirty="0">
                <a:solidFill>
                  <a:srgbClr val="2071B3"/>
                </a:solidFill>
                <a:latin typeface="+mj-lt"/>
              </a:rPr>
              <a:t>Frequency</a:t>
            </a:r>
            <a:r>
              <a:rPr lang="en-US" sz="2000" b="0" i="0" u="none" strike="noStrike" baseline="0" dirty="0">
                <a:solidFill>
                  <a:srgbClr val="2071B3"/>
                </a:solidFill>
                <a:latin typeface="+mj-lt"/>
              </a:rPr>
              <a:t> 		</a:t>
            </a:r>
            <a:r>
              <a:rPr lang="en-US" sz="2000" b="0" i="0" u="none" strike="noStrike" baseline="0" dirty="0">
                <a:solidFill>
                  <a:srgbClr val="000000"/>
                </a:solidFill>
                <a:latin typeface="+mj-lt"/>
              </a:rPr>
              <a:t>5-day maximum revisit</a:t>
            </a:r>
          </a:p>
          <a:p>
            <a:pPr marL="285750" indent="-285750">
              <a:buFont typeface="Arial" panose="020B0604020202020204" pitchFamily="34" charset="0"/>
              <a:buChar char="•"/>
            </a:pPr>
            <a:r>
              <a:rPr lang="en-US" sz="2000" b="1" i="0" u="none" strike="noStrike" baseline="0" dirty="0">
                <a:solidFill>
                  <a:srgbClr val="2071B3"/>
                </a:solidFill>
                <a:latin typeface="+mj-lt"/>
              </a:rPr>
              <a:t>Global coverage 	</a:t>
            </a:r>
            <a:r>
              <a:rPr lang="en-US" sz="2000" b="0" i="0" u="none" strike="noStrike" baseline="0" dirty="0">
                <a:solidFill>
                  <a:srgbClr val="000000"/>
                </a:solidFill>
                <a:latin typeface="+mj-lt"/>
              </a:rPr>
              <a:t>&gt; 95% seasonal snow extent</a:t>
            </a:r>
          </a:p>
          <a:p>
            <a:pPr marL="285750" indent="-285750">
              <a:buFont typeface="Arial" panose="020B0604020202020204" pitchFamily="34" charset="0"/>
              <a:buChar char="•"/>
            </a:pPr>
            <a:r>
              <a:rPr lang="en-US" sz="2000" b="1" i="0" u="none" strike="noStrike" baseline="0" dirty="0">
                <a:solidFill>
                  <a:srgbClr val="2071B3"/>
                </a:solidFill>
                <a:latin typeface="+mj-lt"/>
              </a:rPr>
              <a:t>SWE Uncertainty 	</a:t>
            </a:r>
            <a:r>
              <a:rPr lang="en-US" sz="2000" b="0" i="0" u="none" strike="noStrike" baseline="0" dirty="0">
                <a:solidFill>
                  <a:srgbClr val="000000"/>
                </a:solidFill>
                <a:latin typeface="+mj-lt"/>
              </a:rPr>
              <a:t>&lt; 20% for SWE &gt; 50mm and &lt; 800mm; +/- 10mm for SWE &lt; 50mm</a:t>
            </a:r>
            <a:endParaRPr lang="en-US" sz="2000" dirty="0">
              <a:latin typeface="+mj-lt"/>
            </a:endParaRPr>
          </a:p>
        </p:txBody>
      </p:sp>
      <p:graphicFrame>
        <p:nvGraphicFramePr>
          <p:cNvPr id="9" name="Table 8">
            <a:extLst>
              <a:ext uri="{FF2B5EF4-FFF2-40B4-BE49-F238E27FC236}">
                <a16:creationId xmlns:a16="http://schemas.microsoft.com/office/drawing/2014/main" id="{5BC9165B-3A24-8F1C-E4C3-0A6CFE1512BA}"/>
              </a:ext>
            </a:extLst>
          </p:cNvPr>
          <p:cNvGraphicFramePr>
            <a:graphicFrameLocks noGrp="1"/>
          </p:cNvGraphicFramePr>
          <p:nvPr>
            <p:extLst>
              <p:ext uri="{D42A27DB-BD31-4B8C-83A1-F6EECF244321}">
                <p14:modId xmlns:p14="http://schemas.microsoft.com/office/powerpoint/2010/main" val="3711495753"/>
              </p:ext>
            </p:extLst>
          </p:nvPr>
        </p:nvGraphicFramePr>
        <p:xfrm>
          <a:off x="1956434" y="4035100"/>
          <a:ext cx="9581974" cy="2377440"/>
        </p:xfrm>
        <a:graphic>
          <a:graphicData uri="http://schemas.openxmlformats.org/drawingml/2006/table">
            <a:tbl>
              <a:tblPr>
                <a:tableStyleId>{8EC20E35-A176-4012-BC5E-935CFFF8708E}</a:tableStyleId>
              </a:tblPr>
              <a:tblGrid>
                <a:gridCol w="1885753">
                  <a:extLst>
                    <a:ext uri="{9D8B030D-6E8A-4147-A177-3AD203B41FA5}">
                      <a16:colId xmlns:a16="http://schemas.microsoft.com/office/drawing/2014/main" val="1354993069"/>
                    </a:ext>
                  </a:extLst>
                </a:gridCol>
                <a:gridCol w="7696221">
                  <a:extLst>
                    <a:ext uri="{9D8B030D-6E8A-4147-A177-3AD203B41FA5}">
                      <a16:colId xmlns:a16="http://schemas.microsoft.com/office/drawing/2014/main" val="1926790881"/>
                    </a:ext>
                  </a:extLst>
                </a:gridCol>
              </a:tblGrid>
              <a:tr h="451317">
                <a:tc>
                  <a:txBody>
                    <a:bodyPr/>
                    <a:lstStyle/>
                    <a:p>
                      <a:pPr marL="0" marR="0" indent="0">
                        <a:lnSpc>
                          <a:spcPct val="100000"/>
                        </a:lnSpc>
                        <a:spcBef>
                          <a:spcPts val="0"/>
                        </a:spcBef>
                        <a:spcAft>
                          <a:spcPts val="0"/>
                        </a:spcAft>
                      </a:pPr>
                      <a:r>
                        <a:rPr lang="en-US" sz="1800" b="1" spc="-10" dirty="0">
                          <a:effectLst/>
                        </a:rPr>
                        <a:t>Product Level</a:t>
                      </a:r>
                      <a:endParaRPr lang="en-US" sz="1800" b="1" spc="-10" dirty="0">
                        <a:effectLst/>
                        <a:latin typeface="Adobe Garamond Pro"/>
                        <a:ea typeface="Calibri" panose="020F0502020204030204" pitchFamily="34" charset="0"/>
                        <a:cs typeface="Arial" panose="020B0604020202020204" pitchFamily="34" charset="0"/>
                      </a:endParaRPr>
                    </a:p>
                  </a:txBody>
                  <a:tcPr marT="91440" marB="91440" anchor="ctr">
                    <a:lnB w="12700" cap="flat" cmpd="sng" algn="ctr">
                      <a:solidFill>
                        <a:schemeClr val="tx1"/>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800" b="1" spc="-10" dirty="0">
                          <a:effectLst/>
                        </a:rPr>
                        <a:t>Data Products</a:t>
                      </a:r>
                    </a:p>
                  </a:txBody>
                  <a:tcPr marT="91440" marB="9144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4720049"/>
                  </a:ext>
                </a:extLst>
              </a:tr>
              <a:tr h="451317">
                <a:tc>
                  <a:txBody>
                    <a:bodyPr/>
                    <a:lstStyle/>
                    <a:p>
                      <a:pPr marL="0" marR="0" indent="0" algn="l" defTabSz="914400" rtl="0" eaLnBrk="1" latinLnBrk="0" hangingPunct="1">
                        <a:lnSpc>
                          <a:spcPct val="100000"/>
                        </a:lnSpc>
                        <a:spcBef>
                          <a:spcPts val="0"/>
                        </a:spcBef>
                        <a:spcAft>
                          <a:spcPts val="0"/>
                        </a:spcAft>
                      </a:pPr>
                      <a:r>
                        <a:rPr lang="en-US" sz="1800" kern="1200" spc="-10" dirty="0">
                          <a:solidFill>
                            <a:schemeClr val="dk1"/>
                          </a:solidFill>
                          <a:effectLst/>
                          <a:latin typeface="+mn-lt"/>
                          <a:ea typeface="+mn-ea"/>
                          <a:cs typeface="+mn-cs"/>
                        </a:rPr>
                        <a:t>L0/L1</a:t>
                      </a:r>
                    </a:p>
                  </a:txBody>
                  <a:tcPr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latinLnBrk="0" hangingPunct="1">
                        <a:lnSpc>
                          <a:spcPct val="100000"/>
                        </a:lnSpc>
                        <a:spcBef>
                          <a:spcPts val="0"/>
                        </a:spcBef>
                        <a:spcAft>
                          <a:spcPts val="0"/>
                        </a:spcAft>
                      </a:pPr>
                      <a:r>
                        <a:rPr lang="en-US" sz="1800" kern="1200" spc="-10" dirty="0">
                          <a:solidFill>
                            <a:schemeClr val="dk1"/>
                          </a:solidFill>
                          <a:effectLst/>
                          <a:latin typeface="+mn-lt"/>
                          <a:ea typeface="+mn-ea"/>
                          <a:cs typeface="+mn-cs"/>
                        </a:rPr>
                        <a:t>SAR Data</a:t>
                      </a:r>
                    </a:p>
                  </a:txBody>
                  <a:tcPr marT="91440" marB="9144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9581163"/>
                  </a:ext>
                </a:extLst>
              </a:tr>
              <a:tr h="722106">
                <a:tc>
                  <a:txBody>
                    <a:bodyPr/>
                    <a:lstStyle/>
                    <a:p>
                      <a:pPr marL="0" marR="0" indent="0" algn="l" defTabSz="914400" rtl="0" eaLnBrk="1" latinLnBrk="0" hangingPunct="1">
                        <a:lnSpc>
                          <a:spcPct val="100000"/>
                        </a:lnSpc>
                        <a:spcBef>
                          <a:spcPts val="0"/>
                        </a:spcBef>
                        <a:spcAft>
                          <a:spcPts val="0"/>
                        </a:spcAft>
                      </a:pPr>
                      <a:r>
                        <a:rPr lang="en-US" sz="1800" kern="1200" spc="-10" dirty="0">
                          <a:solidFill>
                            <a:schemeClr val="dk1"/>
                          </a:solidFill>
                          <a:effectLst/>
                          <a:latin typeface="+mn-lt"/>
                          <a:ea typeface="+mn-ea"/>
                          <a:cs typeface="+mn-cs"/>
                        </a:rPr>
                        <a:t>L2/L3</a:t>
                      </a:r>
                    </a:p>
                  </a:txBody>
                  <a:tcPr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latinLnBrk="0" hangingPunct="1">
                        <a:lnSpc>
                          <a:spcPct val="100000"/>
                        </a:lnSpc>
                        <a:spcBef>
                          <a:spcPts val="0"/>
                        </a:spcBef>
                        <a:spcAft>
                          <a:spcPts val="0"/>
                        </a:spcAft>
                      </a:pPr>
                      <a:r>
                        <a:rPr lang="en-US" sz="1800" kern="1200" spc="-10" dirty="0">
                          <a:solidFill>
                            <a:schemeClr val="dk1"/>
                          </a:solidFill>
                          <a:effectLst/>
                          <a:latin typeface="+mn-lt"/>
                          <a:ea typeface="+mn-ea"/>
                          <a:cs typeface="+mn-cs"/>
                        </a:rPr>
                        <a:t>Snow Water Equivalent </a:t>
                      </a:r>
                    </a:p>
                    <a:p>
                      <a:pPr marL="0" marR="0" indent="0" algn="l" defTabSz="914400" rtl="0" eaLnBrk="1" latinLnBrk="0" hangingPunct="1">
                        <a:lnSpc>
                          <a:spcPct val="100000"/>
                        </a:lnSpc>
                        <a:spcBef>
                          <a:spcPts val="0"/>
                        </a:spcBef>
                        <a:spcAft>
                          <a:spcPts val="0"/>
                        </a:spcAft>
                      </a:pPr>
                      <a:r>
                        <a:rPr lang="en-US" sz="1800" kern="1200" spc="-10" dirty="0">
                          <a:solidFill>
                            <a:schemeClr val="dk1"/>
                          </a:solidFill>
                          <a:effectLst/>
                          <a:latin typeface="+mn-lt"/>
                          <a:ea typeface="+mn-ea"/>
                          <a:cs typeface="+mn-cs"/>
                        </a:rPr>
                        <a:t>Onset of Snow Melt</a:t>
                      </a:r>
                    </a:p>
                  </a:txBody>
                  <a:tcPr marT="91440" marB="9144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427620"/>
                  </a:ext>
                </a:extLst>
              </a:tr>
              <a:tr h="722106">
                <a:tc>
                  <a:txBody>
                    <a:bodyPr/>
                    <a:lstStyle/>
                    <a:p>
                      <a:pPr marL="0" marR="0" indent="0" algn="l" defTabSz="914400" rtl="0" eaLnBrk="1" latinLnBrk="0" hangingPunct="1">
                        <a:lnSpc>
                          <a:spcPct val="100000"/>
                        </a:lnSpc>
                        <a:spcBef>
                          <a:spcPts val="0"/>
                        </a:spcBef>
                        <a:spcAft>
                          <a:spcPts val="0"/>
                        </a:spcAft>
                      </a:pPr>
                      <a:r>
                        <a:rPr lang="en-US" sz="1800" kern="1200" spc="-10" dirty="0">
                          <a:solidFill>
                            <a:schemeClr val="dk1"/>
                          </a:solidFill>
                          <a:effectLst/>
                          <a:latin typeface="+mn-lt"/>
                          <a:ea typeface="+mn-ea"/>
                          <a:cs typeface="+mn-cs"/>
                        </a:rPr>
                        <a:t>L4</a:t>
                      </a:r>
                    </a:p>
                  </a:txBody>
                  <a:tcPr marT="91440" marB="91440" anchor="ctr">
                    <a:lnT w="12700" cap="flat" cmpd="sng" algn="ctr">
                      <a:solidFill>
                        <a:schemeClr val="tx1"/>
                      </a:solidFill>
                      <a:prstDash val="solid"/>
                      <a:round/>
                      <a:headEnd type="none" w="med" len="med"/>
                      <a:tailEnd type="none" w="med" len="med"/>
                    </a:lnT>
                  </a:tcPr>
                </a:tc>
                <a:tc>
                  <a:txBody>
                    <a:bodyPr/>
                    <a:lstStyle/>
                    <a:p>
                      <a:pPr marL="0" marR="0" indent="0" algn="l" defTabSz="914400" rtl="0" eaLnBrk="1" latinLnBrk="0" hangingPunct="1">
                        <a:lnSpc>
                          <a:spcPct val="100000"/>
                        </a:lnSpc>
                        <a:spcBef>
                          <a:spcPts val="0"/>
                        </a:spcBef>
                        <a:spcAft>
                          <a:spcPts val="0"/>
                        </a:spcAft>
                      </a:pPr>
                      <a:r>
                        <a:rPr lang="en-US" sz="1800" kern="1200" spc="-10" dirty="0">
                          <a:solidFill>
                            <a:schemeClr val="dk1"/>
                          </a:solidFill>
                          <a:effectLst/>
                          <a:latin typeface="+mn-lt"/>
                          <a:ea typeface="+mn-ea"/>
                          <a:cs typeface="+mn-cs"/>
                        </a:rPr>
                        <a:t>Data Assimilation Output (e.g., SWE, sublimation, melt, runoff, etc.)  </a:t>
                      </a:r>
                    </a:p>
                    <a:p>
                      <a:pPr marL="0" marR="0" indent="0" algn="l" defTabSz="914400" rtl="0" eaLnBrk="1" latinLnBrk="0" hangingPunct="1">
                        <a:lnSpc>
                          <a:spcPct val="100000"/>
                        </a:lnSpc>
                        <a:spcBef>
                          <a:spcPts val="0"/>
                        </a:spcBef>
                        <a:spcAft>
                          <a:spcPts val="0"/>
                        </a:spcAft>
                      </a:pPr>
                      <a:r>
                        <a:rPr lang="en-US" sz="1800" kern="1200" spc="-10" dirty="0">
                          <a:solidFill>
                            <a:schemeClr val="dk1"/>
                          </a:solidFill>
                          <a:effectLst/>
                          <a:latin typeface="+mn-lt"/>
                          <a:ea typeface="+mn-ea"/>
                          <a:cs typeface="+mn-cs"/>
                        </a:rPr>
                        <a:t>-- </a:t>
                      </a:r>
                      <a:r>
                        <a:rPr lang="en-US" sz="1800" kern="1200" spc="-10" dirty="0">
                          <a:solidFill>
                            <a:srgbClr val="33CC33"/>
                          </a:solidFill>
                          <a:effectLst/>
                          <a:latin typeface="+mn-lt"/>
                          <a:ea typeface="+mn-ea"/>
                          <a:cs typeface="+mn-cs"/>
                        </a:rPr>
                        <a:t>Earth Information System  (Digital Twin of Earth)</a:t>
                      </a:r>
                    </a:p>
                  </a:txBody>
                  <a:tcPr marT="91440" marB="9144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46232054"/>
                  </a:ext>
                </a:extLst>
              </a:tr>
            </a:tbl>
          </a:graphicData>
        </a:graphic>
      </p:graphicFrame>
      <p:pic>
        <p:nvPicPr>
          <p:cNvPr id="13" name="Picture 12">
            <a:extLst>
              <a:ext uri="{FF2B5EF4-FFF2-40B4-BE49-F238E27FC236}">
                <a16:creationId xmlns:a16="http://schemas.microsoft.com/office/drawing/2014/main" id="{70167F6F-2F78-24D1-FFEE-DE18E19CD7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410" t="1291" r="25772" b="68777"/>
          <a:stretch/>
        </p:blipFill>
        <p:spPr>
          <a:xfrm>
            <a:off x="3743100" y="0"/>
            <a:ext cx="4496250" cy="1408530"/>
          </a:xfrm>
          <a:prstGeom prst="rect">
            <a:avLst/>
          </a:prstGeom>
        </p:spPr>
      </p:pic>
      <p:sp>
        <p:nvSpPr>
          <p:cNvPr id="3" name="TextBox 2">
            <a:extLst>
              <a:ext uri="{FF2B5EF4-FFF2-40B4-BE49-F238E27FC236}">
                <a16:creationId xmlns:a16="http://schemas.microsoft.com/office/drawing/2014/main" id="{19E4FAA4-CD52-569B-EA12-03AD12475112}"/>
              </a:ext>
            </a:extLst>
          </p:cNvPr>
          <p:cNvSpPr txBox="1"/>
          <p:nvPr/>
        </p:nvSpPr>
        <p:spPr>
          <a:xfrm>
            <a:off x="9097412" y="1016336"/>
            <a:ext cx="3094588" cy="369332"/>
          </a:xfrm>
          <a:prstGeom prst="rect">
            <a:avLst/>
          </a:prstGeom>
          <a:noFill/>
        </p:spPr>
        <p:txBody>
          <a:bodyPr wrap="square">
            <a:spAutoFit/>
          </a:bodyPr>
          <a:lstStyle/>
          <a:p>
            <a:pPr algn="ctr"/>
            <a:r>
              <a:rPr lang="en-US" sz="1800" u="sng" dirty="0">
                <a:solidFill>
                  <a:schemeClr val="tx2">
                    <a:lumMod val="40000"/>
                    <a:lumOff val="60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https://snowglobe.illinois.edu/</a:t>
            </a:r>
            <a:endParaRPr lang="en-US" dirty="0">
              <a:solidFill>
                <a:schemeClr val="tx2">
                  <a:lumMod val="40000"/>
                  <a:lumOff val="60000"/>
                </a:schemeClr>
              </a:solidFill>
            </a:endParaRPr>
          </a:p>
        </p:txBody>
      </p:sp>
    </p:spTree>
    <p:extLst>
      <p:ext uri="{BB962C8B-B14F-4D97-AF65-F5344CB8AC3E}">
        <p14:creationId xmlns:p14="http://schemas.microsoft.com/office/powerpoint/2010/main" val="24693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947A-3E61-56CE-BD87-37137A81F314}"/>
              </a:ext>
            </a:extLst>
          </p:cNvPr>
          <p:cNvSpPr>
            <a:spLocks noGrp="1"/>
          </p:cNvSpPr>
          <p:nvPr>
            <p:ph type="title"/>
          </p:nvPr>
        </p:nvSpPr>
        <p:spPr>
          <a:xfrm>
            <a:off x="247018" y="32045"/>
            <a:ext cx="12192000" cy="533400"/>
          </a:xfrm>
        </p:spPr>
        <p:txBody>
          <a:bodyPr/>
          <a:lstStyle/>
          <a:p>
            <a:r>
              <a:rPr lang="en-US" dirty="0" err="1"/>
              <a:t>SnowGlobe</a:t>
            </a:r>
            <a:r>
              <a:rPr lang="en-US" dirty="0"/>
              <a:t> Mission Architecture</a:t>
            </a:r>
          </a:p>
        </p:txBody>
      </p:sp>
      <p:sp>
        <p:nvSpPr>
          <p:cNvPr id="4" name="Slide Number Placeholder 3">
            <a:extLst>
              <a:ext uri="{FF2B5EF4-FFF2-40B4-BE49-F238E27FC236}">
                <a16:creationId xmlns:a16="http://schemas.microsoft.com/office/drawing/2014/main" id="{0D6F0ABD-7072-F87A-116F-F6FFB7D5C45B}"/>
              </a:ext>
            </a:extLst>
          </p:cNvPr>
          <p:cNvSpPr>
            <a:spLocks noGrp="1"/>
          </p:cNvSpPr>
          <p:nvPr>
            <p:ph type="sldNum" sz="quarter" idx="12"/>
          </p:nvPr>
        </p:nvSpPr>
        <p:spPr/>
        <p:txBody>
          <a:bodyPr/>
          <a:lstStyle/>
          <a:p>
            <a:fld id="{B0D1B106-9B78-43E7-9216-5A30474DFCE2}" type="slidenum">
              <a:rPr lang="en-US" smtClean="0"/>
              <a:pPr/>
              <a:t>7</a:t>
            </a:fld>
            <a:endParaRPr lang="en-US" dirty="0"/>
          </a:p>
        </p:txBody>
      </p:sp>
      <p:pic>
        <p:nvPicPr>
          <p:cNvPr id="7" name="Picture 6" descr="Map&#10;&#10;Description automatically generated">
            <a:extLst>
              <a:ext uri="{FF2B5EF4-FFF2-40B4-BE49-F238E27FC236}">
                <a16:creationId xmlns:a16="http://schemas.microsoft.com/office/drawing/2014/main" id="{0A14548C-D732-3905-4C19-FBFA4A6CB99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45" r="-1"/>
          <a:stretch/>
        </p:blipFill>
        <p:spPr>
          <a:xfrm>
            <a:off x="-1948771" y="815295"/>
            <a:ext cx="5686005" cy="5672395"/>
          </a:xfrm>
          <a:prstGeom prst="flowChartDelay">
            <a:avLst/>
          </a:prstGeom>
        </p:spPr>
      </p:pic>
      <p:pic>
        <p:nvPicPr>
          <p:cNvPr id="9" name="Picture 8" descr="Diagram, engineering drawing&#10;&#10;Description automatically generated">
            <a:extLst>
              <a:ext uri="{FF2B5EF4-FFF2-40B4-BE49-F238E27FC236}">
                <a16:creationId xmlns:a16="http://schemas.microsoft.com/office/drawing/2014/main" id="{BCB2EAD0-600B-F6D5-9614-785504ACA342}"/>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41946" y="4364297"/>
            <a:ext cx="3245708" cy="2101233"/>
          </a:xfrm>
          <a:prstGeom prst="rect">
            <a:avLst/>
          </a:prstGeom>
        </p:spPr>
      </p:pic>
      <p:sp>
        <p:nvSpPr>
          <p:cNvPr id="11" name="TextBox 10">
            <a:extLst>
              <a:ext uri="{FF2B5EF4-FFF2-40B4-BE49-F238E27FC236}">
                <a16:creationId xmlns:a16="http://schemas.microsoft.com/office/drawing/2014/main" id="{7112A1E3-9620-6BDC-2417-086379C45C6C}"/>
              </a:ext>
            </a:extLst>
          </p:cNvPr>
          <p:cNvSpPr txBox="1"/>
          <p:nvPr/>
        </p:nvSpPr>
        <p:spPr>
          <a:xfrm>
            <a:off x="3666267" y="699149"/>
            <a:ext cx="8439072" cy="4616648"/>
          </a:xfrm>
          <a:prstGeom prst="rect">
            <a:avLst/>
          </a:prstGeom>
          <a:noFill/>
        </p:spPr>
        <p:txBody>
          <a:bodyPr wrap="square" rtlCol="0">
            <a:spAutoFit/>
          </a:bodyPr>
          <a:lstStyle/>
          <a:p>
            <a:pPr marL="342900" marR="0" lvl="0" indent="-342900" algn="l" defTabSz="914400" rtl="0" eaLnBrk="1" fontAlgn="base" latinLnBrk="0" hangingPunct="1">
              <a:spcBef>
                <a:spcPct val="0"/>
              </a:spcBef>
              <a:spcAft>
                <a:spcPts val="600"/>
              </a:spcAft>
              <a:buClrTx/>
              <a:buSzTx/>
              <a:buFont typeface="Arial"/>
              <a:buChar char="•"/>
              <a:tabLst/>
              <a:defRPr/>
            </a:pPr>
            <a:r>
              <a:rPr lang="en-US" dirty="0">
                <a:ea typeface="+mn-lt"/>
                <a:cs typeface="+mn-lt"/>
              </a:rPr>
              <a:t>Partnership between multiple universities, NASA Goddard and Capella Space</a:t>
            </a:r>
          </a:p>
          <a:p>
            <a:pPr marL="342900" marR="0" lvl="0" indent="-342900" algn="l" defTabSz="914400" rtl="0" eaLnBrk="1" fontAlgn="base" latinLnBrk="0" hangingPunct="1">
              <a:spcBef>
                <a:spcPct val="0"/>
              </a:spcBef>
              <a:spcAft>
                <a:spcPts val="600"/>
              </a:spcAft>
              <a:buClrTx/>
              <a:buSzTx/>
              <a:buFont typeface="Arial"/>
              <a:buChar char="•"/>
              <a:tabLst/>
              <a:defRPr/>
            </a:pPr>
            <a:r>
              <a:rPr lang="en-US" dirty="0">
                <a:ea typeface="+mn-lt"/>
                <a:cs typeface="+mn-lt"/>
              </a:rPr>
              <a:t>Pairs of X-Band (9.6 GHz) and Ku-Band (17.2 GHz) satellites</a:t>
            </a:r>
          </a:p>
          <a:p>
            <a:pPr marL="342900" marR="0" lvl="0" indent="-342900" algn="l" defTabSz="914400" rtl="0" eaLnBrk="1" fontAlgn="base" latinLnBrk="0" hangingPunct="1">
              <a:spcBef>
                <a:spcPct val="0"/>
              </a:spcBef>
              <a:spcAft>
                <a:spcPts val="600"/>
              </a:spcAft>
              <a:buClrTx/>
              <a:buSzTx/>
              <a:buFont typeface="Arial"/>
              <a:buChar char="•"/>
              <a:tabLst/>
              <a:defRPr/>
            </a:pPr>
            <a:r>
              <a:rPr lang="en-US" dirty="0">
                <a:ea typeface="+mn-lt"/>
                <a:cs typeface="+mn-lt"/>
              </a:rPr>
              <a:t>Initially 5 pairs (10 satellites) – can expand easily over time</a:t>
            </a:r>
          </a:p>
          <a:p>
            <a:pPr marL="342900" indent="-342900" fontAlgn="base">
              <a:spcBef>
                <a:spcPct val="0"/>
              </a:spcBef>
              <a:spcAft>
                <a:spcPts val="600"/>
              </a:spcAft>
              <a:buFont typeface="Arial"/>
              <a:buChar char="•"/>
              <a:defRPr/>
            </a:pPr>
            <a:r>
              <a:rPr lang="en-US" dirty="0">
                <a:ea typeface="+mn-lt"/>
                <a:cs typeface="+mn-lt"/>
              </a:rPr>
              <a:t>Observing same area on the ground with no more than 10 min delay</a:t>
            </a:r>
          </a:p>
          <a:p>
            <a:pPr marL="342900" indent="-342900" fontAlgn="base">
              <a:spcBef>
                <a:spcPct val="0"/>
              </a:spcBef>
              <a:spcAft>
                <a:spcPts val="600"/>
              </a:spcAft>
              <a:buFont typeface="Arial"/>
              <a:buChar char="•"/>
              <a:defRPr/>
            </a:pPr>
            <a:r>
              <a:rPr lang="en-US" dirty="0">
                <a:ea typeface="+mn-lt"/>
                <a:cs typeface="+mn-lt"/>
              </a:rPr>
              <a:t>Circular SSO 6am/6pm orbits enable observation before dawn (melt)</a:t>
            </a:r>
          </a:p>
          <a:p>
            <a:pPr marL="342900" marR="0" lvl="0" indent="-342900" algn="l" defTabSz="914400" rtl="0" eaLnBrk="1" fontAlgn="base" latinLnBrk="0" hangingPunct="1">
              <a:spcBef>
                <a:spcPct val="0"/>
              </a:spcBef>
              <a:spcAft>
                <a:spcPts val="600"/>
              </a:spcAft>
              <a:buClrTx/>
              <a:buSzTx/>
              <a:buFont typeface="Arial"/>
              <a:buChar char="•"/>
              <a:tabLst/>
              <a:defRPr/>
            </a:pPr>
            <a:r>
              <a:rPr lang="en-US" dirty="0">
                <a:ea typeface="+mn-lt"/>
                <a:cs typeface="+mn-lt"/>
              </a:rPr>
              <a:t>Near-Identical platform allows economies of scale and simpler design</a:t>
            </a:r>
          </a:p>
          <a:p>
            <a:pPr marL="342900" marR="0" lvl="0" indent="-342900" algn="l" defTabSz="914400" rtl="0" eaLnBrk="1" fontAlgn="base" latinLnBrk="0" hangingPunct="1">
              <a:spcBef>
                <a:spcPct val="0"/>
              </a:spcBef>
              <a:spcAft>
                <a:spcPts val="600"/>
              </a:spcAft>
              <a:buClrTx/>
              <a:buSzTx/>
              <a:buFont typeface="Arial"/>
              <a:buChar char="•"/>
              <a:tabLst/>
              <a:defRPr/>
            </a:pPr>
            <a:r>
              <a:rPr lang="en-US" dirty="0">
                <a:ea typeface="+mn-lt"/>
                <a:cs typeface="+mn-lt"/>
              </a:rPr>
              <a:t>Large reflector design coupled with high power </a:t>
            </a:r>
            <a:r>
              <a:rPr lang="en-US" dirty="0">
                <a:ea typeface="+mn-lt"/>
                <a:cs typeface="+mn-lt"/>
                <a:sym typeface="Wingdings" pitchFamily="2" charset="2"/>
              </a:rPr>
              <a:t> very good NESZ</a:t>
            </a:r>
          </a:p>
          <a:p>
            <a:pPr marL="342900" marR="0" lvl="0" indent="-342900" algn="l" defTabSz="914400" rtl="0" eaLnBrk="1" fontAlgn="base" latinLnBrk="0" hangingPunct="1">
              <a:spcBef>
                <a:spcPct val="0"/>
              </a:spcBef>
              <a:spcAft>
                <a:spcPts val="600"/>
              </a:spcAft>
              <a:buClrTx/>
              <a:buSzTx/>
              <a:buFont typeface="Arial"/>
              <a:buChar char="•"/>
              <a:tabLst/>
              <a:defRPr/>
            </a:pPr>
            <a:r>
              <a:rPr lang="en-US" dirty="0">
                <a:ea typeface="+mn-lt"/>
                <a:cs typeface="+mn-lt"/>
                <a:sym typeface="Wingdings" pitchFamily="2" charset="2"/>
              </a:rPr>
              <a:t>High TRL due to heavy reuse of proven / tested technologies</a:t>
            </a:r>
          </a:p>
          <a:p>
            <a:pPr marL="342900" marR="0" lvl="0" indent="-342900" algn="l" defTabSz="914400" rtl="0" eaLnBrk="1" fontAlgn="base" latinLnBrk="0" hangingPunct="1">
              <a:spcBef>
                <a:spcPct val="0"/>
              </a:spcBef>
              <a:spcAft>
                <a:spcPts val="600"/>
              </a:spcAft>
              <a:buClrTx/>
              <a:buSzTx/>
              <a:buFont typeface="Arial"/>
              <a:buChar char="•"/>
              <a:tabLst/>
              <a:defRPr/>
            </a:pPr>
            <a:r>
              <a:rPr lang="en-US" dirty="0">
                <a:ea typeface="+mn-lt"/>
                <a:cs typeface="+mn-lt"/>
                <a:sym typeface="Wingdings" pitchFamily="2" charset="2"/>
              </a:rPr>
              <a:t>Leveraging all of Capella SAR investments and Capella ground automation</a:t>
            </a:r>
          </a:p>
          <a:p>
            <a:pPr marL="342900" marR="0" lvl="0" indent="-342900" algn="l" defTabSz="914400" rtl="0" eaLnBrk="1" fontAlgn="base" latinLnBrk="0" hangingPunct="1">
              <a:spcBef>
                <a:spcPct val="0"/>
              </a:spcBef>
              <a:spcAft>
                <a:spcPts val="600"/>
              </a:spcAft>
              <a:buClrTx/>
              <a:buSzTx/>
              <a:buFont typeface="Arial"/>
              <a:buChar char="•"/>
              <a:tabLst/>
              <a:defRPr/>
            </a:pPr>
            <a:r>
              <a:rPr lang="en-US" dirty="0">
                <a:ea typeface="+mn-lt"/>
                <a:cs typeface="+mn-lt"/>
                <a:sym typeface="Wingdings" pitchFamily="2" charset="2"/>
              </a:rPr>
              <a:t>Leveraging  other ongoing technology: </a:t>
            </a:r>
            <a:r>
              <a:rPr lang="en-US" sz="1400" dirty="0">
                <a:ea typeface="+mn-lt"/>
                <a:cs typeface="+mn-lt"/>
                <a:sym typeface="Wingdings" pitchFamily="2" charset="2"/>
              </a:rPr>
              <a:t> </a:t>
            </a:r>
            <a:r>
              <a:rPr lang="en-US" b="1" dirty="0">
                <a:ea typeface="+mn-lt"/>
                <a:cs typeface="+mn-lt"/>
                <a:sym typeface="Wingdings" pitchFamily="2" charset="2"/>
              </a:rPr>
              <a:t>SNOWWI</a:t>
            </a:r>
            <a:r>
              <a:rPr lang="en-US" dirty="0">
                <a:ea typeface="+mn-lt"/>
                <a:cs typeface="+mn-lt"/>
                <a:sym typeface="Wingdings" pitchFamily="2" charset="2"/>
              </a:rPr>
              <a:t>; </a:t>
            </a:r>
            <a:r>
              <a:rPr lang="en-US" b="1" dirty="0">
                <a:ea typeface="+mn-lt"/>
                <a:cs typeface="+mn-lt"/>
                <a:sym typeface="Wingdings" pitchFamily="2" charset="2"/>
              </a:rPr>
              <a:t>SWESARR</a:t>
            </a:r>
            <a:r>
              <a:rPr lang="en-US" dirty="0">
                <a:ea typeface="+mn-lt"/>
                <a:cs typeface="+mn-lt"/>
                <a:sym typeface="Wingdings" pitchFamily="2" charset="2"/>
              </a:rPr>
              <a:t>; </a:t>
            </a:r>
            <a:r>
              <a:rPr lang="en-US" b="1" dirty="0">
                <a:ea typeface="+mn-lt"/>
                <a:cs typeface="+mn-lt"/>
                <a:sym typeface="Wingdings" pitchFamily="2" charset="2"/>
              </a:rPr>
              <a:t>SnowSAR</a:t>
            </a:r>
          </a:p>
          <a:p>
            <a:pPr marL="342900" marR="0" lvl="0" indent="-342900" algn="l" defTabSz="914400" rtl="0" eaLnBrk="1" fontAlgn="base" latinLnBrk="0" hangingPunct="1">
              <a:spcBef>
                <a:spcPct val="0"/>
              </a:spcBef>
              <a:spcAft>
                <a:spcPts val="600"/>
              </a:spcAft>
              <a:buClrTx/>
              <a:buSzTx/>
              <a:buFont typeface="Arial"/>
              <a:buChar char="•"/>
              <a:tabLst/>
              <a:defRPr/>
            </a:pPr>
            <a:endParaRPr lang="en-US" dirty="0">
              <a:ea typeface="+mn-lt"/>
              <a:cs typeface="+mn-lt"/>
              <a:sym typeface="Wingdings" pitchFamily="2" charset="2"/>
            </a:endParaRPr>
          </a:p>
          <a:p>
            <a:pPr marL="342900" marR="0" lvl="0" indent="-342900" algn="l" defTabSz="914400" rtl="0" eaLnBrk="1" fontAlgn="base" latinLnBrk="0" hangingPunct="1">
              <a:spcBef>
                <a:spcPct val="0"/>
              </a:spcBef>
              <a:spcAft>
                <a:spcPts val="600"/>
              </a:spcAft>
              <a:buClrTx/>
              <a:buSzTx/>
              <a:buFont typeface="Arial"/>
              <a:buChar char="•"/>
              <a:tabLst/>
              <a:defRPr/>
            </a:pPr>
            <a:endParaRPr lang="en-US" dirty="0">
              <a:ea typeface="+mn-lt"/>
              <a:cs typeface="+mn-lt"/>
            </a:endParaRPr>
          </a:p>
          <a:p>
            <a:pPr marR="0" lvl="0" algn="l" defTabSz="914400" rtl="0" eaLnBrk="1" fontAlgn="base" latinLnBrk="0" hangingPunct="1">
              <a:spcBef>
                <a:spcPct val="0"/>
              </a:spcBef>
              <a:spcAft>
                <a:spcPts val="600"/>
              </a:spcAft>
              <a:buClrTx/>
              <a:buSzTx/>
              <a:tabLst/>
              <a:defRPr/>
            </a:pPr>
            <a:endParaRPr lang="en-US" dirty="0">
              <a:ea typeface="+mn-lt"/>
              <a:cs typeface="+mn-lt"/>
            </a:endParaRPr>
          </a:p>
        </p:txBody>
      </p:sp>
      <p:sp>
        <p:nvSpPr>
          <p:cNvPr id="13" name="TextBox 12">
            <a:extLst>
              <a:ext uri="{FF2B5EF4-FFF2-40B4-BE49-F238E27FC236}">
                <a16:creationId xmlns:a16="http://schemas.microsoft.com/office/drawing/2014/main" id="{47B56EC7-79EA-162E-ABDB-C1A9A06EE737}"/>
              </a:ext>
            </a:extLst>
          </p:cNvPr>
          <p:cNvSpPr txBox="1"/>
          <p:nvPr/>
        </p:nvSpPr>
        <p:spPr>
          <a:xfrm>
            <a:off x="5765605" y="4321046"/>
            <a:ext cx="4132251" cy="2062103"/>
          </a:xfrm>
          <a:prstGeom prst="rect">
            <a:avLst/>
          </a:prstGeom>
          <a:noFill/>
        </p:spPr>
        <p:txBody>
          <a:bodyPr wrap="square">
            <a:spAutoFit/>
          </a:bodyPr>
          <a:lstStyle/>
          <a:p>
            <a:r>
              <a:rPr lang="en-US" sz="1600" u="sng" dirty="0">
                <a:ea typeface="+mn-lt"/>
                <a:cs typeface="+mn-lt"/>
                <a:sym typeface="Wingdings" pitchFamily="2" charset="2"/>
              </a:rPr>
              <a:t>Radar Parameters:</a:t>
            </a:r>
          </a:p>
          <a:p>
            <a:r>
              <a:rPr lang="en-US" sz="1600" dirty="0">
                <a:ea typeface="+mn-lt"/>
                <a:cs typeface="+mn-lt"/>
                <a:sym typeface="Wingdings" pitchFamily="2" charset="2"/>
              </a:rPr>
              <a:t>X-Band &amp; Ku-Band - VV &amp; VH</a:t>
            </a:r>
          </a:p>
          <a:p>
            <a:r>
              <a:rPr lang="en-US" sz="1600" dirty="0">
                <a:ea typeface="+mn-lt"/>
                <a:cs typeface="+mn-lt"/>
                <a:sym typeface="Wingdings" pitchFamily="2" charset="2"/>
              </a:rPr>
              <a:t>&lt; 50m resolution</a:t>
            </a:r>
          </a:p>
          <a:p>
            <a:r>
              <a:rPr lang="en-US" sz="1600" dirty="0">
                <a:ea typeface="+mn-lt"/>
                <a:cs typeface="+mn-lt"/>
                <a:sym typeface="Wingdings" pitchFamily="2" charset="2"/>
              </a:rPr>
              <a:t>10 x 1 m Reflector</a:t>
            </a:r>
          </a:p>
          <a:p>
            <a:r>
              <a:rPr lang="en-US" sz="1600" dirty="0">
                <a:ea typeface="+mn-lt"/>
                <a:cs typeface="+mn-lt"/>
                <a:sym typeface="Wingdings" pitchFamily="2" charset="2"/>
              </a:rPr>
              <a:t>400 W (X) / 800 W (Ku) Peak Tx Power</a:t>
            </a:r>
          </a:p>
          <a:p>
            <a:r>
              <a:rPr lang="en-US" sz="1600" dirty="0">
                <a:ea typeface="+mn-lt"/>
                <a:cs typeface="+mn-lt"/>
                <a:sym typeface="Wingdings" pitchFamily="2" charset="2"/>
              </a:rPr>
              <a:t>NESZ -32 to -23 dB (X) / -25 to -20 dB (Ku)</a:t>
            </a:r>
          </a:p>
          <a:p>
            <a:r>
              <a:rPr lang="en-US" sz="1600" dirty="0">
                <a:ea typeface="+mn-lt"/>
                <a:cs typeface="+mn-lt"/>
                <a:sym typeface="Wingdings" pitchFamily="2" charset="2"/>
              </a:rPr>
              <a:t>Radiometric uncertainty +/- 0.5 dB</a:t>
            </a:r>
          </a:p>
          <a:p>
            <a:r>
              <a:rPr lang="en-US" sz="1600" dirty="0">
                <a:ea typeface="+mn-lt"/>
                <a:cs typeface="+mn-lt"/>
                <a:sym typeface="Wingdings" pitchFamily="2" charset="2"/>
              </a:rPr>
              <a:t>~ 30% max orbital duty cycle</a:t>
            </a:r>
            <a:endParaRPr lang="en-US" sz="1600" dirty="0"/>
          </a:p>
        </p:txBody>
      </p:sp>
      <p:pic>
        <p:nvPicPr>
          <p:cNvPr id="14" name="Picture 10">
            <a:extLst>
              <a:ext uri="{FF2B5EF4-FFF2-40B4-BE49-F238E27FC236}">
                <a16:creationId xmlns:a16="http://schemas.microsoft.com/office/drawing/2014/main" id="{682D9B5E-9475-9276-6CDE-DE388BD80DA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79869" y="4426478"/>
            <a:ext cx="4198308" cy="1616227"/>
          </a:xfrm>
          <a:prstGeom prst="rect">
            <a:avLst/>
          </a:prstGeom>
          <a:ln w="28575">
            <a:solidFill>
              <a:schemeClr val="bg1"/>
            </a:solidFill>
          </a:ln>
        </p:spPr>
      </p:pic>
      <p:pic>
        <p:nvPicPr>
          <p:cNvPr id="15" name="Picture 14" descr="Logo&#10;&#10;Description automatically generated">
            <a:extLst>
              <a:ext uri="{FF2B5EF4-FFF2-40B4-BE49-F238E27FC236}">
                <a16:creationId xmlns:a16="http://schemas.microsoft.com/office/drawing/2014/main" id="{9D5652B4-2F8E-EEAB-B721-3F3FA25238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5303" y="-101659"/>
            <a:ext cx="2235845" cy="1062704"/>
          </a:xfrm>
          <a:prstGeom prst="rect">
            <a:avLst/>
          </a:prstGeom>
        </p:spPr>
      </p:pic>
    </p:spTree>
    <p:extLst>
      <p:ext uri="{BB962C8B-B14F-4D97-AF65-F5344CB8AC3E}">
        <p14:creationId xmlns:p14="http://schemas.microsoft.com/office/powerpoint/2010/main" val="1763485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49C2-B882-133F-09B4-37251D33B4ED}"/>
              </a:ext>
            </a:extLst>
          </p:cNvPr>
          <p:cNvSpPr>
            <a:spLocks noGrp="1"/>
          </p:cNvSpPr>
          <p:nvPr>
            <p:ph type="title"/>
          </p:nvPr>
        </p:nvSpPr>
        <p:spPr>
          <a:xfrm>
            <a:off x="1219200" y="164619"/>
            <a:ext cx="9913548" cy="533400"/>
          </a:xfrm>
        </p:spPr>
        <p:txBody>
          <a:bodyPr>
            <a:normAutofit/>
          </a:bodyPr>
          <a:lstStyle/>
          <a:p>
            <a:pPr algn="l"/>
            <a:r>
              <a:rPr lang="en-US" dirty="0" err="1">
                <a:latin typeface="+mn-lt"/>
                <a:cs typeface="Calibri"/>
              </a:rPr>
              <a:t>SnowGlobe</a:t>
            </a:r>
            <a:r>
              <a:rPr lang="en-US" dirty="0">
                <a:latin typeface="+mn-lt"/>
                <a:cs typeface="Calibri"/>
              </a:rPr>
              <a:t> Constellation</a:t>
            </a:r>
            <a:endParaRPr lang="en-US" dirty="0">
              <a:latin typeface="+mn-lt"/>
            </a:endParaRPr>
          </a:p>
        </p:txBody>
      </p:sp>
      <p:sp>
        <p:nvSpPr>
          <p:cNvPr id="4" name="Slide Number Placeholder 3">
            <a:extLst>
              <a:ext uri="{FF2B5EF4-FFF2-40B4-BE49-F238E27FC236}">
                <a16:creationId xmlns:a16="http://schemas.microsoft.com/office/drawing/2014/main" id="{964E37BF-D87E-FA48-54A4-88E1DDB329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E3753A-1A90-4AFC-8C9F-7EA60EA0F6CB}"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Arial" charset="0"/>
            </a:endParaRPr>
          </a:p>
        </p:txBody>
      </p:sp>
      <p:sp>
        <p:nvSpPr>
          <p:cNvPr id="5" name="Footer Placeholder 4">
            <a:extLst>
              <a:ext uri="{FF2B5EF4-FFF2-40B4-BE49-F238E27FC236}">
                <a16:creationId xmlns:a16="http://schemas.microsoft.com/office/drawing/2014/main" id="{7B17B0B1-CC45-2607-FE41-70ADBC8D7411}"/>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Arial" charset="0"/>
              </a:rPr>
              <a:t>GSFC and Partner Proprietary Information, Do Not Distribute or Copy</a:t>
            </a: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Arial" charset="0"/>
            </a:endParaRPr>
          </a:p>
        </p:txBody>
      </p:sp>
      <p:sp>
        <p:nvSpPr>
          <p:cNvPr id="3" name="Content Placeholder 2">
            <a:extLst>
              <a:ext uri="{FF2B5EF4-FFF2-40B4-BE49-F238E27FC236}">
                <a16:creationId xmlns:a16="http://schemas.microsoft.com/office/drawing/2014/main" id="{A2C750C7-19FC-9B79-41EF-683A79B8C59E}"/>
              </a:ext>
            </a:extLst>
          </p:cNvPr>
          <p:cNvSpPr>
            <a:spLocks noGrp="1"/>
          </p:cNvSpPr>
          <p:nvPr>
            <p:ph idx="4294967295"/>
          </p:nvPr>
        </p:nvSpPr>
        <p:spPr>
          <a:xfrm>
            <a:off x="6175718" y="5649927"/>
            <a:ext cx="5016843" cy="824728"/>
          </a:xfrm>
        </p:spPr>
        <p:txBody>
          <a:bodyPr>
            <a:normAutofit fontScale="92500" lnSpcReduction="20000"/>
          </a:bodyPr>
          <a:lstStyle/>
          <a:p>
            <a:pPr marL="0" indent="0" algn="ctr">
              <a:buNone/>
            </a:pPr>
            <a:r>
              <a:rPr lang="en-US" sz="2000" dirty="0"/>
              <a:t>A constellation provides flexibility in both spatial and temporal coverage that will enable the collection of global SWE data</a:t>
            </a:r>
          </a:p>
        </p:txBody>
      </p:sp>
      <p:sp>
        <p:nvSpPr>
          <p:cNvPr id="18" name="Content Placeholder 9">
            <a:extLst>
              <a:ext uri="{FF2B5EF4-FFF2-40B4-BE49-F238E27FC236}">
                <a16:creationId xmlns:a16="http://schemas.microsoft.com/office/drawing/2014/main" id="{B41BDCC9-FE89-3CB7-ABE6-3AC7DA10C484}"/>
              </a:ext>
            </a:extLst>
          </p:cNvPr>
          <p:cNvSpPr txBox="1">
            <a:spLocks/>
          </p:cNvSpPr>
          <p:nvPr/>
        </p:nvSpPr>
        <p:spPr>
          <a:xfrm>
            <a:off x="1038578" y="941234"/>
            <a:ext cx="10257607" cy="373731"/>
          </a:xfrm>
          <a:prstGeom prst="rect">
            <a:avLst/>
          </a:prstGeom>
        </p:spPr>
        <p:txBody>
          <a:bodyPr vert="horz" lIns="0" tIns="45720" rIns="0" bIns="45720" rtlCol="0">
            <a:noAutofit/>
          </a:bodyPr>
          <a:lstStyle>
            <a:lvl1pPr marL="342900" indent="-3429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marR="0" lvl="1" indent="0" algn="l" defTabSz="914400" rtl="0" eaLnBrk="1" fontAlgn="auto" latinLnBrk="0" hangingPunct="1">
              <a:lnSpc>
                <a:spcPct val="90000"/>
              </a:lnSpc>
              <a:spcBef>
                <a:spcPts val="200"/>
              </a:spcBef>
              <a:spcAft>
                <a:spcPts val="400"/>
              </a:spcAft>
              <a:buClr>
                <a:srgbClr val="1CADE4"/>
              </a:buClr>
              <a:buSzTx/>
              <a:buFont typeface="Calibri" pitchFamily="34" charset="0"/>
              <a:buNone/>
              <a:tabLst/>
              <a:defRPr/>
            </a:pPr>
            <a:r>
              <a:rPr lang="en-US" sz="2400" dirty="0">
                <a:solidFill>
                  <a:srgbClr val="A6891E"/>
                </a:solidFill>
                <a:latin typeface="Calibri" panose="020F0502020204030204"/>
              </a:rPr>
              <a:t>The constellation design provides flexibility and resiliency in performance </a:t>
            </a:r>
          </a:p>
          <a:p>
            <a:pPr marL="201168" lvl="1" indent="0">
              <a:buClr>
                <a:srgbClr val="1CADE4"/>
              </a:buClr>
              <a:buNone/>
              <a:defRPr/>
            </a:pPr>
            <a:r>
              <a:rPr lang="en-US" sz="2400" dirty="0">
                <a:solidFill>
                  <a:srgbClr val="A6891E"/>
                </a:solidFill>
                <a:latin typeface="Calibri" panose="020F0502020204030204"/>
              </a:rPr>
              <a:t>Meets the coverage requirements with graceful degradation </a:t>
            </a:r>
            <a:r>
              <a:rPr kumimoji="0" lang="en-US" sz="2400" b="0" i="0" u="none" strike="noStrike" kern="1200" cap="none" spc="0" normalizeH="0" baseline="0" noProof="0" dirty="0">
                <a:ln>
                  <a:noFill/>
                </a:ln>
                <a:solidFill>
                  <a:srgbClr val="A6891E"/>
                </a:solidFill>
                <a:effectLst/>
                <a:uLnTx/>
                <a:uFillTx/>
                <a:latin typeface="Calibri" panose="020F0502020204030204"/>
                <a:ea typeface="+mn-ea"/>
                <a:cs typeface="+mn-cs"/>
              </a:rPr>
              <a:t>and scientific benefit at all levels</a:t>
            </a:r>
          </a:p>
        </p:txBody>
      </p:sp>
      <p:grpSp>
        <p:nvGrpSpPr>
          <p:cNvPr id="11" name="Group 10">
            <a:extLst>
              <a:ext uri="{FF2B5EF4-FFF2-40B4-BE49-F238E27FC236}">
                <a16:creationId xmlns:a16="http://schemas.microsoft.com/office/drawing/2014/main" id="{5E4CB972-390D-07A9-9E01-C40E525BF149}"/>
              </a:ext>
            </a:extLst>
          </p:cNvPr>
          <p:cNvGrpSpPr/>
          <p:nvPr/>
        </p:nvGrpSpPr>
        <p:grpSpPr>
          <a:xfrm>
            <a:off x="6058663" y="1681097"/>
            <a:ext cx="5215804" cy="3968830"/>
            <a:chOff x="3870007" y="1313324"/>
            <a:chExt cx="5215804" cy="3968830"/>
          </a:xfrm>
        </p:grpSpPr>
        <p:graphicFrame>
          <p:nvGraphicFramePr>
            <p:cNvPr id="12" name="Chart 11">
              <a:extLst>
                <a:ext uri="{FF2B5EF4-FFF2-40B4-BE49-F238E27FC236}">
                  <a16:creationId xmlns:a16="http://schemas.microsoft.com/office/drawing/2014/main" id="{B691B580-F8E5-8EC1-EBC5-6D0E7FC46D23}"/>
                </a:ext>
              </a:extLst>
            </p:cNvPr>
            <p:cNvGraphicFramePr>
              <a:graphicFrameLocks/>
            </p:cNvGraphicFramePr>
            <p:nvPr>
              <p:extLst>
                <p:ext uri="{D42A27DB-BD31-4B8C-83A1-F6EECF244321}">
                  <p14:modId xmlns:p14="http://schemas.microsoft.com/office/powerpoint/2010/main" val="1043952604"/>
                </p:ext>
              </p:extLst>
            </p:nvPr>
          </p:nvGraphicFramePr>
          <p:xfrm>
            <a:off x="3870007" y="1681163"/>
            <a:ext cx="4451986" cy="3495674"/>
          </p:xfrm>
          <a:graphic>
            <a:graphicData uri="http://schemas.openxmlformats.org/drawingml/2006/chart">
              <c:chart xmlns:c="http://schemas.openxmlformats.org/drawingml/2006/chart" xmlns:r="http://schemas.openxmlformats.org/officeDocument/2006/relationships" r:id="rId2"/>
            </a:graphicData>
          </a:graphic>
        </p:graphicFrame>
        <p:grpSp>
          <p:nvGrpSpPr>
            <p:cNvPr id="13" name="Group 12">
              <a:extLst>
                <a:ext uri="{FF2B5EF4-FFF2-40B4-BE49-F238E27FC236}">
                  <a16:creationId xmlns:a16="http://schemas.microsoft.com/office/drawing/2014/main" id="{5EFD2E40-D16F-C749-0F89-CFC9FFC57E0E}"/>
                </a:ext>
              </a:extLst>
            </p:cNvPr>
            <p:cNvGrpSpPr/>
            <p:nvPr/>
          </p:nvGrpSpPr>
          <p:grpSpPr>
            <a:xfrm>
              <a:off x="4054674" y="1313324"/>
              <a:ext cx="5031137" cy="3968830"/>
              <a:chOff x="4054674" y="1313324"/>
              <a:chExt cx="5031137" cy="3968830"/>
            </a:xfrm>
          </p:grpSpPr>
          <p:sp>
            <p:nvSpPr>
              <p:cNvPr id="16" name="TextBox 15">
                <a:extLst>
                  <a:ext uri="{FF2B5EF4-FFF2-40B4-BE49-F238E27FC236}">
                    <a16:creationId xmlns:a16="http://schemas.microsoft.com/office/drawing/2014/main" id="{55A9785A-D341-26D4-7565-61F8BC8A2597}"/>
                  </a:ext>
                </a:extLst>
              </p:cNvPr>
              <p:cNvSpPr txBox="1"/>
              <p:nvPr/>
            </p:nvSpPr>
            <p:spPr>
              <a:xfrm rot="16200000">
                <a:off x="2483969" y="2884029"/>
                <a:ext cx="3510741" cy="369332"/>
              </a:xfrm>
              <a:prstGeom prst="rect">
                <a:avLst/>
              </a:prstGeom>
              <a:noFill/>
            </p:spPr>
            <p:txBody>
              <a:bodyPr wrap="square" rtlCol="0">
                <a:spAutoFit/>
              </a:bodyPr>
              <a:lstStyle/>
              <a:p>
                <a:r>
                  <a:rPr lang="en-US" dirty="0"/>
                  <a:t>% Max Seasonal Snow Extent</a:t>
                </a:r>
              </a:p>
            </p:txBody>
          </p:sp>
          <p:sp>
            <p:nvSpPr>
              <p:cNvPr id="19" name="TextBox 18">
                <a:extLst>
                  <a:ext uri="{FF2B5EF4-FFF2-40B4-BE49-F238E27FC236}">
                    <a16:creationId xmlns:a16="http://schemas.microsoft.com/office/drawing/2014/main" id="{695AA4EA-6ADF-1A20-F1E5-D3AA5C596200}"/>
                  </a:ext>
                </a:extLst>
              </p:cNvPr>
              <p:cNvSpPr txBox="1"/>
              <p:nvPr/>
            </p:nvSpPr>
            <p:spPr>
              <a:xfrm>
                <a:off x="4829695" y="4912822"/>
                <a:ext cx="4256116" cy="369332"/>
              </a:xfrm>
              <a:prstGeom prst="rect">
                <a:avLst/>
              </a:prstGeom>
              <a:noFill/>
            </p:spPr>
            <p:txBody>
              <a:bodyPr wrap="square" rtlCol="0">
                <a:spAutoFit/>
              </a:bodyPr>
              <a:lstStyle/>
              <a:p>
                <a:r>
                  <a:rPr lang="en-US" dirty="0"/>
                  <a:t>Days between Repeat Observations</a:t>
                </a:r>
              </a:p>
            </p:txBody>
          </p:sp>
        </p:grpSp>
      </p:grpSp>
      <p:cxnSp>
        <p:nvCxnSpPr>
          <p:cNvPr id="7" name="Straight Connector 6">
            <a:extLst>
              <a:ext uri="{FF2B5EF4-FFF2-40B4-BE49-F238E27FC236}">
                <a16:creationId xmlns:a16="http://schemas.microsoft.com/office/drawing/2014/main" id="{1DB206AD-E6BA-A972-5517-A8C9994766EE}"/>
              </a:ext>
            </a:extLst>
          </p:cNvPr>
          <p:cNvCxnSpPr>
            <a:cxnSpLocks/>
          </p:cNvCxnSpPr>
          <p:nvPr/>
        </p:nvCxnSpPr>
        <p:spPr>
          <a:xfrm>
            <a:off x="7137549" y="2683973"/>
            <a:ext cx="3228622"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C445E76-B536-614D-96EA-ECF25613CB7F}"/>
              </a:ext>
            </a:extLst>
          </p:cNvPr>
          <p:cNvSpPr txBox="1"/>
          <p:nvPr/>
        </p:nvSpPr>
        <p:spPr>
          <a:xfrm>
            <a:off x="10390353" y="2499307"/>
            <a:ext cx="583814" cy="369332"/>
          </a:xfrm>
          <a:prstGeom prst="rect">
            <a:avLst/>
          </a:prstGeom>
          <a:noFill/>
        </p:spPr>
        <p:txBody>
          <a:bodyPr wrap="none" rtlCol="0">
            <a:spAutoFit/>
          </a:bodyPr>
          <a:lstStyle/>
          <a:p>
            <a:r>
              <a:rPr lang="en-US" dirty="0"/>
              <a:t>90%</a:t>
            </a:r>
          </a:p>
        </p:txBody>
      </p:sp>
      <p:pic>
        <p:nvPicPr>
          <p:cNvPr id="8" name="Picture 7" descr="Diagram&#10;&#10;Description automatically generated">
            <a:extLst>
              <a:ext uri="{FF2B5EF4-FFF2-40B4-BE49-F238E27FC236}">
                <a16:creationId xmlns:a16="http://schemas.microsoft.com/office/drawing/2014/main" id="{3C71734E-C35C-34C4-3F7D-C20EAF7739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19200" y="2358069"/>
            <a:ext cx="4815281" cy="2960195"/>
          </a:xfrm>
          <a:prstGeom prst="rect">
            <a:avLst/>
          </a:prstGeom>
        </p:spPr>
      </p:pic>
      <p:sp>
        <p:nvSpPr>
          <p:cNvPr id="6" name="Content Placeholder 2">
            <a:extLst>
              <a:ext uri="{FF2B5EF4-FFF2-40B4-BE49-F238E27FC236}">
                <a16:creationId xmlns:a16="http://schemas.microsoft.com/office/drawing/2014/main" id="{027A6298-2DA6-CBBB-814E-0647743BCA2D}"/>
              </a:ext>
            </a:extLst>
          </p:cNvPr>
          <p:cNvSpPr txBox="1">
            <a:spLocks/>
          </p:cNvSpPr>
          <p:nvPr/>
        </p:nvSpPr>
        <p:spPr>
          <a:xfrm>
            <a:off x="1226486" y="5661054"/>
            <a:ext cx="5016843" cy="824728"/>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rgbClr val="004990"/>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004990"/>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00499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00499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00499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dirty="0"/>
              <a:t>The full constellation provides at 5-day maximum revisit frequency over 95% of the maximum snow extent (1-4 day revisit times over Canada)</a:t>
            </a:r>
          </a:p>
        </p:txBody>
      </p:sp>
      <p:cxnSp>
        <p:nvCxnSpPr>
          <p:cNvPr id="14" name="Straight Connector 13">
            <a:extLst>
              <a:ext uri="{FF2B5EF4-FFF2-40B4-BE49-F238E27FC236}">
                <a16:creationId xmlns:a16="http://schemas.microsoft.com/office/drawing/2014/main" id="{065DBA5B-8FAB-39A0-9BC4-B8F9B61BF1A4}"/>
              </a:ext>
            </a:extLst>
          </p:cNvPr>
          <p:cNvCxnSpPr>
            <a:cxnSpLocks/>
          </p:cNvCxnSpPr>
          <p:nvPr/>
        </p:nvCxnSpPr>
        <p:spPr>
          <a:xfrm>
            <a:off x="8750596" y="2753085"/>
            <a:ext cx="0" cy="2148524"/>
          </a:xfrm>
          <a:prstGeom prst="line">
            <a:avLst/>
          </a:prstGeom>
          <a:ln w="19050">
            <a:solidFill>
              <a:srgbClr val="7030A0"/>
            </a:solidFill>
            <a:prstDash val="dash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8C4A91E-721D-E5BF-CAE7-7D61F289364D}"/>
              </a:ext>
            </a:extLst>
          </p:cNvPr>
          <p:cNvSpPr txBox="1"/>
          <p:nvPr/>
        </p:nvSpPr>
        <p:spPr>
          <a:xfrm>
            <a:off x="8775472" y="2838206"/>
            <a:ext cx="2224520" cy="369332"/>
          </a:xfrm>
          <a:prstGeom prst="rect">
            <a:avLst/>
          </a:prstGeom>
          <a:noFill/>
        </p:spPr>
        <p:txBody>
          <a:bodyPr wrap="none" rtlCol="0">
            <a:spAutoFit/>
          </a:bodyPr>
          <a:lstStyle/>
          <a:p>
            <a:r>
              <a:rPr lang="en-US" i="1" dirty="0">
                <a:solidFill>
                  <a:srgbClr val="7030A0"/>
                </a:solidFill>
              </a:rPr>
              <a:t>graceful degradation</a:t>
            </a:r>
          </a:p>
        </p:txBody>
      </p:sp>
    </p:spTree>
    <p:extLst>
      <p:ext uri="{BB962C8B-B14F-4D97-AF65-F5344CB8AC3E}">
        <p14:creationId xmlns:p14="http://schemas.microsoft.com/office/powerpoint/2010/main" val="77655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02BFCF3-8425-F1DA-9B74-076413D4F6E6}"/>
              </a:ext>
            </a:extLst>
          </p:cNvPr>
          <p:cNvSpPr txBox="1">
            <a:spLocks/>
          </p:cNvSpPr>
          <p:nvPr/>
        </p:nvSpPr>
        <p:spPr>
          <a:xfrm>
            <a:off x="737118" y="831017"/>
            <a:ext cx="11454882" cy="1851201"/>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2800" b="1" kern="1200">
                <a:solidFill>
                  <a:srgbClr val="004990"/>
                </a:solidFill>
                <a:latin typeface="Arial" pitchFamily="34" charset="0"/>
                <a:ea typeface="+mj-ea"/>
                <a:cs typeface="Arial" pitchFamily="34" charset="0"/>
              </a:defRPr>
            </a:lvl1pPr>
          </a:lstStyle>
          <a:p>
            <a:pPr marL="342900" indent="-342900" algn="l">
              <a:lnSpc>
                <a:spcPct val="120000"/>
              </a:lnSpc>
              <a:spcBef>
                <a:spcPts val="0"/>
              </a:spcBef>
              <a:buFont typeface="Arial" panose="020B0604020202020204" pitchFamily="34" charset="0"/>
              <a:buChar char="•"/>
            </a:pPr>
            <a:r>
              <a:rPr lang="en-US" sz="2000" b="0" dirty="0">
                <a:latin typeface="+mn-lt"/>
                <a:ea typeface="+mn-lt"/>
                <a:cs typeface="+mn-lt"/>
              </a:rPr>
              <a:t>Most mature SWE retrieval method available</a:t>
            </a:r>
          </a:p>
          <a:p>
            <a:pPr marL="800100" lvl="1" indent="-342900">
              <a:lnSpc>
                <a:spcPct val="120000"/>
              </a:lnSpc>
              <a:buFont typeface="Arial" panose="020B0604020202020204" pitchFamily="34" charset="0"/>
              <a:buChar char="•"/>
            </a:pPr>
            <a:r>
              <a:rPr lang="en-US" sz="2000" dirty="0">
                <a:solidFill>
                  <a:srgbClr val="004990"/>
                </a:solidFill>
                <a:ea typeface="+mn-lt"/>
                <a:cs typeface="+mn-lt"/>
              </a:rPr>
              <a:t>Multiple field campaigns, in different snow types and instruments</a:t>
            </a:r>
          </a:p>
          <a:p>
            <a:pPr marL="800100" lvl="1" indent="-342900">
              <a:lnSpc>
                <a:spcPct val="120000"/>
              </a:lnSpc>
              <a:buFont typeface="Arial" panose="020B0604020202020204" pitchFamily="34" charset="0"/>
              <a:buChar char="•"/>
            </a:pPr>
            <a:r>
              <a:rPr lang="en-US" sz="2000" dirty="0">
                <a:solidFill>
                  <a:srgbClr val="004990"/>
                </a:solidFill>
                <a:ea typeface="+mn-lt"/>
                <a:cs typeface="+mn-lt"/>
              </a:rPr>
              <a:t>Decades of research and analysis by the entire community</a:t>
            </a:r>
          </a:p>
          <a:p>
            <a:pPr marL="800100" lvl="1" indent="-342900">
              <a:lnSpc>
                <a:spcPct val="120000"/>
              </a:lnSpc>
              <a:buFont typeface="Arial" panose="020B0604020202020204" pitchFamily="34" charset="0"/>
              <a:buChar char="•"/>
            </a:pPr>
            <a:r>
              <a:rPr lang="en-US" sz="2100" dirty="0">
                <a:solidFill>
                  <a:srgbClr val="004990"/>
                </a:solidFill>
                <a:ea typeface="+mn-lt"/>
                <a:cs typeface="+mn-lt"/>
              </a:rPr>
              <a:t>At least fourteen papers been published, with steady progress made discovering and solving challenges</a:t>
            </a:r>
          </a:p>
          <a:p>
            <a:pPr marL="342900" indent="-342900" algn="l">
              <a:lnSpc>
                <a:spcPct val="120000"/>
              </a:lnSpc>
              <a:spcBef>
                <a:spcPts val="0"/>
              </a:spcBef>
              <a:buFont typeface="Arial" panose="020B0604020202020204" pitchFamily="34" charset="0"/>
              <a:buChar char="•"/>
            </a:pPr>
            <a:r>
              <a:rPr lang="en-US" sz="2000" b="0" dirty="0">
                <a:latin typeface="+mn-lt"/>
                <a:ea typeface="+mn-lt"/>
                <a:cs typeface="+mn-lt"/>
              </a:rPr>
              <a:t>CoReH2O helped pioneer new field measurements and motivate the research community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600" b="1" i="0" u="none" strike="noStrike" kern="1200" cap="none" spc="0" normalizeH="0" baseline="0" noProof="0" dirty="0">
              <a:ln>
                <a:noFill/>
              </a:ln>
              <a:solidFill>
                <a:schemeClr val="tx1">
                  <a:lumMod val="75000"/>
                  <a:lumOff val="25000"/>
                </a:schemeClr>
              </a:solidFill>
              <a:effectLst/>
              <a:uLnTx/>
              <a:uFillTx/>
              <a:latin typeface="+mn-lt"/>
              <a:ea typeface="+mj-ea"/>
              <a:cs typeface="Arial" pitchFamily="34" charset="0"/>
            </a:endParaRPr>
          </a:p>
        </p:txBody>
      </p:sp>
      <p:sp>
        <p:nvSpPr>
          <p:cNvPr id="7" name="Title 1">
            <a:extLst>
              <a:ext uri="{FF2B5EF4-FFF2-40B4-BE49-F238E27FC236}">
                <a16:creationId xmlns:a16="http://schemas.microsoft.com/office/drawing/2014/main" id="{6C6755DB-76E1-F41D-A3F8-182E6FF3C7A5}"/>
              </a:ext>
            </a:extLst>
          </p:cNvPr>
          <p:cNvSpPr>
            <a:spLocks noGrp="1"/>
          </p:cNvSpPr>
          <p:nvPr>
            <p:ph type="title"/>
          </p:nvPr>
        </p:nvSpPr>
        <p:spPr>
          <a:xfrm>
            <a:off x="737118" y="152400"/>
            <a:ext cx="10730204" cy="533400"/>
          </a:xfrm>
        </p:spPr>
        <p:txBody>
          <a:bodyPr>
            <a:normAutofit fontScale="90000"/>
          </a:bodyPr>
          <a:lstStyle/>
          <a:p>
            <a:r>
              <a:rPr lang="en-US" dirty="0"/>
              <a:t>Retrieval of SWE from X- and Ku-backscatter: History &amp; Maturity</a:t>
            </a:r>
          </a:p>
        </p:txBody>
      </p:sp>
      <p:pic>
        <p:nvPicPr>
          <p:cNvPr id="11" name="Picture 10">
            <a:extLst>
              <a:ext uri="{FF2B5EF4-FFF2-40B4-BE49-F238E27FC236}">
                <a16:creationId xmlns:a16="http://schemas.microsoft.com/office/drawing/2014/main" id="{5D5451D9-6F17-EAC7-A138-108B7E4CB2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512" y="2665480"/>
            <a:ext cx="11454882" cy="4140886"/>
          </a:xfrm>
          <a:prstGeom prst="rect">
            <a:avLst/>
          </a:prstGeom>
        </p:spPr>
      </p:pic>
      <p:sp>
        <p:nvSpPr>
          <p:cNvPr id="15" name="TextBox 14">
            <a:extLst>
              <a:ext uri="{FF2B5EF4-FFF2-40B4-BE49-F238E27FC236}">
                <a16:creationId xmlns:a16="http://schemas.microsoft.com/office/drawing/2014/main" id="{EF036535-EA80-8062-561E-9D6C9C394A99}"/>
              </a:ext>
            </a:extLst>
          </p:cNvPr>
          <p:cNvSpPr txBox="1"/>
          <p:nvPr/>
        </p:nvSpPr>
        <p:spPr>
          <a:xfrm>
            <a:off x="5463937" y="6519446"/>
            <a:ext cx="6728063" cy="338554"/>
          </a:xfrm>
          <a:prstGeom prst="rect">
            <a:avLst/>
          </a:prstGeom>
          <a:solidFill>
            <a:schemeClr val="bg1"/>
          </a:solidFill>
        </p:spPr>
        <p:txBody>
          <a:bodyPr wrap="square">
            <a:spAutoFit/>
          </a:bodyPr>
          <a:lstStyle/>
          <a:p>
            <a:pPr marL="0" indent="0">
              <a:spcBef>
                <a:spcPts val="1200"/>
              </a:spcBef>
              <a:spcAft>
                <a:spcPts val="200"/>
              </a:spcAft>
              <a:buNone/>
            </a:pPr>
            <a:r>
              <a:rPr lang="en-US" sz="1600" dirty="0">
                <a:ea typeface="+mn-lt"/>
                <a:cs typeface="+mn-lt"/>
              </a:rPr>
              <a:t>Recent review paper (Tsang et al. 2022, </a:t>
            </a:r>
            <a:r>
              <a:rPr lang="en-US" sz="1600" i="1" dirty="0">
                <a:ea typeface="+mn-lt"/>
                <a:cs typeface="+mn-lt"/>
              </a:rPr>
              <a:t>The Cryosphere) </a:t>
            </a:r>
            <a:r>
              <a:rPr lang="en-US" sz="1600" dirty="0">
                <a:ea typeface="+mn-lt"/>
                <a:cs typeface="+mn-lt"/>
              </a:rPr>
              <a:t>details this progress</a:t>
            </a:r>
          </a:p>
        </p:txBody>
      </p:sp>
    </p:spTree>
    <p:extLst>
      <p:ext uri="{BB962C8B-B14F-4D97-AF65-F5344CB8AC3E}">
        <p14:creationId xmlns:p14="http://schemas.microsoft.com/office/powerpoint/2010/main" val="12051031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8A86784AD89947A84EC73E654192B6" ma:contentTypeVersion="0" ma:contentTypeDescription="Create a new document." ma:contentTypeScope="" ma:versionID="d5d17fdfd6ff971de032585b38f868d0">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B06D49DC-0B9A-4AA0-8377-C9E0A8F32FC1}">
  <ds:schemaRefs>
    <ds:schemaRef ds:uri="http://schemas.microsoft.com/sharepoint/v3/contenttype/forms"/>
  </ds:schemaRefs>
</ds:datastoreItem>
</file>

<file path=customXml/itemProps2.xml><?xml version="1.0" encoding="utf-8"?>
<ds:datastoreItem xmlns:ds="http://schemas.openxmlformats.org/officeDocument/2006/customXml" ds:itemID="{A2409550-96C3-4920-8C9E-DB10215EC5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DA9DBB0-8E79-43D0-9788-65FB359D20F5}">
  <ds:schemaRefs>
    <ds:schemaRef ds:uri="http://schemas.openxmlformats.org/package/2006/metadata/core-properties"/>
    <ds:schemaRef ds:uri="http://purl.org/dc/elements/1.1/"/>
    <ds:schemaRef ds:uri="http://purl.org/dc/terms/"/>
    <ds:schemaRef ds:uri="http://www.w3.org/XML/1998/namespace"/>
    <ds:schemaRef ds:uri="http://schemas.microsoft.com/office/infopath/2007/PartnerControls"/>
    <ds:schemaRef ds:uri="http://schemas.microsoft.com/office/2006/documentManagement/types"/>
    <ds:schemaRef ds:uri="http://purl.org/dc/dcmitype/"/>
    <ds:schemaRef ds:uri="http://schemas.microsoft.com/office/2006/metadata/propertie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32328</TotalTime>
  <Words>1595</Words>
  <Application>Microsoft Office PowerPoint</Application>
  <PresentationFormat>Widescreen</PresentationFormat>
  <Paragraphs>187</Paragraphs>
  <Slides>20</Slides>
  <Notes>11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Adobe Garamond Pro</vt:lpstr>
      <vt:lpstr>AGaramondPro-Regular</vt:lpstr>
      <vt:lpstr>Arial</vt:lpstr>
      <vt:lpstr>Arial Black</vt:lpstr>
      <vt:lpstr>Calibri</vt:lpstr>
      <vt:lpstr>Calibri Light</vt:lpstr>
      <vt:lpstr>Calibri-LightItalic</vt:lpstr>
      <vt:lpstr>Helvetica</vt:lpstr>
      <vt:lpstr>Lato</vt:lpstr>
      <vt:lpstr>Noto Sans</vt:lpstr>
      <vt:lpstr>Palatino Linotype</vt:lpstr>
      <vt:lpstr>Tenorite-Regular</vt:lpstr>
      <vt:lpstr>Times New Roman</vt:lpstr>
      <vt:lpstr>Wingdings</vt:lpstr>
      <vt:lpstr>Office Theme</vt:lpstr>
      <vt:lpstr>PowerPoint Presentation</vt:lpstr>
      <vt:lpstr>PowerPoint Presentation</vt:lpstr>
      <vt:lpstr>PowerPoint Presentation</vt:lpstr>
      <vt:lpstr>Energy Balance</vt:lpstr>
      <vt:lpstr>What measurements do we need?</vt:lpstr>
      <vt:lpstr>PowerPoint Presentation</vt:lpstr>
      <vt:lpstr>SnowGlobe Mission Architecture</vt:lpstr>
      <vt:lpstr>SnowGlobe Constellation</vt:lpstr>
      <vt:lpstr>Retrieval of SWE from X- and Ku-backscatter: History &amp; Maturity</vt:lpstr>
      <vt:lpstr>SnowGlobe SWE Retrieval Algorithm</vt:lpstr>
      <vt:lpstr>PowerPoint Presentation</vt:lpstr>
      <vt:lpstr>PowerPoint Presentation</vt:lpstr>
      <vt:lpstr>NASA Land Information System</vt:lpstr>
      <vt:lpstr>NASA LIS Observing System Simulation Experiment (OSSE)</vt:lpstr>
      <vt:lpstr>PowerPoint Presentation</vt:lpstr>
      <vt:lpstr>PowerPoint Presentation</vt:lpstr>
      <vt:lpstr>PowerPoint Presentation</vt:lpstr>
      <vt:lpstr>PowerPoint Presentation</vt:lpstr>
      <vt:lpstr>PowerPoint Presentation</vt:lpstr>
      <vt:lpstr>PowerPoint Presentation</vt:lpstr>
    </vt:vector>
  </TitlesOfParts>
  <Company>NASA/ODIN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Proposal Authorization Review template</dc:title>
  <dc:creator>Tracey E. Dickerson</dc:creator>
  <cp:lastModifiedBy>Barros, Ana</cp:lastModifiedBy>
  <cp:revision>463</cp:revision>
  <cp:lastPrinted>2013-09-25T19:09:35Z</cp:lastPrinted>
  <dcterms:created xsi:type="dcterms:W3CDTF">2014-09-23T19:27:15Z</dcterms:created>
  <dcterms:modified xsi:type="dcterms:W3CDTF">2024-08-14T14:11:37Z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0x010100DD8A86784AD89947A84EC73E654192B6</vt:lpwstr>
  </property>
</Properties>
</file>