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1916" r:id="rId2"/>
    <p:sldId id="8537" r:id="rId3"/>
    <p:sldId id="8540" r:id="rId4"/>
    <p:sldId id="1922" r:id="rId5"/>
    <p:sldId id="270" r:id="rId6"/>
    <p:sldId id="1855" r:id="rId7"/>
    <p:sldId id="1917" r:id="rId8"/>
    <p:sldId id="1847" r:id="rId9"/>
    <p:sldId id="8541" r:id="rId10"/>
    <p:sldId id="1860" r:id="rId11"/>
    <p:sldId id="1921" r:id="rId12"/>
    <p:sldId id="1838" r:id="rId13"/>
    <p:sldId id="8547" r:id="rId14"/>
    <p:sldId id="8546" r:id="rId15"/>
    <p:sldId id="853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654"/>
    <a:srgbClr val="EEB326"/>
    <a:srgbClr val="043552"/>
    <a:srgbClr val="08306B"/>
    <a:srgbClr val="000000"/>
    <a:srgbClr val="1272BD"/>
    <a:srgbClr val="A6A6A6"/>
    <a:srgbClr val="7E7E7E"/>
    <a:srgbClr val="808080"/>
    <a:srgbClr val="DD6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01"/>
    <p:restoredTop sz="94574"/>
  </p:normalViewPr>
  <p:slideViewPr>
    <p:cSldViewPr snapToGrid="0">
      <p:cViewPr>
        <p:scale>
          <a:sx n="100" d="100"/>
          <a:sy n="100" d="100"/>
        </p:scale>
        <p:origin x="23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7DAD3-1EE6-1640-84EA-849DC4AE336A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8A925-A723-5D49-B899-A9AEB8CC5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1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AB2E0-8E4A-F947-AA98-EB4368E4A9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7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64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6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8A925-A723-5D49-B899-A9AEB8CC5A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60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3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3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74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F5B5-73AD-2F11-DC51-E342506F9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F44C2-82A7-4A9C-0050-A93D58A45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24290-F877-DAD8-7B70-399F39FA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09303-EE80-D7B8-B64B-A796D00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39BA3-122E-B406-89BB-EB563830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0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04D5A-9667-8264-B9B8-83D91899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AC19A-00A7-A63E-4ED2-96FCAD6CC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6A549-24E7-23DB-727F-F7305DE8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560C-8255-C00F-1738-A83925278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D3B90-A0F5-E8FC-9036-AAE891D4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ADD55-5A2B-B97D-E012-186964EF6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3CE93-D36B-C5C1-B643-C8344D368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CF0F-1A69-ECFF-2EFA-78F92D5F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28837-176A-E54D-448F-2473E184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EC695-67A0-3038-144B-40ADA09D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17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399085" y="1548194"/>
            <a:ext cx="5486500" cy="4624007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04801" y="1548192"/>
            <a:ext cx="5515185" cy="462400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1" y="887652"/>
            <a:ext cx="11580784" cy="4670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aseline="0">
                <a:solidFill>
                  <a:srgbClr val="000000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04801" y="325010"/>
            <a:ext cx="11580785" cy="62714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DC8E8CA-0387-5849-8895-45B9316E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193" y="6489376"/>
            <a:ext cx="1102919" cy="27379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BE03449-5B3E-B042-B522-BA8124778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8407" y="6489376"/>
            <a:ext cx="7335187" cy="273797"/>
          </a:xfrm>
          <a:prstGeom prst="rect">
            <a:avLst/>
          </a:prstGeom>
        </p:spPr>
        <p:txBody>
          <a:bodyPr/>
          <a:lstStyle>
            <a:lvl1pPr algn="ctr">
              <a:defRPr sz="1067" b="0" i="0">
                <a:solidFill>
                  <a:schemeClr val="bg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Caltech/JPL Business Discreet. Competition Sensitive. Do not distribute without permission from the 830 Program Office.</a:t>
            </a:r>
          </a:p>
        </p:txBody>
      </p:sp>
    </p:spTree>
    <p:extLst>
      <p:ext uri="{BB962C8B-B14F-4D97-AF65-F5344CB8AC3E}">
        <p14:creationId xmlns:p14="http://schemas.microsoft.com/office/powerpoint/2010/main" val="290613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8E95-0E30-5763-AC6C-27EA9CD4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629BE-F90D-9CF6-3FFE-C953FEB12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88591-E095-B5FB-1025-1C4D7364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A74B6-77CB-B8C0-C517-471D935D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42B94-52E2-6B52-D788-A35AD63B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1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FAB4-C364-2B36-0D43-DCBC987A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780B4-19D0-823A-D691-7F2D226D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5E0B0-BB29-A218-9126-DB8D434F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4E25D-E144-ABA0-01FE-BA84CC76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40437-4088-3B52-3329-5FAE4EF9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3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7EA59-F3EF-F9A1-7385-5E2B4EAB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79213-6618-D92F-7129-E881387ED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7DFC1-5531-E6A4-CD01-0B54E550E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939AA-4040-592A-AE6D-76B88B96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1ACD8-5F07-F9A8-95CA-92C6A8E1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69200-8DA9-3BA3-E272-A76A3D43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9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2FEB-7E9C-4E5A-8A93-CBE62E25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39969-1844-EDE6-FDB9-A519AEEE6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ECFE3-0F06-42CD-189E-B0A681172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226DA-10FE-7F53-138B-453A7A5FF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CA91A-9B41-91A7-584F-96CE5B628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81FDF-DBFB-B986-0754-2E79F382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7CA4DA-B9AF-8D3E-49DE-36CFB37F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0E347-32DF-6B85-459C-C17E2546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5647-1628-022C-1AA8-8A563F5A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772C4-1467-DFD4-CCD9-96495501A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A0C97-96BA-7B62-900D-4740EF58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9C066-60D1-6C57-3E91-E2CBDACA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B9091-EF92-E4E3-E092-841974FC8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21AC1-5EB4-C2A7-A763-74B125281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87CFB-4CEA-2C3B-24B1-E5CA06F7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4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EDCA-762D-CC44-510A-61711F3D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1FA9C-A97F-99A3-8AB7-A06B7D049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5E956-654A-244B-132A-934CF2B41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09076-0701-8D64-415F-61E7B3FF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7B392-D03B-7B4C-6071-045824CA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9DB0C-71FC-DA54-80B8-84214B5E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1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EAF6-36A7-AB94-1A32-26D4C2BB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56935-8337-E02D-55FB-E466A6FAC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2B8E0-F4F2-4410-6EC2-3BD335BED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62A3A-74B3-7289-6201-D157F47C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7672D-EF83-42DA-F23F-811AE67A0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E8D-56FA-9083-3496-E3C687C91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0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860BCB-1DAF-05BD-EBFC-E75D4CAE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710DF-BA2A-9644-9232-095A48537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5E49F-B39C-46D2-48BE-56748C3A6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D112E-FFFE-2A44-B3D2-F4EF0A56AD69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BC5D0-B782-B4C0-61A6-A9AC6F66B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AB192-303D-BF42-85EF-7AA39B88E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C2C20-8DD1-D645-9B5E-CD87CBFF0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6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1.png"/><Relationship Id="rId7" Type="http://schemas.openxmlformats.org/officeDocument/2006/relationships/image" Target="../media/image85.png"/><Relationship Id="rId12" Type="http://schemas.openxmlformats.org/officeDocument/2006/relationships/image" Target="../media/image9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90.png"/><Relationship Id="rId5" Type="http://schemas.openxmlformats.org/officeDocument/2006/relationships/image" Target="../media/image35.png"/><Relationship Id="rId10" Type="http://schemas.openxmlformats.org/officeDocument/2006/relationships/image" Target="../media/image89.png"/><Relationship Id="rId4" Type="http://schemas.openxmlformats.org/officeDocument/2006/relationships/image" Target="../media/image34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7" Type="http://schemas.openxmlformats.org/officeDocument/2006/relationships/image" Target="../media/image60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1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0.png"/><Relationship Id="rId21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Relationship Id="rId9" Type="http://schemas.openxmlformats.org/officeDocument/2006/relationships/image" Target="../media/image31.emf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E3A2-0A06-0B4D-8D58-F253EC143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3" y="28287"/>
            <a:ext cx="11933694" cy="1892613"/>
          </a:xfrm>
          <a:ln w="3810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Mission Concept for Measuring Mountain Snow Using P-band Signals of Opportunity: </a:t>
            </a:r>
            <a:r>
              <a:rPr lang="en-US" sz="3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SnoWatch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D97C7-C41B-0C4E-8945-4571E316E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8438" y="2079770"/>
            <a:ext cx="9324815" cy="1655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Steve Margulis, Jessica Lundquist, Simon Yueh, Elias </a:t>
            </a:r>
            <a:r>
              <a:rPr lang="en-US" dirty="0" err="1">
                <a:latin typeface="+mj-lt"/>
              </a:rPr>
              <a:t>Deeb</a:t>
            </a:r>
            <a:r>
              <a:rPr lang="en-US" dirty="0">
                <a:latin typeface="+mj-lt"/>
              </a:rPr>
              <a:t>, Jeff Dozier, Kelly Elder, Dara </a:t>
            </a:r>
            <a:r>
              <a:rPr lang="en-US" dirty="0" err="1">
                <a:latin typeface="+mj-lt"/>
              </a:rPr>
              <a:t>Entekhabi</a:t>
            </a:r>
            <a:r>
              <a:rPr lang="en-US" dirty="0">
                <a:latin typeface="+mj-lt"/>
              </a:rPr>
              <a:t>, Manuela </a:t>
            </a:r>
            <a:r>
              <a:rPr lang="en-US" dirty="0" err="1">
                <a:latin typeface="+mj-lt"/>
              </a:rPr>
              <a:t>Girotto</a:t>
            </a:r>
            <a:r>
              <a:rPr lang="en-US" dirty="0">
                <a:latin typeface="+mj-lt"/>
              </a:rPr>
              <a:t>, Ethan Gutmann, Adrian </a:t>
            </a:r>
            <a:r>
              <a:rPr lang="en-US" dirty="0" err="1">
                <a:latin typeface="+mj-lt"/>
              </a:rPr>
              <a:t>Harpold</a:t>
            </a:r>
            <a:r>
              <a:rPr lang="en-US" dirty="0">
                <a:latin typeface="+mj-lt"/>
              </a:rPr>
              <a:t>, Mimi Hughes, Dennis </a:t>
            </a:r>
            <a:r>
              <a:rPr lang="en-US" dirty="0" err="1">
                <a:latin typeface="+mj-lt"/>
              </a:rPr>
              <a:t>Lettenmaier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Dongyue</a:t>
            </a:r>
            <a:r>
              <a:rPr lang="en-US" dirty="0">
                <a:latin typeface="+mj-lt"/>
              </a:rPr>
              <a:t> Li, Glen Liston, Keith Musselman, McKenzie Skiles, Rashmi Shah, </a:t>
            </a:r>
            <a:r>
              <a:rPr lang="en-US" dirty="0" err="1">
                <a:latin typeface="+mj-lt"/>
              </a:rPr>
              <a:t>Xiaolan</a:t>
            </a:r>
            <a:r>
              <a:rPr lang="en-US" dirty="0">
                <a:latin typeface="+mj-lt"/>
              </a:rPr>
              <a:t> Xu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15C6CB-071D-EC4B-B6E3-E87E334289FE}"/>
              </a:ext>
            </a:extLst>
          </p:cNvPr>
          <p:cNvGrpSpPr/>
          <p:nvPr/>
        </p:nvGrpSpPr>
        <p:grpSpPr>
          <a:xfrm>
            <a:off x="58452" y="2997533"/>
            <a:ext cx="11830293" cy="2478722"/>
            <a:chOff x="58452" y="4375229"/>
            <a:chExt cx="11830293" cy="24787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BD9860D-5614-B54D-A6A9-B7D9CF7602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42880" y="5156791"/>
              <a:ext cx="3454215" cy="816172"/>
              <a:chOff x="4554170" y="5205015"/>
              <a:chExt cx="2902451" cy="685800"/>
            </a:xfrm>
          </p:grpSpPr>
          <p:pic>
            <p:nvPicPr>
              <p:cNvPr id="34" name="Picture 33" descr="ucla_cw_lg">
                <a:extLst>
                  <a:ext uri="{FF2B5EF4-FFF2-40B4-BE49-F238E27FC236}">
                    <a16:creationId xmlns:a16="http://schemas.microsoft.com/office/drawing/2014/main" id="{1E676EEE-2323-D941-94FB-31CD10824D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170" y="5205015"/>
                <a:ext cx="1486639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4" descr="JPL-logo_Stacked_RedBlack-RGB_small_040615.eps">
                <a:extLst>
                  <a:ext uri="{FF2B5EF4-FFF2-40B4-BE49-F238E27FC236}">
                    <a16:creationId xmlns:a16="http://schemas.microsoft.com/office/drawing/2014/main" id="{556A0AE9-E321-C14F-AA49-3DA0D2F756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678"/>
              <a:stretch/>
            </p:blipFill>
            <p:spPr>
              <a:xfrm>
                <a:off x="6132893" y="5286502"/>
                <a:ext cx="1323728" cy="457200"/>
              </a:xfrm>
              <a:prstGeom prst="rect">
                <a:avLst/>
              </a:prstGeom>
            </p:spPr>
          </p:pic>
        </p:grpSp>
        <p:pic>
          <p:nvPicPr>
            <p:cNvPr id="22" name="Picture 6" descr="University Marks | UC Santa Barbara | Brand Guidelines">
              <a:extLst>
                <a:ext uri="{FF2B5EF4-FFF2-40B4-BE49-F238E27FC236}">
                  <a16:creationId xmlns:a16="http://schemas.microsoft.com/office/drawing/2014/main" id="{1CFA5175-4A38-5942-9713-223E52ABF8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0" t="16366" r="10000" b="70421"/>
            <a:stretch/>
          </p:blipFill>
          <p:spPr bwMode="auto">
            <a:xfrm>
              <a:off x="7417647" y="5143504"/>
              <a:ext cx="3150974" cy="347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4FE8817-FFCB-984C-8C72-9D248A31745F}"/>
                </a:ext>
              </a:extLst>
            </p:cNvPr>
            <p:cNvGrpSpPr/>
            <p:nvPr/>
          </p:nvGrpSpPr>
          <p:grpSpPr>
            <a:xfrm>
              <a:off x="3831492" y="5979959"/>
              <a:ext cx="4468055" cy="873992"/>
              <a:chOff x="3866379" y="5984008"/>
              <a:chExt cx="4468055" cy="873992"/>
            </a:xfrm>
          </p:grpSpPr>
          <p:pic>
            <p:nvPicPr>
              <p:cNvPr id="31" name="Picture 4" descr="upload.wikimedia.org/wikipedia/commons/d/dd/Col...">
                <a:extLst>
                  <a:ext uri="{FF2B5EF4-FFF2-40B4-BE49-F238E27FC236}">
                    <a16:creationId xmlns:a16="http://schemas.microsoft.com/office/drawing/2014/main" id="{9BC09A9B-E011-A147-BAC1-25225DA846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6379" y="5984008"/>
                <a:ext cx="873992" cy="873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2">
                <a:extLst>
                  <a:ext uri="{FF2B5EF4-FFF2-40B4-BE49-F238E27FC236}">
                    <a16:creationId xmlns:a16="http://schemas.microsoft.com/office/drawing/2014/main" id="{569B833A-577D-E64A-90B6-8FB4136946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135" y="5984074"/>
                <a:ext cx="784299" cy="869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6" descr="Home | technology childcare centers">
                <a:extLst>
                  <a:ext uri="{FF2B5EF4-FFF2-40B4-BE49-F238E27FC236}">
                    <a16:creationId xmlns:a16="http://schemas.microsoft.com/office/drawing/2014/main" id="{A39907CD-2EF9-CB45-8345-46D0445810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1592" y="6104676"/>
                <a:ext cx="2388282" cy="534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18" descr="Logo • Brand Guidelines">
              <a:extLst>
                <a:ext uri="{FF2B5EF4-FFF2-40B4-BE49-F238E27FC236}">
                  <a16:creationId xmlns:a16="http://schemas.microsoft.com/office/drawing/2014/main" id="{87292FE2-1ED3-9449-8BAA-F27292454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6936" y="5394287"/>
              <a:ext cx="3166954" cy="98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8DA2133-020A-7C4A-B6D3-0A7393387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452" y="5660086"/>
              <a:ext cx="1639182" cy="1188720"/>
            </a:xfrm>
            <a:prstGeom prst="rect">
              <a:avLst/>
            </a:prstGeom>
          </p:spPr>
        </p:pic>
        <p:pic>
          <p:nvPicPr>
            <p:cNvPr id="26" name="Picture 32" descr="Noaa vectors free download graphic art designs">
              <a:extLst>
                <a:ext uri="{FF2B5EF4-FFF2-40B4-BE49-F238E27FC236}">
                  <a16:creationId xmlns:a16="http://schemas.microsoft.com/office/drawing/2014/main" id="{6FDF386A-0EF0-8F44-83F1-50DB17B25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07" y="4375229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4" descr="Colorado State University – Logos Download">
              <a:extLst>
                <a:ext uri="{FF2B5EF4-FFF2-40B4-BE49-F238E27FC236}">
                  <a16:creationId xmlns:a16="http://schemas.microsoft.com/office/drawing/2014/main" id="{CECA86B6-B76C-2D4F-A980-3EBA4D674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9173" y="5369710"/>
              <a:ext cx="1143001" cy="142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6">
              <a:extLst>
                <a:ext uri="{FF2B5EF4-FFF2-40B4-BE49-F238E27FC236}">
                  <a16:creationId xmlns:a16="http://schemas.microsoft.com/office/drawing/2014/main" id="{32ED9EDF-EA4A-2548-A668-BB5F6C2AB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362" y="4973143"/>
              <a:ext cx="18587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0" descr="Institute of Arctic and Alpine Research - Wikipedia">
              <a:extLst>
                <a:ext uri="{FF2B5EF4-FFF2-40B4-BE49-F238E27FC236}">
                  <a16:creationId xmlns:a16="http://schemas.microsoft.com/office/drawing/2014/main" id="{4D0268C3-3CB3-8041-B87B-83EC46C7C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744" y="4375229"/>
              <a:ext cx="114300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2">
              <a:extLst>
                <a:ext uri="{FF2B5EF4-FFF2-40B4-BE49-F238E27FC236}">
                  <a16:creationId xmlns:a16="http://schemas.microsoft.com/office/drawing/2014/main" id="{CD7A8221-5F5E-EF45-96C2-8B9CCFE9B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512" y="6114368"/>
              <a:ext cx="2014049" cy="52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Our structure | National Center for Atmospheric Research">
            <a:extLst>
              <a:ext uri="{FF2B5EF4-FFF2-40B4-BE49-F238E27FC236}">
                <a16:creationId xmlns:a16="http://schemas.microsoft.com/office/drawing/2014/main" id="{E41709F3-DFAD-8A45-A2EA-83C8A4A7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98" y="4885461"/>
            <a:ext cx="1993892" cy="5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ACBF74E-7848-5556-7540-FFFC7F7DDEB3}"/>
              </a:ext>
            </a:extLst>
          </p:cNvPr>
          <p:cNvSpPr txBox="1">
            <a:spLocks/>
          </p:cNvSpPr>
          <p:nvPr/>
        </p:nvSpPr>
        <p:spPr>
          <a:xfrm>
            <a:off x="1420929" y="5841567"/>
            <a:ext cx="9324815" cy="988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NASA Community Snow Meeting (Boulder, CO)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14-15 August 2024</a:t>
            </a:r>
          </a:p>
        </p:txBody>
      </p:sp>
    </p:spTree>
    <p:extLst>
      <p:ext uri="{BB962C8B-B14F-4D97-AF65-F5344CB8AC3E}">
        <p14:creationId xmlns:p14="http://schemas.microsoft.com/office/powerpoint/2010/main" val="2377920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336CC0B-3580-AD3B-6321-4F3878C5D089}"/>
                  </a:ext>
                </a:extLst>
              </p:cNvPr>
              <p:cNvSpPr txBox="1"/>
              <p:nvPr/>
            </p:nvSpPr>
            <p:spPr>
              <a:xfrm>
                <a:off x="343744" y="735226"/>
                <a:ext cx="1150451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/>
                  <a:t> phase delay corresponds to a wavelength-dependent SWE change. 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336CC0B-3580-AD3B-6321-4F3878C5D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4" y="735226"/>
                <a:ext cx="11504512" cy="400110"/>
              </a:xfrm>
              <a:prstGeom prst="rect">
                <a:avLst/>
              </a:prstGeom>
              <a:blipFill>
                <a:blip r:embed="rId2"/>
                <a:stretch>
                  <a:fillRect l="-330" t="-6061" b="-242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822BC63-25B7-99AA-81FF-6D5DE408F63F}"/>
              </a:ext>
            </a:extLst>
          </p:cNvPr>
          <p:cNvSpPr txBox="1"/>
          <p:nvPr/>
        </p:nvSpPr>
        <p:spPr>
          <a:xfrm>
            <a:off x="194285" y="105438"/>
            <a:ext cx="11304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Interferometry: Phase wrapping (and benefits of P-band)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C2F0535-B33D-0432-42FD-373CCB7AEDAE}"/>
                  </a:ext>
                </a:extLst>
              </p:cNvPr>
              <p:cNvSpPr txBox="1"/>
              <p:nvPr/>
            </p:nvSpPr>
            <p:spPr>
              <a:xfrm>
                <a:off x="3746156" y="1334526"/>
                <a:ext cx="4699687" cy="4590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𝑠𝑛𝑜𝑤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=−2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𝑠𝑛𝑜𝑤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𝑠𝑛𝑜𝑤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C2F0535-B33D-0432-42FD-373CCB7AE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156" y="1334526"/>
                <a:ext cx="4699687" cy="4590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0263DF69-0EED-FB93-701E-95DB075537F4}"/>
              </a:ext>
            </a:extLst>
          </p:cNvPr>
          <p:cNvGrpSpPr/>
          <p:nvPr/>
        </p:nvGrpSpPr>
        <p:grpSpPr>
          <a:xfrm>
            <a:off x="693436" y="1838847"/>
            <a:ext cx="10805125" cy="3283163"/>
            <a:chOff x="197740" y="1885881"/>
            <a:chExt cx="10805125" cy="32831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951C9E-CD9F-5B57-0CE1-90DECC863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269"/>
            <a:stretch/>
          </p:blipFill>
          <p:spPr>
            <a:xfrm>
              <a:off x="197740" y="1968644"/>
              <a:ext cx="3615671" cy="3200400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428D6C7-8D71-B3E9-A020-5BC06C20754C}"/>
                </a:ext>
              </a:extLst>
            </p:cNvPr>
            <p:cNvGrpSpPr/>
            <p:nvPr/>
          </p:nvGrpSpPr>
          <p:grpSpPr>
            <a:xfrm>
              <a:off x="3776173" y="1885881"/>
              <a:ext cx="3300317" cy="3283163"/>
              <a:chOff x="3967089" y="1885881"/>
              <a:chExt cx="3300317" cy="328316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16BFF87-F4AB-71AD-EA63-ECB170D4E4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516" r="15143"/>
              <a:stretch/>
            </p:blipFill>
            <p:spPr>
              <a:xfrm>
                <a:off x="3967089" y="1968644"/>
                <a:ext cx="3300317" cy="3200400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8DF7E44-AA0F-25D9-C9EB-FA8909077F09}"/>
                  </a:ext>
                </a:extLst>
              </p:cNvPr>
              <p:cNvGrpSpPr/>
              <p:nvPr/>
            </p:nvGrpSpPr>
            <p:grpSpPr>
              <a:xfrm>
                <a:off x="4341448" y="1885881"/>
                <a:ext cx="2690724" cy="1568713"/>
                <a:chOff x="4749308" y="1885881"/>
                <a:chExt cx="2690724" cy="1568713"/>
              </a:xfrm>
            </p:grpSpPr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34EB26A1-D9BC-085B-3E5E-7B43595FF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49308" y="3454594"/>
                  <a:ext cx="36576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0EAF5E41-E736-5327-FD4E-6BA3B68444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18266" y="2271349"/>
                      <a:ext cx="1221766" cy="443135"/>
                    </a:xfrm>
                    <a:prstGeom prst="rect">
                      <a:avLst/>
                    </a:prstGeom>
                    <a:solidFill>
                      <a:schemeClr val="bg1">
                        <a:alpha val="85000"/>
                      </a:schemeClr>
                    </a:solidFill>
                    <a:ln w="22225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120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SWE</m:t>
                                    </m:r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rad</m:t>
                                    </m:r>
                                  </m:den>
                                </m:f>
                              </m:e>
                            </m:d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9756582C-B68C-5ED9-FEB2-693D6B7004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18266" y="2271349"/>
                      <a:ext cx="1221766" cy="44313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0811"/>
                      </a:stretch>
                    </a:blipFill>
                    <a:ln w="22225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DC06D738-1387-047F-76DD-1A68DE77FB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86262" y="1885881"/>
                      <a:ext cx="1569599" cy="3385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𝒔𝒏𝒐𝒘</m:t>
                              </m:r>
                            </m:sub>
                          </m:sSub>
                        </m:oMath>
                      </a14:m>
                      <a:r>
                        <a:rPr lang="en-US" sz="1600" b="1" dirty="0"/>
                        <a:t> (L-band)</a:t>
                      </a:r>
                    </a:p>
                  </p:txBody>
                </p:sp>
              </mc:Choice>
              <mc:Fallback xmlns="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5BE42D44-39A5-EE22-F923-9676CC5008D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86262" y="1885881"/>
                      <a:ext cx="1569599" cy="33855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t="-7143" b="-1785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47BC9C4-D31C-8593-94B7-16B4F6BBFF63}"/>
                </a:ext>
              </a:extLst>
            </p:cNvPr>
            <p:cNvGrpSpPr/>
            <p:nvPr/>
          </p:nvGrpSpPr>
          <p:grpSpPr>
            <a:xfrm>
              <a:off x="7052822" y="1885881"/>
              <a:ext cx="3950043" cy="3283163"/>
              <a:chOff x="7211846" y="1885881"/>
              <a:chExt cx="3950043" cy="328316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580721F-ED35-9602-48F2-C9098C4522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433"/>
              <a:stretch/>
            </p:blipFill>
            <p:spPr>
              <a:xfrm>
                <a:off x="7211846" y="1968644"/>
                <a:ext cx="3950043" cy="320040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BAC03D7-B03A-2B67-A37E-458D5EB70B18}"/>
                  </a:ext>
                </a:extLst>
              </p:cNvPr>
              <p:cNvGrpSpPr/>
              <p:nvPr/>
            </p:nvGrpSpPr>
            <p:grpSpPr>
              <a:xfrm>
                <a:off x="7591561" y="1885881"/>
                <a:ext cx="2684195" cy="1575020"/>
                <a:chOff x="8572102" y="1885881"/>
                <a:chExt cx="2684195" cy="157502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9C0B1623-711E-12C5-9C96-213174A37A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20403" y="2271349"/>
                      <a:ext cx="1235894" cy="443135"/>
                    </a:xfrm>
                    <a:prstGeom prst="rect">
                      <a:avLst/>
                    </a:prstGeom>
                    <a:solidFill>
                      <a:schemeClr val="bg1">
                        <a:alpha val="85000"/>
                      </a:schemeClr>
                    </a:solidFill>
                    <a:ln w="254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SWE</m:t>
                                    </m:r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rad</m:t>
                                    </m:r>
                                  </m:den>
                                </m:f>
                              </m:e>
                            </m:d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134F2BA2-399F-6E5B-2690-9E14C36516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020403" y="2271349"/>
                      <a:ext cx="1235894" cy="44313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10811"/>
                      </a:stretch>
                    </a:blipFill>
                    <a:ln w="254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23803AB7-6D42-BF30-BC3B-6A1B5F2569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2102" y="3460901"/>
                  <a:ext cx="118872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4A9DC92B-F767-2EE7-38E0-9756348FC6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66462" y="1885881"/>
                      <a:ext cx="1569599" cy="3385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𝒔𝒏𝒐𝒘</m:t>
                              </m:r>
                            </m:sub>
                          </m:sSub>
                        </m:oMath>
                      </a14:m>
                      <a:r>
                        <a:rPr lang="en-US" sz="1600" b="1" dirty="0"/>
                        <a:t> (P-band)</a:t>
                      </a:r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91F76C71-DB1F-1495-DC97-5CBE466DE27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66462" y="1885881"/>
                      <a:ext cx="1569599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t="-7143" b="-1785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D0E9023-6F86-A378-85D5-D0D1566D3FC6}"/>
                </a:ext>
              </a:extLst>
            </p:cNvPr>
            <p:cNvGrpSpPr/>
            <p:nvPr/>
          </p:nvGrpSpPr>
          <p:grpSpPr>
            <a:xfrm>
              <a:off x="874912" y="1885881"/>
              <a:ext cx="2691026" cy="1570583"/>
              <a:chOff x="1158444" y="1885881"/>
              <a:chExt cx="2691026" cy="157058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31A25A-133D-36EF-3CEF-88A7F96F3C9B}"/>
                  </a:ext>
                </a:extLst>
              </p:cNvPr>
              <p:cNvGrpSpPr/>
              <p:nvPr/>
            </p:nvGrpSpPr>
            <p:grpSpPr>
              <a:xfrm>
                <a:off x="1751103" y="1885881"/>
                <a:ext cx="2098367" cy="832020"/>
                <a:chOff x="1751103" y="1885881"/>
                <a:chExt cx="2098367" cy="83202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ECF4F5E6-16D4-78F2-EB68-1B44E8BC63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94470" y="2274766"/>
                      <a:ext cx="1255000" cy="443135"/>
                    </a:xfrm>
                    <a:prstGeom prst="rect">
                      <a:avLst/>
                    </a:prstGeom>
                    <a:solidFill>
                      <a:schemeClr val="bg1">
                        <a:alpha val="85000"/>
                      </a:schemeClr>
                    </a:solidFill>
                    <a:ln w="22225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40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SWE</m:t>
                                    </m:r>
                                    <m:r>
                                      <a:rPr lang="en-US" sz="120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num>
                                  <m:den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rad</m:t>
                                    </m:r>
                                  </m:den>
                                </m:f>
                              </m:e>
                            </m:d>
                          </m:oMath>
                        </m:oMathPara>
                      </a14:m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5BC6AD2F-8830-E9C0-7373-74E3118D63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94470" y="2274766"/>
                      <a:ext cx="1255000" cy="443135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7895"/>
                      </a:stretch>
                    </a:blipFill>
                    <a:ln w="22225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2F9BBDFE-D349-5002-C2FD-0F65BF8029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51103" y="1885881"/>
                      <a:ext cx="1569599" cy="3385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𝒔𝒏𝒐𝒘</m:t>
                              </m:r>
                            </m:sub>
                          </m:sSub>
                        </m:oMath>
                      </a14:m>
                      <a:r>
                        <a:rPr lang="en-US" sz="1600" b="1" dirty="0"/>
                        <a:t> (C-band)</a:t>
                      </a:r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A335B881-A7FE-0180-00CD-4FB684DB22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51103" y="1885881"/>
                      <a:ext cx="1569599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t="-7143" b="-17857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969596F-06F9-407A-1C89-9113D84C3F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8444" y="3456464"/>
                <a:ext cx="13716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8C9358B-80DE-FC5C-CD94-DD7C71D457F0}"/>
              </a:ext>
            </a:extLst>
          </p:cNvPr>
          <p:cNvSpPr txBox="1"/>
          <p:nvPr/>
        </p:nvSpPr>
        <p:spPr>
          <a:xfrm>
            <a:off x="343744" y="5212324"/>
            <a:ext cx="1150451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Implications: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Longer wavelengths introduce less phase wrapping ambiguity due to SWE changes (and improved coherence between scenes)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Phase wrapping errors can be mitigated by using successive pairs of measurements (with smaller SWE changes)</a:t>
            </a:r>
          </a:p>
        </p:txBody>
      </p:sp>
    </p:spTree>
    <p:extLst>
      <p:ext uri="{BB962C8B-B14F-4D97-AF65-F5344CB8AC3E}">
        <p14:creationId xmlns:p14="http://schemas.microsoft.com/office/powerpoint/2010/main" val="895088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0B23B0AD-1609-9FB6-D4D8-1F456F57ED63}"/>
              </a:ext>
            </a:extLst>
          </p:cNvPr>
          <p:cNvSpPr txBox="1"/>
          <p:nvPr/>
        </p:nvSpPr>
        <p:spPr>
          <a:xfrm>
            <a:off x="1013221" y="5891989"/>
            <a:ext cx="431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Reflection from </a:t>
            </a:r>
            <a:r>
              <a:rPr lang="en-US" sz="1600" b="1" dirty="0">
                <a:solidFill>
                  <a:srgbClr val="C00000"/>
                </a:solidFill>
              </a:rPr>
              <a:t>wet </a:t>
            </a:r>
            <a:r>
              <a:rPr lang="en-US" sz="1600" dirty="0">
                <a:solidFill>
                  <a:srgbClr val="C00000"/>
                </a:solidFill>
              </a:rPr>
              <a:t>snow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C3D3A952-E34C-CC02-4EEC-E461E172829E}"/>
                  </a:ext>
                </a:extLst>
              </p:cNvPr>
              <p:cNvSpPr txBox="1"/>
              <p:nvPr/>
            </p:nvSpPr>
            <p:spPr>
              <a:xfrm>
                <a:off x="343744" y="733371"/>
                <a:ext cx="11504512" cy="10156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When snow become sufficiently </a:t>
                </a:r>
                <a:r>
                  <a:rPr lang="en-US" sz="2000" b="1" dirty="0"/>
                  <a:t>wet</a:t>
                </a:r>
                <a:r>
                  <a:rPr lang="en-US" sz="2000" dirty="0"/>
                  <a:t> the snow layer becomes opaque </a:t>
                </a:r>
                <a:r>
                  <a:rPr lang="en-US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and the bulk of reflected signal comes from surface</a:t>
                </a: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Measurable phase shift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𝑠𝑛𝑜𝑤</m:t>
                        </m:r>
                      </m:sub>
                    </m:sSub>
                  </m:oMath>
                </a14:m>
                <a:r>
                  <a:rPr lang="en-US" sz="2000" dirty="0"/>
                  <a:t>) related to changes in height of snow-air interface (snow depth)</a:t>
                </a:r>
              </a:p>
            </p:txBody>
          </p:sp>
        </mc:Choice>
        <mc:Fallback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C3D3A952-E34C-CC02-4EEC-E461E1728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4" y="733371"/>
                <a:ext cx="11504512" cy="1015663"/>
              </a:xfrm>
              <a:prstGeom prst="rect">
                <a:avLst/>
              </a:prstGeom>
              <a:blipFill>
                <a:blip r:embed="rId2"/>
                <a:stretch>
                  <a:fillRect l="-330" t="-2439" b="-853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C11E485-5784-6E93-7CDA-22862DE43CE9}"/>
              </a:ext>
            </a:extLst>
          </p:cNvPr>
          <p:cNvSpPr txBox="1"/>
          <p:nvPr/>
        </p:nvSpPr>
        <p:spPr>
          <a:xfrm>
            <a:off x="194286" y="105438"/>
            <a:ext cx="834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Interferometry: Wet snow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A145E35-7FE6-44F6-0422-4B60C785AB10}"/>
              </a:ext>
            </a:extLst>
          </p:cNvPr>
          <p:cNvGrpSpPr/>
          <p:nvPr/>
        </p:nvGrpSpPr>
        <p:grpSpPr>
          <a:xfrm>
            <a:off x="1032787" y="2096992"/>
            <a:ext cx="4330018" cy="4394582"/>
            <a:chOff x="7123011" y="1801985"/>
            <a:chExt cx="4330018" cy="4394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B8F79BF-35A1-BE98-728C-CAB15DFA6471}"/>
                    </a:ext>
                  </a:extLst>
                </p:cNvPr>
                <p:cNvSpPr txBox="1"/>
                <p:nvPr/>
              </p:nvSpPr>
              <p:spPr>
                <a:xfrm>
                  <a:off x="7902680" y="5227743"/>
                  <a:ext cx="2686490" cy="3385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𝑠𝑛𝑜𝑤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𝑠𝑛𝑜𝑤</m:t>
                            </m:r>
                          </m:sub>
                        </m:sSub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B8F79BF-35A1-BE98-728C-CAB15DFA64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2680" y="5227743"/>
                  <a:ext cx="2686490" cy="338554"/>
                </a:xfrm>
                <a:prstGeom prst="rect">
                  <a:avLst/>
                </a:prstGeom>
                <a:blipFill>
                  <a:blip r:embed="rId4"/>
                  <a:stretch>
                    <a:fillRect b="-3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C2EE99C-B789-147E-2BA3-9B75D4CFBE94}"/>
                </a:ext>
              </a:extLst>
            </p:cNvPr>
            <p:cNvGrpSpPr/>
            <p:nvPr/>
          </p:nvGrpSpPr>
          <p:grpSpPr>
            <a:xfrm>
              <a:off x="7134615" y="1801985"/>
              <a:ext cx="4318414" cy="4394582"/>
              <a:chOff x="7255482" y="3385291"/>
              <a:chExt cx="4318414" cy="4394582"/>
            </a:xfrm>
          </p:grpSpPr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CC9E9E29-83BD-7367-057E-3A116567ED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7380265" y="4573226"/>
                <a:ext cx="4047192" cy="2366101"/>
              </a:xfrm>
              <a:prstGeom prst="arc">
                <a:avLst>
                  <a:gd name="adj1" fmla="val 20559736"/>
                  <a:gd name="adj2" fmla="val 21593109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270866A0-078E-42B4-224A-08F35FFB5F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7385095" y="4572106"/>
                <a:ext cx="4047192" cy="2366101"/>
              </a:xfrm>
              <a:prstGeom prst="arc">
                <a:avLst>
                  <a:gd name="adj1" fmla="val 21579333"/>
                  <a:gd name="adj2" fmla="val 1027738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CBA8C31-77A1-1B49-7CD3-3542573E7586}"/>
                  </a:ext>
                </a:extLst>
              </p:cNvPr>
              <p:cNvGrpSpPr/>
              <p:nvPr/>
            </p:nvGrpSpPr>
            <p:grpSpPr>
              <a:xfrm>
                <a:off x="7255482" y="3385291"/>
                <a:ext cx="4318414" cy="3358390"/>
                <a:chOff x="7255482" y="3385291"/>
                <a:chExt cx="4318414" cy="335839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035AEF4-039C-3646-0A31-28968966C6E7}"/>
                    </a:ext>
                  </a:extLst>
                </p:cNvPr>
                <p:cNvSpPr/>
                <p:nvPr/>
              </p:nvSpPr>
              <p:spPr>
                <a:xfrm>
                  <a:off x="7255482" y="4771035"/>
                  <a:ext cx="4318414" cy="1622730"/>
                </a:xfrm>
                <a:prstGeom prst="rect">
                  <a:avLst/>
                </a:prstGeom>
                <a:blipFill>
                  <a:blip r:embed="rId5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E32D36B-F78D-3011-777D-CFA899B9B4B4}"/>
                    </a:ext>
                  </a:extLst>
                </p:cNvPr>
                <p:cNvSpPr/>
                <p:nvPr/>
              </p:nvSpPr>
              <p:spPr>
                <a:xfrm>
                  <a:off x="7255482" y="6408635"/>
                  <a:ext cx="4318414" cy="335046"/>
                </a:xfrm>
                <a:prstGeom prst="rect">
                  <a:avLst/>
                </a:prstGeom>
                <a:blipFill>
                  <a:blip r:embed="rId6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4A8DA31-9E9A-53AC-A86F-8F7BBF0BDFF1}"/>
                    </a:ext>
                  </a:extLst>
                </p:cNvPr>
                <p:cNvGrpSpPr/>
                <p:nvPr/>
              </p:nvGrpSpPr>
              <p:grpSpPr>
                <a:xfrm>
                  <a:off x="9038784" y="3592137"/>
                  <a:ext cx="739534" cy="1307565"/>
                  <a:chOff x="7048374" y="3128938"/>
                  <a:chExt cx="739534" cy="1307565"/>
                </a:xfrm>
              </p:grpSpPr>
              <p:cxnSp>
                <p:nvCxnSpPr>
                  <p:cNvPr id="85" name="Straight Arrow Connector 84">
                    <a:extLst>
                      <a:ext uri="{FF2B5EF4-FFF2-40B4-BE49-F238E27FC236}">
                        <a16:creationId xmlns:a16="http://schemas.microsoft.com/office/drawing/2014/main" id="{009D636A-DC0A-EDA4-DDCE-4357F7B530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100000" flipV="1">
                    <a:off x="7787908" y="3128938"/>
                    <a:ext cx="0" cy="1280160"/>
                  </a:xfrm>
                  <a:prstGeom prst="straightConnector1">
                    <a:avLst/>
                  </a:prstGeom>
                  <a:ln w="63500">
                    <a:solidFill>
                      <a:srgbClr val="C00000"/>
                    </a:solidFill>
                    <a:prstDash val="sys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CAB4D2C5-04F1-1586-D0A0-5B5EA2746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500000" flipV="1">
                    <a:off x="7048374" y="3156343"/>
                    <a:ext cx="0" cy="1280160"/>
                  </a:xfrm>
                  <a:prstGeom prst="straightConnector1">
                    <a:avLst/>
                  </a:prstGeom>
                  <a:ln w="63500">
                    <a:solidFill>
                      <a:srgbClr val="FF0000"/>
                    </a:solidFill>
                    <a:prstDash val="sysDash"/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72BCD36-32A4-9E77-FAFA-C37146E9C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402743" y="3658314"/>
                  <a:ext cx="12288" cy="269444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7FA99B82-617C-5C6F-4D59-57406E9469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57134" y="3385291"/>
                      <a:ext cx="43223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01" name="TextBox 200">
                      <a:extLst>
                        <a:ext uri="{FF2B5EF4-FFF2-40B4-BE49-F238E27FC236}">
                          <a16:creationId xmlns:a16="http://schemas.microsoft.com/office/drawing/2014/main" id="{47967074-A85D-44EF-8F8B-DC5A04374E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857134" y="3385291"/>
                      <a:ext cx="432230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TextBox 77">
                      <a:extLst>
                        <a:ext uri="{FF2B5EF4-FFF2-40B4-BE49-F238E27FC236}">
                          <a16:creationId xmlns:a16="http://schemas.microsoft.com/office/drawing/2014/main" id="{39A7C18C-A838-6179-CA62-A909A69144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43196" y="3385967"/>
                      <a:ext cx="43223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02" name="TextBox 201">
                      <a:extLst>
                        <a:ext uri="{FF2B5EF4-FFF2-40B4-BE49-F238E27FC236}">
                          <a16:creationId xmlns:a16="http://schemas.microsoft.com/office/drawing/2014/main" id="{47C10ECE-4AB7-5AA7-E986-684D1C62387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43196" y="3385967"/>
                      <a:ext cx="432230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0AC819F1-E866-0444-7891-D443FF24700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92164">
                  <a:off x="8883164" y="4145086"/>
                  <a:ext cx="1246265" cy="702082"/>
                  <a:chOff x="4699429" y="602806"/>
                  <a:chExt cx="602709" cy="339536"/>
                </a:xfrm>
              </p:grpSpPr>
              <p:cxnSp>
                <p:nvCxnSpPr>
                  <p:cNvPr id="80" name="Straight Arrow Connector 79">
                    <a:extLst>
                      <a:ext uri="{FF2B5EF4-FFF2-40B4-BE49-F238E27FC236}">
                        <a16:creationId xmlns:a16="http://schemas.microsoft.com/office/drawing/2014/main" id="{11C448CA-01D7-8561-6CC6-03AAEF1B24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1007836" flipV="1">
                    <a:off x="4944998" y="602806"/>
                    <a:ext cx="218075" cy="305540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  <a:headEnd type="none" w="med" len="lg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>
                    <a:extLst>
                      <a:ext uri="{FF2B5EF4-FFF2-40B4-BE49-F238E27FC236}">
                        <a16:creationId xmlns:a16="http://schemas.microsoft.com/office/drawing/2014/main" id="{6DCC8F71-1E65-B51C-407B-A8D2FFEEF4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1007836" flipV="1">
                    <a:off x="4961845" y="793080"/>
                    <a:ext cx="340293" cy="98394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  <a:headEnd type="none" w="med" len="lg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Arrow Connector 81">
                    <a:extLst>
                      <a:ext uri="{FF2B5EF4-FFF2-40B4-BE49-F238E27FC236}">
                        <a16:creationId xmlns:a16="http://schemas.microsoft.com/office/drawing/2014/main" id="{F70C27CD-7343-C836-2791-1B1DB9890E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1007836" flipH="1" flipV="1">
                    <a:off x="4913693" y="624074"/>
                    <a:ext cx="35619" cy="298816"/>
                  </a:xfrm>
                  <a:prstGeom prst="straightConnector1">
                    <a:avLst/>
                  </a:prstGeom>
                  <a:ln w="6350">
                    <a:solidFill>
                      <a:schemeClr val="accent1">
                        <a:lumMod val="75000"/>
                      </a:schemeClr>
                    </a:solidFill>
                    <a:prstDash val="solid"/>
                    <a:headEnd type="none" w="med" len="lg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Arrow Connector 83">
                    <a:extLst>
                      <a:ext uri="{FF2B5EF4-FFF2-40B4-BE49-F238E27FC236}">
                        <a16:creationId xmlns:a16="http://schemas.microsoft.com/office/drawing/2014/main" id="{15B7EA37-A956-426C-1029-0A65D04071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1007836" flipH="1" flipV="1">
                    <a:off x="4699429" y="779133"/>
                    <a:ext cx="261592" cy="163209"/>
                  </a:xfrm>
                  <a:prstGeom prst="straightConnector1">
                    <a:avLst/>
                  </a:prstGeom>
                  <a:ln w="6350">
                    <a:solidFill>
                      <a:schemeClr val="accent1">
                        <a:lumMod val="75000"/>
                      </a:schemeClr>
                    </a:solidFill>
                    <a:prstDash val="solid"/>
                    <a:headEnd type="none" w="med" len="lg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72B43F5-9870-FD52-A5CC-F7645289CE29}"/>
                </a:ext>
              </a:extLst>
            </p:cNvPr>
            <p:cNvSpPr txBox="1"/>
            <p:nvPr/>
          </p:nvSpPr>
          <p:spPr>
            <a:xfrm>
              <a:off x="7141447" y="3131493"/>
              <a:ext cx="2082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wet snow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E14C336-8419-8E8A-56A9-ED3E18FF13F9}"/>
                </a:ext>
              </a:extLst>
            </p:cNvPr>
            <p:cNvSpPr txBox="1"/>
            <p:nvPr/>
          </p:nvSpPr>
          <p:spPr>
            <a:xfrm>
              <a:off x="7123011" y="4794623"/>
              <a:ext cx="1710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Soil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7BBDF24-87FE-C694-1155-7924BD10D2C1}"/>
                </a:ext>
              </a:extLst>
            </p:cNvPr>
            <p:cNvSpPr txBox="1"/>
            <p:nvPr/>
          </p:nvSpPr>
          <p:spPr>
            <a:xfrm>
              <a:off x="7123011" y="4456637"/>
              <a:ext cx="2069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Snow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0C89A30-4F40-C683-EF40-A0091036EC40}"/>
                </a:ext>
              </a:extLst>
            </p:cNvPr>
            <p:cNvSpPr txBox="1"/>
            <p:nvPr/>
          </p:nvSpPr>
          <p:spPr>
            <a:xfrm>
              <a:off x="7162271" y="2780013"/>
              <a:ext cx="1279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Air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14AEDA3-A734-2579-CA16-8F374F600B7B}"/>
              </a:ext>
            </a:extLst>
          </p:cNvPr>
          <p:cNvGrpSpPr/>
          <p:nvPr/>
        </p:nvGrpSpPr>
        <p:grpSpPr>
          <a:xfrm>
            <a:off x="6456283" y="1840562"/>
            <a:ext cx="4866524" cy="4907078"/>
            <a:chOff x="6982377" y="1845484"/>
            <a:chExt cx="4866524" cy="490707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9E9CF16-B7B3-EA4D-2B6F-99F8BED5F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115" r="9760"/>
            <a:stretch/>
          </p:blipFill>
          <p:spPr bwMode="auto">
            <a:xfrm>
              <a:off x="6982377" y="1845484"/>
              <a:ext cx="4866524" cy="49070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41046D4-EE9B-3F5F-33E4-E55B3AF36942}"/>
                </a:ext>
              </a:extLst>
            </p:cNvPr>
            <p:cNvSpPr/>
            <p:nvPr/>
          </p:nvSpPr>
          <p:spPr>
            <a:xfrm>
              <a:off x="7856627" y="2008031"/>
              <a:ext cx="26906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88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C49515-F4B3-3745-A5B7-C48DC070E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7" y="24384"/>
            <a:ext cx="12064126" cy="620683"/>
          </a:xfrm>
        </p:spPr>
        <p:txBody>
          <a:bodyPr/>
          <a:lstStyle/>
          <a:p>
            <a:r>
              <a:rPr lang="en-US" dirty="0"/>
              <a:t>P-band SWE and snow depth retrieval: proof-of-concept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2CF7B6-E835-9F6E-E874-B112724CF8AD}"/>
              </a:ext>
            </a:extLst>
          </p:cNvPr>
          <p:cNvGrpSpPr/>
          <p:nvPr/>
        </p:nvGrpSpPr>
        <p:grpSpPr>
          <a:xfrm>
            <a:off x="113069" y="1092771"/>
            <a:ext cx="7895039" cy="5120174"/>
            <a:chOff x="173075" y="645067"/>
            <a:chExt cx="7895039" cy="51201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3AFA8A-B4BA-2548-E75A-0C7EF77740C3}"/>
                </a:ext>
              </a:extLst>
            </p:cNvPr>
            <p:cNvGrpSpPr/>
            <p:nvPr/>
          </p:nvGrpSpPr>
          <p:grpSpPr>
            <a:xfrm>
              <a:off x="179886" y="645067"/>
              <a:ext cx="7888228" cy="4496841"/>
              <a:chOff x="493394" y="1087500"/>
              <a:chExt cx="7888228" cy="449684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10FBCDA-2AA9-BD46-A9F9-17BD36A9D3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54"/>
              <a:stretch/>
            </p:blipFill>
            <p:spPr>
              <a:xfrm>
                <a:off x="1931554" y="2021369"/>
                <a:ext cx="6311412" cy="3190192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199C90F-96A8-C8A8-0A28-D7BFF15BA057}"/>
                  </a:ext>
                </a:extLst>
              </p:cNvPr>
              <p:cNvGrpSpPr/>
              <p:nvPr/>
            </p:nvGrpSpPr>
            <p:grpSpPr>
              <a:xfrm>
                <a:off x="493394" y="1087500"/>
                <a:ext cx="7888228" cy="4496841"/>
                <a:chOff x="493394" y="1087500"/>
                <a:chExt cx="7888228" cy="4496841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20F21936-A85E-5F4C-B580-0386EA765808}"/>
                    </a:ext>
                  </a:extLst>
                </p:cNvPr>
                <p:cNvGrpSpPr/>
                <p:nvPr/>
              </p:nvGrpSpPr>
              <p:grpSpPr>
                <a:xfrm>
                  <a:off x="493394" y="1087500"/>
                  <a:ext cx="7756383" cy="4404080"/>
                  <a:chOff x="504439" y="710679"/>
                  <a:chExt cx="7756383" cy="4404080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5B5C1377-4BA0-8442-BD99-6AA92C0F59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04439" y="1495000"/>
                    <a:ext cx="1349855" cy="3619759"/>
                  </a:xfrm>
                  <a:prstGeom prst="rect">
                    <a:avLst/>
                  </a:prstGeom>
                  <a:ln w="38100">
                    <a:noFill/>
                  </a:ln>
                </p:spPr>
              </p:pic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245125E3-FE6F-2146-8764-1D8DF2ACCCE5}"/>
                      </a:ext>
                    </a:extLst>
                  </p:cNvPr>
                  <p:cNvSpPr txBox="1"/>
                  <p:nvPr/>
                </p:nvSpPr>
                <p:spPr>
                  <a:xfrm>
                    <a:off x="504439" y="710679"/>
                    <a:ext cx="7756383" cy="707886"/>
                  </a:xfrm>
                  <a:prstGeom prst="rect">
                    <a:avLst/>
                  </a:prstGeom>
                  <a:solidFill>
                    <a:srgbClr val="043654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defTabSz="457200"/>
                    <a:r>
                      <a:rPr lang="en-US" sz="2000" dirty="0">
                        <a:solidFill>
                          <a:schemeClr val="bg1"/>
                        </a:solidFill>
                        <a:latin typeface="Arial"/>
                      </a:rPr>
                      <a:t>Multi-year </a:t>
                    </a:r>
                    <a:r>
                      <a:rPr lang="en-US" sz="2000" b="1" dirty="0">
                        <a:solidFill>
                          <a:schemeClr val="bg1"/>
                        </a:solidFill>
                        <a:latin typeface="Arial"/>
                      </a:rPr>
                      <a:t>tower-based</a:t>
                    </a:r>
                    <a:r>
                      <a:rPr lang="en-US" sz="2000" dirty="0">
                        <a:solidFill>
                          <a:schemeClr val="bg1"/>
                        </a:solidFill>
                        <a:latin typeface="Arial"/>
                      </a:rPr>
                      <a:t> implementation at Fraser, CO for two sites: open and with trees</a:t>
                    </a:r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928F36C-675E-A943-8219-08B4AAD04C1F}"/>
                    </a:ext>
                  </a:extLst>
                </p:cNvPr>
                <p:cNvSpPr txBox="1"/>
                <p:nvPr/>
              </p:nvSpPr>
              <p:spPr>
                <a:xfrm>
                  <a:off x="1978703" y="5215009"/>
                  <a:ext cx="640291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/>
                    <a:t>Shah et al. (2017, 2018); Xu et al. (2018)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72A3D2-2D8E-6748-BFFF-B3AD98A59C56}"/>
                    </a:ext>
                  </a:extLst>
                </p:cNvPr>
                <p:cNvSpPr txBox="1"/>
                <p:nvPr/>
              </p:nvSpPr>
              <p:spPr>
                <a:xfrm>
                  <a:off x="2276052" y="1790592"/>
                  <a:ext cx="289615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Dry-snow SWE retrieval</a:t>
                  </a:r>
                  <a:endParaRPr lang="en-US" sz="1600" b="1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9D6E1B3-741A-D344-A1D8-28FF7049FA3C}"/>
                    </a:ext>
                  </a:extLst>
                </p:cNvPr>
                <p:cNvSpPr txBox="1"/>
                <p:nvPr/>
              </p:nvSpPr>
              <p:spPr>
                <a:xfrm>
                  <a:off x="5353627" y="1800082"/>
                  <a:ext cx="289615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Wet-snow SD retrieval</a:t>
                  </a:r>
                  <a:endParaRPr lang="en-US" sz="1600" b="1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A023F6A-5A92-1842-B05D-6F7A1174FCDC}"/>
                    </a:ext>
                  </a:extLst>
                </p:cNvPr>
                <p:cNvSpPr txBox="1"/>
                <p:nvPr/>
              </p:nvSpPr>
              <p:spPr>
                <a:xfrm>
                  <a:off x="3322011" y="4428423"/>
                  <a:ext cx="173912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en-US" sz="1400" b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RMSE:1.2-1.6 cm</a:t>
                  </a:r>
                  <a:endParaRPr lang="en-US" sz="1400" b="1" dirty="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AEEA639-3CBB-2D46-912E-99E5C95BD696}"/>
                    </a:ext>
                  </a:extLst>
                </p:cNvPr>
                <p:cNvSpPr txBox="1"/>
                <p:nvPr/>
              </p:nvSpPr>
              <p:spPr>
                <a:xfrm>
                  <a:off x="6337223" y="4415360"/>
                  <a:ext cx="18665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en-US" sz="1400" b="1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RMSE: 7.8-8.9 cm</a:t>
                  </a:r>
                  <a:endParaRPr lang="en-US" sz="1400" b="1" dirty="0"/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A0806E-691F-2B8F-E013-62E92EABDB70}"/>
                </a:ext>
              </a:extLst>
            </p:cNvPr>
            <p:cNvSpPr txBox="1"/>
            <p:nvPr/>
          </p:nvSpPr>
          <p:spPr>
            <a:xfrm>
              <a:off x="173075" y="5118910"/>
              <a:ext cx="7756383" cy="646331"/>
            </a:xfrm>
            <a:prstGeom prst="rect">
              <a:avLst/>
            </a:prstGeom>
            <a:solidFill>
              <a:srgbClr val="043654"/>
            </a:solidFill>
          </p:spPr>
          <p:txBody>
            <a:bodyPr wrap="square" rtlCol="0">
              <a:spAutoFit/>
            </a:bodyPr>
            <a:lstStyle/>
            <a:p>
              <a:pPr marL="342900" indent="-342900" defTabSz="457200">
                <a:buFont typeface="Wingdings" pitchFamily="2" charset="2"/>
                <a:buChar char="Ø"/>
              </a:pPr>
              <a:r>
                <a:rPr lang="en-US" dirty="0">
                  <a:solidFill>
                    <a:schemeClr val="bg1"/>
                  </a:solidFill>
                  <a:latin typeface="Arial"/>
                </a:rPr>
                <a:t>Demonstrates dry-snow SWE and wet-snow SD retrievals in tree-covered and open plots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52607B-D0B9-2E86-4052-329660275334}"/>
              </a:ext>
            </a:extLst>
          </p:cNvPr>
          <p:cNvGrpSpPr/>
          <p:nvPr/>
        </p:nvGrpSpPr>
        <p:grpSpPr>
          <a:xfrm>
            <a:off x="8175165" y="713561"/>
            <a:ext cx="3984926" cy="5889615"/>
            <a:chOff x="8175165" y="713561"/>
            <a:chExt cx="3984926" cy="588961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1D90EA-9FF7-F94E-7C0E-61B35F5882C6}"/>
                </a:ext>
              </a:extLst>
            </p:cNvPr>
            <p:cNvGrpSpPr/>
            <p:nvPr/>
          </p:nvGrpSpPr>
          <p:grpSpPr>
            <a:xfrm>
              <a:off x="8175165" y="713561"/>
              <a:ext cx="3984926" cy="5889615"/>
              <a:chOff x="8060865" y="1176695"/>
              <a:chExt cx="3984926" cy="588961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C856B2-8911-6D6D-5AFC-1D1926CBCEEA}"/>
                  </a:ext>
                </a:extLst>
              </p:cNvPr>
              <p:cNvSpPr txBox="1"/>
              <p:nvPr/>
            </p:nvSpPr>
            <p:spPr>
              <a:xfrm>
                <a:off x="8060865" y="1176695"/>
                <a:ext cx="3903765" cy="1015663"/>
              </a:xfrm>
              <a:prstGeom prst="rect">
                <a:avLst/>
              </a:prstGeom>
              <a:solidFill>
                <a:srgbClr val="EEB326"/>
              </a:solidFill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000" b="1" dirty="0">
                    <a:solidFill>
                      <a:schemeClr val="bg1"/>
                    </a:solidFill>
                    <a:latin typeface="Arial"/>
                  </a:rPr>
                  <a:t>Airborne campaign </a:t>
                </a:r>
                <a:r>
                  <a:rPr lang="en-US" sz="2000" dirty="0">
                    <a:solidFill>
                      <a:schemeClr val="bg1"/>
                    </a:solidFill>
                    <a:latin typeface="Arial"/>
                  </a:rPr>
                  <a:t>over Grand Mesa, CO and Sierra Nevada, CA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C31CA7-DB1F-ADE7-AB7A-04C2A1A56AD8}"/>
                  </a:ext>
                </a:extLst>
              </p:cNvPr>
              <p:cNvSpPr txBox="1"/>
              <p:nvPr/>
            </p:nvSpPr>
            <p:spPr>
              <a:xfrm>
                <a:off x="8060866" y="5034985"/>
                <a:ext cx="3903765" cy="2031325"/>
              </a:xfrm>
              <a:prstGeom prst="rect">
                <a:avLst/>
              </a:prstGeom>
              <a:solidFill>
                <a:srgbClr val="EEB326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 defTabSz="45720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Arial"/>
                  </a:rPr>
                  <a:t>Demonstration of bistatic measurements</a:t>
                </a:r>
              </a:p>
              <a:p>
                <a:pPr marL="342900" indent="-342900" defTabSz="45720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Arial"/>
                  </a:rPr>
                  <a:t>Correlation (coherence) seen in reflected signal </a:t>
                </a:r>
              </a:p>
              <a:p>
                <a:pPr marL="342900" indent="-342900" defTabSz="45720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latin typeface="Arial"/>
                  </a:rPr>
                  <a:t>“off-the-shelf” JPL receiver bandwidth did not allow for demonstrating phase retrieval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F82560F-5041-8347-3350-29B90EC8CB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60865" y="2192358"/>
                <a:ext cx="3984926" cy="2909836"/>
                <a:chOff x="8081291" y="2337892"/>
                <a:chExt cx="3734943" cy="2727296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2763F1D5-3FB0-DB18-47FE-1AA8C885E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2051" r="53364" b="2034"/>
                <a:stretch/>
              </p:blipFill>
              <p:spPr bwMode="auto">
                <a:xfrm>
                  <a:off x="8081291" y="2337892"/>
                  <a:ext cx="1849518" cy="2723757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FE341C2-704F-21FC-26C0-29A7EBCF81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0389" t="2051" b="2034"/>
                <a:stretch/>
              </p:blipFill>
              <p:spPr bwMode="auto">
                <a:xfrm>
                  <a:off x="9848730" y="2341431"/>
                  <a:ext cx="1967504" cy="2723757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39E97-0A6B-27A2-3D1A-F891100B6AE7}"/>
                </a:ext>
              </a:extLst>
            </p:cNvPr>
            <p:cNvSpPr txBox="1"/>
            <p:nvPr/>
          </p:nvSpPr>
          <p:spPr>
            <a:xfrm>
              <a:off x="9377662" y="2726510"/>
              <a:ext cx="1423037" cy="101566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43654"/>
                  </a:solidFill>
                  <a:latin typeface="Arial"/>
                </a:rPr>
                <a:t>bistatic reflection intensity from </a:t>
              </a:r>
              <a:r>
                <a:rPr lang="en-US" sz="1200" b="1" dirty="0" err="1">
                  <a:solidFill>
                    <a:srgbClr val="043654"/>
                  </a:solidFill>
                  <a:latin typeface="Arial"/>
                </a:rPr>
                <a:t>SoOpSAR</a:t>
              </a:r>
              <a:r>
                <a:rPr lang="en-US" sz="1200" b="1" dirty="0">
                  <a:solidFill>
                    <a:srgbClr val="043654"/>
                  </a:solidFill>
                  <a:latin typeface="Arial"/>
                </a:rPr>
                <a:t> flights over Grand Mesa</a:t>
              </a:r>
              <a:endParaRPr lang="en-US" sz="1200" b="1" dirty="0">
                <a:solidFill>
                  <a:srgbClr val="04365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0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A17517-DEA3-D7EB-1EDF-0CDDB378C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5" t="29328" r="57964" b="54964"/>
          <a:stretch/>
        </p:blipFill>
        <p:spPr>
          <a:xfrm>
            <a:off x="5136869" y="2712049"/>
            <a:ext cx="6746439" cy="25112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C49515-F4B3-3745-A5B7-C48DC070E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7" y="24384"/>
            <a:ext cx="12064126" cy="620683"/>
          </a:xfrm>
        </p:spPr>
        <p:txBody>
          <a:bodyPr/>
          <a:lstStyle/>
          <a:p>
            <a:r>
              <a:rPr lang="en-US" dirty="0" err="1"/>
              <a:t>SnoWatch</a:t>
            </a:r>
            <a:r>
              <a:rPr lang="en-US" dirty="0"/>
              <a:t> Implementation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CD8D4-11BE-E79B-2832-DB527D4BEA4C}"/>
              </a:ext>
            </a:extLst>
          </p:cNvPr>
          <p:cNvSpPr txBox="1"/>
          <p:nvPr/>
        </p:nvSpPr>
        <p:spPr>
          <a:xfrm>
            <a:off x="5136871" y="5311738"/>
            <a:ext cx="6767371" cy="124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7340" indent="-228594" defTabSz="60958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 Narrow" panose="020B0604020202020204" pitchFamily="34" charset="0"/>
              </a:rPr>
              <a:t>Dual frequency (~370 MHz  &amp; ~260 MHz) SAR receivers</a:t>
            </a:r>
          </a:p>
          <a:p>
            <a:pPr marL="387340" indent="-228594" defTabSz="60958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 Narrow" panose="020B0604020202020204" pitchFamily="34" charset="0"/>
              </a:rPr>
              <a:t>P-band zenith (direct) and nadir (reflected) antennas</a:t>
            </a:r>
          </a:p>
          <a:p>
            <a:pPr marL="387340" indent="-228594" defTabSz="609585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 Narrow" panose="020B0604020202020204" pitchFamily="34" charset="0"/>
              </a:rPr>
              <a:t>Baselines for SAR processing from (1) dual antenna on each spacecraft and from (2) antennas across spacecraft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FAF572-4893-51CA-EF09-696A00489419}"/>
              </a:ext>
            </a:extLst>
          </p:cNvPr>
          <p:cNvGrpSpPr/>
          <p:nvPr/>
        </p:nvGrpSpPr>
        <p:grpSpPr>
          <a:xfrm>
            <a:off x="340088" y="724312"/>
            <a:ext cx="4354453" cy="4287412"/>
            <a:chOff x="449890" y="1540937"/>
            <a:chExt cx="4354453" cy="42874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8758DA-2F4C-D485-0297-DFA1BDE33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08" b="21238"/>
            <a:stretch/>
          </p:blipFill>
          <p:spPr>
            <a:xfrm>
              <a:off x="458823" y="1607946"/>
              <a:ext cx="4285788" cy="2829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45817B-B686-269E-5DBA-61B3F29809EA}"/>
                </a:ext>
              </a:extLst>
            </p:cNvPr>
            <p:cNvSpPr txBox="1"/>
            <p:nvPr/>
          </p:nvSpPr>
          <p:spPr>
            <a:xfrm>
              <a:off x="3007203" y="1540937"/>
              <a:ext cx="1797140" cy="31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585">
                <a:defRPr/>
              </a:pPr>
              <a:r>
                <a:rPr lang="en-US" sz="1467" dirty="0">
                  <a:solidFill>
                    <a:srgbClr val="FFFFFF"/>
                  </a:solidFill>
                  <a:latin typeface="Arial"/>
                </a:rPr>
                <a:t>MUOS transmitters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B51433-0305-1CCE-7B2B-920F125BE651}"/>
                </a:ext>
              </a:extLst>
            </p:cNvPr>
            <p:cNvSpPr txBox="1"/>
            <p:nvPr/>
          </p:nvSpPr>
          <p:spPr>
            <a:xfrm>
              <a:off x="449890" y="2125755"/>
              <a:ext cx="2072911" cy="543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1467" dirty="0">
                  <a:solidFill>
                    <a:srgbClr val="FFFFFF"/>
                  </a:solidFill>
                  <a:latin typeface="Arial"/>
                </a:rPr>
                <a:t>3 P-band SAR receivers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BAF973-0C2B-EC6D-D459-D3F2AD2890A2}"/>
                </a:ext>
              </a:extLst>
            </p:cNvPr>
            <p:cNvGrpSpPr/>
            <p:nvPr/>
          </p:nvGrpSpPr>
          <p:grpSpPr>
            <a:xfrm>
              <a:off x="842147" y="4602876"/>
              <a:ext cx="3519139" cy="1055355"/>
              <a:chOff x="3316619" y="5620644"/>
              <a:chExt cx="3519139" cy="1055355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A38F2C9-F1DC-B110-6D46-C52C07104309}"/>
                  </a:ext>
                </a:extLst>
              </p:cNvPr>
              <p:cNvSpPr/>
              <p:nvPr/>
            </p:nvSpPr>
            <p:spPr bwMode="auto">
              <a:xfrm rot="1560000" flipH="1">
                <a:off x="3316619" y="5680894"/>
                <a:ext cx="838191" cy="799274"/>
              </a:xfrm>
              <a:custGeom>
                <a:avLst/>
                <a:gdLst>
                  <a:gd name="connsiteX0" fmla="*/ 0 w 1489753"/>
                  <a:gd name="connsiteY0" fmla="*/ 1767155 h 1767155"/>
                  <a:gd name="connsiteX1" fmla="*/ 513708 w 1489753"/>
                  <a:gd name="connsiteY1" fmla="*/ 770562 h 1767155"/>
                  <a:gd name="connsiteX2" fmla="*/ 1428108 w 1489753"/>
                  <a:gd name="connsiteY2" fmla="*/ 51371 h 1767155"/>
                  <a:gd name="connsiteX3" fmla="*/ 1428108 w 1489753"/>
                  <a:gd name="connsiteY3" fmla="*/ 51371 h 1767155"/>
                  <a:gd name="connsiteX4" fmla="*/ 1489753 w 1489753"/>
                  <a:gd name="connsiteY4" fmla="*/ 0 h 176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9753" h="1767155">
                    <a:moveTo>
                      <a:pt x="0" y="1767155"/>
                    </a:moveTo>
                    <a:cubicBezTo>
                      <a:pt x="137845" y="1411840"/>
                      <a:pt x="275690" y="1056526"/>
                      <a:pt x="513708" y="770562"/>
                    </a:cubicBezTo>
                    <a:cubicBezTo>
                      <a:pt x="751726" y="484598"/>
                      <a:pt x="1428108" y="51371"/>
                      <a:pt x="1428108" y="51371"/>
                    </a:cubicBezTo>
                    <a:lnTo>
                      <a:pt x="1428108" y="51371"/>
                    </a:lnTo>
                    <a:lnTo>
                      <a:pt x="1489753" y="0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srgbClr val="000000"/>
                  </a:solidFill>
                  <a:latin typeface="Times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C079B6-8109-6B52-37B1-B6DAB6DB69A7}"/>
                  </a:ext>
                </a:extLst>
              </p:cNvPr>
              <p:cNvGrpSpPr/>
              <p:nvPr/>
            </p:nvGrpSpPr>
            <p:grpSpPr>
              <a:xfrm>
                <a:off x="3697251" y="5620644"/>
                <a:ext cx="3138507" cy="1055355"/>
                <a:chOff x="3697251" y="5620644"/>
                <a:chExt cx="3138507" cy="1055355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158EE85-68DE-67D7-DDB1-194ED2A39BF6}"/>
                    </a:ext>
                  </a:extLst>
                </p:cNvPr>
                <p:cNvSpPr txBox="1"/>
                <p:nvPr/>
              </p:nvSpPr>
              <p:spPr>
                <a:xfrm>
                  <a:off x="3976284" y="6173426"/>
                  <a:ext cx="2859474" cy="5025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09585">
                    <a:defRPr/>
                  </a:pPr>
                  <a:r>
                    <a:rPr lang="en-US" sz="1333" dirty="0">
                      <a:solidFill>
                        <a:schemeClr val="bg1">
                          <a:lumMod val="50000"/>
                        </a:schemeClr>
                      </a:solidFill>
                      <a:latin typeface="Arial"/>
                    </a:rPr>
                    <a:t>Earth rotation used to create separate ground tracks</a:t>
                  </a:r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1E4A708-8960-559B-0FAA-FD7A7AEA42DA}"/>
                    </a:ext>
                  </a:extLst>
                </p:cNvPr>
                <p:cNvGrpSpPr/>
                <p:nvPr/>
              </p:nvGrpSpPr>
              <p:grpSpPr>
                <a:xfrm>
                  <a:off x="3697251" y="5620644"/>
                  <a:ext cx="2945057" cy="622551"/>
                  <a:chOff x="3697251" y="5620644"/>
                  <a:chExt cx="2945057" cy="622551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87C84E41-67CC-BD59-DA02-78A8290CE212}"/>
                      </a:ext>
                    </a:extLst>
                  </p:cNvPr>
                  <p:cNvSpPr txBox="1"/>
                  <p:nvPr/>
                </p:nvSpPr>
                <p:spPr>
                  <a:xfrm>
                    <a:off x="3782835" y="5620644"/>
                    <a:ext cx="285947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609585">
                      <a:defRPr/>
                    </a:pPr>
                    <a:r>
                      <a:rPr lang="en-US" sz="1600" dirty="0">
                        <a:solidFill>
                          <a:srgbClr val="000000"/>
                        </a:solidFill>
                        <a:latin typeface="Arial"/>
                      </a:rPr>
                      <a:t>3 receivers on one orbit plane</a:t>
                    </a:r>
                  </a:p>
                </p:txBody>
              </p: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AE1DE630-5A83-0B58-6A9F-F320784973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3955213" y="6139985"/>
                    <a:ext cx="596855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triangle" w="med" len="med"/>
                    <a:tailEnd type="none" w="med" len="med"/>
                  </a:ln>
                  <a:effectLst/>
                </p:spPr>
              </p:cxn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8847FD6D-72AD-B194-9DE5-124619AF0C50}"/>
                      </a:ext>
                    </a:extLst>
                  </p:cNvPr>
                  <p:cNvSpPr/>
                  <p:nvPr/>
                </p:nvSpPr>
                <p:spPr bwMode="auto">
                  <a:xfrm rot="1560000" flipH="1">
                    <a:off x="3697251" y="5820891"/>
                    <a:ext cx="85573" cy="71515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867">
                      <a:solidFill>
                        <a:srgbClr val="000000"/>
                      </a:solidFill>
                      <a:latin typeface="Times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AAF6A0D9-AB0E-D418-0906-1D7E744BA7A1}"/>
                      </a:ext>
                    </a:extLst>
                  </p:cNvPr>
                  <p:cNvSpPr/>
                  <p:nvPr/>
                </p:nvSpPr>
                <p:spPr bwMode="auto">
                  <a:xfrm rot="1560000" flipH="1">
                    <a:off x="3794180" y="5982614"/>
                    <a:ext cx="85573" cy="71515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867">
                      <a:solidFill>
                        <a:srgbClr val="000000"/>
                      </a:solidFill>
                      <a:latin typeface="Times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15CF3A16-A4A9-B15C-BB85-D4FC08B1676A}"/>
                      </a:ext>
                    </a:extLst>
                  </p:cNvPr>
                  <p:cNvSpPr/>
                  <p:nvPr/>
                </p:nvSpPr>
                <p:spPr bwMode="auto">
                  <a:xfrm rot="1560000" flipH="1">
                    <a:off x="3869354" y="6171680"/>
                    <a:ext cx="85573" cy="71515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7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867">
                      <a:solidFill>
                        <a:srgbClr val="000000"/>
                      </a:solidFill>
                      <a:latin typeface="Times" charset="0"/>
                    </a:endParaRPr>
                  </a:p>
                </p:txBody>
              </p:sp>
            </p:grpSp>
          </p:grp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F1171F-7A7B-AB17-D282-6B89DAD8C35E}"/>
                </a:ext>
              </a:extLst>
            </p:cNvPr>
            <p:cNvSpPr/>
            <p:nvPr/>
          </p:nvSpPr>
          <p:spPr>
            <a:xfrm>
              <a:off x="458823" y="1607946"/>
              <a:ext cx="4285788" cy="422040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284410C-47A3-CC1C-C081-1A0D8D78A96C}"/>
              </a:ext>
            </a:extLst>
          </p:cNvPr>
          <p:cNvSpPr txBox="1"/>
          <p:nvPr/>
        </p:nvSpPr>
        <p:spPr>
          <a:xfrm>
            <a:off x="4779978" y="3525137"/>
            <a:ext cx="1210642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>
              <a:defRPr/>
            </a:pPr>
            <a:r>
              <a:rPr lang="en-US" sz="1467" dirty="0">
                <a:solidFill>
                  <a:srgbClr val="FFFFFF"/>
                </a:solidFill>
                <a:latin typeface="Arial"/>
              </a:rPr>
              <a:t>zenith antenna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5C30FB-05A2-FD5E-4C29-8258F4D6953F}"/>
              </a:ext>
            </a:extLst>
          </p:cNvPr>
          <p:cNvSpPr txBox="1"/>
          <p:nvPr/>
        </p:nvSpPr>
        <p:spPr>
          <a:xfrm>
            <a:off x="5990620" y="4860620"/>
            <a:ext cx="171694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>
              <a:defRPr/>
            </a:pPr>
            <a:r>
              <a:rPr lang="en-US" sz="1467" dirty="0">
                <a:solidFill>
                  <a:srgbClr val="FFFFFF"/>
                </a:solidFill>
                <a:latin typeface="Arial"/>
              </a:rPr>
              <a:t>nadir antenna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E0F2C-87CA-ED91-9B5E-60FC08D6ED8C}"/>
              </a:ext>
            </a:extLst>
          </p:cNvPr>
          <p:cNvSpPr txBox="1"/>
          <p:nvPr/>
        </p:nvSpPr>
        <p:spPr>
          <a:xfrm>
            <a:off x="5110808" y="2182053"/>
            <a:ext cx="6767371" cy="4277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58746" algn="ctr" defTabSz="609585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043654"/>
                </a:solidFill>
                <a:latin typeface="Arial"/>
                <a:cs typeface="Arial Narrow" panose="020B0604020202020204" pitchFamily="34" charset="0"/>
              </a:rPr>
              <a:t>Baseline design: 3-satellite receiver constellation: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BDDC46-AFEC-E7AB-A5C2-6733CA3029A7}"/>
              </a:ext>
            </a:extLst>
          </p:cNvPr>
          <p:cNvSpPr/>
          <p:nvPr/>
        </p:nvSpPr>
        <p:spPr>
          <a:xfrm>
            <a:off x="5136870" y="2182053"/>
            <a:ext cx="6741309" cy="437669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A58846-81E2-BB3C-4FD7-3B688086D2A0}"/>
              </a:ext>
            </a:extLst>
          </p:cNvPr>
          <p:cNvSpPr/>
          <p:nvPr/>
        </p:nvSpPr>
        <p:spPr>
          <a:xfrm>
            <a:off x="5136869" y="2705161"/>
            <a:ext cx="6741310" cy="2511214"/>
          </a:xfrm>
          <a:prstGeom prst="rect">
            <a:avLst/>
          </a:prstGeom>
          <a:noFill/>
          <a:ln w="12700">
            <a:solidFill>
              <a:srgbClr val="EEB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43F03A-78B3-31CB-3F52-8F0E304E0B5B}"/>
              </a:ext>
            </a:extLst>
          </p:cNvPr>
          <p:cNvSpPr>
            <a:spLocks noChangeAspect="1"/>
          </p:cNvSpPr>
          <p:nvPr/>
        </p:nvSpPr>
        <p:spPr>
          <a:xfrm>
            <a:off x="430764" y="1845526"/>
            <a:ext cx="1545655" cy="575774"/>
          </a:xfrm>
          <a:prstGeom prst="rect">
            <a:avLst/>
          </a:prstGeom>
          <a:noFill/>
          <a:ln w="12700">
            <a:solidFill>
              <a:srgbClr val="EEB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2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C49515-F4B3-3745-A5B7-C48DC070E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7" y="24384"/>
            <a:ext cx="12064126" cy="620683"/>
          </a:xfrm>
        </p:spPr>
        <p:txBody>
          <a:bodyPr/>
          <a:lstStyle/>
          <a:p>
            <a:r>
              <a:rPr lang="en-US" dirty="0" err="1"/>
              <a:t>SnoWatch</a:t>
            </a:r>
            <a:r>
              <a:rPr lang="en-US" dirty="0"/>
              <a:t> Implementation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5817B-B686-269E-5DBA-61B3F29809EA}"/>
              </a:ext>
            </a:extLst>
          </p:cNvPr>
          <p:cNvSpPr txBox="1"/>
          <p:nvPr/>
        </p:nvSpPr>
        <p:spPr>
          <a:xfrm>
            <a:off x="5141102" y="672097"/>
            <a:ext cx="121991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>
              <a:defRPr/>
            </a:pPr>
            <a:r>
              <a:rPr lang="en-US" sz="1467" dirty="0">
                <a:solidFill>
                  <a:srgbClr val="FFFFFF"/>
                </a:solidFill>
                <a:latin typeface="Arial"/>
              </a:rPr>
              <a:t>MUOS transmitters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5A3D60-07E2-F624-9CA3-42E985B5A850}"/>
              </a:ext>
            </a:extLst>
          </p:cNvPr>
          <p:cNvGrpSpPr/>
          <p:nvPr/>
        </p:nvGrpSpPr>
        <p:grpSpPr>
          <a:xfrm>
            <a:off x="753154" y="944030"/>
            <a:ext cx="5273410" cy="5307017"/>
            <a:chOff x="748108" y="1280757"/>
            <a:chExt cx="5273410" cy="53070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D270A8A-49D5-FCB8-3BDB-6EF7465C7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54" y="1280757"/>
              <a:ext cx="5268364" cy="31736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E27788-6945-BE19-45EB-50A9DC45364B}"/>
                </a:ext>
              </a:extLst>
            </p:cNvPr>
            <p:cNvSpPr txBox="1"/>
            <p:nvPr/>
          </p:nvSpPr>
          <p:spPr>
            <a:xfrm>
              <a:off x="753154" y="4454368"/>
              <a:ext cx="5263319" cy="2133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7340" indent="-228594" defTabSz="609585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A single receiver provides only one unambiguous reflection point (specular point)</a:t>
              </a:r>
            </a:p>
            <a:p>
              <a:pPr marL="387340" indent="-228594" defTabSz="609585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A constellation of receivers reduces the ambiguity of reflected signal to build up a swath via SAR post-processing (SoOp-SAR)</a:t>
              </a:r>
            </a:p>
            <a:p>
              <a:pPr marL="387340" indent="-228594" defTabSz="609585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Retrieved phase 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  <a:sym typeface="Wingdings" pitchFamily="2" charset="2"/>
                </a:rPr>
                <a:t> SWE</a:t>
              </a:r>
            </a:p>
            <a:p>
              <a:pPr marL="387340" indent="-228594" defTabSz="609585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  <a:sym typeface="Wingdings" pitchFamily="2" charset="2"/>
                </a:rPr>
                <a:t>Retrieved amplitude of reflection  Soil moisture</a:t>
              </a:r>
              <a:endParaRPr lang="en-US" sz="1600" dirty="0">
                <a:solidFill>
                  <a:srgbClr val="000000"/>
                </a:solidFill>
                <a:latin typeface="Arial"/>
                <a:cs typeface="Arial Narrow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A38462-E294-6E2B-1536-D4F93A806FAE}"/>
                </a:ext>
              </a:extLst>
            </p:cNvPr>
            <p:cNvSpPr/>
            <p:nvPr/>
          </p:nvSpPr>
          <p:spPr>
            <a:xfrm>
              <a:off x="748108" y="1290975"/>
              <a:ext cx="5268365" cy="529679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CAA70E-998C-D094-F1C7-2A9D2974BFE2}"/>
                </a:ext>
              </a:extLst>
            </p:cNvPr>
            <p:cNvSpPr/>
            <p:nvPr/>
          </p:nvSpPr>
          <p:spPr>
            <a:xfrm>
              <a:off x="748108" y="4464586"/>
              <a:ext cx="5268365" cy="212318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B5F60A-C8E8-6C02-54EE-DD88BE16B105}"/>
              </a:ext>
            </a:extLst>
          </p:cNvPr>
          <p:cNvGrpSpPr/>
          <p:nvPr/>
        </p:nvGrpSpPr>
        <p:grpSpPr>
          <a:xfrm>
            <a:off x="7030756" y="79855"/>
            <a:ext cx="4584495" cy="6716183"/>
            <a:chOff x="7030756" y="285527"/>
            <a:chExt cx="4584495" cy="67161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35D78D-1405-7847-A69A-394E759EAB81}"/>
                </a:ext>
              </a:extLst>
            </p:cNvPr>
            <p:cNvSpPr txBox="1"/>
            <p:nvPr/>
          </p:nvSpPr>
          <p:spPr>
            <a:xfrm>
              <a:off x="7030756" y="285527"/>
              <a:ext cx="4579451" cy="19637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58746" defTabSz="609585">
                <a:lnSpc>
                  <a:spcPct val="120000"/>
                </a:lnSpc>
                <a:defRPr/>
              </a:pPr>
              <a:r>
                <a:rPr lang="en-US" sz="1467" b="1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Baseline (3-satellite receivers) characteristics:</a:t>
              </a:r>
            </a:p>
            <a:p>
              <a:pPr marL="158746" algn="ctr" defTabSz="609585">
                <a:lnSpc>
                  <a:spcPct val="120000"/>
                </a:lnSpc>
                <a:defRPr/>
              </a:pPr>
              <a:r>
                <a:rPr lang="en-US" sz="1467" u="sng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Temporal repeat</a:t>
              </a:r>
              <a:r>
                <a:rPr lang="en-US" sz="1467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: 6-day</a:t>
              </a:r>
            </a:p>
            <a:p>
              <a:pPr marL="158746" algn="ctr" defTabSz="609585">
                <a:lnSpc>
                  <a:spcPct val="120000"/>
                </a:lnSpc>
                <a:defRPr/>
              </a:pPr>
              <a:r>
                <a:rPr lang="en-US" sz="1467" u="sng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Swath width</a:t>
              </a:r>
              <a:r>
                <a:rPr lang="en-US" sz="1467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: ~240 km</a:t>
              </a:r>
            </a:p>
            <a:p>
              <a:pPr marL="158746" algn="ctr" defTabSz="609585">
                <a:lnSpc>
                  <a:spcPct val="120000"/>
                </a:lnSpc>
                <a:defRPr/>
              </a:pPr>
              <a:r>
                <a:rPr lang="en-US" sz="1467" u="sng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Spatial resolution</a:t>
              </a:r>
              <a:r>
                <a:rPr lang="en-US" sz="1467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: </a:t>
              </a:r>
            </a:p>
            <a:p>
              <a:pPr marL="158746" algn="ctr" defTabSz="609585">
                <a:lnSpc>
                  <a:spcPct val="120000"/>
                </a:lnSpc>
                <a:defRPr/>
              </a:pPr>
              <a:r>
                <a:rPr lang="en-US" sz="1467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along-track: ~40 m; </a:t>
              </a:r>
            </a:p>
            <a:p>
              <a:pPr marL="158746" algn="ctr" defTabSz="609585">
                <a:lnSpc>
                  <a:spcPct val="120000"/>
                </a:lnSpc>
                <a:defRPr/>
              </a:pPr>
              <a:r>
                <a:rPr lang="en-US" sz="1467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across-track: ~80 m – 2 km</a:t>
              </a:r>
            </a:p>
            <a:p>
              <a:pPr marL="158746" algn="ctr" defTabSz="609585">
                <a:lnSpc>
                  <a:spcPct val="120000"/>
                </a:lnSpc>
                <a:defRPr/>
              </a:pPr>
              <a:endParaRPr lang="en-US" sz="1467" dirty="0">
                <a:solidFill>
                  <a:srgbClr val="000000"/>
                </a:solidFill>
                <a:latin typeface="Arial"/>
                <a:cs typeface="Arial Narrow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DE7C478-7248-DB25-46D3-3BDD8793A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944" t="13498" r="9139" b="58934"/>
            <a:stretch/>
          </p:blipFill>
          <p:spPr bwMode="auto">
            <a:xfrm>
              <a:off x="8204244" y="1919049"/>
              <a:ext cx="2405847" cy="43041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F85A0D-E9A5-B2A2-876D-E142A5E98D4C}"/>
                </a:ext>
              </a:extLst>
            </p:cNvPr>
            <p:cNvSpPr txBox="1"/>
            <p:nvPr/>
          </p:nvSpPr>
          <p:spPr>
            <a:xfrm>
              <a:off x="7035801" y="6121597"/>
              <a:ext cx="4579450" cy="8801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58746" algn="ctr" defTabSz="609585">
                <a:lnSpc>
                  <a:spcPct val="120000"/>
                </a:lnSpc>
                <a:defRPr/>
              </a:pPr>
              <a:r>
                <a:rPr lang="en-US" sz="1467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</a:rPr>
                <a:t>Sampling pattern contains within-swath and between-swath gaps (more receivers </a:t>
              </a:r>
              <a:r>
                <a:rPr lang="en-US" sz="1467" dirty="0">
                  <a:solidFill>
                    <a:srgbClr val="000000"/>
                  </a:solidFill>
                  <a:latin typeface="Arial"/>
                  <a:cs typeface="Arial Narrow" panose="020B0604020202020204" pitchFamily="34" charset="0"/>
                  <a:sym typeface="Wingdings" pitchFamily="2" charset="2"/>
                </a:rPr>
                <a:t> better resolution and fewer gaps)</a:t>
              </a:r>
              <a:endParaRPr lang="en-US" sz="1467" dirty="0">
                <a:solidFill>
                  <a:srgbClr val="000000"/>
                </a:solidFill>
                <a:latin typeface="Arial"/>
                <a:cs typeface="Arial Narrow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62C59D-8255-CD78-70DA-EBBAFC985538}"/>
                </a:ext>
              </a:extLst>
            </p:cNvPr>
            <p:cNvSpPr/>
            <p:nvPr/>
          </p:nvSpPr>
          <p:spPr>
            <a:xfrm>
              <a:off x="7213599" y="290992"/>
              <a:ext cx="4225247" cy="671071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8863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C49515-F4B3-3745-A5B7-C48DC070E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7" y="24384"/>
            <a:ext cx="12064126" cy="620683"/>
          </a:xfrm>
        </p:spPr>
        <p:txBody>
          <a:bodyPr/>
          <a:lstStyle/>
          <a:p>
            <a:r>
              <a:rPr lang="en-US" dirty="0"/>
              <a:t>Open Questions/Next Steps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E223B4D-17C6-5607-7886-968287DAF35D}"/>
              </a:ext>
            </a:extLst>
          </p:cNvPr>
          <p:cNvSpPr txBox="1">
            <a:spLocks/>
          </p:cNvSpPr>
          <p:nvPr/>
        </p:nvSpPr>
        <p:spPr>
          <a:xfrm>
            <a:off x="172855" y="776931"/>
            <a:ext cx="11797472" cy="58732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8306B"/>
                </a:solidFill>
              </a:rPr>
              <a:t>Primary criticism from ESE review: Need for further validation of retrieval algorithm (how much and what method validation is enough?)</a:t>
            </a:r>
          </a:p>
          <a:p>
            <a:pPr marL="811213" lvl="2" indent="-341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Ongoing efforts to install tower with P-band receivers in Central Sierra Snow Laboratory; key objective is to get seasonal time series of phase</a:t>
            </a:r>
          </a:p>
          <a:p>
            <a:pPr marL="811213" lvl="2" indent="-341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Need resources to develop new airborne receivers and undertake new airborne campaigns (future SnowEx efforts?) </a:t>
            </a:r>
          </a:p>
          <a:p>
            <a:pPr marL="4699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8306B"/>
                </a:solidFill>
              </a:rPr>
              <a:t>Other criticisms/comments/suggestions:</a:t>
            </a:r>
          </a:p>
          <a:p>
            <a:pPr marL="811213" lvl="2" indent="-341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Further investigation of dry-to-wet snow transition needed</a:t>
            </a:r>
          </a:p>
          <a:p>
            <a:pPr marL="811213" lvl="2" indent="-341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Refinement/validation of error budgets involved in phase shift determination</a:t>
            </a:r>
          </a:p>
          <a:p>
            <a:pPr marL="811213" lvl="2" indent="-341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Stability of MUOS transmitters in future?</a:t>
            </a:r>
          </a:p>
          <a:p>
            <a:pPr marL="4699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8306B"/>
                </a:solidFill>
              </a:rPr>
              <a:t>Further test assumptions and choices made in design; Explore synergisms and complementarity with other missions/mission concepts</a:t>
            </a:r>
          </a:p>
        </p:txBody>
      </p:sp>
    </p:spTree>
    <p:extLst>
      <p:ext uri="{BB962C8B-B14F-4D97-AF65-F5344CB8AC3E}">
        <p14:creationId xmlns:p14="http://schemas.microsoft.com/office/powerpoint/2010/main" val="222799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244C10C-C70C-DB8A-30F4-D6E666EFC4A5}"/>
              </a:ext>
            </a:extLst>
          </p:cNvPr>
          <p:cNvSpPr txBox="1"/>
          <p:nvPr/>
        </p:nvSpPr>
        <p:spPr>
          <a:xfrm>
            <a:off x="194286" y="105438"/>
            <a:ext cx="1178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Need for mountain SWE measurements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AB63A72-B4EE-F539-3245-382C16D0A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1" b="2239"/>
          <a:stretch/>
        </p:blipFill>
        <p:spPr>
          <a:xfrm>
            <a:off x="255039" y="1273215"/>
            <a:ext cx="11676337" cy="4983278"/>
          </a:xfrm>
          <a:prstGeom prst="rect">
            <a:avLst/>
          </a:prstGeom>
          <a:ln w="38100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49ABB3D-CEF8-21AF-2180-143ABD81AAFF}"/>
              </a:ext>
            </a:extLst>
          </p:cNvPr>
          <p:cNvSpPr txBox="1"/>
          <p:nvPr/>
        </p:nvSpPr>
        <p:spPr>
          <a:xfrm rot="16200000">
            <a:off x="34402" y="2658678"/>
            <a:ext cx="616433" cy="13150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SnoWatch_002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080C34-F40B-7AF3-D323-3B7B7FB74052}"/>
              </a:ext>
            </a:extLst>
          </p:cNvPr>
          <p:cNvSpPr txBox="1"/>
          <p:nvPr/>
        </p:nvSpPr>
        <p:spPr>
          <a:xfrm>
            <a:off x="4394865" y="5747544"/>
            <a:ext cx="4167482" cy="219176"/>
          </a:xfrm>
          <a:prstGeom prst="rect">
            <a:avLst/>
          </a:prstGeom>
          <a:solidFill>
            <a:srgbClr val="06519C"/>
          </a:solidFill>
          <a:ln w="6350">
            <a:solidFill>
              <a:schemeClr val="bg1"/>
            </a:solidFill>
          </a:ln>
        </p:spPr>
        <p:txBody>
          <a:bodyPr wrap="square" lIns="91440" tIns="0" rIns="9144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</a:rPr>
              <a:t>Snow areas upstream of high water needs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DEE4FF-99E4-BBD0-8188-8BAF47E0BC45}"/>
              </a:ext>
            </a:extLst>
          </p:cNvPr>
          <p:cNvSpPr txBox="1"/>
          <p:nvPr/>
        </p:nvSpPr>
        <p:spPr>
          <a:xfrm>
            <a:off x="4394865" y="5468888"/>
            <a:ext cx="4167482" cy="219176"/>
          </a:xfrm>
          <a:prstGeom prst="rect">
            <a:avLst/>
          </a:prstGeom>
          <a:solidFill>
            <a:srgbClr val="F5CF79"/>
          </a:solidFill>
          <a:ln w="6350">
            <a:solidFill>
              <a:schemeClr val="bg1"/>
            </a:solidFill>
          </a:ln>
        </p:spPr>
        <p:txBody>
          <a:bodyPr wrap="square" lIns="91440" tIns="0" rIns="9144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3B5B"/>
                </a:solidFill>
                <a:latin typeface="Arial Narrow" panose="020B0606020202030204" pitchFamily="34" charset="0"/>
              </a:rPr>
              <a:t>High human water use areas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9C245B-4A6A-3A9B-A25D-23E1884D3872}"/>
              </a:ext>
            </a:extLst>
          </p:cNvPr>
          <p:cNvSpPr txBox="1"/>
          <p:nvPr/>
        </p:nvSpPr>
        <p:spPr>
          <a:xfrm>
            <a:off x="4394865" y="6026201"/>
            <a:ext cx="4167482" cy="219176"/>
          </a:xfrm>
          <a:prstGeom prst="rect">
            <a:avLst/>
          </a:prstGeom>
          <a:solidFill>
            <a:srgbClr val="BDD7E7"/>
          </a:solidFill>
          <a:ln w="6350">
            <a:solidFill>
              <a:schemeClr val="bg1"/>
            </a:solidFill>
          </a:ln>
        </p:spPr>
        <p:txBody>
          <a:bodyPr wrap="square" lIns="91440" tIns="0" rIns="9144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rgbClr val="003B5B"/>
                </a:solidFill>
                <a:latin typeface="Arial Narrow" panose="020B0606020202030204" pitchFamily="34" charset="0"/>
              </a:rPr>
              <a:t>Snow areas not upstream of high water needs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96AF4F0-9853-293B-B9E1-4648F5AAF19D}"/>
              </a:ext>
            </a:extLst>
          </p:cNvPr>
          <p:cNvGrpSpPr/>
          <p:nvPr/>
        </p:nvGrpSpPr>
        <p:grpSpPr>
          <a:xfrm>
            <a:off x="353425" y="2795349"/>
            <a:ext cx="11435774" cy="3801367"/>
            <a:chOff x="353425" y="2795349"/>
            <a:chExt cx="11435774" cy="38013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1AB0A6-F8D9-2300-4203-865AD28190C2}"/>
                </a:ext>
              </a:extLst>
            </p:cNvPr>
            <p:cNvSpPr txBox="1"/>
            <p:nvPr/>
          </p:nvSpPr>
          <p:spPr>
            <a:xfrm>
              <a:off x="4326464" y="4909629"/>
              <a:ext cx="2630306" cy="563231"/>
            </a:xfrm>
            <a:prstGeom prst="rect">
              <a:avLst/>
            </a:prstGeom>
            <a:solidFill>
              <a:schemeClr val="bg1">
                <a:alpha val="50124"/>
              </a:schemeClr>
            </a:solidFill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Lake Mead holds ~35 km</a:t>
              </a:r>
              <a:r>
                <a:rPr lang="en-US" sz="1200" baseline="30000" dirty="0">
                  <a:latin typeface="Arial Narrow" panose="020B060602020203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dirty="0">
                  <a:latin typeface="Arial Narrow" panose="020B0606020202030204" pitchFamily="34" charset="0"/>
                  <a:cs typeface="Arial" panose="020B0604020202020204" pitchFamily="34" charset="0"/>
                </a:rPr>
                <a:t> of mostly snow-derived water, sustaining over 20 million people and over 5 million acres of farmland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207FCB4-B618-6C12-C4D4-702053078A03}"/>
                </a:ext>
              </a:extLst>
            </p:cNvPr>
            <p:cNvGrpSpPr/>
            <p:nvPr/>
          </p:nvGrpSpPr>
          <p:grpSpPr>
            <a:xfrm>
              <a:off x="353425" y="2795349"/>
              <a:ext cx="11435774" cy="3801367"/>
              <a:chOff x="353425" y="2795349"/>
              <a:chExt cx="11435774" cy="3801367"/>
            </a:xfrm>
          </p:grpSpPr>
          <p:sp>
            <p:nvSpPr>
              <p:cNvPr id="28" name="Freeform: Shape 71">
                <a:extLst>
                  <a:ext uri="{FF2B5EF4-FFF2-40B4-BE49-F238E27FC236}">
                    <a16:creationId xmlns:a16="http://schemas.microsoft.com/office/drawing/2014/main" id="{6687BEB5-B4CF-8358-D6F2-C44D6EDAECD8}"/>
                  </a:ext>
                </a:extLst>
              </p:cNvPr>
              <p:cNvSpPr/>
              <p:nvPr/>
            </p:nvSpPr>
            <p:spPr>
              <a:xfrm flipH="1">
                <a:off x="9496542" y="2864990"/>
                <a:ext cx="1388198" cy="442987"/>
              </a:xfrm>
              <a:custGeom>
                <a:avLst/>
                <a:gdLst>
                  <a:gd name="connsiteX0" fmla="*/ 0 w 167640"/>
                  <a:gd name="connsiteY0" fmla="*/ 350520 h 350520"/>
                  <a:gd name="connsiteX1" fmla="*/ 0 w 167640"/>
                  <a:gd name="connsiteY1" fmla="*/ 0 h 350520"/>
                  <a:gd name="connsiteX2" fmla="*/ 167640 w 167640"/>
                  <a:gd name="connsiteY2" fmla="*/ 0 h 35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7640" h="350520">
                    <a:moveTo>
                      <a:pt x="0" y="350520"/>
                    </a:moveTo>
                    <a:lnTo>
                      <a:pt x="0" y="0"/>
                    </a:lnTo>
                    <a:lnTo>
                      <a:pt x="167640" y="0"/>
                    </a:lnTo>
                  </a:path>
                </a:pathLst>
              </a:custGeom>
              <a:noFill/>
              <a:ln w="19050">
                <a:solidFill>
                  <a:srgbClr val="003B5B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8F57DF9-3F8A-D897-F12A-FE1B09CED02B}"/>
                  </a:ext>
                </a:extLst>
              </p:cNvPr>
              <p:cNvSpPr/>
              <p:nvPr/>
            </p:nvSpPr>
            <p:spPr>
              <a:xfrm>
                <a:off x="8919963" y="3169141"/>
                <a:ext cx="2865142" cy="260467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3B5B"/>
                </a:solidFill>
              </a:ln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18288" rIns="45720" rtlCol="0" anchor="t"/>
              <a:lstStyle/>
              <a:p>
                <a:pPr algn="r"/>
                <a:endPara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id="{987C645F-1661-6853-8C09-258FCF077E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351771" y="2795351"/>
                <a:ext cx="3943216" cy="1635622"/>
              </a:xfrm>
              <a:prstGeom prst="bentConnector3">
                <a:avLst>
                  <a:gd name="adj1" fmla="val 41927"/>
                </a:avLst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74DD489-623E-E87B-CE60-391D15D67B58}"/>
                  </a:ext>
                </a:extLst>
              </p:cNvPr>
              <p:cNvSpPr txBox="1"/>
              <p:nvPr/>
            </p:nvSpPr>
            <p:spPr>
              <a:xfrm>
                <a:off x="461572" y="5870609"/>
                <a:ext cx="2563978" cy="6278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Reputable estimates of average water stored in Western U.S. mountain snow show </a:t>
                </a:r>
                <a:r>
                  <a:rPr lang="en-US" sz="1200" dirty="0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large uncertainty in peak SWE volume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sz="11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100" i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Fang et al., 2023</a:t>
                </a:r>
                <a:r>
                  <a:rPr lang="en-US" sz="11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311401-7B5D-2E90-9F93-530606AFE429}"/>
                  </a:ext>
                </a:extLst>
              </p:cNvPr>
              <p:cNvSpPr/>
              <p:nvPr/>
            </p:nvSpPr>
            <p:spPr>
              <a:xfrm>
                <a:off x="353425" y="3169044"/>
                <a:ext cx="2784679" cy="266086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3B5B"/>
                </a:solidFill>
              </a:ln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18288" rIns="45720" rtlCol="0" anchor="t"/>
              <a:lstStyle/>
              <a:p>
                <a:pPr algn="r"/>
                <a:endPara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6" name="Freeform: Shape 20">
                <a:extLst>
                  <a:ext uri="{FF2B5EF4-FFF2-40B4-BE49-F238E27FC236}">
                    <a16:creationId xmlns:a16="http://schemas.microsoft.com/office/drawing/2014/main" id="{A9225A00-1451-0B6C-C58B-37733F759826}"/>
                  </a:ext>
                </a:extLst>
              </p:cNvPr>
              <p:cNvSpPr/>
              <p:nvPr/>
            </p:nvSpPr>
            <p:spPr>
              <a:xfrm>
                <a:off x="1188286" y="2795349"/>
                <a:ext cx="1004310" cy="381659"/>
              </a:xfrm>
              <a:custGeom>
                <a:avLst/>
                <a:gdLst>
                  <a:gd name="connsiteX0" fmla="*/ 0 w 167640"/>
                  <a:gd name="connsiteY0" fmla="*/ 350520 h 350520"/>
                  <a:gd name="connsiteX1" fmla="*/ 0 w 167640"/>
                  <a:gd name="connsiteY1" fmla="*/ 0 h 350520"/>
                  <a:gd name="connsiteX2" fmla="*/ 167640 w 167640"/>
                  <a:gd name="connsiteY2" fmla="*/ 0 h 35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7640" h="350520">
                    <a:moveTo>
                      <a:pt x="0" y="350520"/>
                    </a:moveTo>
                    <a:lnTo>
                      <a:pt x="0" y="0"/>
                    </a:lnTo>
                    <a:lnTo>
                      <a:pt x="167640" y="0"/>
                    </a:lnTo>
                  </a:path>
                </a:pathLst>
              </a:custGeom>
              <a:noFill/>
              <a:ln w="19050">
                <a:solidFill>
                  <a:srgbClr val="003B5B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6E57D2B-5152-E5A1-4716-0C3E23361B3D}"/>
                  </a:ext>
                </a:extLst>
              </p:cNvPr>
              <p:cNvSpPr txBox="1"/>
              <p:nvPr/>
            </p:nvSpPr>
            <p:spPr>
              <a:xfrm>
                <a:off x="8933178" y="5811887"/>
                <a:ext cx="2856021" cy="7848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2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Reputable estimates of average water stored in High Mountain Asia span an even wider range than WUS and highlight the </a:t>
                </a:r>
                <a:r>
                  <a:rPr lang="en-US" sz="1200" dirty="0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large uncertainty in timing and rate of spring melt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sz="11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100" i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Liu et al., 2022</a:t>
                </a:r>
                <a:r>
                  <a:rPr lang="en-US" sz="11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pic>
            <p:nvPicPr>
              <p:cNvPr id="41" name="Picture 2" descr="Landmark deal would aid drought-stricken Colorado River, Lake Mead as  Nevada, California, Arizona offer cuts">
                <a:extLst>
                  <a:ext uri="{FF2B5EF4-FFF2-40B4-BE49-F238E27FC236}">
                    <a16:creationId xmlns:a16="http://schemas.microsoft.com/office/drawing/2014/main" id="{A18E9559-FFD7-F7D0-68C9-B24AA35C5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8458" y="3097642"/>
                <a:ext cx="2686319" cy="1790602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B7E2EA5-2E4D-2738-AB7B-056400F81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6890" y="3214459"/>
                <a:ext cx="2706604" cy="2513512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5B18BF3-E78B-1365-7983-E53C1A1D1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965" y="3237557"/>
                <a:ext cx="2706604" cy="2513512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6CC48C-7F2D-2D50-65A0-081E25F3AF7D}"/>
                </a:ext>
              </a:extLst>
            </p:cNvPr>
            <p:cNvSpPr txBox="1"/>
            <p:nvPr/>
          </p:nvSpPr>
          <p:spPr>
            <a:xfrm>
              <a:off x="1853857" y="3253841"/>
              <a:ext cx="13570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~5x Lake Mead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769785-7B11-8BC4-A568-F5CA50B96C4D}"/>
                </a:ext>
              </a:extLst>
            </p:cNvPr>
            <p:cNvSpPr txBox="1"/>
            <p:nvPr/>
          </p:nvSpPr>
          <p:spPr>
            <a:xfrm>
              <a:off x="1631987" y="4969316"/>
              <a:ext cx="1316689" cy="184666"/>
            </a:xfrm>
            <a:prstGeom prst="rect">
              <a:avLst/>
            </a:prstGeom>
            <a:solidFill>
              <a:schemeClr val="bg1">
                <a:alpha val="25213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~1x Lake Mead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47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C49515-F4B3-3745-A5B7-C48DC070E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7" y="24384"/>
            <a:ext cx="12064126" cy="620683"/>
          </a:xfrm>
        </p:spPr>
        <p:txBody>
          <a:bodyPr/>
          <a:lstStyle/>
          <a:p>
            <a:r>
              <a:rPr lang="en-US" dirty="0" err="1"/>
              <a:t>SnoWatch</a:t>
            </a:r>
            <a:r>
              <a:rPr lang="en-US" dirty="0"/>
              <a:t> Science Goal and Objectives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DC92767-0905-2158-ABC5-816164007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466"/>
              </p:ext>
            </p:extLst>
          </p:nvPr>
        </p:nvGraphicFramePr>
        <p:xfrm>
          <a:off x="166144" y="1330866"/>
          <a:ext cx="6297286" cy="4865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604">
                  <a:extLst>
                    <a:ext uri="{9D8B030D-6E8A-4147-A177-3AD203B41FA5}">
                      <a16:colId xmlns:a16="http://schemas.microsoft.com/office/drawing/2014/main" val="415366941"/>
                    </a:ext>
                  </a:extLst>
                </a:gridCol>
                <a:gridCol w="4659682">
                  <a:extLst>
                    <a:ext uri="{9D8B030D-6E8A-4147-A177-3AD203B41FA5}">
                      <a16:colId xmlns:a16="http://schemas.microsoft.com/office/drawing/2014/main" val="1113891248"/>
                    </a:ext>
                  </a:extLst>
                </a:gridCol>
              </a:tblGrid>
              <a:tr h="1385607">
                <a:tc gridSpan="2">
                  <a:txBody>
                    <a:bodyPr/>
                    <a:lstStyle/>
                    <a:p>
                      <a:r>
                        <a:rPr lang="en-US" sz="20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Goal</a:t>
                      </a: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To understand why, when and where mountain snow accumulates and melts, and how these rates and spatial patterns contribute to the water cycle from headwater catch­ments to continental-scale river basins.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4355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442771"/>
                  </a:ext>
                </a:extLst>
              </a:tr>
              <a:tr h="966702"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strike="noStrike" baseline="0" dirty="0">
                          <a:solidFill>
                            <a:srgbClr val="0436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Science Objective 1 (SO1)</a:t>
                      </a:r>
                      <a:r>
                        <a:rPr lang="en-US" sz="1800" b="0" i="0" u="none" strike="noStrike" baseline="0" dirty="0">
                          <a:solidFill>
                            <a:srgbClr val="0436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endParaRPr lang="en-US" sz="1800" dirty="0">
                        <a:solidFill>
                          <a:srgbClr val="04365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Determine how snowpack accumula­tion processes depend on terrain and synoptic meteorology.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076022"/>
                  </a:ext>
                </a:extLst>
              </a:tr>
              <a:tr h="1256713"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strike="noStrike" baseline="0" dirty="0">
                          <a:solidFill>
                            <a:srgbClr val="0436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Science Objective 2 (SO2)</a:t>
                      </a:r>
                      <a:r>
                        <a:rPr lang="en-US" sz="1800" b="0" i="0" u="none" strike="noStrike" baseline="0" dirty="0">
                          <a:solidFill>
                            <a:srgbClr val="0436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endParaRPr lang="en-US" sz="1800" dirty="0">
                        <a:solidFill>
                          <a:srgbClr val="04365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Determine how snowmelt rates depend on snow albedo, elevation, peak SWE, synoptic meteorology, forest cover, and snowmelt timing.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687838"/>
                  </a:ext>
                </a:extLst>
              </a:tr>
              <a:tr h="1256713"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strike="noStrike" baseline="0" dirty="0">
                          <a:solidFill>
                            <a:srgbClr val="0436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Science Objective 3 (SO3)</a:t>
                      </a:r>
                      <a:r>
                        <a:rPr lang="en-US" sz="1800" b="0" i="0" u="none" strike="noStrike" baseline="0" dirty="0">
                          <a:solidFill>
                            <a:srgbClr val="043654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endParaRPr lang="en-US" sz="1800" dirty="0">
                        <a:solidFill>
                          <a:srgbClr val="043654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Determine how warm-season water availability depends on pre-snow soil moisture, peak SWE, and snowmelt, as a function of elevation, terrain, and vegetation cover.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63196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67FD74B-7C69-26FA-5042-7BC5E85A9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2" b="1705"/>
          <a:stretch/>
        </p:blipFill>
        <p:spPr bwMode="auto">
          <a:xfrm>
            <a:off x="6573428" y="1330867"/>
            <a:ext cx="5483801" cy="4865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276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C49515-F4B3-3745-A5B7-C48DC070E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7" y="24384"/>
            <a:ext cx="12064126" cy="620683"/>
          </a:xfrm>
        </p:spPr>
        <p:txBody>
          <a:bodyPr/>
          <a:lstStyle/>
          <a:p>
            <a:r>
              <a:rPr lang="en-US" dirty="0" err="1"/>
              <a:t>SnoWatch</a:t>
            </a:r>
            <a:r>
              <a:rPr lang="en-US" dirty="0"/>
              <a:t> Observables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285832-F630-EC61-0C03-E165C401D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2" r="16918" b="2901"/>
          <a:stretch/>
        </p:blipFill>
        <p:spPr bwMode="auto">
          <a:xfrm>
            <a:off x="271253" y="880054"/>
            <a:ext cx="11475326" cy="2826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E9F393-A991-EB35-EE68-AE8B882AD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785"/>
          <a:stretch/>
        </p:blipFill>
        <p:spPr>
          <a:xfrm>
            <a:off x="798285" y="3941579"/>
            <a:ext cx="8037775" cy="2084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FAAD2B-2B7C-83DA-E355-25AA6A6E3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82" t="2942" b="2901"/>
          <a:stretch/>
        </p:blipFill>
        <p:spPr bwMode="auto">
          <a:xfrm>
            <a:off x="9202057" y="3458028"/>
            <a:ext cx="2396240" cy="2898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395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244C10C-C70C-DB8A-30F4-D6E666EFC4A5}"/>
              </a:ext>
            </a:extLst>
          </p:cNvPr>
          <p:cNvSpPr txBox="1"/>
          <p:nvPr/>
        </p:nvSpPr>
        <p:spPr>
          <a:xfrm>
            <a:off x="194285" y="105438"/>
            <a:ext cx="11792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Microwave wavelengths useful for SWE retrievals</a:t>
            </a:r>
          </a:p>
        </p:txBody>
      </p: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D64552EE-EC96-56E0-A4CD-97137DB2611F}"/>
              </a:ext>
            </a:extLst>
          </p:cNvPr>
          <p:cNvGrpSpPr/>
          <p:nvPr/>
        </p:nvGrpSpPr>
        <p:grpSpPr>
          <a:xfrm>
            <a:off x="945726" y="1131092"/>
            <a:ext cx="10617180" cy="3966236"/>
            <a:chOff x="762918" y="1716439"/>
            <a:chExt cx="10617180" cy="3966236"/>
          </a:xfrm>
        </p:grpSpPr>
        <p:sp>
          <p:nvSpPr>
            <p:cNvPr id="1078" name="TextBox 1077">
              <a:extLst>
                <a:ext uri="{FF2B5EF4-FFF2-40B4-BE49-F238E27FC236}">
                  <a16:creationId xmlns:a16="http://schemas.microsoft.com/office/drawing/2014/main" id="{4F066628-116C-D92D-5643-E6E895027B79}"/>
                </a:ext>
              </a:extLst>
            </p:cNvPr>
            <p:cNvSpPr txBox="1"/>
            <p:nvPr/>
          </p:nvSpPr>
          <p:spPr>
            <a:xfrm>
              <a:off x="805230" y="3933969"/>
              <a:ext cx="1057486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i="1" dirty="0"/>
                <a:t>Adapted from: https://</a:t>
              </a:r>
              <a:r>
                <a:rPr lang="en-US" sz="1200" i="1" dirty="0" err="1"/>
                <a:t>www.rfpage.com</a:t>
              </a:r>
              <a:r>
                <a:rPr lang="en-US" sz="1200" i="1" dirty="0"/>
                <a:t>/microwave-frequency-bands/</a:t>
              </a:r>
            </a:p>
          </p:txBody>
        </p:sp>
        <p:grpSp>
          <p:nvGrpSpPr>
            <p:cNvPr id="1089" name="Group 1088">
              <a:extLst>
                <a:ext uri="{FF2B5EF4-FFF2-40B4-BE49-F238E27FC236}">
                  <a16:creationId xmlns:a16="http://schemas.microsoft.com/office/drawing/2014/main" id="{41379DBB-99C6-19A2-D857-B446A4DEE7CA}"/>
                </a:ext>
              </a:extLst>
            </p:cNvPr>
            <p:cNvGrpSpPr/>
            <p:nvPr/>
          </p:nvGrpSpPr>
          <p:grpSpPr>
            <a:xfrm>
              <a:off x="762918" y="1716439"/>
              <a:ext cx="10574868" cy="2547308"/>
              <a:chOff x="764682" y="1210733"/>
              <a:chExt cx="10574868" cy="2547308"/>
            </a:xfrm>
          </p:grpSpPr>
          <p:pic>
            <p:nvPicPr>
              <p:cNvPr id="1075" name="Picture 1074">
                <a:extLst>
                  <a:ext uri="{FF2B5EF4-FFF2-40B4-BE49-F238E27FC236}">
                    <a16:creationId xmlns:a16="http://schemas.microsoft.com/office/drawing/2014/main" id="{8664D1BB-2FD5-A7DD-FE7F-027A847384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614" b="54817"/>
              <a:stretch/>
            </p:blipFill>
            <p:spPr>
              <a:xfrm>
                <a:off x="764682" y="1210733"/>
                <a:ext cx="10574868" cy="1737183"/>
              </a:xfrm>
              <a:prstGeom prst="rect">
                <a:avLst/>
              </a:prstGeom>
            </p:spPr>
          </p:pic>
          <p:sp>
            <p:nvSpPr>
              <p:cNvPr id="1079" name="TextBox 1078">
                <a:extLst>
                  <a:ext uri="{FF2B5EF4-FFF2-40B4-BE49-F238E27FC236}">
                    <a16:creationId xmlns:a16="http://schemas.microsoft.com/office/drawing/2014/main" id="{FF24A9AC-41B6-C10C-ADAB-3B63DC964561}"/>
                  </a:ext>
                </a:extLst>
              </p:cNvPr>
              <p:cNvSpPr txBox="1"/>
              <p:nvPr/>
            </p:nvSpPr>
            <p:spPr>
              <a:xfrm>
                <a:off x="10222173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Ka-band</a:t>
                </a:r>
              </a:p>
            </p:txBody>
          </p:sp>
          <p:sp>
            <p:nvSpPr>
              <p:cNvPr id="1080" name="TextBox 1079">
                <a:extLst>
                  <a:ext uri="{FF2B5EF4-FFF2-40B4-BE49-F238E27FC236}">
                    <a16:creationId xmlns:a16="http://schemas.microsoft.com/office/drawing/2014/main" id="{DEB28222-D811-0E1F-53E4-5A288CAB907C}"/>
                  </a:ext>
                </a:extLst>
              </p:cNvPr>
              <p:cNvSpPr txBox="1"/>
              <p:nvPr/>
            </p:nvSpPr>
            <p:spPr>
              <a:xfrm>
                <a:off x="9063854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K-band</a:t>
                </a:r>
              </a:p>
            </p:txBody>
          </p:sp>
          <p:sp>
            <p:nvSpPr>
              <p:cNvPr id="1081" name="TextBox 1080">
                <a:extLst>
                  <a:ext uri="{FF2B5EF4-FFF2-40B4-BE49-F238E27FC236}">
                    <a16:creationId xmlns:a16="http://schemas.microsoft.com/office/drawing/2014/main" id="{630C6EC1-59F8-B1A0-AEF8-89F76DB973C5}"/>
                  </a:ext>
                </a:extLst>
              </p:cNvPr>
              <p:cNvSpPr txBox="1"/>
              <p:nvPr/>
            </p:nvSpPr>
            <p:spPr>
              <a:xfrm>
                <a:off x="7891885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Ku-band</a:t>
                </a:r>
              </a:p>
            </p:txBody>
          </p:sp>
          <p:sp>
            <p:nvSpPr>
              <p:cNvPr id="1082" name="TextBox 1081">
                <a:extLst>
                  <a:ext uri="{FF2B5EF4-FFF2-40B4-BE49-F238E27FC236}">
                    <a16:creationId xmlns:a16="http://schemas.microsoft.com/office/drawing/2014/main" id="{9BEECDB9-F990-10FC-D9D1-3DAD3974BB5B}"/>
                  </a:ext>
                </a:extLst>
              </p:cNvPr>
              <p:cNvSpPr txBox="1"/>
              <p:nvPr/>
            </p:nvSpPr>
            <p:spPr>
              <a:xfrm>
                <a:off x="6719916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X-band</a:t>
                </a:r>
              </a:p>
            </p:txBody>
          </p:sp>
          <p:sp>
            <p:nvSpPr>
              <p:cNvPr id="1083" name="TextBox 1082">
                <a:extLst>
                  <a:ext uri="{FF2B5EF4-FFF2-40B4-BE49-F238E27FC236}">
                    <a16:creationId xmlns:a16="http://schemas.microsoft.com/office/drawing/2014/main" id="{824D5521-FA0D-CDB2-FD87-5562A24D6DA8}"/>
                  </a:ext>
                </a:extLst>
              </p:cNvPr>
              <p:cNvSpPr txBox="1"/>
              <p:nvPr/>
            </p:nvSpPr>
            <p:spPr>
              <a:xfrm>
                <a:off x="5537311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C-band</a:t>
                </a:r>
              </a:p>
            </p:txBody>
          </p:sp>
          <p:sp>
            <p:nvSpPr>
              <p:cNvPr id="1084" name="TextBox 1083">
                <a:extLst>
                  <a:ext uri="{FF2B5EF4-FFF2-40B4-BE49-F238E27FC236}">
                    <a16:creationId xmlns:a16="http://schemas.microsoft.com/office/drawing/2014/main" id="{A1F274B0-D8B7-CD53-46B2-593CFC8FCC92}"/>
                  </a:ext>
                </a:extLst>
              </p:cNvPr>
              <p:cNvSpPr txBox="1"/>
              <p:nvPr/>
            </p:nvSpPr>
            <p:spPr>
              <a:xfrm>
                <a:off x="4377991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S-band</a:t>
                </a:r>
              </a:p>
            </p:txBody>
          </p:sp>
          <p:sp>
            <p:nvSpPr>
              <p:cNvPr id="1085" name="TextBox 1084">
                <a:extLst>
                  <a:ext uri="{FF2B5EF4-FFF2-40B4-BE49-F238E27FC236}">
                    <a16:creationId xmlns:a16="http://schemas.microsoft.com/office/drawing/2014/main" id="{9691BF15-AF7D-5641-1E39-0D5503B304A7}"/>
                  </a:ext>
                </a:extLst>
              </p:cNvPr>
              <p:cNvSpPr txBox="1"/>
              <p:nvPr/>
            </p:nvSpPr>
            <p:spPr>
              <a:xfrm>
                <a:off x="3186755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L-band</a:t>
                </a:r>
              </a:p>
            </p:txBody>
          </p:sp>
          <p:sp>
            <p:nvSpPr>
              <p:cNvPr id="1086" name="TextBox 1085">
                <a:extLst>
                  <a:ext uri="{FF2B5EF4-FFF2-40B4-BE49-F238E27FC236}">
                    <a16:creationId xmlns:a16="http://schemas.microsoft.com/office/drawing/2014/main" id="{47EF0A7F-4525-BB8E-9F1D-44AC5BA2E903}"/>
                  </a:ext>
                </a:extLst>
              </p:cNvPr>
              <p:cNvSpPr txBox="1"/>
              <p:nvPr/>
            </p:nvSpPr>
            <p:spPr>
              <a:xfrm>
                <a:off x="2042082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UHF-band</a:t>
                </a:r>
              </a:p>
            </p:txBody>
          </p:sp>
          <p:sp>
            <p:nvSpPr>
              <p:cNvPr id="1087" name="TextBox 1086">
                <a:extLst>
                  <a:ext uri="{FF2B5EF4-FFF2-40B4-BE49-F238E27FC236}">
                    <a16:creationId xmlns:a16="http://schemas.microsoft.com/office/drawing/2014/main" id="{51AF55DE-CCA2-94C8-4C16-2FBDD3DC3D8C}"/>
                  </a:ext>
                </a:extLst>
              </p:cNvPr>
              <p:cNvSpPr txBox="1"/>
              <p:nvPr/>
            </p:nvSpPr>
            <p:spPr>
              <a:xfrm>
                <a:off x="858279" y="2971800"/>
                <a:ext cx="111737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VHF-band</a:t>
                </a:r>
              </a:p>
            </p:txBody>
          </p:sp>
          <p:sp>
            <p:nvSpPr>
              <p:cNvPr id="1088" name="TextBox 1087">
                <a:extLst>
                  <a:ext uri="{FF2B5EF4-FFF2-40B4-BE49-F238E27FC236}">
                    <a16:creationId xmlns:a16="http://schemas.microsoft.com/office/drawing/2014/main" id="{540414B4-6971-53D0-AC9C-9EE26F597A14}"/>
                  </a:ext>
                </a:extLst>
              </p:cNvPr>
              <p:cNvSpPr txBox="1"/>
              <p:nvPr/>
            </p:nvSpPr>
            <p:spPr>
              <a:xfrm>
                <a:off x="1548727" y="3388709"/>
                <a:ext cx="853857" cy="369332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P-band</a:t>
                </a:r>
              </a:p>
            </p:txBody>
          </p:sp>
        </p:grp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9B9936C6-E52E-286F-5D06-26352CF4CEBB}"/>
                </a:ext>
              </a:extLst>
            </p:cNvPr>
            <p:cNvSpPr txBox="1"/>
            <p:nvPr/>
          </p:nvSpPr>
          <p:spPr>
            <a:xfrm>
              <a:off x="856514" y="4297680"/>
              <a:ext cx="1117377" cy="307777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FM Radio, TV</a:t>
              </a:r>
            </a:p>
          </p:txBody>
        </p:sp>
        <p:sp>
          <p:nvSpPr>
            <p:cNvPr id="1092" name="TextBox 1091">
              <a:extLst>
                <a:ext uri="{FF2B5EF4-FFF2-40B4-BE49-F238E27FC236}">
                  <a16:creationId xmlns:a16="http://schemas.microsoft.com/office/drawing/2014/main" id="{16F82B44-AE0A-BCA8-7B6F-DBA97CF4CD43}"/>
                </a:ext>
              </a:extLst>
            </p:cNvPr>
            <p:cNvSpPr txBox="1"/>
            <p:nvPr/>
          </p:nvSpPr>
          <p:spPr>
            <a:xfrm>
              <a:off x="2040318" y="4297680"/>
              <a:ext cx="1117377" cy="138499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TV, Radio astronomy, Mobile phones, Military comm.</a:t>
              </a:r>
            </a:p>
          </p:txBody>
        </p:sp>
        <p:sp>
          <p:nvSpPr>
            <p:cNvPr id="1093" name="TextBox 1092">
              <a:extLst>
                <a:ext uri="{FF2B5EF4-FFF2-40B4-BE49-F238E27FC236}">
                  <a16:creationId xmlns:a16="http://schemas.microsoft.com/office/drawing/2014/main" id="{B412FF9F-ECB3-DB1A-F2DF-9DE1C8FAFF6B}"/>
                </a:ext>
              </a:extLst>
            </p:cNvPr>
            <p:cNvSpPr txBox="1"/>
            <p:nvPr/>
          </p:nvSpPr>
          <p:spPr>
            <a:xfrm>
              <a:off x="3187168" y="4297680"/>
              <a:ext cx="1117377" cy="954107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Telemetry, GPS/GNSS, Air traffic control radar</a:t>
              </a:r>
            </a:p>
          </p:txBody>
        </p:sp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9F4CF59E-8011-0A33-56C8-19798BC5FC26}"/>
                </a:ext>
              </a:extLst>
            </p:cNvPr>
            <p:cNvSpPr txBox="1"/>
            <p:nvPr/>
          </p:nvSpPr>
          <p:spPr>
            <a:xfrm>
              <a:off x="4376226" y="4297680"/>
              <a:ext cx="1117377" cy="954107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Weather radar, surface radar, 5G networks</a:t>
              </a:r>
            </a:p>
          </p:txBody>
        </p:sp>
        <p:sp>
          <p:nvSpPr>
            <p:cNvPr id="1095" name="TextBox 1094">
              <a:extLst>
                <a:ext uri="{FF2B5EF4-FFF2-40B4-BE49-F238E27FC236}">
                  <a16:creationId xmlns:a16="http://schemas.microsoft.com/office/drawing/2014/main" id="{C0A4D574-B5BF-CDC3-176C-557FFF2901E8}"/>
                </a:ext>
              </a:extLst>
            </p:cNvPr>
            <p:cNvSpPr txBox="1"/>
            <p:nvPr/>
          </p:nvSpPr>
          <p:spPr>
            <a:xfrm>
              <a:off x="5535547" y="4297680"/>
              <a:ext cx="1117377" cy="954107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Long-distance radio telecom., </a:t>
              </a:r>
            </a:p>
            <a:p>
              <a:pPr algn="ctr"/>
              <a:r>
                <a:rPr lang="en-US" sz="1400" dirty="0"/>
                <a:t>Wi-Fi</a:t>
              </a:r>
            </a:p>
          </p:txBody>
        </p: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CF776F38-84E4-D9C1-AD79-5EF268B9E396}"/>
                </a:ext>
              </a:extLst>
            </p:cNvPr>
            <p:cNvSpPr txBox="1"/>
            <p:nvPr/>
          </p:nvSpPr>
          <p:spPr>
            <a:xfrm>
              <a:off x="6718152" y="4297680"/>
              <a:ext cx="1117377" cy="523220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Satellite comm., Radar</a:t>
              </a:r>
            </a:p>
          </p:txBody>
        </p:sp>
        <p:sp>
          <p:nvSpPr>
            <p:cNvPr id="1097" name="TextBox 1096">
              <a:extLst>
                <a:ext uri="{FF2B5EF4-FFF2-40B4-BE49-F238E27FC236}">
                  <a16:creationId xmlns:a16="http://schemas.microsoft.com/office/drawing/2014/main" id="{52C25EE8-FF3B-5B28-2567-7854B9E78F2B}"/>
                </a:ext>
              </a:extLst>
            </p:cNvPr>
            <p:cNvSpPr txBox="1"/>
            <p:nvPr/>
          </p:nvSpPr>
          <p:spPr>
            <a:xfrm>
              <a:off x="7890120" y="4297680"/>
              <a:ext cx="1117377" cy="523220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Satellite comm., Radar</a:t>
              </a:r>
            </a:p>
          </p:txBody>
        </p:sp>
        <p:sp>
          <p:nvSpPr>
            <p:cNvPr id="1098" name="TextBox 1097">
              <a:extLst>
                <a:ext uri="{FF2B5EF4-FFF2-40B4-BE49-F238E27FC236}">
                  <a16:creationId xmlns:a16="http://schemas.microsoft.com/office/drawing/2014/main" id="{0070A830-BC0F-AF0B-6BF6-604D931237F1}"/>
                </a:ext>
              </a:extLst>
            </p:cNvPr>
            <p:cNvSpPr txBox="1"/>
            <p:nvPr/>
          </p:nvSpPr>
          <p:spPr>
            <a:xfrm>
              <a:off x="9062088" y="4297680"/>
              <a:ext cx="1117377" cy="73866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Radar, Astronomical obs.</a:t>
              </a:r>
            </a:p>
          </p:txBody>
        </p:sp>
        <p:sp>
          <p:nvSpPr>
            <p:cNvPr id="1099" name="TextBox 1098">
              <a:extLst>
                <a:ext uri="{FF2B5EF4-FFF2-40B4-BE49-F238E27FC236}">
                  <a16:creationId xmlns:a16="http://schemas.microsoft.com/office/drawing/2014/main" id="{BC98948C-8227-139E-8F55-B0DD99F87786}"/>
                </a:ext>
              </a:extLst>
            </p:cNvPr>
            <p:cNvSpPr txBox="1"/>
            <p:nvPr/>
          </p:nvSpPr>
          <p:spPr>
            <a:xfrm>
              <a:off x="10220409" y="4297679"/>
              <a:ext cx="1117377" cy="523220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400" dirty="0"/>
                <a:t>Satellite comm.,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EBC9FB-41AE-9993-B20B-C89C13B41029}"/>
              </a:ext>
            </a:extLst>
          </p:cNvPr>
          <p:cNvGrpSpPr/>
          <p:nvPr/>
        </p:nvGrpSpPr>
        <p:grpSpPr>
          <a:xfrm>
            <a:off x="1722461" y="4915536"/>
            <a:ext cx="7559701" cy="1901678"/>
            <a:chOff x="1722461" y="4915536"/>
            <a:chExt cx="7559701" cy="1901678"/>
          </a:xfrm>
        </p:grpSpPr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E5934159-8A17-DADE-E661-6D368D8B5F92}"/>
                </a:ext>
              </a:extLst>
            </p:cNvPr>
            <p:cNvSpPr/>
            <p:nvPr/>
          </p:nvSpPr>
          <p:spPr>
            <a:xfrm>
              <a:off x="1722462" y="5203218"/>
              <a:ext cx="7522433" cy="1273239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C97FFB4-6487-A403-1F84-BDB6025BE42B}"/>
                </a:ext>
              </a:extLst>
            </p:cNvPr>
            <p:cNvGrpSpPr/>
            <p:nvPr/>
          </p:nvGrpSpPr>
          <p:grpSpPr>
            <a:xfrm>
              <a:off x="1722461" y="4915536"/>
              <a:ext cx="7559701" cy="1901678"/>
              <a:chOff x="1722461" y="4915536"/>
              <a:chExt cx="7559701" cy="1901678"/>
            </a:xfrm>
          </p:grpSpPr>
          <p:sp>
            <p:nvSpPr>
              <p:cNvPr id="1101" name="TextBox 1100">
                <a:extLst>
                  <a:ext uri="{FF2B5EF4-FFF2-40B4-BE49-F238E27FC236}">
                    <a16:creationId xmlns:a16="http://schemas.microsoft.com/office/drawing/2014/main" id="{09193B46-D967-4DBB-ACC1-CC128B301AA3}"/>
                  </a:ext>
                </a:extLst>
              </p:cNvPr>
              <p:cNvSpPr txBox="1"/>
              <p:nvPr/>
            </p:nvSpPr>
            <p:spPr>
              <a:xfrm>
                <a:off x="1729770" y="6476457"/>
                <a:ext cx="75151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C00000"/>
                    </a:solidFill>
                  </a:rPr>
                  <a:t>Snow-relevant active microwave missions or mission concepts</a:t>
                </a:r>
              </a:p>
            </p:txBody>
          </p:sp>
          <p:grpSp>
            <p:nvGrpSpPr>
              <p:cNvPr id="1111" name="Group 1110">
                <a:extLst>
                  <a:ext uri="{FF2B5EF4-FFF2-40B4-BE49-F238E27FC236}">
                    <a16:creationId xmlns:a16="http://schemas.microsoft.com/office/drawing/2014/main" id="{1641AD2A-A2AC-764F-EEA2-26ED35670838}"/>
                  </a:ext>
                </a:extLst>
              </p:cNvPr>
              <p:cNvGrpSpPr/>
              <p:nvPr/>
            </p:nvGrpSpPr>
            <p:grpSpPr>
              <a:xfrm>
                <a:off x="1722463" y="4915536"/>
                <a:ext cx="1097280" cy="1373762"/>
                <a:chOff x="1555488" y="4981796"/>
                <a:chExt cx="1097280" cy="1373762"/>
              </a:xfrm>
            </p:grpSpPr>
            <p:sp>
              <p:nvSpPr>
                <p:cNvPr id="1102" name="TextBox 1101">
                  <a:extLst>
                    <a:ext uri="{FF2B5EF4-FFF2-40B4-BE49-F238E27FC236}">
                      <a16:creationId xmlns:a16="http://schemas.microsoft.com/office/drawing/2014/main" id="{C69FA900-70D0-D7F5-3B6C-5ED6F0D71E8D}"/>
                    </a:ext>
                  </a:extLst>
                </p:cNvPr>
                <p:cNvSpPr txBox="1"/>
                <p:nvPr/>
              </p:nvSpPr>
              <p:spPr>
                <a:xfrm>
                  <a:off x="1555488" y="5278340"/>
                  <a:ext cx="1097280" cy="10772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1600" dirty="0" err="1"/>
                    <a:t>SnoWatch</a:t>
                  </a:r>
                  <a:r>
                    <a:rPr lang="en-US" sz="1600" dirty="0"/>
                    <a:t> NASA ESE concept </a:t>
                  </a:r>
                </a:p>
                <a:p>
                  <a:pPr algn="ctr"/>
                  <a:r>
                    <a:rPr lang="en-US" sz="1600" dirty="0"/>
                    <a:t>(P-band)</a:t>
                  </a:r>
                </a:p>
              </p:txBody>
            </p:sp>
            <p:cxnSp>
              <p:nvCxnSpPr>
                <p:cNvPr id="1110" name="Straight Arrow Connector 1109">
                  <a:extLst>
                    <a:ext uri="{FF2B5EF4-FFF2-40B4-BE49-F238E27FC236}">
                      <a16:creationId xmlns:a16="http://schemas.microsoft.com/office/drawing/2014/main" id="{2808156E-1FC1-7832-D818-6727B4C665D5}"/>
                    </a:ext>
                  </a:extLst>
                </p:cNvPr>
                <p:cNvCxnSpPr/>
                <p:nvPr/>
              </p:nvCxnSpPr>
              <p:spPr>
                <a:xfrm flipV="1">
                  <a:off x="2085966" y="4981796"/>
                  <a:ext cx="0" cy="276999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1111">
                <a:extLst>
                  <a:ext uri="{FF2B5EF4-FFF2-40B4-BE49-F238E27FC236}">
                    <a16:creationId xmlns:a16="http://schemas.microsoft.com/office/drawing/2014/main" id="{E0A26916-4F66-AA6B-7194-86F47946F149}"/>
                  </a:ext>
                </a:extLst>
              </p:cNvPr>
              <p:cNvGrpSpPr/>
              <p:nvPr/>
            </p:nvGrpSpPr>
            <p:grpSpPr>
              <a:xfrm>
                <a:off x="3412256" y="4917220"/>
                <a:ext cx="1097280" cy="1125857"/>
                <a:chOff x="1527942" y="4981796"/>
                <a:chExt cx="1097280" cy="1125857"/>
              </a:xfrm>
            </p:grpSpPr>
            <p:sp>
              <p:nvSpPr>
                <p:cNvPr id="1113" name="TextBox 1112">
                  <a:extLst>
                    <a:ext uri="{FF2B5EF4-FFF2-40B4-BE49-F238E27FC236}">
                      <a16:creationId xmlns:a16="http://schemas.microsoft.com/office/drawing/2014/main" id="{2AB76D10-8DAA-BDEB-CFD7-6B5238FDF5C6}"/>
                    </a:ext>
                  </a:extLst>
                </p:cNvPr>
                <p:cNvSpPr txBox="1"/>
                <p:nvPr/>
              </p:nvSpPr>
              <p:spPr>
                <a:xfrm>
                  <a:off x="1527942" y="5276656"/>
                  <a:ext cx="1097280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NISAR, ROSE-L </a:t>
                  </a:r>
                </a:p>
                <a:p>
                  <a:pPr algn="ctr"/>
                  <a:r>
                    <a:rPr lang="en-US" sz="1600" dirty="0"/>
                    <a:t>(L-band)</a:t>
                  </a:r>
                </a:p>
              </p:txBody>
            </p:sp>
            <p:cxnSp>
              <p:nvCxnSpPr>
                <p:cNvPr id="1114" name="Straight Arrow Connector 1113">
                  <a:extLst>
                    <a:ext uri="{FF2B5EF4-FFF2-40B4-BE49-F238E27FC236}">
                      <a16:creationId xmlns:a16="http://schemas.microsoft.com/office/drawing/2014/main" id="{8D467FD0-0061-4381-B20B-5209E32656C1}"/>
                    </a:ext>
                  </a:extLst>
                </p:cNvPr>
                <p:cNvCxnSpPr/>
                <p:nvPr/>
              </p:nvCxnSpPr>
              <p:spPr>
                <a:xfrm flipV="1">
                  <a:off x="2085966" y="4981796"/>
                  <a:ext cx="0" cy="276999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3AC191FE-44C7-AD5C-7EE2-003A297CA6F3}"/>
                  </a:ext>
                </a:extLst>
              </p:cNvPr>
              <p:cNvGrpSpPr/>
              <p:nvPr/>
            </p:nvGrpSpPr>
            <p:grpSpPr>
              <a:xfrm>
                <a:off x="5681648" y="4917220"/>
                <a:ext cx="1097280" cy="879635"/>
                <a:chOff x="1527942" y="4981796"/>
                <a:chExt cx="1097280" cy="879635"/>
              </a:xfrm>
            </p:grpSpPr>
            <p:sp>
              <p:nvSpPr>
                <p:cNvPr id="1116" name="TextBox 1115">
                  <a:extLst>
                    <a:ext uri="{FF2B5EF4-FFF2-40B4-BE49-F238E27FC236}">
                      <a16:creationId xmlns:a16="http://schemas.microsoft.com/office/drawing/2014/main" id="{D4F82A8F-8D90-ED3E-B98F-0C3E8F6170D5}"/>
                    </a:ext>
                  </a:extLst>
                </p:cNvPr>
                <p:cNvSpPr txBox="1"/>
                <p:nvPr/>
              </p:nvSpPr>
              <p:spPr>
                <a:xfrm>
                  <a:off x="1527942" y="5276656"/>
                  <a:ext cx="1097280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Sentinel-1</a:t>
                  </a:r>
                </a:p>
                <a:p>
                  <a:pPr algn="ctr"/>
                  <a:r>
                    <a:rPr lang="en-US" sz="1600" dirty="0"/>
                    <a:t>(C-band)</a:t>
                  </a:r>
                </a:p>
              </p:txBody>
            </p:sp>
            <p:cxnSp>
              <p:nvCxnSpPr>
                <p:cNvPr id="1117" name="Straight Arrow Connector 1116">
                  <a:extLst>
                    <a:ext uri="{FF2B5EF4-FFF2-40B4-BE49-F238E27FC236}">
                      <a16:creationId xmlns:a16="http://schemas.microsoft.com/office/drawing/2014/main" id="{0FF33C6C-D7E8-0BD1-DF3E-28FB9B4CB9A6}"/>
                    </a:ext>
                  </a:extLst>
                </p:cNvPr>
                <p:cNvCxnSpPr/>
                <p:nvPr/>
              </p:nvCxnSpPr>
              <p:spPr>
                <a:xfrm flipV="1">
                  <a:off x="2085966" y="4981796"/>
                  <a:ext cx="0" cy="276999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E16D70CE-9033-D471-FEE7-981A827B7F54}"/>
                  </a:ext>
                </a:extLst>
              </p:cNvPr>
              <p:cNvGrpSpPr/>
              <p:nvPr/>
            </p:nvGrpSpPr>
            <p:grpSpPr>
              <a:xfrm>
                <a:off x="7229254" y="4917220"/>
                <a:ext cx="1183225" cy="1606107"/>
                <a:chOff x="1590910" y="4981796"/>
                <a:chExt cx="1183225" cy="1606107"/>
              </a:xfrm>
            </p:grpSpPr>
            <p:cxnSp>
              <p:nvCxnSpPr>
                <p:cNvPr id="1120" name="Straight Arrow Connector 1119">
                  <a:extLst>
                    <a:ext uri="{FF2B5EF4-FFF2-40B4-BE49-F238E27FC236}">
                      <a16:creationId xmlns:a16="http://schemas.microsoft.com/office/drawing/2014/main" id="{E3408BCF-029F-6651-48C9-80DCB75E9485}"/>
                    </a:ext>
                  </a:extLst>
                </p:cNvPr>
                <p:cNvCxnSpPr/>
                <p:nvPr/>
              </p:nvCxnSpPr>
              <p:spPr>
                <a:xfrm flipV="1">
                  <a:off x="2214558" y="4981796"/>
                  <a:ext cx="0" cy="276999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9" name="TextBox 1118">
                  <a:extLst>
                    <a:ext uri="{FF2B5EF4-FFF2-40B4-BE49-F238E27FC236}">
                      <a16:creationId xmlns:a16="http://schemas.microsoft.com/office/drawing/2014/main" id="{F2A36A40-B1B3-BBB7-5618-CE9B99E8DF8C}"/>
                    </a:ext>
                  </a:extLst>
                </p:cNvPr>
                <p:cNvSpPr txBox="1"/>
                <p:nvPr/>
              </p:nvSpPr>
              <p:spPr>
                <a:xfrm>
                  <a:off x="1590910" y="5264464"/>
                  <a:ext cx="1183225" cy="13234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err="1"/>
                    <a:t>SnowGlobe</a:t>
                  </a:r>
                  <a:r>
                    <a:rPr lang="en-US" sz="1600" dirty="0"/>
                    <a:t> NASA ESE concept </a:t>
                  </a:r>
                </a:p>
                <a:p>
                  <a:pPr algn="ctr"/>
                  <a:r>
                    <a:rPr lang="en-US" sz="1600" dirty="0"/>
                    <a:t>(Ku-/X-band)</a:t>
                  </a:r>
                </a:p>
              </p:txBody>
            </p:sp>
          </p:grpSp>
          <p:grpSp>
            <p:nvGrpSpPr>
              <p:cNvPr id="1121" name="Group 1120">
                <a:extLst>
                  <a:ext uri="{FF2B5EF4-FFF2-40B4-BE49-F238E27FC236}">
                    <a16:creationId xmlns:a16="http://schemas.microsoft.com/office/drawing/2014/main" id="{AF4CEAF9-8795-6EAD-EDFA-C7C1EFE250A8}"/>
                  </a:ext>
                </a:extLst>
              </p:cNvPr>
              <p:cNvGrpSpPr/>
              <p:nvPr/>
            </p:nvGrpSpPr>
            <p:grpSpPr>
              <a:xfrm>
                <a:off x="8328662" y="4917220"/>
                <a:ext cx="953500" cy="1589723"/>
                <a:chOff x="1671722" y="4981796"/>
                <a:chExt cx="953500" cy="1589723"/>
              </a:xfrm>
            </p:grpSpPr>
            <p:cxnSp>
              <p:nvCxnSpPr>
                <p:cNvPr id="1123" name="Straight Arrow Connector 1122">
                  <a:extLst>
                    <a:ext uri="{FF2B5EF4-FFF2-40B4-BE49-F238E27FC236}">
                      <a16:creationId xmlns:a16="http://schemas.microsoft.com/office/drawing/2014/main" id="{F983431E-8F2A-2AB0-6B0A-699871E1A8E6}"/>
                    </a:ext>
                  </a:extLst>
                </p:cNvPr>
                <p:cNvCxnSpPr/>
                <p:nvPr/>
              </p:nvCxnSpPr>
              <p:spPr>
                <a:xfrm flipV="1">
                  <a:off x="2085966" y="4981796"/>
                  <a:ext cx="0" cy="276999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2" name="TextBox 1121">
                  <a:extLst>
                    <a:ext uri="{FF2B5EF4-FFF2-40B4-BE49-F238E27FC236}">
                      <a16:creationId xmlns:a16="http://schemas.microsoft.com/office/drawing/2014/main" id="{C0B8BB7A-02E3-AF0C-B50C-AA418F3A2569}"/>
                    </a:ext>
                  </a:extLst>
                </p:cNvPr>
                <p:cNvSpPr txBox="1"/>
                <p:nvPr/>
              </p:nvSpPr>
              <p:spPr>
                <a:xfrm>
                  <a:off x="1671722" y="5248080"/>
                  <a:ext cx="953500" cy="13234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TSMM (CSA) concept, </a:t>
                  </a:r>
                </a:p>
                <a:p>
                  <a:pPr algn="ctr"/>
                  <a:r>
                    <a:rPr lang="en-US" sz="1600" dirty="0"/>
                    <a:t>(Ku-band)</a:t>
                  </a:r>
                </a:p>
              </p:txBody>
            </p:sp>
          </p:grpSp>
          <p:sp>
            <p:nvSpPr>
              <p:cNvPr id="1131" name="Rectangle 1130">
                <a:extLst>
                  <a:ext uri="{FF2B5EF4-FFF2-40B4-BE49-F238E27FC236}">
                    <a16:creationId xmlns:a16="http://schemas.microsoft.com/office/drawing/2014/main" id="{D9E8AC0A-D591-8CE5-D8A2-05AFE5BAFF9D}"/>
                  </a:ext>
                </a:extLst>
              </p:cNvPr>
              <p:cNvSpPr/>
              <p:nvPr/>
            </p:nvSpPr>
            <p:spPr>
              <a:xfrm>
                <a:off x="1722461" y="6474538"/>
                <a:ext cx="7522433" cy="342676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F121B0-C5A6-3B64-890F-E96C679A1C1E}"/>
              </a:ext>
            </a:extLst>
          </p:cNvPr>
          <p:cNvGrpSpPr/>
          <p:nvPr/>
        </p:nvGrpSpPr>
        <p:grpSpPr>
          <a:xfrm>
            <a:off x="60856" y="5239512"/>
            <a:ext cx="11139247" cy="1207200"/>
            <a:chOff x="60856" y="5239512"/>
            <a:chExt cx="11139247" cy="12072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C0623A-AAF2-3796-77FC-DACC44282285}"/>
                </a:ext>
              </a:extLst>
            </p:cNvPr>
            <p:cNvSpPr/>
            <p:nvPr/>
          </p:nvSpPr>
          <p:spPr>
            <a:xfrm>
              <a:off x="7065818" y="5239704"/>
              <a:ext cx="4134285" cy="1207008"/>
            </a:xfrm>
            <a:prstGeom prst="rect">
              <a:avLst/>
            </a:prstGeom>
            <a:solidFill>
              <a:srgbClr val="7030A0">
                <a:alpha val="25105"/>
              </a:srgbClr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90EEFF-8851-3CBB-C87E-681C969DB7DE}"/>
                </a:ext>
              </a:extLst>
            </p:cNvPr>
            <p:cNvSpPr txBox="1"/>
            <p:nvPr/>
          </p:nvSpPr>
          <p:spPr>
            <a:xfrm>
              <a:off x="9247675" y="5484399"/>
              <a:ext cx="195242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7030A0"/>
                  </a:solidFill>
                </a:rPr>
                <a:t>Snow causes volume scattering of incident waves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37CD8C-80BA-326B-72C5-C36EF75BFB62}"/>
                </a:ext>
              </a:extLst>
            </p:cNvPr>
            <p:cNvSpPr/>
            <p:nvPr/>
          </p:nvSpPr>
          <p:spPr>
            <a:xfrm>
              <a:off x="60856" y="5239512"/>
              <a:ext cx="6636738" cy="1204348"/>
            </a:xfrm>
            <a:prstGeom prst="rect">
              <a:avLst/>
            </a:prstGeom>
            <a:solidFill>
              <a:srgbClr val="00B0F0">
                <a:alpha val="25000"/>
              </a:srgbClr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66711E-A1F6-A7DB-14F4-7A3184F2C904}"/>
                </a:ext>
              </a:extLst>
            </p:cNvPr>
            <p:cNvSpPr txBox="1"/>
            <p:nvPr/>
          </p:nvSpPr>
          <p:spPr>
            <a:xfrm>
              <a:off x="60856" y="5484399"/>
              <a:ext cx="1665555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Snow changes cause phase shift in incident waves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68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BE77E-CABC-E1B9-5452-543E5251C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56" y="645068"/>
            <a:ext cx="9518287" cy="6235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BBAA27-56DB-4236-54B4-7F00EA89C122}"/>
              </a:ext>
            </a:extLst>
          </p:cNvPr>
          <p:cNvSpPr txBox="1"/>
          <p:nvPr/>
        </p:nvSpPr>
        <p:spPr>
          <a:xfrm>
            <a:off x="194285" y="105438"/>
            <a:ext cx="1172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Why P-band?: Benefits of longer wavelengths</a:t>
            </a:r>
          </a:p>
        </p:txBody>
      </p:sp>
    </p:spTree>
    <p:extLst>
      <p:ext uri="{BB962C8B-B14F-4D97-AF65-F5344CB8AC3E}">
        <p14:creationId xmlns:p14="http://schemas.microsoft.com/office/powerpoint/2010/main" val="139201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BBAA27-56DB-4236-54B4-7F00EA89C122}"/>
              </a:ext>
            </a:extLst>
          </p:cNvPr>
          <p:cNvSpPr txBox="1"/>
          <p:nvPr/>
        </p:nvSpPr>
        <p:spPr>
          <a:xfrm>
            <a:off x="194285" y="105438"/>
            <a:ext cx="1172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Why P-band?: A Signal of Opportunity (SoOp)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F81FE90-E5F5-74DE-A4AC-F95D81EABA08}"/>
              </a:ext>
            </a:extLst>
          </p:cNvPr>
          <p:cNvSpPr txBox="1">
            <a:spLocks/>
          </p:cNvSpPr>
          <p:nvPr/>
        </p:nvSpPr>
        <p:spPr>
          <a:xfrm>
            <a:off x="172855" y="776931"/>
            <a:ext cx="6662660" cy="42962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MUOS (U.S. Military) Signal of Opportunity</a:t>
            </a:r>
          </a:p>
          <a:p>
            <a:pPr marL="582613" lvl="1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Four geosynchronous communication satellites: </a:t>
            </a:r>
            <a:r>
              <a:rPr lang="en-US" sz="2800" b="1" dirty="0">
                <a:solidFill>
                  <a:srgbClr val="08306B"/>
                </a:solidFill>
              </a:rPr>
              <a:t>allows global coverage up to +/- 60 deg. latitude</a:t>
            </a:r>
          </a:p>
          <a:p>
            <a:pPr marL="582613" lvl="1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b="1" dirty="0">
                <a:solidFill>
                  <a:srgbClr val="08306B"/>
                </a:solidFill>
              </a:rPr>
              <a:t>P-band (240-400 MHz)</a:t>
            </a:r>
            <a:r>
              <a:rPr lang="en-US" sz="2800" dirty="0"/>
              <a:t>: designed for </a:t>
            </a:r>
            <a:r>
              <a:rPr lang="en-US" sz="2800" b="1" dirty="0">
                <a:solidFill>
                  <a:srgbClr val="08306B"/>
                </a:solidFill>
              </a:rPr>
              <a:t>all-weather, all-terrain, and penetration through dense foliage</a:t>
            </a:r>
          </a:p>
          <a:p>
            <a:pPr marL="582613" lvl="1" indent="-3444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/>
              <a:t>Stable </a:t>
            </a:r>
            <a:r>
              <a:rPr lang="en-US" sz="2800" b="1" dirty="0">
                <a:solidFill>
                  <a:srgbClr val="08306B"/>
                </a:solidFill>
              </a:rPr>
              <a:t>long-term signal </a:t>
            </a:r>
            <a:r>
              <a:rPr lang="en-US" sz="2800" dirty="0"/>
              <a:t>(since 1978)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6FCA431-0391-C765-E4C8-125D3D63305D}"/>
              </a:ext>
            </a:extLst>
          </p:cNvPr>
          <p:cNvSpPr txBox="1">
            <a:spLocks/>
          </p:cNvSpPr>
          <p:nvPr/>
        </p:nvSpPr>
        <p:spPr>
          <a:xfrm>
            <a:off x="172855" y="4939407"/>
            <a:ext cx="11846290" cy="1838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2613" indent="-344488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Provides a </a:t>
            </a:r>
            <a:r>
              <a:rPr lang="en-US" b="1" dirty="0">
                <a:solidFill>
                  <a:srgbClr val="08306B"/>
                </a:solidFill>
              </a:rPr>
              <a:t>existing and “free” transmitter </a:t>
            </a:r>
            <a:r>
              <a:rPr lang="en-US" dirty="0"/>
              <a:t>with signal in band that is otherwise difficult to use for earth science due to RFI </a:t>
            </a:r>
            <a:r>
              <a:rPr lang="en-US" dirty="0">
                <a:sym typeface="Wingdings" pitchFamily="2" charset="2"/>
              </a:rPr>
              <a:t> passive SoOp receivers with active radar benefits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DF820A-613C-88C7-503A-2D74C6A735E7}"/>
              </a:ext>
            </a:extLst>
          </p:cNvPr>
          <p:cNvGrpSpPr/>
          <p:nvPr/>
        </p:nvGrpSpPr>
        <p:grpSpPr>
          <a:xfrm>
            <a:off x="6716983" y="1273637"/>
            <a:ext cx="5356486" cy="3604815"/>
            <a:chOff x="6835514" y="779490"/>
            <a:chExt cx="5356486" cy="3604815"/>
          </a:xfrm>
        </p:grpSpPr>
        <p:pic>
          <p:nvPicPr>
            <p:cNvPr id="7" name="Picture 2" descr="Image: JOHNS HOPKINS APL">
              <a:extLst>
                <a:ext uri="{FF2B5EF4-FFF2-40B4-BE49-F238E27FC236}">
                  <a16:creationId xmlns:a16="http://schemas.microsoft.com/office/drawing/2014/main" id="{413B5AFF-B3DF-EDB7-1EF9-9C26AEB37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514" y="779490"/>
              <a:ext cx="5356485" cy="3374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F08F14-5DF8-6472-C6CC-A207738C9AE7}"/>
                </a:ext>
              </a:extLst>
            </p:cNvPr>
            <p:cNvSpPr txBox="1"/>
            <p:nvPr/>
          </p:nvSpPr>
          <p:spPr>
            <a:xfrm>
              <a:off x="10208302" y="4107306"/>
              <a:ext cx="198369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Image: JOHNS HOPKINS APL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33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5D031-CCDC-5B57-72AD-EA9ABE250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5" t="18052" r="8796" b="25093"/>
          <a:stretch/>
        </p:blipFill>
        <p:spPr>
          <a:xfrm>
            <a:off x="250584" y="1061739"/>
            <a:ext cx="11690832" cy="4734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7B76E-937E-91C1-A0F3-6CF737A2F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541" y="5796260"/>
            <a:ext cx="4909457" cy="948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1B4CA1-366C-DAD1-D579-4FB6C781D226}"/>
              </a:ext>
            </a:extLst>
          </p:cNvPr>
          <p:cNvSpPr txBox="1"/>
          <p:nvPr/>
        </p:nvSpPr>
        <p:spPr>
          <a:xfrm>
            <a:off x="194285" y="105438"/>
            <a:ext cx="1172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Signals of Opportunity + LEO receivers can cover global mountains</a:t>
            </a:r>
          </a:p>
        </p:txBody>
      </p:sp>
    </p:spTree>
    <p:extLst>
      <p:ext uri="{BB962C8B-B14F-4D97-AF65-F5344CB8AC3E}">
        <p14:creationId xmlns:p14="http://schemas.microsoft.com/office/powerpoint/2010/main" val="339085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1B4CA1-366C-DAD1-D579-4FB6C781D226}"/>
              </a:ext>
            </a:extLst>
          </p:cNvPr>
          <p:cNvSpPr txBox="1"/>
          <p:nvPr/>
        </p:nvSpPr>
        <p:spPr>
          <a:xfrm>
            <a:off x="194285" y="105438"/>
            <a:ext cx="1172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Measuring reflected signal: Interferometric SAR (</a:t>
            </a:r>
            <a:r>
              <a:rPr lang="en-US" sz="3200" b="1" dirty="0" err="1"/>
              <a:t>InSAR</a:t>
            </a:r>
            <a:r>
              <a:rPr lang="en-US" sz="32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EFA7D7-9446-C0AB-69E6-6F7195AF0043}"/>
                  </a:ext>
                </a:extLst>
              </p:cNvPr>
              <p:cNvSpPr txBox="1"/>
              <p:nvPr/>
            </p:nvSpPr>
            <p:spPr>
              <a:xfrm>
                <a:off x="3866380" y="6940824"/>
                <a:ext cx="44455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transmitter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zenith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incidence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angle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EFA7D7-9446-C0AB-69E6-6F7195AF0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380" y="6940824"/>
                <a:ext cx="4445590" cy="307777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BA510-697B-4D7D-79A9-76950A82EAFD}"/>
                  </a:ext>
                </a:extLst>
              </p:cNvPr>
              <p:cNvSpPr txBox="1"/>
              <p:nvPr/>
            </p:nvSpPr>
            <p:spPr>
              <a:xfrm>
                <a:off x="3866377" y="7256782"/>
                <a:ext cx="5423976" cy="518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receiver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zenith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incidence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angle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(=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          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specular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plane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measurements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BA510-697B-4D7D-79A9-76950A82E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6377" y="7256782"/>
                <a:ext cx="5423976" cy="518283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FA381F-318E-DC19-4459-B1EB93D96925}"/>
                  </a:ext>
                </a:extLst>
              </p:cNvPr>
              <p:cNvSpPr txBox="1"/>
              <p:nvPr/>
            </p:nvSpPr>
            <p:spPr>
              <a:xfrm>
                <a:off x="1445420" y="6961502"/>
                <a:ext cx="29359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transmitter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height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FA381F-318E-DC19-4459-B1EB93D96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420" y="6961502"/>
                <a:ext cx="2935969" cy="307777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2AA84B-7B2A-30D6-C88D-E107604F2CEB}"/>
                  </a:ext>
                </a:extLst>
              </p:cNvPr>
              <p:cNvSpPr txBox="1"/>
              <p:nvPr/>
            </p:nvSpPr>
            <p:spPr>
              <a:xfrm>
                <a:off x="1445420" y="7255193"/>
                <a:ext cx="29359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receiver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height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2AA84B-7B2A-30D6-C88D-E107604F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420" y="7255193"/>
                <a:ext cx="2935969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E2D639-3FEA-4C2A-3724-6202A0018040}"/>
                  </a:ext>
                </a:extLst>
              </p:cNvPr>
              <p:cNvSpPr txBox="1"/>
              <p:nvPr/>
            </p:nvSpPr>
            <p:spPr>
              <a:xfrm>
                <a:off x="7883429" y="6939772"/>
                <a:ext cx="4239745" cy="518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𝑇𝑅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transmitter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receiverspecular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plane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azimuth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angle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E2D639-3FEA-4C2A-3724-6202A0018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429" y="6939772"/>
                <a:ext cx="4239745" cy="518283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TextBox 111">
            <a:extLst>
              <a:ext uri="{FF2B5EF4-FFF2-40B4-BE49-F238E27FC236}">
                <a16:creationId xmlns:a16="http://schemas.microsoft.com/office/drawing/2014/main" id="{E3FFCF2A-618F-F288-68C4-AC065CC0A63A}"/>
              </a:ext>
            </a:extLst>
          </p:cNvPr>
          <p:cNvSpPr txBox="1"/>
          <p:nvPr/>
        </p:nvSpPr>
        <p:spPr>
          <a:xfrm>
            <a:off x="1300766" y="-18416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D0EE7-3D3A-04C3-980D-867C75EEB6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66" r="53151"/>
          <a:stretch/>
        </p:blipFill>
        <p:spPr>
          <a:xfrm>
            <a:off x="258310" y="758391"/>
            <a:ext cx="3806068" cy="552877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1000C5ED-E600-9F6F-89B8-A683BC8ACB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14" r="13503"/>
          <a:stretch/>
        </p:blipFill>
        <p:spPr>
          <a:xfrm>
            <a:off x="8167897" y="755999"/>
            <a:ext cx="3806068" cy="552877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3C3E2DAB-E0AB-A2FF-00C7-2430BAF701AF}"/>
              </a:ext>
            </a:extLst>
          </p:cNvPr>
          <p:cNvGrpSpPr/>
          <p:nvPr/>
        </p:nvGrpSpPr>
        <p:grpSpPr>
          <a:xfrm>
            <a:off x="412989" y="990833"/>
            <a:ext cx="11482064" cy="2179177"/>
            <a:chOff x="341485" y="4665943"/>
            <a:chExt cx="11482064" cy="217917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0A5B9FB-A868-836F-0067-30D33952E390}"/>
                </a:ext>
              </a:extLst>
            </p:cNvPr>
            <p:cNvGrpSpPr/>
            <p:nvPr/>
          </p:nvGrpSpPr>
          <p:grpSpPr>
            <a:xfrm>
              <a:off x="341485" y="4731959"/>
              <a:ext cx="11482064" cy="1879523"/>
              <a:chOff x="341485" y="4731959"/>
              <a:chExt cx="11482064" cy="187952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4C302C4-7F5D-6A60-D729-6F889C0E4C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34118" y="4731959"/>
                <a:ext cx="4189684" cy="1879523"/>
                <a:chOff x="5856407" y="1681286"/>
                <a:chExt cx="8606422" cy="3860903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43E12F6E-B375-3432-26ED-50ECFC896E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13018"/>
                <a:stretch/>
              </p:blipFill>
              <p:spPr>
                <a:xfrm rot="1980000">
                  <a:off x="6098412" y="2936217"/>
                  <a:ext cx="6186198" cy="1866900"/>
                </a:xfrm>
                <a:prstGeom prst="rect">
                  <a:avLst/>
                </a:prstGeom>
              </p:spPr>
            </p:pic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828AEE16-E2A6-AD3F-B722-04FB52606C19}"/>
                    </a:ext>
                  </a:extLst>
                </p:cNvPr>
                <p:cNvGrpSpPr/>
                <p:nvPr/>
              </p:nvGrpSpPr>
              <p:grpSpPr>
                <a:xfrm>
                  <a:off x="5856407" y="1681286"/>
                  <a:ext cx="8606422" cy="3860903"/>
                  <a:chOff x="5856407" y="1681286"/>
                  <a:chExt cx="8606422" cy="3860903"/>
                </a:xfrm>
              </p:grpSpPr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2E4296E0-AB5B-E06F-88F7-D2911D656D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r="25414"/>
                  <a:stretch/>
                </p:blipFill>
                <p:spPr>
                  <a:xfrm rot="1980000">
                    <a:off x="6904465" y="3169954"/>
                    <a:ext cx="5304546" cy="1866900"/>
                  </a:xfrm>
                  <a:prstGeom prst="rect">
                    <a:avLst/>
                  </a:prstGeom>
                </p:spPr>
              </p:pic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113BE3EC-60D2-9F5A-1C1F-79D9E8404CA9}"/>
                      </a:ext>
                    </a:extLst>
                  </p:cNvPr>
                  <p:cNvGrpSpPr/>
                  <p:nvPr/>
                </p:nvGrpSpPr>
                <p:grpSpPr>
                  <a:xfrm>
                    <a:off x="5856407" y="1681286"/>
                    <a:ext cx="8606422" cy="3860903"/>
                    <a:chOff x="5856407" y="1681286"/>
                    <a:chExt cx="8606422" cy="3860903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80" name="TextBox 79">
                          <a:extLst>
                            <a:ext uri="{FF2B5EF4-FFF2-40B4-BE49-F238E27FC236}">
                              <a16:creationId xmlns:a16="http://schemas.microsoft.com/office/drawing/2014/main" id="{82835791-BF7D-07A1-C186-E1D2A7E8CF03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178463" y="1788796"/>
                          <a:ext cx="424022" cy="36933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102" name="TextBox 101">
                          <a:extLst>
                            <a:ext uri="{FF2B5EF4-FFF2-40B4-BE49-F238E27FC236}">
                              <a16:creationId xmlns:a16="http://schemas.microsoft.com/office/drawing/2014/main" id="{5E4D6FFB-BDF5-A3E1-516A-EACEEA6F028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178463" y="1788796"/>
                          <a:ext cx="424022" cy="369331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 r="-76471" b="-8666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1BF7E0B4-BB12-EB4C-BCAE-09FE31F8F6C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18280281">
                      <a:off x="6732004" y="1958829"/>
                      <a:ext cx="1116627" cy="1187172"/>
                      <a:chOff x="2044710" y="1249925"/>
                      <a:chExt cx="324801" cy="345321"/>
                    </a:xfrm>
                  </p:grpSpPr>
                  <p:cxnSp>
                    <p:nvCxnSpPr>
                      <p:cNvPr id="113" name="Straight Connector 112">
                        <a:extLst>
                          <a:ext uri="{FF2B5EF4-FFF2-40B4-BE49-F238E27FC236}">
                            <a16:creationId xmlns:a16="http://schemas.microsoft.com/office/drawing/2014/main" id="{23A4901A-BB8D-C96B-F24B-27EE8D7348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207110" y="1249925"/>
                        <a:ext cx="0" cy="344796"/>
                      </a:xfrm>
                      <a:prstGeom prst="line">
                        <a:avLst/>
                      </a:prstGeom>
                      <a:ln w="635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Straight Connector 113">
                        <a:extLst>
                          <a:ext uri="{FF2B5EF4-FFF2-40B4-BE49-F238E27FC236}">
                            <a16:creationId xmlns:a16="http://schemas.microsoft.com/office/drawing/2014/main" id="{6691A3CF-65D8-BC7C-FB4C-E7435636A9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2044710" y="1595246"/>
                        <a:ext cx="324801" cy="0"/>
                      </a:xfrm>
                      <a:prstGeom prst="line">
                        <a:avLst/>
                      </a:prstGeom>
                      <a:ln w="635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D15962C4-D87B-D192-0BAF-F2474921AA4F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H="1" flipV="1">
                      <a:off x="7777014" y="2890429"/>
                      <a:ext cx="4016445" cy="2651760"/>
                    </a:xfrm>
                    <a:prstGeom prst="line">
                      <a:avLst/>
                    </a:prstGeom>
                    <a:ln w="44450">
                      <a:solidFill>
                        <a:srgbClr val="C00000"/>
                      </a:solidFill>
                      <a:prstDash val="sysDash"/>
                      <a:headEnd type="none" w="lg" len="lg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AE99B271-7122-F924-914C-77A0C0045B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530977" y="3869666"/>
                      <a:ext cx="2931852" cy="15173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>
                          <a:solidFill>
                            <a:srgbClr val="1272BD"/>
                          </a:solidFill>
                        </a:rPr>
                        <a:t>reflected signal on Day </a:t>
                      </a:r>
                      <a:r>
                        <a:rPr lang="en-US" sz="1400" b="1" i="1" dirty="0">
                          <a:solidFill>
                            <a:srgbClr val="1272BD"/>
                          </a:solidFill>
                        </a:rPr>
                        <a:t>m</a:t>
                      </a:r>
                      <a:r>
                        <a:rPr lang="en-US" sz="1400" b="1" dirty="0">
                          <a:solidFill>
                            <a:srgbClr val="1272BD"/>
                          </a:solidFill>
                        </a:rPr>
                        <a:t> (e.g. snow-on)</a:t>
                      </a:r>
                    </a:p>
                  </p:txBody>
                </p: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FAEB5B71-3694-CFD2-9296-D4E028B19D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56407" y="3903474"/>
                      <a:ext cx="2931850" cy="15173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808080"/>
                          </a:solidFill>
                        </a:rPr>
                        <a:t>reflected signal on Day </a:t>
                      </a:r>
                      <a:r>
                        <a:rPr lang="en-US" sz="1400" b="1" i="1" dirty="0">
                          <a:solidFill>
                            <a:srgbClr val="808080"/>
                          </a:solidFill>
                        </a:rPr>
                        <a:t>n</a:t>
                      </a:r>
                      <a:r>
                        <a:rPr lang="en-US" sz="1400" b="1" dirty="0">
                          <a:solidFill>
                            <a:srgbClr val="808080"/>
                          </a:solidFill>
                        </a:rPr>
                        <a:t> (e.g. snow-off)</a:t>
                      </a:r>
                    </a:p>
                  </p:txBody>
                </p:sp>
                <p:cxnSp>
                  <p:nvCxnSpPr>
                    <p:cNvPr id="85" name="Straight Connector 84">
                      <a:extLst>
                        <a:ext uri="{FF2B5EF4-FFF2-40B4-BE49-F238E27FC236}">
                          <a16:creationId xmlns:a16="http://schemas.microsoft.com/office/drawing/2014/main" id="{52FB6043-4EF5-974C-6733-F8C1AC8BA2B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8309958" y="2196117"/>
                      <a:ext cx="657111" cy="105688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B95D91A6-EAF5-E78F-68F9-7B30E8077F1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9053206" y="2655790"/>
                      <a:ext cx="657111" cy="105688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3" name="TextBox 102">
                          <a:extLst>
                            <a:ext uri="{FF2B5EF4-FFF2-40B4-BE49-F238E27FC236}">
                              <a16:creationId xmlns:a16="http://schemas.microsoft.com/office/drawing/2014/main" id="{8A113196-8FF6-E7CC-9E45-BDCA2E6BF82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884955">
                          <a:off x="8915321" y="1681286"/>
                          <a:ext cx="685189" cy="695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𝑠𝑛𝑜𝑤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p:txBody>
                    </p:sp>
                  </mc:Choice>
                  <mc:Fallback xmlns="">
                    <p:sp>
                      <p:nvSpPr>
                        <p:cNvPr id="103" name="TextBox 102">
                          <a:extLst>
                            <a:ext uri="{FF2B5EF4-FFF2-40B4-BE49-F238E27FC236}">
                              <a16:creationId xmlns:a16="http://schemas.microsoft.com/office/drawing/2014/main" id="{8A113196-8FF6-E7CC-9E45-BDCA2E6BF82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884955">
                          <a:off x="8915321" y="1681286"/>
                          <a:ext cx="685189" cy="695455"/>
                        </a:xfrm>
                        <a:prstGeom prst="rect">
                          <a:avLst/>
                        </a:prstGeom>
                        <a:blipFill>
                          <a:blip r:embed="rId21"/>
                          <a:stretch>
                            <a:fillRect l="-2632" r="-34211" b="-26316"/>
                          </a:stretch>
                        </a:blipFill>
                        <a:ln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104" name="Straight Arrow Connector 103">
                      <a:extLst>
                        <a:ext uri="{FF2B5EF4-FFF2-40B4-BE49-F238E27FC236}">
                          <a16:creationId xmlns:a16="http://schemas.microsoft.com/office/drawing/2014/main" id="{2152B34E-3926-28D3-13B0-BCDE8AF443CB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8902931" y="2289142"/>
                      <a:ext cx="739833" cy="458943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F95D4CB-71A0-512E-78E3-5054B65CD9DD}"/>
                  </a:ext>
                </a:extLst>
              </p:cNvPr>
              <p:cNvSpPr/>
              <p:nvPr/>
            </p:nvSpPr>
            <p:spPr>
              <a:xfrm>
                <a:off x="341485" y="5080776"/>
                <a:ext cx="640080" cy="640080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EB9613F-E453-B54C-3770-B54D7AE352D4}"/>
                  </a:ext>
                </a:extLst>
              </p:cNvPr>
              <p:cNvSpPr/>
              <p:nvPr/>
            </p:nvSpPr>
            <p:spPr>
              <a:xfrm>
                <a:off x="11183469" y="5407542"/>
                <a:ext cx="640080" cy="640080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8BD7C26-588B-6950-938D-3F1B1FADD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2011" y="4731973"/>
                <a:ext cx="896547" cy="896547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AA670BC-6405-7360-7B79-099F94E49528}"/>
                </a:ext>
              </a:extLst>
            </p:cNvPr>
            <p:cNvSpPr/>
            <p:nvPr/>
          </p:nvSpPr>
          <p:spPr>
            <a:xfrm>
              <a:off x="4047359" y="4665943"/>
              <a:ext cx="3955604" cy="2179177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B4BD04C-54DD-3F3C-D690-11CB934604E3}"/>
              </a:ext>
            </a:extLst>
          </p:cNvPr>
          <p:cNvGrpSpPr/>
          <p:nvPr/>
        </p:nvGrpSpPr>
        <p:grpSpPr>
          <a:xfrm>
            <a:off x="4024104" y="4525426"/>
            <a:ext cx="4182601" cy="1177958"/>
            <a:chOff x="4024104" y="4525426"/>
            <a:chExt cx="4182601" cy="11779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C89FC552-0D4F-0C3A-1C0B-8C5A315F037C}"/>
                    </a:ext>
                  </a:extLst>
                </p:cNvPr>
                <p:cNvSpPr txBox="1"/>
                <p:nvPr/>
              </p:nvSpPr>
              <p:spPr>
                <a:xfrm>
                  <a:off x="4024104" y="4525426"/>
                  <a:ext cx="4182601" cy="41319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𝑠𝑛𝑜𝑤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𝑠𝑛𝑜𝑤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𝑠𝑛𝑜𝑤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C89FC552-0D4F-0C3A-1C0B-8C5A315F03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104" y="4525426"/>
                  <a:ext cx="4182601" cy="41319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A9A69B8-54F2-2F2E-8E1A-AA2A326BF322}"/>
                </a:ext>
              </a:extLst>
            </p:cNvPr>
            <p:cNvSpPr txBox="1"/>
            <p:nvPr/>
          </p:nvSpPr>
          <p:spPr>
            <a:xfrm>
              <a:off x="4024104" y="4964720"/>
              <a:ext cx="41712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SnoWatch</a:t>
              </a:r>
              <a:r>
                <a:rPr lang="en-US" sz="1400" b="1" dirty="0"/>
                <a:t> uses same physical basis for SWE retrieval as backscattering approaches proposed and validated over ~ 2 decades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84FC77-3D33-EEC9-5A09-673C5767A769}"/>
              </a:ext>
            </a:extLst>
          </p:cNvPr>
          <p:cNvSpPr txBox="1"/>
          <p:nvPr/>
        </p:nvSpPr>
        <p:spPr>
          <a:xfrm>
            <a:off x="2349750" y="1151645"/>
            <a:ext cx="14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8306B"/>
                </a:solidFill>
              </a:rPr>
              <a:t>(e.g., Sentinel-1, NISAR, ROSE-L)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A8D9BE-5F75-BAEB-2911-2179E66C93A8}"/>
              </a:ext>
            </a:extLst>
          </p:cNvPr>
          <p:cNvSpPr txBox="1"/>
          <p:nvPr/>
        </p:nvSpPr>
        <p:spPr>
          <a:xfrm>
            <a:off x="10350500" y="1146765"/>
            <a:ext cx="1415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8306B"/>
                </a:solidFill>
              </a:rPr>
              <a:t>(e.g., </a:t>
            </a:r>
            <a:r>
              <a:rPr lang="en-US" sz="1400" b="1" dirty="0" err="1">
                <a:solidFill>
                  <a:srgbClr val="08306B"/>
                </a:solidFill>
              </a:rPr>
              <a:t>SnoWatch</a:t>
            </a:r>
            <a:r>
              <a:rPr lang="en-US" sz="1400" b="1" dirty="0">
                <a:solidFill>
                  <a:srgbClr val="08306B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75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67311</TotalTime>
  <Words>1255</Words>
  <Application>Microsoft Macintosh PowerPoint</Application>
  <PresentationFormat>Widescreen</PresentationFormat>
  <Paragraphs>160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Cambria Math</vt:lpstr>
      <vt:lpstr>Times</vt:lpstr>
      <vt:lpstr>Verdana</vt:lpstr>
      <vt:lpstr>Wingdings</vt:lpstr>
      <vt:lpstr>Office Theme</vt:lpstr>
      <vt:lpstr>A Mission Concept for Measuring Mountain Snow Using P-band Signals of Opportunity: SnoWatch</vt:lpstr>
      <vt:lpstr>PowerPoint Presentation</vt:lpstr>
      <vt:lpstr>SnoWatch Science Goal and Objectives</vt:lpstr>
      <vt:lpstr>SnoWatch Observables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P-band SWE and snow depth retrieval: proof-of-concept</vt:lpstr>
      <vt:lpstr>SnoWatch Implementation</vt:lpstr>
      <vt:lpstr>SnoWatch Implementation</vt:lpstr>
      <vt:lpstr>Open Questions/Next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margulis</dc:creator>
  <cp:lastModifiedBy>Steve Margulis</cp:lastModifiedBy>
  <cp:revision>446</cp:revision>
  <cp:lastPrinted>2024-08-13T14:49:24Z</cp:lastPrinted>
  <dcterms:created xsi:type="dcterms:W3CDTF">2024-01-09T22:15:41Z</dcterms:created>
  <dcterms:modified xsi:type="dcterms:W3CDTF">2024-08-13T14:52:32Z</dcterms:modified>
</cp:coreProperties>
</file>