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364" r:id="rId2"/>
    <p:sldId id="2145708700" r:id="rId3"/>
    <p:sldId id="2145708701" r:id="rId4"/>
    <p:sldId id="2145708704" r:id="rId5"/>
    <p:sldId id="2145708702" r:id="rId6"/>
    <p:sldId id="2145708705" r:id="rId7"/>
    <p:sldId id="2145708706" r:id="rId8"/>
    <p:sldId id="256" r:id="rId9"/>
    <p:sldId id="2145708703" r:id="rId10"/>
    <p:sldId id="2145708709" r:id="rId11"/>
    <p:sldId id="259" r:id="rId12"/>
    <p:sldId id="6624" r:id="rId13"/>
    <p:sldId id="1042653175" r:id="rId14"/>
    <p:sldId id="796" r:id="rId15"/>
    <p:sldId id="1042653174" r:id="rId16"/>
    <p:sldId id="265" r:id="rId17"/>
    <p:sldId id="2145708708" r:id="rId18"/>
    <p:sldId id="7405" r:id="rId19"/>
    <p:sldId id="2145708697" r:id="rId20"/>
    <p:sldId id="519" r:id="rId21"/>
    <p:sldId id="1312" r:id="rId22"/>
    <p:sldId id="261" r:id="rId23"/>
    <p:sldId id="263" r:id="rId24"/>
    <p:sldId id="260" r:id="rId25"/>
    <p:sldId id="26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26"/>
  </p:normalViewPr>
  <p:slideViewPr>
    <p:cSldViewPr snapToGrid="0">
      <p:cViewPr varScale="1">
        <p:scale>
          <a:sx n="120" d="100"/>
          <a:sy n="120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D2B9A6-4A2D-D646-A7A4-62BDE49C7308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B73C6C-9DD4-D849-94CF-694BC70F9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08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4f47ad5d2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g4f47ad5d22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Point of slide: The age of SAR is upon us with a myriad of systems and potential systems.  Details on commercial sector are not well known.</a:t>
            </a:r>
            <a:endParaRPr/>
          </a:p>
        </p:txBody>
      </p:sp>
      <p:sp>
        <p:nvSpPr>
          <p:cNvPr id="110" name="Google Shape;110;g4f47ad5d22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4" name="Google Shape;36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24770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4313" indent="-214313" defTabSz="342900" eaLnBrk="0" fontAlgn="base" hangingPunct="0">
              <a:spcBef>
                <a:spcPct val="0"/>
              </a:spcBef>
              <a:spcAft>
                <a:spcPts val="450"/>
              </a:spcAft>
              <a:buClrTx/>
              <a:buFont typeface="Arial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Response of ice sheets to climate change and the interaction of sea ice and climate</a:t>
            </a:r>
          </a:p>
          <a:p>
            <a:pPr marL="214313" indent="-214313" defTabSz="342900" eaLnBrk="0" fontAlgn="base" hangingPunct="0">
              <a:spcBef>
                <a:spcPct val="0"/>
              </a:spcBef>
              <a:spcAft>
                <a:spcPts val="450"/>
              </a:spcAft>
              <a:buClrTx/>
              <a:buFont typeface="Arial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Carbon storage and uptake dynamics in wooded, agricultural, wetland, and permafrost systems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214313" indent="-214313" defTabSz="342900" eaLnBrk="0" fontAlgn="base" hangingPunct="0">
              <a:spcBef>
                <a:spcPct val="0"/>
              </a:spcBef>
              <a:spcAft>
                <a:spcPts val="450"/>
              </a:spcAft>
              <a:buClrTx/>
              <a:buFont typeface="Arial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Earthquake, volcanic, and landslide cycles, exploring potentials for urgent response and hazard mitigation</a:t>
            </a:r>
          </a:p>
          <a:p>
            <a:pPr defTabSz="342900" eaLnBrk="0" fontAlgn="base" hangingPunct="0">
              <a:spcBef>
                <a:spcPct val="0"/>
              </a:spcBef>
              <a:spcAft>
                <a:spcPts val="45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Aquifer health</a:t>
            </a:r>
          </a:p>
          <a:p>
            <a:pPr defTabSz="342900" eaLnBrk="0" fontAlgn="base" hangingPunct="0">
              <a:spcBef>
                <a:spcPct val="0"/>
              </a:spcBef>
              <a:spcAft>
                <a:spcPts val="45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Agricultural activity and productivity measures</a:t>
            </a:r>
          </a:p>
          <a:p>
            <a:pPr defTabSz="342900" eaLnBrk="0" fontAlgn="base" hangingPunct="0">
              <a:spcBef>
                <a:spcPct val="0"/>
              </a:spcBef>
              <a:spcAft>
                <a:spcPts val="45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Field-scale soil moisture weekly variability</a:t>
            </a:r>
          </a:p>
          <a:p>
            <a:pPr defTabSz="342900" eaLnBrk="0" fontAlgn="base" hangingPunct="0">
              <a:spcBef>
                <a:spcPct val="0"/>
              </a:spcBef>
              <a:spcAft>
                <a:spcPts val="45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Infrastructure monitoring and land-level change</a:t>
            </a:r>
          </a:p>
          <a:p>
            <a:pPr marL="0" indent="0" defTabSz="342900" eaLnBrk="0" fontAlgn="base" hangingPunct="0">
              <a:spcBef>
                <a:spcPct val="0"/>
              </a:spcBef>
              <a:spcAft>
                <a:spcPts val="450"/>
              </a:spcAft>
              <a:buClrTx/>
              <a:buNone/>
              <a:defRPr/>
            </a:pP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214313" indent="-214313" defTabSz="342900" eaLnBrk="0" fontAlgn="base" hangingPunct="0">
              <a:spcBef>
                <a:spcPct val="0"/>
              </a:spcBef>
              <a:spcAft>
                <a:spcPts val="450"/>
              </a:spcAft>
              <a:buClrTx/>
              <a:buFont typeface="Arial"/>
              <a:buChar char="•"/>
              <a:defRPr/>
            </a:pP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8311A6-DCFC-44ED-8260-0C22491E78B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837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89288A-BD78-EC48-81B6-C08E556E1607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776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311A6-DCFC-44ED-8260-0C22491E78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884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36058c7bca_0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0" name="Google Shape;330;g136058c7bca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Main points: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/>
                  <a:t>Snow depths at the CARC SnowEx 2021 site were shallow (average ~12 cm) and highly variable within and between agricultural plots, including some areas of snow-free ground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/>
                  <a:t>LiDAR and </a:t>
                </a:r>
                <a:r>
                  <a:rPr lang="en-US" dirty="0" err="1"/>
                  <a:t>InSAR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dirty="0"/>
                  <a:t>SWE retrievals show similar spatial patterns across the site. 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/>
                  <a:t>Exposed agricultural crop stubble did not affect the </a:t>
                </a:r>
                <a:r>
                  <a:rPr lang="en-US" dirty="0" err="1"/>
                  <a:t>InSAR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dirty="0"/>
                  <a:t>SWE retrievals.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/>
                  <a:t>High levels of </a:t>
                </a:r>
                <a:r>
                  <a:rPr lang="en-US" dirty="0" err="1"/>
                  <a:t>subgrid</a:t>
                </a:r>
                <a:r>
                  <a:rPr lang="en-US" dirty="0"/>
                  <a:t> spatial variability at the UAVSAR pixel scale (~5 m) contributed to poor absolute agreement between LiDAR and </a:t>
                </a:r>
                <a:r>
                  <a:rPr lang="en-US" dirty="0" err="1"/>
                  <a:t>InSAR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dirty="0"/>
                  <a:t>SWE measurements.</a:t>
                </a: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r>
                  <a:rPr lang="en-US" dirty="0"/>
                  <a:t>Such small amounts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dirty="0"/>
                  <a:t>SWE (~mm) are difficult to measure with any remote sensing platform – we do not necessarily trust the LiDAR</a:t>
                </a:r>
                <a:r>
                  <a:rPr lang="en-US" baseline="0" dirty="0"/>
                  <a:t> in </a:t>
                </a:r>
                <a:r>
                  <a:rPr lang="en-US" baseline="0"/>
                  <a:t>this environment.</a:t>
                </a: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Main points: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/>
                  <a:t>Snow depths at the CARC SnowEx 2021 site were shallow (average ~12 cm) and highly variable within and between agricultural plots, including some areas of snow-free ground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/>
                  <a:t>LiDAR and </a:t>
                </a:r>
                <a:r>
                  <a:rPr lang="en-US" dirty="0" err="1"/>
                  <a:t>InSAR</a:t>
                </a:r>
                <a:r>
                  <a:rPr lang="en-US" dirty="0"/>
                  <a:t> </a:t>
                </a:r>
                <a:r>
                  <a:rPr lang="en-US" sz="1200" b="0" i="0">
                    <a:latin typeface="Cambria Math" panose="02040503050406030204" pitchFamily="18" charset="0"/>
                  </a:rPr>
                  <a:t>Δ</a:t>
                </a:r>
                <a:r>
                  <a:rPr lang="en-US" dirty="0"/>
                  <a:t>SWE retrievals show similar spatial patterns across the site. 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/>
                  <a:t>Exposed agricultural crop stubble did not affect the </a:t>
                </a:r>
                <a:r>
                  <a:rPr lang="en-US" dirty="0" err="1"/>
                  <a:t>InSAR</a:t>
                </a:r>
                <a:r>
                  <a:rPr lang="en-US" dirty="0"/>
                  <a:t> </a:t>
                </a:r>
                <a:r>
                  <a:rPr lang="en-US" sz="1200" b="0" i="0">
                    <a:latin typeface="Cambria Math" panose="02040503050406030204" pitchFamily="18" charset="0"/>
                  </a:rPr>
                  <a:t>Δ</a:t>
                </a:r>
                <a:r>
                  <a:rPr lang="en-US" dirty="0"/>
                  <a:t>SWE retrievals.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/>
                  <a:t>High levels of </a:t>
                </a:r>
                <a:r>
                  <a:rPr lang="en-US" dirty="0" err="1"/>
                  <a:t>subgrid</a:t>
                </a:r>
                <a:r>
                  <a:rPr lang="en-US" dirty="0"/>
                  <a:t> spatial variability at the UAVSAR pixel scale (~5 m) contributed to poor absolute agreement between LiDAR and </a:t>
                </a:r>
                <a:r>
                  <a:rPr lang="en-US" dirty="0" err="1"/>
                  <a:t>InSAR</a:t>
                </a:r>
                <a:r>
                  <a:rPr lang="en-US" dirty="0"/>
                  <a:t> </a:t>
                </a:r>
                <a:r>
                  <a:rPr lang="en-US" sz="1200" b="0" i="0">
                    <a:latin typeface="Cambria Math" panose="02040503050406030204" pitchFamily="18" charset="0"/>
                  </a:rPr>
                  <a:t>Δ</a:t>
                </a:r>
                <a:r>
                  <a:rPr lang="en-US" dirty="0"/>
                  <a:t>SWE measurements.</a:t>
                </a: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r>
                  <a:rPr lang="en-US" dirty="0"/>
                  <a:t>Such small amounts of </a:t>
                </a:r>
                <a:r>
                  <a:rPr lang="en-US" sz="1200" b="0" i="0">
                    <a:latin typeface="Cambria Math" panose="02040503050406030204" pitchFamily="18" charset="0"/>
                  </a:rPr>
                  <a:t>Δ</a:t>
                </a:r>
                <a:r>
                  <a:rPr lang="en-US" dirty="0"/>
                  <a:t>SWE (~mm) are difficult to measure with any remote sensing platform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B78CA-0BD1-1E42-82FB-809AE0497E2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836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522efb301d_0_6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1" name="Google Shape;241;g1522efb301d_0_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82428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201ff045d2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0" name="Google Shape;290;g1201ff045d2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32841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57b55fcab9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g257b55fcab9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3573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69ABC-CEAF-E4A0-ABE4-0E0AA847D8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3274A8-A469-93C5-02BE-FFD2DC3DD4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14AD7-72CB-3690-C06D-1B2A15579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E45F-3D72-1940-854F-4D7A220BF223}" type="datetimeFigureOut">
              <a:rPr lang="en-US" smtClean="0"/>
              <a:t>8/13/24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CE372-B49F-21C0-E427-A4EC99AA4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03CA2-0C82-ED1D-C760-3C82F7F76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0BD89-75D3-2A43-B376-0331699B2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014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A720D-7635-7005-6F7E-C7AF5DAFD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459B04-10E6-A125-B6FC-78D50D012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8E9D86-CB40-51EC-D312-8A87C654A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E45F-3D72-1940-854F-4D7A220BF223}" type="datetimeFigureOut">
              <a:rPr lang="en-US" smtClean="0"/>
              <a:t>8/13/24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C488A-9E41-3C8E-89B0-B3FB238B5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81F3D-3DB4-F8C3-C393-0A243627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0BD89-75D3-2A43-B376-0331699B2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059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3F332-A8EA-2970-151D-852635D2AA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F22751-4954-38AF-5BD8-4916B8C41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48E2B-3C2C-6FE4-E508-97AAFE349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E45F-3D72-1940-854F-4D7A220BF223}" type="datetimeFigureOut">
              <a:rPr lang="en-US" smtClean="0"/>
              <a:t>8/13/24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5C3EA-E339-3FA6-FED8-E89EE5651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CF0A5-5471-107E-EEAF-E09FF5AED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0BD89-75D3-2A43-B376-0331699B2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22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3A571-7549-4E68-B08D-EE19B319411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9100" y="1219201"/>
            <a:ext cx="11353800" cy="5191540"/>
          </a:xfrm>
        </p:spPr>
        <p:txBody>
          <a:bodyPr/>
          <a:lstStyle>
            <a:lvl1pPr>
              <a:defRPr/>
            </a:lvl1pPr>
            <a:lvl2pPr marL="342900" indent="0">
              <a:buFont typeface="Arial" panose="020B0604020202020204" pitchFamily="34" charset="0"/>
              <a:buNone/>
              <a:defRPr/>
            </a:lvl2pPr>
            <a:lvl3pPr marL="942975" indent="-257175">
              <a:buFont typeface="Arial" panose="020B0604020202020204" pitchFamily="34" charset="0"/>
              <a:buChar char="•"/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Calibri, Black – 32 </a:t>
            </a:r>
            <a:r>
              <a:rPr lang="en-US" dirty="0" err="1"/>
              <a:t>pt</a:t>
            </a:r>
            <a:r>
              <a:rPr lang="en-US" dirty="0"/>
              <a:t> max – 14 </a:t>
            </a:r>
            <a:r>
              <a:rPr lang="en-US" dirty="0" err="1"/>
              <a:t>pt</a:t>
            </a:r>
            <a:r>
              <a:rPr lang="en-US" dirty="0"/>
              <a:t> min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D4346-7463-4829-BB8D-68915639D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9208" y="6489701"/>
            <a:ext cx="427381" cy="365125"/>
          </a:xfrm>
        </p:spPr>
        <p:txBody>
          <a:bodyPr/>
          <a:lstStyle>
            <a:lvl1pPr>
              <a:defRPr sz="825"/>
            </a:lvl1pPr>
          </a:lstStyle>
          <a:p>
            <a:fld id="{9BFFA013-A24D-4D92-8267-B4AD1D450C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AECED2-D3AF-4D73-AA7E-B1AB22260E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TOPIC TITLE: Calibri Light 40 </a:t>
            </a:r>
            <a:r>
              <a:rPr lang="en-US" dirty="0" err="1"/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676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2">
          <p15:clr>
            <a:srgbClr val="FBAE40"/>
          </p15:clr>
        </p15:guide>
        <p15:guide id="2" orient="horz" pos="768">
          <p15:clr>
            <a:srgbClr val="FBAE40"/>
          </p15:clr>
        </p15:guide>
        <p15:guide id="3" pos="988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Page Content">
  <p:cSld name="Full Page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7"/>
          <p:cNvSpPr txBox="1">
            <a:spLocks noGrp="1"/>
          </p:cNvSpPr>
          <p:nvPr>
            <p:ph type="title"/>
          </p:nvPr>
        </p:nvSpPr>
        <p:spPr>
          <a:xfrm>
            <a:off x="605933" y="282533"/>
            <a:ext cx="7982800" cy="5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7"/>
          <p:cNvSpPr txBox="1">
            <a:spLocks noGrp="1"/>
          </p:cNvSpPr>
          <p:nvPr>
            <p:ph type="subTitle" idx="1"/>
          </p:nvPr>
        </p:nvSpPr>
        <p:spPr>
          <a:xfrm>
            <a:off x="10876500" y="6303567"/>
            <a:ext cx="676800" cy="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47"/>
          <p:cNvSpPr txBox="1"/>
          <p:nvPr/>
        </p:nvSpPr>
        <p:spPr>
          <a:xfrm>
            <a:off x="8332833" y="4524314"/>
            <a:ext cx="72176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" name="Google Shape;27;p47"/>
          <p:cNvSpPr txBox="1">
            <a:spLocks noGrp="1"/>
          </p:cNvSpPr>
          <p:nvPr>
            <p:ph type="body" idx="2"/>
          </p:nvPr>
        </p:nvSpPr>
        <p:spPr>
          <a:xfrm>
            <a:off x="605933" y="1116280"/>
            <a:ext cx="10947200" cy="5122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○"/>
              <a:defRPr sz="14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■"/>
              <a:defRPr sz="14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●"/>
              <a:defRPr sz="14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○"/>
              <a:defRPr sz="14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■"/>
              <a:defRPr sz="14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●"/>
              <a:defRPr sz="14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○"/>
              <a:defRPr sz="14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oboto"/>
              <a:buChar char="■"/>
              <a:defRPr sz="14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4402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28028-2767-6A08-06AD-DD967B46E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B2C31-4F15-FC8A-C0D8-6AA6ACAD8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04D78-F2A8-6A37-4248-4983D19EB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E45F-3D72-1940-854F-4D7A220BF223}" type="datetimeFigureOut">
              <a:rPr lang="en-US" smtClean="0"/>
              <a:t>8/13/24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B7563-A8E1-2163-63D1-E47B66504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3D5AF-848C-5DB8-F6F8-35E711496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0BD89-75D3-2A43-B376-0331699B2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567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C606E-4062-7370-C7CA-866A066D7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444EB-8F2D-DFBC-3BFB-45CE26E12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E6AC9-BFC2-CF84-70F2-8D9B00155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E45F-3D72-1940-854F-4D7A220BF223}" type="datetimeFigureOut">
              <a:rPr lang="en-US" smtClean="0"/>
              <a:t>8/13/24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A18EF-EED3-1B8C-E085-6B5DA4870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A7946-813E-BF3C-459E-D58ADB9DF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0BD89-75D3-2A43-B376-0331699B2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349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D61F0-ABF0-3F74-8A69-D01982437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C7B0A-8415-8E51-4FE4-36AB097F32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8FF985-8811-2A60-F228-0B7B3A5D3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EB420E-B9E2-1EDC-CFF7-F02501854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E45F-3D72-1940-854F-4D7A220BF223}" type="datetimeFigureOut">
              <a:rPr lang="en-US" smtClean="0"/>
              <a:t>8/13/24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B8D336-FCFD-A5D5-9372-2D9AC5976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9AE106-E5EA-1015-7C97-09D0DD2F1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0BD89-75D3-2A43-B376-0331699B2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816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8D2D7-559A-9DBB-D7CB-6EB1CE0AB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1B092-482E-E2BD-FA46-D3D2AEB58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A9F24C-E8A4-4BF6-ADCA-5E9F458E0E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324212-D837-9ABE-2A94-3AACA44083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20077C-3CCA-DEB2-7CFF-29C54827E5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17B69C-9100-9F66-627D-3BFE984D0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E45F-3D72-1940-854F-4D7A220BF223}" type="datetimeFigureOut">
              <a:rPr lang="en-US" smtClean="0"/>
              <a:t>8/13/24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7045A6-1FFF-E724-9DCB-8B8C32223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8D43E8-DADC-B036-0394-D8D159E84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0BD89-75D3-2A43-B376-0331699B2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786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D5EF2-0C24-D68E-8B71-0E09F8767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BD7ABF-9CA2-5C8A-A929-04BFDF45C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E45F-3D72-1940-854F-4D7A220BF223}" type="datetimeFigureOut">
              <a:rPr lang="en-US" smtClean="0"/>
              <a:t>8/13/24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2B3484-0A23-C916-6552-E8A1E2942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26C165-8247-7B8B-8370-197610076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0BD89-75D3-2A43-B376-0331699B2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40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DCB7D5-455B-D1CE-49FC-D0263B7C1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E45F-3D72-1940-854F-4D7A220BF223}" type="datetimeFigureOut">
              <a:rPr lang="en-US" smtClean="0"/>
              <a:t>8/13/24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B153EA-7CC2-5AF0-3D29-2E91A959E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559E62-2E68-E704-0E27-75226625D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0BD89-75D3-2A43-B376-0331699B2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208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6A3B0-B078-7C14-1069-B0A5E7D5D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394FB-14FE-FAF6-62BE-DB11EC095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2D40C3-E2EB-8840-E366-7DFD4FCE7C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693517-49CD-B58A-F34B-AC631A74E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E45F-3D72-1940-854F-4D7A220BF223}" type="datetimeFigureOut">
              <a:rPr lang="en-US" smtClean="0"/>
              <a:t>8/13/24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961B58-9C39-430C-720C-E2F45DCFB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7A848E-276D-1629-B8A3-CDB871ED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0BD89-75D3-2A43-B376-0331699B2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202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3418C-8AD4-A59A-F8A4-91E7A303C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89232F-F1E9-4DE4-97B6-979F99BC11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3126CC-088B-0E2A-0F39-CF0611848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8B8290-B995-A713-B108-0CE9188F5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E45F-3D72-1940-854F-4D7A220BF223}" type="datetimeFigureOut">
              <a:rPr lang="en-US" smtClean="0"/>
              <a:t>8/13/24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0F078-545F-7510-C969-C9461C307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1CD53D-8412-2BA9-8A71-9BB4D2A9B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0BD89-75D3-2A43-B376-0331699B2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729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1AA918-6AD1-DAC2-97D9-7AD6377C4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9E398-C840-CDC8-14DE-2F840FAB9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534B0-61AC-FB6E-33AB-B6B8ACF0B3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41E45F-3D72-1940-854F-4D7A220BF223}" type="datetimeFigureOut">
              <a:rPr lang="en-US" smtClean="0"/>
              <a:t>8/13/24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DADFF-6162-B30C-3F1E-CAD3E2C607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C5DAA-0150-9E36-7031-B8536EA606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10BD89-75D3-2A43-B376-0331699B2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663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5" Type="http://schemas.openxmlformats.org/officeDocument/2006/relationships/image" Target="../media/image51.png"/><Relationship Id="rId4" Type="http://schemas.openxmlformats.org/officeDocument/2006/relationships/image" Target="../media/image50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isce-framework/isce3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us/v3/__https:/doi.org/10.5194/tc-18-575-2024__;!!PvBDto6Hs4WbVuu7!PKao0pTA31y8U9zbQIlBkJJW8cxrBRf4rM4EoiExMKD7zmE7RFmUvfuo4UMgj_YnobA_iwHovMWfkcK6ReXoPAJsS0XnnCkzJgFv$" TargetMode="External"/><Relationship Id="rId7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.org/10.5194/egusphere-2024-236" TargetMode="External"/><Relationship Id="rId5" Type="http://schemas.openxmlformats.org/officeDocument/2006/relationships/hyperlink" Target="https://doi.org/10.5194/tc-17-1997-2023" TargetMode="External"/><Relationship Id="rId4" Type="http://schemas.openxmlformats.org/officeDocument/2006/relationships/hyperlink" Target="https://urldefense.us/v3/__https:/doi.org/10.5194/tc-18-559-2024__;!!PvBDto6Hs4WbVuu7!PKao0pTA31y8U9zbQIlBkJJW8cxrBRf4rM4EoiExMKD7zmE7RFmUvfuo4UMgj_YnobA_iwHovMWfkcK6ReXoPAJsS0XnnCUgYEyO$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2010_0210_alt-v1rgb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1" b="8299"/>
          <a:stretch/>
        </p:blipFill>
        <p:spPr>
          <a:xfrm>
            <a:off x="-70338" y="1"/>
            <a:ext cx="12262337" cy="6867039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816056" y="1539474"/>
            <a:ext cx="9965358" cy="2904789"/>
          </a:xfrm>
          <a:prstGeom prst="rect">
            <a:avLst/>
          </a:prstGeom>
        </p:spPr>
        <p:txBody>
          <a:bodyPr lIns="91418" tIns="45709" rIns="91418" bIns="45709" anchor="t"/>
          <a:lstStyle>
            <a:lvl1pPr marL="0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28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92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86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79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73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66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58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52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44" indent="0" algn="l" defTabSz="457092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002060"/>
                </a:solidFill>
              </a:rPr>
              <a:t>Getting The Snow Community Ready for The NASA-ISRO SAR Mission</a:t>
            </a:r>
          </a:p>
          <a:p>
            <a:r>
              <a:rPr lang="en-US" sz="20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Shadi</a:t>
            </a: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Oveisgharan</a:t>
            </a: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NASA L-Band </a:t>
            </a:r>
            <a:r>
              <a:rPr lang="en-US" sz="2000" b="1" dirty="0" err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InSAR</a:t>
            </a: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SWE Working Group, </a:t>
            </a:r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NISAR Project Team</a:t>
            </a:r>
          </a:p>
          <a:p>
            <a:r>
              <a:rPr lang="en-US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Jet Propulsion Laboratory</a:t>
            </a:r>
          </a:p>
          <a:p>
            <a:r>
              <a:rPr lang="en-US" sz="1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California Institute of Technology</a:t>
            </a:r>
            <a:endParaRPr lang="en-US" sz="16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endParaRPr lang="en-US" sz="1050" b="1" dirty="0">
              <a:solidFill>
                <a:srgbClr val="002060"/>
              </a:solidFill>
            </a:endParaRPr>
          </a:p>
          <a:p>
            <a:endParaRPr lang="en-US" sz="1050" b="1" dirty="0">
              <a:solidFill>
                <a:srgbClr val="002060"/>
              </a:solidFill>
            </a:endParaRPr>
          </a:p>
          <a:p>
            <a:endParaRPr lang="en-US" sz="1050" b="1" dirty="0">
              <a:solidFill>
                <a:srgbClr val="002060"/>
              </a:solidFill>
            </a:endParaRPr>
          </a:p>
          <a:p>
            <a:endParaRPr lang="en-US" sz="1050" b="1" dirty="0">
              <a:solidFill>
                <a:srgbClr val="002060"/>
              </a:solidFill>
            </a:endParaRPr>
          </a:p>
          <a:p>
            <a:endParaRPr lang="en-US" sz="1050" b="1" dirty="0">
              <a:solidFill>
                <a:srgbClr val="002060"/>
              </a:solidFill>
            </a:endParaRPr>
          </a:p>
          <a:p>
            <a:endParaRPr lang="en-US" sz="1050" b="1" dirty="0">
              <a:solidFill>
                <a:srgbClr val="002060"/>
              </a:solidFill>
            </a:endParaRPr>
          </a:p>
          <a:p>
            <a:endParaRPr lang="en-US" sz="1050" b="1" dirty="0">
              <a:solidFill>
                <a:srgbClr val="002060"/>
              </a:solidFill>
            </a:endParaRPr>
          </a:p>
          <a:p>
            <a:endParaRPr lang="en-US" sz="1050" b="1" dirty="0">
              <a:solidFill>
                <a:srgbClr val="002060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2024 NASA Snow Community Meeting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Boulder, CO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August 14, 2024</a:t>
            </a:r>
          </a:p>
          <a:p>
            <a:pPr lvl="0"/>
            <a:endParaRPr lang="en-US" sz="1600" b="1" dirty="0">
              <a:solidFill>
                <a:srgbClr val="002060"/>
              </a:solidFill>
            </a:endParaRPr>
          </a:p>
        </p:txBody>
      </p:sp>
      <p:pic>
        <p:nvPicPr>
          <p:cNvPr id="6" name="Picture 5" descr="Tribrand_ColorBlackText_RGB_small_040615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" y="499339"/>
            <a:ext cx="3765750" cy="8069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57789" y="6486016"/>
            <a:ext cx="567746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900" dirty="0">
                <a:solidFill>
                  <a:schemeClr val="bg1"/>
                </a:solidFill>
                <a:latin typeface="Tahoma"/>
                <a:ea typeface="ＭＳ Ｐゴシック" charset="0"/>
                <a:cs typeface="Tahoma"/>
              </a:rPr>
              <a:t>Copyright </a:t>
            </a:r>
            <a:r>
              <a:rPr lang="is-IS" sz="900" dirty="0">
                <a:solidFill>
                  <a:schemeClr val="bg1"/>
                </a:solidFill>
                <a:latin typeface="Tahoma"/>
                <a:ea typeface="ＭＳ Ｐゴシック" charset="0"/>
                <a:cs typeface="Tahoma"/>
              </a:rPr>
              <a:t>2023</a:t>
            </a:r>
            <a:r>
              <a:rPr lang="en-US" sz="900" dirty="0">
                <a:solidFill>
                  <a:schemeClr val="bg1"/>
                </a:solidFill>
                <a:latin typeface="Tahoma"/>
                <a:ea typeface="ＭＳ Ｐゴシック" charset="0"/>
                <a:cs typeface="Tahoma"/>
              </a:rPr>
              <a:t> California Institute of Technology. Government sponsorship acknowledged.</a:t>
            </a:r>
            <a:endParaRPr lang="en-US" sz="900" dirty="0">
              <a:solidFill>
                <a:schemeClr val="bg1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882691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1AB402-37A4-7E8D-400C-64D2B2246CF3}"/>
              </a:ext>
            </a:extLst>
          </p:cNvPr>
          <p:cNvSpPr txBox="1"/>
          <p:nvPr/>
        </p:nvSpPr>
        <p:spPr>
          <a:xfrm>
            <a:off x="0" y="48506"/>
            <a:ext cx="120653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InSAR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Working Group Findings: Summary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4F7727-2E41-9A70-C6A6-A161890BF055}"/>
              </a:ext>
            </a:extLst>
          </p:cNvPr>
          <p:cNvSpPr txBox="1">
            <a:spLocks/>
          </p:cNvSpPr>
          <p:nvPr/>
        </p:nvSpPr>
        <p:spPr>
          <a:xfrm>
            <a:off x="279991" y="818707"/>
            <a:ext cx="11785338" cy="590107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Retrieving 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latin typeface="Symbol" pitchFamily="2" charset="2"/>
                <a:cs typeface="Calibri" panose="020F0502020204030204" pitchFamily="34" charset="0"/>
              </a:rPr>
              <a:t>D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SWE using </a:t>
            </a:r>
            <a:r>
              <a:rPr lang="en-US" sz="1800" b="1" u="sng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UAVSAR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800" b="1" u="sng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Sentinel-1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InSAR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 is very promising</a:t>
            </a:r>
          </a:p>
          <a:p>
            <a:pPr marL="342900" indent="-342900"/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Limitations</a:t>
            </a:r>
          </a:p>
          <a:p>
            <a:pPr marL="800100" lvl="1" indent="-342900"/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works on dry snow or refrozen snow </a:t>
            </a:r>
          </a:p>
          <a:p>
            <a:pPr marL="800100" lvl="1" indent="-342900"/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Therefore the 6 am NISAR data is a better fit than 6 pm during warm weather/spring</a:t>
            </a:r>
          </a:p>
          <a:p>
            <a:pPr marL="342900" indent="-342900"/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Challenges</a:t>
            </a:r>
          </a:p>
          <a:p>
            <a:pPr marL="800100" lvl="1" indent="-342900"/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Temporal coherence and phase unwrapping are the main two challenges</a:t>
            </a:r>
          </a:p>
          <a:p>
            <a:pPr marL="800100" lvl="1" indent="-342900"/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Shallow snow is challenging for SWE retrieval (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Ross </a:t>
            </a:r>
            <a:r>
              <a:rPr lang="en-US" sz="1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1400" b="1" dirty="0" err="1"/>
              <a:t>alomaki</a:t>
            </a:r>
            <a:r>
              <a:rPr lang="en-US" sz="1400" b="1" dirty="0"/>
              <a:t> et al., </a:t>
            </a:r>
            <a:r>
              <a:rPr lang="en-US" sz="1400" b="1" i="1" dirty="0"/>
              <a:t>RSE 2023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800100" lvl="1" indent="-342900"/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to develop retrievals accounting for LWC for early spring</a:t>
            </a:r>
          </a:p>
          <a:p>
            <a:pPr marL="342900" indent="-342900"/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Environmental Effect</a:t>
            </a:r>
          </a:p>
          <a:p>
            <a:pPr marL="800100" lvl="1" indent="-342900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Vegetation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degrade the performance of SWE retrieval, but promising results are observed in vegetated areas – retrieval development needed</a:t>
            </a:r>
          </a:p>
          <a:p>
            <a:pPr marL="800100" lvl="1" indent="-342900"/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retrieval performance is better in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colder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temperatures</a:t>
            </a:r>
          </a:p>
          <a:p>
            <a:pPr marL="0" indent="0">
              <a:buNone/>
            </a:pP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UAVSAR for SnowEx Time Series</a:t>
            </a:r>
          </a:p>
          <a:p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Advantages</a:t>
            </a:r>
          </a:p>
          <a:p>
            <a:pPr marL="800100" lvl="1" indent="-342900"/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was a great testbed to show the method works</a:t>
            </a:r>
          </a:p>
          <a:p>
            <a:pPr marL="800100" lvl="1" indent="-342900"/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helped to get ready for NISAR and understand NISAR limitations better</a:t>
            </a:r>
          </a:p>
          <a:p>
            <a:pPr marL="342900" indent="-342900"/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Limitations</a:t>
            </a:r>
          </a:p>
          <a:p>
            <a:pPr marL="742950" lvl="1" indent="-285750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Not a complete time series to compare with LIDAR snow depth</a:t>
            </a: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/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Limited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spatial coverage to capture spatial variability of snow </a:t>
            </a:r>
          </a:p>
          <a:p>
            <a:pPr marL="742950" lvl="1" indent="-285750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number of SNOTEL covered in the flight path is limited due to scale</a:t>
            </a:r>
          </a:p>
          <a:p>
            <a:pPr marL="742950" lvl="1" indent="-285750"/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LIDAR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is an ideal validating source to capture the spatial variability, but need lidar coincident with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InSAR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observation to further retrieval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736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attached to earth&#10;&#10;Description automatically generated">
            <a:extLst>
              <a:ext uri="{FF2B5EF4-FFF2-40B4-BE49-F238E27FC236}">
                <a16:creationId xmlns:a16="http://schemas.microsoft.com/office/drawing/2014/main" id="{755D4CF2-61C8-729C-D570-1AB962027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0865" y="4589617"/>
            <a:ext cx="1615376" cy="1193973"/>
          </a:xfrm>
          <a:prstGeom prst="rect">
            <a:avLst/>
          </a:prstGeom>
        </p:spPr>
      </p:pic>
      <p:pic>
        <p:nvPicPr>
          <p:cNvPr id="114" name="Google Shape;114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7441" y="3386192"/>
            <a:ext cx="1589321" cy="1751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 descr="cosmo-skym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5145" y="4842455"/>
            <a:ext cx="1246016" cy="586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 descr="alos-2_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0324" y="2332917"/>
            <a:ext cx="1413635" cy="517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 descr="sentinel-1a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27759" y="1484811"/>
            <a:ext cx="1019279" cy="546043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9"/>
          <p:cNvSpPr txBox="1"/>
          <p:nvPr/>
        </p:nvSpPr>
        <p:spPr>
          <a:xfrm>
            <a:off x="145255" y="4498579"/>
            <a:ext cx="21368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COSMO-</a:t>
            </a:r>
            <a:r>
              <a:rPr lang="en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SkyMeds</a:t>
            </a:r>
            <a:r>
              <a:rPr lang="en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(X)</a:t>
            </a:r>
            <a:endParaRPr sz="1467" dirty="0"/>
          </a:p>
        </p:txBody>
      </p:sp>
      <p:sp>
        <p:nvSpPr>
          <p:cNvPr id="123" name="Google Shape;123;p19"/>
          <p:cNvSpPr txBox="1"/>
          <p:nvPr/>
        </p:nvSpPr>
        <p:spPr>
          <a:xfrm>
            <a:off x="39869" y="2268136"/>
            <a:ext cx="1537991" cy="756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ALOS-2 </a:t>
            </a:r>
          </a:p>
          <a:p>
            <a:r>
              <a:rPr lang="en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(L)</a:t>
            </a:r>
            <a:endParaRPr sz="1467" dirty="0"/>
          </a:p>
        </p:txBody>
      </p:sp>
      <p:sp>
        <p:nvSpPr>
          <p:cNvPr id="124" name="Google Shape;124;p19"/>
          <p:cNvSpPr txBox="1"/>
          <p:nvPr/>
        </p:nvSpPr>
        <p:spPr>
          <a:xfrm>
            <a:off x="1020151" y="752129"/>
            <a:ext cx="995200" cy="400400"/>
          </a:xfrm>
          <a:prstGeom prst="rect">
            <a:avLst/>
          </a:prstGeom>
          <a:solidFill>
            <a:srgbClr val="C4E0B2"/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733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</a:t>
            </a:r>
            <a:endParaRPr sz="1733" dirty="0"/>
          </a:p>
        </p:txBody>
      </p:sp>
      <p:sp>
        <p:nvSpPr>
          <p:cNvPr id="125" name="Google Shape;125;p19"/>
          <p:cNvSpPr txBox="1"/>
          <p:nvPr/>
        </p:nvSpPr>
        <p:spPr>
          <a:xfrm>
            <a:off x="6613400" y="752145"/>
            <a:ext cx="1074662" cy="369200"/>
          </a:xfrm>
          <a:prstGeom prst="rect">
            <a:avLst/>
          </a:prstGeom>
          <a:solidFill>
            <a:srgbClr val="C4E0B2"/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733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2028 …</a:t>
            </a:r>
            <a:endParaRPr sz="1733" dirty="0"/>
          </a:p>
        </p:txBody>
      </p:sp>
      <p:pic>
        <p:nvPicPr>
          <p:cNvPr id="127" name="Google Shape;127;p19"/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57378" y="5998839"/>
            <a:ext cx="668446" cy="837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9" descr="sentinel-1a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80159" y="1637211"/>
            <a:ext cx="1019279" cy="54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9" descr="sentinel-1a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16382" y="1240412"/>
            <a:ext cx="1019279" cy="54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9" descr="sentinel-1a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73621" y="1634055"/>
            <a:ext cx="1019279" cy="54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0671" y="3560512"/>
            <a:ext cx="888637" cy="666479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9"/>
          <p:cNvSpPr txBox="1"/>
          <p:nvPr/>
        </p:nvSpPr>
        <p:spPr>
          <a:xfrm>
            <a:off x="207805" y="2984713"/>
            <a:ext cx="18696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SAOCOM1-A/B (L)</a:t>
            </a:r>
            <a:endParaRPr sz="1467"/>
          </a:p>
        </p:txBody>
      </p:sp>
      <p:pic>
        <p:nvPicPr>
          <p:cNvPr id="140" name="Google Shape;140;p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75339" y="3748536"/>
            <a:ext cx="888637" cy="666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9" descr="cosmo-skym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7545" y="4994855"/>
            <a:ext cx="1246016" cy="586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9" descr="cosmo-skym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9945" y="5147255"/>
            <a:ext cx="1246016" cy="586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9" descr="cosmo-skym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2345" y="5299655"/>
            <a:ext cx="1246016" cy="586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9" descr="alos-2_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46744" y="2335970"/>
            <a:ext cx="1413635" cy="517184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9"/>
          <p:cNvSpPr txBox="1"/>
          <p:nvPr/>
        </p:nvSpPr>
        <p:spPr>
          <a:xfrm>
            <a:off x="10141097" y="6045921"/>
            <a:ext cx="1644442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Tandem-L (?)</a:t>
            </a:r>
            <a:endParaRPr sz="1467" dirty="0"/>
          </a:p>
        </p:txBody>
      </p:sp>
      <p:sp>
        <p:nvSpPr>
          <p:cNvPr id="151" name="Google Shape;151;p19"/>
          <p:cNvSpPr txBox="1"/>
          <p:nvPr/>
        </p:nvSpPr>
        <p:spPr>
          <a:xfrm>
            <a:off x="3849659" y="1802664"/>
            <a:ext cx="11468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ALOS-4 (L)</a:t>
            </a:r>
            <a:endParaRPr sz="1467" dirty="0"/>
          </a:p>
        </p:txBody>
      </p:sp>
      <p:sp>
        <p:nvSpPr>
          <p:cNvPr id="230" name="Google Shape;230;p19"/>
          <p:cNvSpPr txBox="1"/>
          <p:nvPr/>
        </p:nvSpPr>
        <p:spPr>
          <a:xfrm>
            <a:off x="778487" y="6234316"/>
            <a:ext cx="9904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Others…</a:t>
            </a:r>
            <a:endParaRPr sz="1467"/>
          </a:p>
        </p:txBody>
      </p:sp>
      <p:sp>
        <p:nvSpPr>
          <p:cNvPr id="231" name="Google Shape;231;p19"/>
          <p:cNvSpPr txBox="1"/>
          <p:nvPr/>
        </p:nvSpPr>
        <p:spPr>
          <a:xfrm>
            <a:off x="3952847" y="6221641"/>
            <a:ext cx="9904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Others…</a:t>
            </a:r>
            <a:endParaRPr sz="1467" dirty="0"/>
          </a:p>
        </p:txBody>
      </p:sp>
      <p:sp>
        <p:nvSpPr>
          <p:cNvPr id="234" name="Google Shape;234;p19"/>
          <p:cNvSpPr txBox="1"/>
          <p:nvPr/>
        </p:nvSpPr>
        <p:spPr>
          <a:xfrm>
            <a:off x="6641462" y="2420980"/>
            <a:ext cx="20932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ROSE-L </a:t>
            </a:r>
          </a:p>
          <a:p>
            <a:r>
              <a:rPr lang="en" sz="1867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(L)</a:t>
            </a:r>
            <a:endParaRPr sz="1467" dirty="0"/>
          </a:p>
        </p:txBody>
      </p:sp>
      <p:sp>
        <p:nvSpPr>
          <p:cNvPr id="235" name="Google Shape;235;p19"/>
          <p:cNvSpPr txBox="1"/>
          <p:nvPr/>
        </p:nvSpPr>
        <p:spPr>
          <a:xfrm>
            <a:off x="3858238" y="755671"/>
            <a:ext cx="1302000" cy="400400"/>
          </a:xfrm>
          <a:prstGeom prst="rect">
            <a:avLst/>
          </a:prstGeom>
          <a:solidFill>
            <a:srgbClr val="C4E0B2"/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733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2024-2028</a:t>
            </a:r>
            <a:endParaRPr sz="1733" dirty="0"/>
          </a:p>
        </p:txBody>
      </p:sp>
      <p:sp>
        <p:nvSpPr>
          <p:cNvPr id="245" name="Google Shape;245;p19"/>
          <p:cNvSpPr txBox="1"/>
          <p:nvPr/>
        </p:nvSpPr>
        <p:spPr>
          <a:xfrm>
            <a:off x="5050390" y="4101860"/>
            <a:ext cx="12412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867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NISAR (L/S)</a:t>
            </a:r>
            <a:endParaRPr sz="1467" dirty="0">
              <a:solidFill>
                <a:srgbClr val="00B050"/>
              </a:solidFill>
            </a:endParaRPr>
          </a:p>
        </p:txBody>
      </p:sp>
      <p:sp>
        <p:nvSpPr>
          <p:cNvPr id="246" name="Google Shape;246;p19"/>
          <p:cNvSpPr txBox="1"/>
          <p:nvPr/>
        </p:nvSpPr>
        <p:spPr>
          <a:xfrm>
            <a:off x="145255" y="1389097"/>
            <a:ext cx="15404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Sentinel-1s (C)</a:t>
            </a:r>
            <a:endParaRPr sz="1467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29A695-983A-168C-D174-394030E4E317}"/>
              </a:ext>
            </a:extLst>
          </p:cNvPr>
          <p:cNvSpPr txBox="1"/>
          <p:nvPr/>
        </p:nvSpPr>
        <p:spPr>
          <a:xfrm>
            <a:off x="0" y="48506"/>
            <a:ext cx="120653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SAR Systems used for Repeat Pass Interferometry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57838E9-1A00-A6C4-68D1-A472FE5EF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431" y="2842744"/>
            <a:ext cx="1953012" cy="175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oogle Shape;127;p19">
            <a:extLst>
              <a:ext uri="{FF2B5EF4-FFF2-40B4-BE49-F238E27FC236}">
                <a16:creationId xmlns:a16="http://schemas.microsoft.com/office/drawing/2014/main" id="{F6578711-A025-BE2F-B2A3-6A461573E0B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834309" y="5287941"/>
            <a:ext cx="668446" cy="8379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34;p19">
            <a:extLst>
              <a:ext uri="{FF2B5EF4-FFF2-40B4-BE49-F238E27FC236}">
                <a16:creationId xmlns:a16="http://schemas.microsoft.com/office/drawing/2014/main" id="{EFF25849-AADD-A995-A455-A90557663B80}"/>
              </a:ext>
            </a:extLst>
          </p:cNvPr>
          <p:cNvSpPr txBox="1"/>
          <p:nvPr/>
        </p:nvSpPr>
        <p:spPr>
          <a:xfrm>
            <a:off x="8971834" y="2569723"/>
            <a:ext cx="880097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867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SDC </a:t>
            </a:r>
          </a:p>
          <a:p>
            <a:r>
              <a:rPr lang="en" sz="1867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(L)</a:t>
            </a:r>
            <a:endParaRPr sz="1467" dirty="0">
              <a:solidFill>
                <a:srgbClr val="00B050"/>
              </a:solidFill>
            </a:endParaRPr>
          </a:p>
        </p:txBody>
      </p:sp>
      <p:sp>
        <p:nvSpPr>
          <p:cNvPr id="7" name="Google Shape;234;p19">
            <a:extLst>
              <a:ext uri="{FF2B5EF4-FFF2-40B4-BE49-F238E27FC236}">
                <a16:creationId xmlns:a16="http://schemas.microsoft.com/office/drawing/2014/main" id="{CFD25BAD-391B-8521-5E8D-B7B3EEB6508F}"/>
              </a:ext>
            </a:extLst>
          </p:cNvPr>
          <p:cNvSpPr txBox="1"/>
          <p:nvPr/>
        </p:nvSpPr>
        <p:spPr>
          <a:xfrm>
            <a:off x="9776241" y="4338763"/>
            <a:ext cx="1550955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867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Hydroterra</a:t>
            </a:r>
            <a:r>
              <a:rPr lang="en" sz="18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 </a:t>
            </a:r>
          </a:p>
          <a:p>
            <a:endParaRPr sz="1467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2D60DCB-6C85-6005-6646-BBCAE9A7E7AC}"/>
              </a:ext>
            </a:extLst>
          </p:cNvPr>
          <p:cNvSpPr/>
          <p:nvPr/>
        </p:nvSpPr>
        <p:spPr>
          <a:xfrm>
            <a:off x="324492" y="5218083"/>
            <a:ext cx="6266136" cy="1310329"/>
          </a:xfrm>
          <a:prstGeom prst="rect">
            <a:avLst/>
          </a:prstGeom>
          <a:solidFill>
            <a:srgbClr val="694A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lobal systematic, all-weather, day-night, time-series measurements of surface deformation and change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ACF5BF-1343-C029-4081-D3001B55892C}"/>
              </a:ext>
            </a:extLst>
          </p:cNvPr>
          <p:cNvSpPr/>
          <p:nvPr/>
        </p:nvSpPr>
        <p:spPr>
          <a:xfrm>
            <a:off x="6561970" y="1043431"/>
            <a:ext cx="5305537" cy="54759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708D93-8A7E-4D4A-9972-E5247AD36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FA013-A24D-4D92-8267-B4AD1D450C2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3687D38-8B18-4B5A-9AEC-F73B57537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767" y="10633"/>
            <a:ext cx="8554465" cy="103920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NISAR Science and Applications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Understanding Climate, Carbon, and Catastrophic Change</a:t>
            </a:r>
            <a:b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Resource Management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73BFEB3-88D4-42F6-B714-8A3F40593114}"/>
              </a:ext>
            </a:extLst>
          </p:cNvPr>
          <p:cNvSpPr txBox="1">
            <a:spLocks/>
          </p:cNvSpPr>
          <p:nvPr/>
        </p:nvSpPr>
        <p:spPr>
          <a:xfrm>
            <a:off x="980303" y="-1147911"/>
            <a:ext cx="4276101" cy="2675497"/>
          </a:xfrm>
          <a:prstGeom prst="rect">
            <a:avLst/>
          </a:prstGeom>
          <a:noFill/>
        </p:spPr>
        <p:txBody>
          <a:bodyPr vert="horz" lIns="68580" tIns="34290" rIns="68580" bIns="34290" rtlCol="0">
            <a:normAutofit/>
          </a:bodyPr>
          <a:lstStyle>
            <a:lvl1pPr marL="349250" indent="-349250" algn="l" defTabSz="914400" rtl="0" eaLnBrk="1" latinLnBrk="0" hangingPunct="1">
              <a:spcBef>
                <a:spcPct val="20000"/>
              </a:spcBef>
              <a:buClr>
                <a:srgbClr val="3E82F7"/>
              </a:buClr>
              <a:buFont typeface="Wingdings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34925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SzPct val="7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ct val="20000"/>
              </a:spcBef>
              <a:buFont typeface="Palatino Linotype" pitchFamily="18" charset="0"/>
              <a:buChar char="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5050" indent="-349250" algn="l" defTabSz="914400" rtl="0" eaLnBrk="1" latinLnBrk="0" hangingPunct="1">
              <a:spcBef>
                <a:spcPct val="20000"/>
              </a:spcBef>
              <a:buFont typeface="Palatino Linotype" pitchFamily="18" charset="0"/>
              <a:buChar char="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5050" indent="-349250" algn="l" defTabSz="914400" rtl="0" eaLnBrk="1" latinLnBrk="0" hangingPunct="1">
              <a:spcBef>
                <a:spcPct val="20000"/>
              </a:spcBef>
              <a:buFont typeface="Palatino Linotype" pitchFamily="18" charset="0"/>
              <a:buChar char="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 defTabSz="342900" eaLnBrk="0" fontAlgn="base" hangingPunct="0">
              <a:spcBef>
                <a:spcPct val="0"/>
              </a:spcBef>
              <a:spcAft>
                <a:spcPts val="450"/>
              </a:spcAft>
              <a:buClrTx/>
              <a:buFont typeface="Arial"/>
              <a:buChar char="•"/>
              <a:defRPr/>
            </a:pP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2" name="movie_seasonal">
            <a:hlinkClick r:id="" action="ppaction://media"/>
            <a:extLst>
              <a:ext uri="{FF2B5EF4-FFF2-40B4-BE49-F238E27FC236}">
                <a16:creationId xmlns:a16="http://schemas.microsoft.com/office/drawing/2014/main" id="{8E2DFCF8-07DB-C013-A16C-51512BCE78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22338" y="4079703"/>
            <a:ext cx="2988022" cy="22826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608F4A9F-982A-EF9A-D7B2-8BB7F251517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8797" y="1720218"/>
            <a:ext cx="1017977" cy="185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5D7E389-39F6-B882-4F5E-3B6E7A85B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656" y="1751339"/>
            <a:ext cx="1873395" cy="1611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B9D663-FA4C-F04B-BEEF-4D0A6A8F5B53}"/>
              </a:ext>
            </a:extLst>
          </p:cNvPr>
          <p:cNvSpPr txBox="1"/>
          <p:nvPr/>
        </p:nvSpPr>
        <p:spPr>
          <a:xfrm>
            <a:off x="6948401" y="1204421"/>
            <a:ext cx="1670649" cy="512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560"/>
              </a:lnSpc>
            </a:pPr>
            <a:r>
              <a:rPr lang="en-US" dirty="0"/>
              <a:t>Global Biomass </a:t>
            </a:r>
          </a:p>
          <a:p>
            <a:pPr algn="ctr">
              <a:lnSpc>
                <a:spcPts val="1560"/>
              </a:lnSpc>
            </a:pPr>
            <a:r>
              <a:rPr lang="en-US" dirty="0"/>
              <a:t>Dynamics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70290F-371D-A8C9-F1E2-5B2A64569A4E}"/>
              </a:ext>
            </a:extLst>
          </p:cNvPr>
          <p:cNvSpPr txBox="1"/>
          <p:nvPr/>
        </p:nvSpPr>
        <p:spPr>
          <a:xfrm>
            <a:off x="9173102" y="1204421"/>
            <a:ext cx="1167306" cy="512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lnSpc>
                <a:spcPts val="1560"/>
              </a:lnSpc>
            </a:lvl1pPr>
          </a:lstStyle>
          <a:p>
            <a:r>
              <a:rPr lang="en-US" dirty="0"/>
              <a:t>Global Ice </a:t>
            </a:r>
          </a:p>
          <a:p>
            <a:r>
              <a:rPr lang="en-US" dirty="0"/>
              <a:t>Dynamics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5DA5A3-8C85-062A-3146-F7A0DA3AFE7E}"/>
              </a:ext>
            </a:extLst>
          </p:cNvPr>
          <p:cNvSpPr txBox="1"/>
          <p:nvPr/>
        </p:nvSpPr>
        <p:spPr>
          <a:xfrm>
            <a:off x="10708974" y="1204421"/>
            <a:ext cx="926279" cy="512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lnSpc>
                <a:spcPts val="1560"/>
              </a:lnSpc>
            </a:lvl1pPr>
          </a:lstStyle>
          <a:p>
            <a:r>
              <a:rPr lang="en-US" dirty="0"/>
              <a:t>Global</a:t>
            </a:r>
          </a:p>
          <a:p>
            <a:r>
              <a:rPr lang="en-US" dirty="0"/>
              <a:t>Hazards</a:t>
            </a:r>
          </a:p>
        </p:txBody>
      </p:sp>
      <p:pic>
        <p:nvPicPr>
          <p:cNvPr id="17" name="Picture 16" descr="msk1.jpg">
            <a:extLst>
              <a:ext uri="{FF2B5EF4-FFF2-40B4-BE49-F238E27FC236}">
                <a16:creationId xmlns:a16="http://schemas.microsoft.com/office/drawing/2014/main" id="{3AFAB65D-7E6B-F30D-F670-E122B6AEF56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25865" y="1712679"/>
            <a:ext cx="1161173" cy="1746026"/>
          </a:xfrm>
          <a:prstGeom prst="rect">
            <a:avLst/>
          </a:prstGeom>
        </p:spPr>
      </p:pic>
      <p:pic>
        <p:nvPicPr>
          <p:cNvPr id="18" name="Picture 17" descr="fields.jpg">
            <a:extLst>
              <a:ext uri="{FF2B5EF4-FFF2-40B4-BE49-F238E27FC236}">
                <a16:creationId xmlns:a16="http://schemas.microsoft.com/office/drawing/2014/main" id="{D7312CB2-7D84-A89C-0863-8947230491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742" y="4079703"/>
            <a:ext cx="1851921" cy="2305851"/>
          </a:xfrm>
          <a:prstGeom prst="rect">
            <a:avLst/>
          </a:prstGeom>
          <a:ln w="28575" cmpd="sng">
            <a:solidFill>
              <a:srgbClr val="660066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234D58D-86C9-B993-16BB-7ABE26F1AA59}"/>
              </a:ext>
            </a:extLst>
          </p:cNvPr>
          <p:cNvSpPr txBox="1"/>
          <p:nvPr/>
        </p:nvSpPr>
        <p:spPr>
          <a:xfrm>
            <a:off x="6672229" y="3766835"/>
            <a:ext cx="13946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Aquifer Health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334824-0E44-AE85-6617-D3A75DAA1DD4}"/>
              </a:ext>
            </a:extLst>
          </p:cNvPr>
          <p:cNvSpPr txBox="1"/>
          <p:nvPr/>
        </p:nvSpPr>
        <p:spPr>
          <a:xfrm>
            <a:off x="9797883" y="3766835"/>
            <a:ext cx="1106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Agriculture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1D6669-0D8E-135F-0FFF-F4BB67235E49}"/>
              </a:ext>
            </a:extLst>
          </p:cNvPr>
          <p:cNvSpPr txBox="1"/>
          <p:nvPr/>
        </p:nvSpPr>
        <p:spPr>
          <a:xfrm>
            <a:off x="10241911" y="3424642"/>
            <a:ext cx="16396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Earthquake damage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C959C9-5AED-5FC0-15FA-B3409E98A132}"/>
              </a:ext>
            </a:extLst>
          </p:cNvPr>
          <p:cNvSpPr txBox="1"/>
          <p:nvPr/>
        </p:nvSpPr>
        <p:spPr>
          <a:xfrm>
            <a:off x="9591249" y="3136947"/>
            <a:ext cx="950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Greenland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FCEEFB-357B-6000-DC75-672095177146}"/>
              </a:ext>
            </a:extLst>
          </p:cNvPr>
          <p:cNvSpPr txBox="1"/>
          <p:nvPr/>
        </p:nvSpPr>
        <p:spPr>
          <a:xfrm>
            <a:off x="7751067" y="3318491"/>
            <a:ext cx="902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Amazonia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579AD5-0AB3-2B47-EC86-B2291DE2FA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4492" y="1043431"/>
            <a:ext cx="6266136" cy="417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04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00FDCA2-4A4B-3344-A4C9-9FBB468FA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2068" y="121271"/>
            <a:ext cx="2707863" cy="500483"/>
          </a:xfrm>
        </p:spPr>
        <p:txBody>
          <a:bodyPr vert="horz" lIns="0" tIns="0" rIns="0" bIns="0" rtlCol="0" anchor="b" anchorCtr="0">
            <a:no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NISAR Status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3651DB3-5F97-0C40-B7BE-CFEB2E8EC16C}"/>
              </a:ext>
            </a:extLst>
          </p:cNvPr>
          <p:cNvSpPr txBox="1">
            <a:spLocks/>
          </p:cNvSpPr>
          <p:nvPr/>
        </p:nvSpPr>
        <p:spPr>
          <a:xfrm>
            <a:off x="7977353" y="1260028"/>
            <a:ext cx="3871748" cy="52296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7338" indent="-277813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400"/>
              </a:spcAft>
              <a:buClr>
                <a:srgbClr val="1287D8"/>
              </a:buClr>
              <a:buSzPct val="130000"/>
              <a:buFont typeface="Arial" panose="020B0604020202020204" pitchFamily="34" charset="0"/>
              <a:buChar char="•"/>
              <a:tabLst>
                <a:tab pos="310896" algn="l"/>
              </a:tabLs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49224" marR="0" indent="-301752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400"/>
              </a:spcAft>
              <a:buClr>
                <a:srgbClr val="1287D8"/>
              </a:buClr>
              <a:buSzTx/>
              <a:buFont typeface="System Font Regular"/>
              <a:buChar char="–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58850" indent="-265113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400"/>
              </a:spcAft>
              <a:buClr>
                <a:srgbClr val="1287D8"/>
              </a:buClr>
              <a:buSzPct val="60000"/>
              <a:buFont typeface=".Lucida Grande UI Regular"/>
              <a:buChar char="◆"/>
              <a:tabLst>
                <a:tab pos="1279525" algn="l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25880" indent="-3175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400"/>
              </a:spcAft>
              <a:buClr>
                <a:srgbClr val="1287D8"/>
              </a:buClr>
              <a:buFont typeface="Wingdings" pitchFamily="2" charset="2"/>
              <a:buChar char="§"/>
              <a:tabLst>
                <a:tab pos="164592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00200" indent="-27432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400"/>
              </a:spcAft>
              <a:buClr>
                <a:srgbClr val="1287D8"/>
              </a:buClr>
              <a:buFont typeface="Arial" panose="020B0604020202020204" pitchFamily="34" charset="0"/>
              <a:buChar char="•"/>
              <a:tabLst>
                <a:tab pos="1874520" algn="l"/>
              </a:tabLs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ts val="1800"/>
              </a:spcBef>
              <a:spcAft>
                <a:spcPts val="0"/>
              </a:spcAft>
              <a:buClr>
                <a:srgbClr val="0166AE"/>
              </a:buClr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NISAR completed mechanical integration and environmental testing in January 2024</a:t>
            </a:r>
          </a:p>
          <a:p>
            <a:pPr>
              <a:lnSpc>
                <a:spcPct val="85000"/>
              </a:lnSpc>
              <a:spcBef>
                <a:spcPts val="1800"/>
              </a:spcBef>
              <a:spcAft>
                <a:spcPts val="0"/>
              </a:spcAft>
              <a:buClr>
                <a:srgbClr val="0166AE"/>
              </a:buClr>
            </a:pPr>
            <a:r>
              <a:rPr lang="en-US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Late-breaking thermal issue has delayed the launch further</a:t>
            </a:r>
          </a:p>
          <a:p>
            <a:pPr>
              <a:lnSpc>
                <a:spcPct val="85000"/>
              </a:lnSpc>
              <a:spcBef>
                <a:spcPts val="1800"/>
              </a:spcBef>
              <a:spcAft>
                <a:spcPts val="0"/>
              </a:spcAft>
              <a:buClr>
                <a:srgbClr val="0166AE"/>
              </a:buClr>
            </a:pPr>
            <a:r>
              <a:rPr lang="en-US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launch estimate is Feb. 2025</a:t>
            </a:r>
          </a:p>
          <a:p>
            <a:pPr>
              <a:lnSpc>
                <a:spcPct val="85000"/>
              </a:lnSpc>
              <a:spcBef>
                <a:spcPts val="1800"/>
              </a:spcBef>
              <a:spcAft>
                <a:spcPts val="0"/>
              </a:spcAft>
              <a:buClr>
                <a:srgbClr val="0166AE"/>
              </a:buClr>
            </a:pPr>
            <a:r>
              <a:rPr lang="en-US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light images: day 60</a:t>
            </a:r>
          </a:p>
          <a:p>
            <a:pPr>
              <a:lnSpc>
                <a:spcPct val="85000"/>
              </a:lnSpc>
              <a:spcBef>
                <a:spcPts val="1800"/>
              </a:spcBef>
              <a:spcAft>
                <a:spcPts val="0"/>
              </a:spcAft>
              <a:buClr>
                <a:srgbClr val="0166AE"/>
              </a:buClr>
            </a:pPr>
            <a:r>
              <a:rPr lang="en-US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Continuous global science data: day 90 (2026 first snow data)</a:t>
            </a:r>
          </a:p>
          <a:p>
            <a:pPr>
              <a:lnSpc>
                <a:spcPct val="85000"/>
              </a:lnSpc>
              <a:spcBef>
                <a:spcPts val="1800"/>
              </a:spcBef>
              <a:spcAft>
                <a:spcPts val="0"/>
              </a:spcAft>
              <a:buClr>
                <a:srgbClr val="0166AE"/>
              </a:buClr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5000"/>
              </a:lnSpc>
              <a:spcBef>
                <a:spcPts val="1800"/>
              </a:spcBef>
              <a:spcAft>
                <a:spcPts val="0"/>
              </a:spcAft>
              <a:buClr>
                <a:srgbClr val="0166AE"/>
              </a:buClr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5000"/>
              </a:lnSpc>
              <a:spcBef>
                <a:spcPts val="1800"/>
              </a:spcBef>
              <a:spcAft>
                <a:spcPts val="0"/>
              </a:spcAft>
              <a:buClr>
                <a:srgbClr val="0166AE"/>
              </a:buClr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F604A7-6D1A-79CC-B1F0-B56D4C8FB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355833"/>
            <a:ext cx="7471656" cy="498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22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1661" y="130618"/>
            <a:ext cx="8327461" cy="471714"/>
          </a:xfrm>
        </p:spPr>
        <p:txBody>
          <a:bodyPr vert="horz" lIns="0" tIns="0" rIns="0" bIns="0" rtlCol="0" anchor="b" anchorCtr="0">
            <a:norm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NISAR Science Observation Summary</a:t>
            </a:r>
          </a:p>
        </p:txBody>
      </p:sp>
      <p:sp>
        <p:nvSpPr>
          <p:cNvPr id="17" name="Rectangle 5"/>
          <p:cNvSpPr txBox="1">
            <a:spLocks noChangeArrowheads="1"/>
          </p:cNvSpPr>
          <p:nvPr/>
        </p:nvSpPr>
        <p:spPr>
          <a:xfrm>
            <a:off x="1658801" y="1910003"/>
            <a:ext cx="4191000" cy="2412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eaLnBrk="1" latinLnBrk="0" hangingPunct="1">
              <a:buNone/>
              <a:defRPr sz="2400" b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400" dirty="0">
                <a:solidFill>
                  <a:srgbClr val="2CC1DE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NISAR Uniquely Captures the Earth in Motion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2904648"/>
              </p:ext>
            </p:extLst>
          </p:nvPr>
        </p:nvGraphicFramePr>
        <p:xfrm>
          <a:off x="665992" y="1043697"/>
          <a:ext cx="5319400" cy="5459502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566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2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2311">
                <a:tc>
                  <a:txBody>
                    <a:bodyPr/>
                    <a:lstStyle/>
                    <a:p>
                      <a:r>
                        <a:rPr lang="en-US" sz="1400" kern="1200" dirty="0"/>
                        <a:t>NISAR</a:t>
                      </a:r>
                      <a:r>
                        <a:rPr lang="en-US" sz="1400" dirty="0"/>
                        <a:t> </a:t>
                      </a:r>
                      <a:r>
                        <a:rPr lang="en-US" sz="1400" kern="1200" dirty="0"/>
                        <a:t>Characteristic</a:t>
                      </a:r>
                      <a:r>
                        <a:rPr lang="en-US" sz="1400" dirty="0"/>
                        <a:t>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Would Enable: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2270">
                <a:tc>
                  <a:txBody>
                    <a:bodyPr/>
                    <a:lstStyle/>
                    <a:p>
                      <a:r>
                        <a:rPr lang="en-US" sz="1400" kern="0" dirty="0"/>
                        <a:t>L-band (24</a:t>
                      </a:r>
                      <a:r>
                        <a:rPr lang="en-US" sz="1400" kern="0" baseline="0" dirty="0"/>
                        <a:t> cm wavelength)</a:t>
                      </a:r>
                      <a:endParaRPr lang="en-US" sz="1400" i="1" kern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dirty="0"/>
                        <a:t>Low temporal decorrelation and foliage penetration</a:t>
                      </a:r>
                      <a:endParaRPr lang="en-US" sz="1400" i="1" kern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3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dirty="0"/>
                        <a:t>S-band (9.4 cm</a:t>
                      </a:r>
                      <a:r>
                        <a:rPr lang="en-US" sz="1400" kern="0" baseline="0" dirty="0"/>
                        <a:t> wavelength)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dirty="0"/>
                        <a:t>Sensitivity to light vegetation</a:t>
                      </a:r>
                      <a:endParaRPr lang="en-US" sz="1400" i="1" kern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22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dirty="0"/>
                        <a:t>SweepSAR technique with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dirty="0"/>
                        <a:t>Imaging Swath &gt; 240 km</a:t>
                      </a:r>
                      <a:endParaRPr lang="en-US" sz="1400" i="1" kern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dirty="0"/>
                        <a:t>Global data collection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22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dirty="0"/>
                        <a:t>Polarimetry</a:t>
                      </a:r>
                      <a:r>
                        <a:rPr lang="en-US" sz="1400" kern="0" baseline="0" dirty="0"/>
                        <a:t> (Single/Dual/Quad)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dirty="0"/>
                        <a:t>Surface characterization and biomass estimation</a:t>
                      </a:r>
                      <a:endParaRPr lang="en-US" sz="1400" i="1" kern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38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0" dirty="0">
                          <a:solidFill>
                            <a:schemeClr val="tx1"/>
                          </a:solidFill>
                        </a:rPr>
                        <a:t>12-day exact repeat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dirty="0"/>
                        <a:t>Rapid Sampling</a:t>
                      </a:r>
                      <a:endParaRPr lang="en-US" sz="1400" i="1" kern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2270">
                <a:tc>
                  <a:txBody>
                    <a:bodyPr/>
                    <a:lstStyle/>
                    <a:p>
                      <a:r>
                        <a:rPr lang="en-US" sz="1400" kern="0" dirty="0"/>
                        <a:t>3 – 10 meters mode-dependent SAR resolution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Small-scale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kern="0" dirty="0"/>
                        <a:t>observations</a:t>
                      </a:r>
                      <a:endParaRPr lang="en-US" sz="1400" i="1" kern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22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dirty="0"/>
                        <a:t>3 </a:t>
                      </a:r>
                      <a:r>
                        <a:rPr lang="en-US" sz="1400" kern="0" dirty="0" err="1"/>
                        <a:t>yrs</a:t>
                      </a:r>
                      <a:r>
                        <a:rPr lang="en-US" sz="1400" kern="0" dirty="0"/>
                        <a:t> (NASA) / 5 </a:t>
                      </a:r>
                      <a:r>
                        <a:rPr lang="en-US" sz="1400" kern="0" dirty="0" err="1"/>
                        <a:t>yrs</a:t>
                      </a:r>
                      <a:r>
                        <a:rPr lang="en-US" sz="1400" kern="0" dirty="0"/>
                        <a:t> (ISRO) science operations </a:t>
                      </a:r>
                      <a:endParaRPr lang="en-US" sz="1400" i="1" kern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Time-series analysis</a:t>
                      </a:r>
                      <a:endParaRPr lang="en-US" sz="1400" kern="0" dirty="0"/>
                    </a:p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22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dirty="0"/>
                        <a:t>Pointing control &lt; 273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dirty="0" err="1"/>
                        <a:t>arcseconds</a:t>
                      </a:r>
                      <a:r>
                        <a:rPr lang="en-US" sz="1400" kern="0" dirty="0"/>
                        <a:t>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dirty="0"/>
                        <a:t>Deformation interferometry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95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dirty="0"/>
                        <a:t>Orbit control &lt; 500 meters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dirty="0"/>
                        <a:t>Deformation interferometry</a:t>
                      </a:r>
                      <a:endParaRPr lang="en-US" sz="1400" i="1" kern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9571">
                <a:tc>
                  <a:txBody>
                    <a:bodyPr/>
                    <a:lstStyle/>
                    <a:p>
                      <a:r>
                        <a:rPr lang="en-US" sz="1400" kern="0" dirty="0"/>
                        <a:t>&gt; 10% (S) / 50% (L) observation duty cycle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dirty="0"/>
                        <a:t>Complete land/ice coverage</a:t>
                      </a:r>
                      <a:endParaRPr lang="en-US" sz="1400" i="1" kern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922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dirty="0"/>
                        <a:t>Left-only pointing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dirty="0"/>
                        <a:t>(Left/Right capability)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dirty="0"/>
                        <a:t>Uninterrupted time-series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0" dirty="0"/>
                        <a:t>Rely on Sentinel-1 for Arctic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21" name="Group 20"/>
          <p:cNvGrpSpPr/>
          <p:nvPr/>
        </p:nvGrpSpPr>
        <p:grpSpPr>
          <a:xfrm>
            <a:off x="5664646" y="4016288"/>
            <a:ext cx="3755514" cy="3089719"/>
            <a:chOff x="-900608" y="3103726"/>
            <a:chExt cx="5012446" cy="4123816"/>
          </a:xfrm>
        </p:grpSpPr>
        <p:grpSp>
          <p:nvGrpSpPr>
            <p:cNvPr id="22" name="Group 21"/>
            <p:cNvGrpSpPr/>
            <p:nvPr/>
          </p:nvGrpSpPr>
          <p:grpSpPr>
            <a:xfrm>
              <a:off x="-900608" y="3103726"/>
              <a:ext cx="5012446" cy="4123816"/>
              <a:chOff x="610514" y="962148"/>
              <a:chExt cx="5326400" cy="4399908"/>
            </a:xfrm>
          </p:grpSpPr>
          <p:sp>
            <p:nvSpPr>
              <p:cNvPr id="28" name="TextBox 27"/>
              <p:cNvSpPr txBox="1"/>
              <p:nvPr/>
            </p:nvSpPr>
            <p:spPr>
              <a:xfrm rot="16200000">
                <a:off x="1696516" y="2304809"/>
                <a:ext cx="1223562" cy="436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>
                  <a:defRPr/>
                </a:pPr>
                <a:r>
                  <a:rPr lang="en-US" sz="1400" dirty="0">
                    <a:solidFill>
                      <a:srgbClr val="000000"/>
                    </a:solidFill>
                    <a:latin typeface="Calibri" panose="020F0502020204030204"/>
                  </a:rPr>
                  <a:t>747 km</a:t>
                </a:r>
              </a:p>
            </p:txBody>
          </p:sp>
          <p:sp>
            <p:nvSpPr>
              <p:cNvPr id="29" name="Arc 28"/>
              <p:cNvSpPr/>
              <p:nvPr/>
            </p:nvSpPr>
            <p:spPr bwMode="auto">
              <a:xfrm>
                <a:off x="624486" y="3832688"/>
                <a:ext cx="4806676" cy="1529368"/>
              </a:xfrm>
              <a:prstGeom prst="arc">
                <a:avLst>
                  <a:gd name="adj1" fmla="val 18993286"/>
                  <a:gd name="adj2" fmla="val 20705894"/>
                </a:avLst>
              </a:prstGeom>
              <a:ln>
                <a:solidFill>
                  <a:srgbClr val="660066"/>
                </a:solidFill>
                <a:headEnd type="oval" w="med" len="med"/>
                <a:tailEnd type="oval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sz="1000" dirty="0">
                  <a:solidFill>
                    <a:srgbClr val="0166AE">
                      <a:lumMod val="75000"/>
                    </a:srgbClr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TextBox 29"/>
              <p:cNvSpPr txBox="1">
                <a:spLocks noChangeArrowheads="1"/>
              </p:cNvSpPr>
              <p:nvPr/>
            </p:nvSpPr>
            <p:spPr bwMode="auto">
              <a:xfrm>
                <a:off x="2401505" y="3732202"/>
                <a:ext cx="1620492" cy="7450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lang="en-US" sz="1400" b="1" dirty="0">
                    <a:solidFill>
                      <a:srgbClr val="00B050"/>
                    </a:solidFill>
                    <a:latin typeface="Calibri"/>
                    <a:cs typeface="Calibri"/>
                  </a:rPr>
                  <a:t>Earth surface</a:t>
                </a:r>
              </a:p>
            </p:txBody>
          </p:sp>
          <p:sp>
            <p:nvSpPr>
              <p:cNvPr id="31" name="Title 4"/>
              <p:cNvSpPr txBox="1">
                <a:spLocks/>
              </p:cNvSpPr>
              <p:nvPr/>
            </p:nvSpPr>
            <p:spPr bwMode="auto">
              <a:xfrm>
                <a:off x="2794958" y="962148"/>
                <a:ext cx="3141956" cy="4621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defTabSz="914400">
                  <a:defRPr/>
                </a:pPr>
                <a:r>
                  <a:rPr lang="en-US" sz="1600" b="1" i="1" u="sng" kern="0" dirty="0">
                    <a:solidFill>
                      <a:srgbClr val="326735">
                        <a:lumMod val="75000"/>
                      </a:srgbClr>
                    </a:solidFill>
                    <a:latin typeface="Calibri"/>
                    <a:cs typeface="Calibri"/>
                  </a:rPr>
                  <a:t>Observing </a:t>
                </a:r>
              </a:p>
              <a:p>
                <a:pPr algn="ctr" defTabSz="914400">
                  <a:defRPr/>
                </a:pPr>
                <a:r>
                  <a:rPr lang="en-US" sz="1600" b="1" i="1" u="sng" kern="0" dirty="0">
                    <a:solidFill>
                      <a:srgbClr val="326735">
                        <a:lumMod val="75000"/>
                      </a:srgbClr>
                    </a:solidFill>
                    <a:latin typeface="Calibri"/>
                    <a:cs typeface="Calibri"/>
                  </a:rPr>
                  <a:t>Geometry</a:t>
                </a:r>
              </a:p>
            </p:txBody>
          </p:sp>
          <p:sp>
            <p:nvSpPr>
              <p:cNvPr id="32" name="TextBox 26"/>
              <p:cNvSpPr txBox="1">
                <a:spLocks noChangeArrowheads="1"/>
              </p:cNvSpPr>
              <p:nvPr/>
            </p:nvSpPr>
            <p:spPr bwMode="auto">
              <a:xfrm rot="706314">
                <a:off x="3807399" y="3871519"/>
                <a:ext cx="1034886" cy="3944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lang="en-US" sz="1200" b="1" dirty="0">
                    <a:solidFill>
                      <a:srgbClr val="660066"/>
                    </a:solidFill>
                    <a:latin typeface="Calibri"/>
                    <a:cs typeface="Calibri"/>
                  </a:rPr>
                  <a:t>&gt;240 km</a:t>
                </a:r>
              </a:p>
            </p:txBody>
          </p:sp>
          <p:cxnSp>
            <p:nvCxnSpPr>
              <p:cNvPr id="34" name="Straight Arrow Connector 33"/>
              <p:cNvCxnSpPr/>
              <p:nvPr/>
            </p:nvCxnSpPr>
            <p:spPr>
              <a:xfrm>
                <a:off x="2561169" y="1211140"/>
                <a:ext cx="2368068" cy="2824423"/>
              </a:xfrm>
              <a:prstGeom prst="straightConnector1">
                <a:avLst/>
              </a:prstGeom>
              <a:ln w="12700" cmpd="sng">
                <a:solidFill>
                  <a:srgbClr val="660066"/>
                </a:solidFill>
                <a:headEnd type="none" w="lg" len="lg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>
                <a:off x="2561169" y="1211140"/>
                <a:ext cx="1166497" cy="2553021"/>
              </a:xfrm>
              <a:prstGeom prst="straightConnector1">
                <a:avLst/>
              </a:prstGeom>
              <a:ln w="12700" cmpd="sng">
                <a:solidFill>
                  <a:srgbClr val="660066"/>
                </a:solidFill>
                <a:headEnd type="none" w="lg" len="lg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>
                <a:off x="2530041" y="1357141"/>
                <a:ext cx="8766" cy="2341874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type="stealth" w="lg" len="lg"/>
                <a:tailEnd type="stealth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Arc 36"/>
              <p:cNvSpPr/>
              <p:nvPr/>
            </p:nvSpPr>
            <p:spPr bwMode="auto">
              <a:xfrm>
                <a:off x="610514" y="3733852"/>
                <a:ext cx="4806676" cy="1529368"/>
              </a:xfrm>
              <a:prstGeom prst="arc">
                <a:avLst>
                  <a:gd name="adj1" fmla="val 13987306"/>
                  <a:gd name="adj2" fmla="val 21203764"/>
                </a:avLst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en-US" sz="1000" dirty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</p:grpSp>
        <p:cxnSp>
          <p:nvCxnSpPr>
            <p:cNvPr id="23" name="Straight Arrow Connector 22"/>
            <p:cNvCxnSpPr>
              <a:cxnSpLocks/>
            </p:cNvCxnSpPr>
            <p:nvPr/>
          </p:nvCxnSpPr>
          <p:spPr>
            <a:xfrm flipH="1">
              <a:off x="-9137" y="3993307"/>
              <a:ext cx="328144" cy="45035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1739901" y="5029199"/>
              <a:ext cx="667956" cy="492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en-US" dirty="0">
                  <a:solidFill>
                    <a:srgbClr val="000000"/>
                  </a:solidFill>
                  <a:latin typeface="Calibri" panose="020F0502020204030204"/>
                </a:rPr>
                <a:t>33</a:t>
              </a:r>
              <a:r>
                <a:rPr lang="en-US" baseline="30000" dirty="0">
                  <a:solidFill>
                    <a:srgbClr val="000000"/>
                  </a:solidFill>
                  <a:latin typeface="Calibri" panose="020F0502020204030204"/>
                </a:rPr>
                <a:t>o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882900" y="5334000"/>
              <a:ext cx="667956" cy="492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defRPr/>
              </a:pPr>
              <a:r>
                <a:rPr lang="en-US" dirty="0">
                  <a:solidFill>
                    <a:srgbClr val="000000"/>
                  </a:solidFill>
                  <a:latin typeface="Calibri" panose="020F0502020204030204"/>
                </a:rPr>
                <a:t>47</a:t>
              </a:r>
              <a:r>
                <a:rPr lang="en-US" baseline="30000" dirty="0">
                  <a:solidFill>
                    <a:srgbClr val="000000"/>
                  </a:solidFill>
                  <a:latin typeface="Calibri" panose="020F0502020204030204"/>
                </a:rPr>
                <a:t>o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V="1">
              <a:off x="2032000" y="5364884"/>
              <a:ext cx="25400" cy="35329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3155950" y="5661025"/>
              <a:ext cx="127000" cy="31115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3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6717" y="1106754"/>
            <a:ext cx="1754255" cy="1608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0627329" y="2795004"/>
            <a:ext cx="12330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1600" dirty="0">
                <a:solidFill>
                  <a:srgbClr val="000000"/>
                </a:solidFill>
                <a:latin typeface="Calibri" panose="020F0502020204030204"/>
              </a:rPr>
              <a:t>6 AM / 6 PM</a:t>
            </a:r>
          </a:p>
        </p:txBody>
      </p:sp>
      <p:pic>
        <p:nvPicPr>
          <p:cNvPr id="3" name="MPREFOBS307f_cycle10_left_coverage_1orbit_timestep.mp4">
            <a:hlinkClick r:id="" action="ppaction://media"/>
            <a:extLst>
              <a:ext uri="{FF2B5EF4-FFF2-40B4-BE49-F238E27FC236}">
                <a16:creationId xmlns:a16="http://schemas.microsoft.com/office/drawing/2014/main" id="{1242510C-0BD5-EE15-18DE-70F8E6EFF2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4727" t="9502" r="4241" b="10032"/>
          <a:stretch/>
        </p:blipFill>
        <p:spPr>
          <a:xfrm>
            <a:off x="6105213" y="1094863"/>
            <a:ext cx="4210734" cy="2038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BC849F-9900-2D4E-BADC-86CC14B2DE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716" y="3235792"/>
            <a:ext cx="1240183" cy="13789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7EFB6B-77C3-E3D8-B663-A27E50EE3B4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18"/>
          <a:stretch/>
        </p:blipFill>
        <p:spPr>
          <a:xfrm>
            <a:off x="9163895" y="3745789"/>
            <a:ext cx="2700174" cy="268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77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3340" y="67888"/>
            <a:ext cx="7978352" cy="73152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NISAR Science Data Analysis and Archive Approach</a:t>
            </a:r>
          </a:p>
        </p:txBody>
      </p:sp>
      <p:cxnSp>
        <p:nvCxnSpPr>
          <p:cNvPr id="7" name="Shape 107"/>
          <p:cNvCxnSpPr>
            <a:cxnSpLocks/>
            <a:endCxn id="43" idx="1"/>
          </p:cNvCxnSpPr>
          <p:nvPr/>
        </p:nvCxnSpPr>
        <p:spPr>
          <a:xfrm rot="16200000" flipH="1">
            <a:off x="4776706" y="4136428"/>
            <a:ext cx="2911860" cy="608010"/>
          </a:xfrm>
          <a:prstGeom prst="bentConnector2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Line 8"/>
          <p:cNvSpPr>
            <a:spLocks noChangeShapeType="1"/>
          </p:cNvSpPr>
          <p:nvPr/>
        </p:nvSpPr>
        <p:spPr bwMode="auto">
          <a:xfrm flipV="1">
            <a:off x="564466" y="1466850"/>
            <a:ext cx="82851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ＭＳ Ｐゴシック"/>
              <a:cs typeface="ＭＳ Ｐゴシック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556916" y="2628205"/>
            <a:ext cx="1098551" cy="1292662"/>
          </a:xfrm>
          <a:prstGeom prst="rect">
            <a:avLst/>
          </a:prstGeom>
          <a:solidFill>
            <a:srgbClr val="D0CEC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Radar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Reformatted Raw Data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Time Varying Parameter Files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93041" y="1122363"/>
            <a:ext cx="1191826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 Narrow"/>
              </a:rPr>
              <a:t>Level 0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302644" y="1122363"/>
            <a:ext cx="1191826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 Narrow"/>
              </a:rPr>
              <a:t>Level 2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061640" y="919163"/>
            <a:ext cx="288959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 Narrow"/>
              </a:rPr>
              <a:t>Level 3-4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 Narrow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 Narrow"/>
              </a:rPr>
              <a:t>(Validation Only)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2344671" y="1122363"/>
            <a:ext cx="1191826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 Narrow"/>
              </a:rPr>
              <a:t>Level 1</a:t>
            </a:r>
          </a:p>
        </p:txBody>
      </p:sp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6538228" y="1612901"/>
            <a:ext cx="2011680" cy="461665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Woody biomass for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regions &lt; 100 t/ha </a:t>
            </a: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6538228" y="2173418"/>
            <a:ext cx="2011680" cy="461665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Vegetation disturbance product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12066" y="4194970"/>
            <a:ext cx="2138363" cy="1701392"/>
            <a:chOff x="0" y="5676900"/>
            <a:chExt cx="2286368" cy="1701392"/>
          </a:xfrm>
        </p:grpSpPr>
        <p:sp>
          <p:nvSpPr>
            <p:cNvPr id="19" name="Rectangle 51"/>
            <p:cNvSpPr>
              <a:spLocks noChangeArrowheads="1"/>
            </p:cNvSpPr>
            <p:nvPr/>
          </p:nvSpPr>
          <p:spPr bwMode="auto">
            <a:xfrm>
              <a:off x="0" y="5714999"/>
              <a:ext cx="2191315" cy="166329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/>
                <a:cs typeface="ＭＳ Ｐゴシック"/>
              </a:endParaRPr>
            </a:p>
          </p:txBody>
        </p:sp>
        <p:sp>
          <p:nvSpPr>
            <p:cNvPr id="20" name="Rectangle 46"/>
            <p:cNvSpPr>
              <a:spLocks noChangeArrowheads="1"/>
            </p:cNvSpPr>
            <p:nvPr/>
          </p:nvSpPr>
          <p:spPr bwMode="auto">
            <a:xfrm>
              <a:off x="98083" y="5938838"/>
              <a:ext cx="812799" cy="203200"/>
            </a:xfrm>
            <a:prstGeom prst="rect">
              <a:avLst/>
            </a:prstGeom>
            <a:solidFill>
              <a:srgbClr val="C8E3F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/>
                <a:cs typeface="ＭＳ Ｐゴシック"/>
              </a:endParaRPr>
            </a:p>
          </p:txBody>
        </p:sp>
        <p:sp>
          <p:nvSpPr>
            <p:cNvPr id="21" name="Rectangle 48"/>
            <p:cNvSpPr>
              <a:spLocks noChangeArrowheads="1"/>
            </p:cNvSpPr>
            <p:nvPr/>
          </p:nvSpPr>
          <p:spPr bwMode="auto">
            <a:xfrm>
              <a:off x="106021" y="6216279"/>
              <a:ext cx="812799" cy="2032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/>
                <a:cs typeface="ＭＳ Ｐゴシック"/>
              </a:endParaRPr>
            </a:p>
          </p:txBody>
        </p:sp>
        <p:sp>
          <p:nvSpPr>
            <p:cNvPr id="22" name="Text Box 49"/>
            <p:cNvSpPr txBox="1">
              <a:spLocks noChangeArrowheads="1"/>
            </p:cNvSpPr>
            <p:nvPr/>
          </p:nvSpPr>
          <p:spPr bwMode="auto">
            <a:xfrm>
              <a:off x="902264" y="5913438"/>
              <a:ext cx="1384104" cy="1384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Instrument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Ecosystems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Solid Earth def.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Dynamics of ice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Hydrology</a:t>
              </a:r>
            </a:p>
          </p:txBody>
        </p:sp>
        <p:sp>
          <p:nvSpPr>
            <p:cNvPr id="23" name="Text Box 50"/>
            <p:cNvSpPr txBox="1">
              <a:spLocks noChangeArrowheads="1"/>
            </p:cNvSpPr>
            <p:nvPr/>
          </p:nvSpPr>
          <p:spPr bwMode="auto">
            <a:xfrm>
              <a:off x="632271" y="5676900"/>
              <a:ext cx="128746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Products</a:t>
              </a:r>
            </a:p>
          </p:txBody>
        </p:sp>
        <p:sp>
          <p:nvSpPr>
            <p:cNvPr id="24" name="Rectangle 48"/>
            <p:cNvSpPr>
              <a:spLocks noChangeArrowheads="1"/>
            </p:cNvSpPr>
            <p:nvPr/>
          </p:nvSpPr>
          <p:spPr bwMode="auto">
            <a:xfrm>
              <a:off x="106021" y="6493720"/>
              <a:ext cx="812801" cy="203200"/>
            </a:xfrm>
            <a:prstGeom prst="rect">
              <a:avLst/>
            </a:prstGeom>
            <a:solidFill>
              <a:srgbClr val="97050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/>
                <a:cs typeface="ＭＳ Ｐゴシック"/>
              </a:endParaRPr>
            </a:p>
          </p:txBody>
        </p:sp>
        <p:sp>
          <p:nvSpPr>
            <p:cNvPr id="25" name="Rectangle 48"/>
            <p:cNvSpPr>
              <a:spLocks noChangeArrowheads="1"/>
            </p:cNvSpPr>
            <p:nvPr/>
          </p:nvSpPr>
          <p:spPr bwMode="auto">
            <a:xfrm>
              <a:off x="106021" y="6771161"/>
              <a:ext cx="812801" cy="203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/>
                <a:cs typeface="ＭＳ Ｐゴシック"/>
              </a:endParaRPr>
            </a:p>
          </p:txBody>
        </p:sp>
        <p:sp>
          <p:nvSpPr>
            <p:cNvPr id="83" name="Rectangle 48">
              <a:extLst>
                <a:ext uri="{FF2B5EF4-FFF2-40B4-BE49-F238E27FC236}">
                  <a16:creationId xmlns:a16="http://schemas.microsoft.com/office/drawing/2014/main" id="{B2A0869A-DD4E-3240-B732-A1F6BA1DF3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021" y="7048602"/>
              <a:ext cx="812801" cy="203200"/>
            </a:xfrm>
            <a:prstGeom prst="rect">
              <a:avLst/>
            </a:prstGeom>
            <a:solidFill>
              <a:srgbClr val="00206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/>
                <a:cs typeface="ＭＳ Ｐゴシック"/>
              </a:endParaRPr>
            </a:p>
          </p:txBody>
        </p:sp>
      </p:grpSp>
      <p:sp>
        <p:nvSpPr>
          <p:cNvPr id="26" name="Text Box 57"/>
          <p:cNvSpPr txBox="1">
            <a:spLocks noChangeArrowheads="1"/>
          </p:cNvSpPr>
          <p:nvPr/>
        </p:nvSpPr>
        <p:spPr bwMode="auto">
          <a:xfrm>
            <a:off x="2118629" y="2628205"/>
            <a:ext cx="1584325" cy="923330"/>
          </a:xfrm>
          <a:prstGeom prst="rect">
            <a:avLst/>
          </a:prstGeom>
          <a:solidFill>
            <a:srgbClr val="D0CEC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Calibrated Single Look Complex Images in Radar Coordinates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(multiple modes)</a:t>
            </a:r>
          </a:p>
        </p:txBody>
      </p:sp>
      <p:sp>
        <p:nvSpPr>
          <p:cNvPr id="27" name="Text Box 33"/>
          <p:cNvSpPr txBox="1">
            <a:spLocks noChangeArrowheads="1"/>
          </p:cNvSpPr>
          <p:nvPr/>
        </p:nvSpPr>
        <p:spPr bwMode="auto">
          <a:xfrm>
            <a:off x="6538228" y="2835535"/>
            <a:ext cx="2011680" cy="276999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Wetlands inundation area</a:t>
            </a:r>
          </a:p>
        </p:txBody>
      </p:sp>
      <p:sp>
        <p:nvSpPr>
          <p:cNvPr id="28" name="Oval 21"/>
          <p:cNvSpPr>
            <a:spLocks noChangeArrowheads="1"/>
          </p:cNvSpPr>
          <p:nvPr/>
        </p:nvSpPr>
        <p:spPr bwMode="auto">
          <a:xfrm>
            <a:off x="4062115" y="1701801"/>
            <a:ext cx="1600200" cy="530225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Ancillary Data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(Meteo, DEM, etc.)</a:t>
            </a:r>
          </a:p>
        </p:txBody>
      </p:sp>
      <p:sp>
        <p:nvSpPr>
          <p:cNvPr id="29" name="Line 14"/>
          <p:cNvSpPr>
            <a:spLocks noChangeShapeType="1"/>
          </p:cNvSpPr>
          <p:nvPr/>
        </p:nvSpPr>
        <p:spPr bwMode="auto">
          <a:xfrm>
            <a:off x="6157228" y="1816101"/>
            <a:ext cx="395288" cy="4761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ＭＳ Ｐゴシック"/>
              <a:cs typeface="ＭＳ Ｐゴシック"/>
            </a:endParaRPr>
          </a:p>
        </p:txBody>
      </p:sp>
      <p:sp>
        <p:nvSpPr>
          <p:cNvPr id="30" name="Line 14"/>
          <p:cNvSpPr>
            <a:spLocks noChangeShapeType="1"/>
          </p:cNvSpPr>
          <p:nvPr/>
        </p:nvSpPr>
        <p:spPr bwMode="auto">
          <a:xfrm>
            <a:off x="1661428" y="3022601"/>
            <a:ext cx="457200" cy="4761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ＭＳ Ｐゴシック"/>
              <a:cs typeface="ＭＳ Ｐゴシック"/>
            </a:endParaRPr>
          </a:p>
        </p:txBody>
      </p:sp>
      <p:sp>
        <p:nvSpPr>
          <p:cNvPr id="31" name="Text Box 54"/>
          <p:cNvSpPr txBox="1">
            <a:spLocks noChangeArrowheads="1"/>
          </p:cNvSpPr>
          <p:nvPr/>
        </p:nvSpPr>
        <p:spPr bwMode="auto">
          <a:xfrm>
            <a:off x="4181777" y="2679006"/>
            <a:ext cx="1371600" cy="646331"/>
          </a:xfrm>
          <a:prstGeom prst="rect">
            <a:avLst/>
          </a:prstGeom>
          <a:solidFill>
            <a:srgbClr val="D0CEC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SLC &amp; Multi-looked &amp; Geocoded polarimetric images</a:t>
            </a:r>
          </a:p>
        </p:txBody>
      </p:sp>
      <p:sp>
        <p:nvSpPr>
          <p:cNvPr id="32" name="Text Box 33"/>
          <p:cNvSpPr txBox="1">
            <a:spLocks noChangeArrowheads="1"/>
          </p:cNvSpPr>
          <p:nvPr/>
        </p:nvSpPr>
        <p:spPr bwMode="auto">
          <a:xfrm>
            <a:off x="6538228" y="3294452"/>
            <a:ext cx="2011680" cy="276999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Crop area</a:t>
            </a:r>
          </a:p>
        </p:txBody>
      </p:sp>
      <p:sp>
        <p:nvSpPr>
          <p:cNvPr id="33" name="Text Box 33"/>
          <p:cNvSpPr txBox="1">
            <a:spLocks noChangeArrowheads="1"/>
          </p:cNvSpPr>
          <p:nvPr/>
        </p:nvSpPr>
        <p:spPr bwMode="auto">
          <a:xfrm>
            <a:off x="6538228" y="3835401"/>
            <a:ext cx="2011680" cy="276999"/>
          </a:xfrm>
          <a:prstGeom prst="rect">
            <a:avLst/>
          </a:prstGeom>
          <a:solidFill>
            <a:srgbClr val="008000">
              <a:alpha val="6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Vegetation structure*</a:t>
            </a:r>
          </a:p>
        </p:txBody>
      </p:sp>
      <p:sp>
        <p:nvSpPr>
          <p:cNvPr id="34" name="Line 14"/>
          <p:cNvSpPr>
            <a:spLocks noChangeShapeType="1"/>
          </p:cNvSpPr>
          <p:nvPr/>
        </p:nvSpPr>
        <p:spPr bwMode="auto">
          <a:xfrm>
            <a:off x="3718828" y="3022601"/>
            <a:ext cx="457200" cy="4761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ＭＳ Ｐゴシック"/>
              <a:cs typeface="ＭＳ Ｐゴシック"/>
            </a:endParaRPr>
          </a:p>
        </p:txBody>
      </p:sp>
      <p:cxnSp>
        <p:nvCxnSpPr>
          <p:cNvPr id="35" name="Straight Connector 34"/>
          <p:cNvCxnSpPr>
            <a:cxnSpLocks/>
            <a:stCxn id="29" idx="0"/>
            <a:endCxn id="39" idx="0"/>
          </p:cNvCxnSpPr>
          <p:nvPr/>
        </p:nvCxnSpPr>
        <p:spPr>
          <a:xfrm>
            <a:off x="6157228" y="1816100"/>
            <a:ext cx="0" cy="2120900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Line 14"/>
          <p:cNvSpPr>
            <a:spLocks noChangeShapeType="1"/>
          </p:cNvSpPr>
          <p:nvPr/>
        </p:nvSpPr>
        <p:spPr bwMode="auto">
          <a:xfrm>
            <a:off x="6157228" y="2387601"/>
            <a:ext cx="395288" cy="4761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ＭＳ Ｐゴシック"/>
              <a:cs typeface="ＭＳ Ｐゴシック"/>
            </a:endParaRPr>
          </a:p>
        </p:txBody>
      </p:sp>
      <p:sp>
        <p:nvSpPr>
          <p:cNvPr id="37" name="Line 14"/>
          <p:cNvSpPr>
            <a:spLocks noChangeShapeType="1"/>
          </p:cNvSpPr>
          <p:nvPr/>
        </p:nvSpPr>
        <p:spPr bwMode="auto">
          <a:xfrm>
            <a:off x="6157228" y="2992440"/>
            <a:ext cx="395288" cy="4761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ＭＳ Ｐゴシック"/>
              <a:cs typeface="ＭＳ Ｐゴシック"/>
            </a:endParaRPr>
          </a:p>
        </p:txBody>
      </p:sp>
      <p:sp>
        <p:nvSpPr>
          <p:cNvPr id="38" name="Line 14"/>
          <p:cNvSpPr>
            <a:spLocks noChangeShapeType="1"/>
          </p:cNvSpPr>
          <p:nvPr/>
        </p:nvSpPr>
        <p:spPr bwMode="auto">
          <a:xfrm>
            <a:off x="6157228" y="3467101"/>
            <a:ext cx="395288" cy="4761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ＭＳ Ｐゴシック"/>
              <a:cs typeface="ＭＳ Ｐゴシック"/>
            </a:endParaRPr>
          </a:p>
        </p:txBody>
      </p:sp>
      <p:sp>
        <p:nvSpPr>
          <p:cNvPr id="39" name="Line 14"/>
          <p:cNvSpPr>
            <a:spLocks noChangeShapeType="1"/>
          </p:cNvSpPr>
          <p:nvPr/>
        </p:nvSpPr>
        <p:spPr bwMode="auto">
          <a:xfrm>
            <a:off x="6157228" y="3937001"/>
            <a:ext cx="395288" cy="4761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ＭＳ Ｐゴシック"/>
              <a:cs typeface="ＭＳ Ｐゴシック"/>
            </a:endParaRPr>
          </a:p>
        </p:txBody>
      </p:sp>
      <p:cxnSp>
        <p:nvCxnSpPr>
          <p:cNvPr id="40" name="Shape 107"/>
          <p:cNvCxnSpPr>
            <a:cxnSpLocks/>
            <a:stCxn id="26" idx="2"/>
            <a:endCxn id="57" idx="1"/>
          </p:cNvCxnSpPr>
          <p:nvPr/>
        </p:nvCxnSpPr>
        <p:spPr>
          <a:xfrm rot="16200000" flipH="1">
            <a:off x="2890320" y="3572007"/>
            <a:ext cx="1306375" cy="1265430"/>
          </a:xfrm>
          <a:prstGeom prst="bentConnector2">
            <a:avLst/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cxnSpLocks/>
            <a:stCxn id="28" idx="4"/>
            <a:endCxn id="46" idx="0"/>
          </p:cNvCxnSpPr>
          <p:nvPr/>
        </p:nvCxnSpPr>
        <p:spPr>
          <a:xfrm>
            <a:off x="4862216" y="2232026"/>
            <a:ext cx="12313" cy="219075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874549" y="6172201"/>
            <a:ext cx="1193957" cy="276999"/>
          </a:xfrm>
          <a:prstGeom prst="rect">
            <a:avLst/>
          </a:prstGeom>
          <a:solidFill>
            <a:srgbClr val="008000">
              <a:alpha val="6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12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*experimental</a:t>
            </a:r>
          </a:p>
        </p:txBody>
      </p:sp>
      <p:sp>
        <p:nvSpPr>
          <p:cNvPr id="43" name="Text Box 29"/>
          <p:cNvSpPr txBox="1">
            <a:spLocks noChangeArrowheads="1"/>
          </p:cNvSpPr>
          <p:nvPr/>
        </p:nvSpPr>
        <p:spPr bwMode="auto">
          <a:xfrm>
            <a:off x="6536641" y="5757864"/>
            <a:ext cx="2011680" cy="27699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Sea ice velocity</a:t>
            </a:r>
          </a:p>
        </p:txBody>
      </p:sp>
      <p:sp>
        <p:nvSpPr>
          <p:cNvPr id="44" name="Text Box 30"/>
          <p:cNvSpPr txBox="1">
            <a:spLocks noChangeArrowheads="1"/>
          </p:cNvSpPr>
          <p:nvPr/>
        </p:nvSpPr>
        <p:spPr bwMode="auto">
          <a:xfrm>
            <a:off x="6549344" y="4329642"/>
            <a:ext cx="2011680" cy="276999"/>
          </a:xfrm>
          <a:prstGeom prst="rect">
            <a:avLst/>
          </a:prstGeom>
          <a:solidFill>
            <a:srgbClr val="97050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Ground deformation/rates</a:t>
            </a:r>
          </a:p>
        </p:txBody>
      </p:sp>
      <p:sp>
        <p:nvSpPr>
          <p:cNvPr id="45" name="Text Box 30"/>
          <p:cNvSpPr txBox="1">
            <a:spLocks noChangeArrowheads="1"/>
          </p:cNvSpPr>
          <p:nvPr/>
        </p:nvSpPr>
        <p:spPr bwMode="auto">
          <a:xfrm>
            <a:off x="6536641" y="5159376"/>
            <a:ext cx="2011680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Ice sheet/glacier velocity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and velocity change</a:t>
            </a:r>
          </a:p>
        </p:txBody>
      </p:sp>
      <p:sp>
        <p:nvSpPr>
          <p:cNvPr id="46" name="Rectangle 45"/>
          <p:cNvSpPr/>
          <p:nvPr/>
        </p:nvSpPr>
        <p:spPr>
          <a:xfrm>
            <a:off x="4049028" y="2451100"/>
            <a:ext cx="1651000" cy="2946400"/>
          </a:xfrm>
          <a:prstGeom prst="rect">
            <a:avLst/>
          </a:prstGeom>
          <a:noFill/>
          <a:ln w="12700" cmpd="sng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7" name="Line 14"/>
          <p:cNvSpPr>
            <a:spLocks noChangeShapeType="1"/>
          </p:cNvSpPr>
          <p:nvPr/>
        </p:nvSpPr>
        <p:spPr bwMode="auto">
          <a:xfrm>
            <a:off x="6157228" y="4465640"/>
            <a:ext cx="395288" cy="4761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ＭＳ Ｐゴシック"/>
              <a:cs typeface="ＭＳ Ｐゴシック"/>
            </a:endParaRPr>
          </a:p>
        </p:txBody>
      </p:sp>
      <p:sp>
        <p:nvSpPr>
          <p:cNvPr id="49" name="Line 14"/>
          <p:cNvSpPr>
            <a:spLocks noChangeShapeType="1"/>
          </p:cNvSpPr>
          <p:nvPr/>
        </p:nvSpPr>
        <p:spPr bwMode="auto">
          <a:xfrm>
            <a:off x="6157228" y="4876801"/>
            <a:ext cx="395288" cy="4761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ＭＳ Ｐゴシック"/>
              <a:cs typeface="ＭＳ Ｐゴシック"/>
            </a:endParaRPr>
          </a:p>
        </p:txBody>
      </p:sp>
      <p:sp>
        <p:nvSpPr>
          <p:cNvPr id="50" name="Text Box 30"/>
          <p:cNvSpPr txBox="1">
            <a:spLocks noChangeArrowheads="1"/>
          </p:cNvSpPr>
          <p:nvPr/>
        </p:nvSpPr>
        <p:spPr bwMode="auto">
          <a:xfrm>
            <a:off x="6549344" y="4748742"/>
            <a:ext cx="2011680" cy="276999"/>
          </a:xfrm>
          <a:prstGeom prst="rect">
            <a:avLst/>
          </a:prstGeom>
          <a:solidFill>
            <a:srgbClr val="97050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Change proxy</a:t>
            </a:r>
          </a:p>
        </p:txBody>
      </p:sp>
      <p:sp>
        <p:nvSpPr>
          <p:cNvPr id="51" name="Line 14"/>
          <p:cNvSpPr>
            <a:spLocks noChangeShapeType="1"/>
          </p:cNvSpPr>
          <p:nvPr/>
        </p:nvSpPr>
        <p:spPr bwMode="auto">
          <a:xfrm>
            <a:off x="5547628" y="2997201"/>
            <a:ext cx="6096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ＭＳ Ｐゴシック"/>
              <a:cs typeface="ＭＳ Ｐゴシック"/>
            </a:endParaRPr>
          </a:p>
        </p:txBody>
      </p:sp>
      <p:cxnSp>
        <p:nvCxnSpPr>
          <p:cNvPr id="52" name="Straight Connector 51"/>
          <p:cNvCxnSpPr>
            <a:cxnSpLocks/>
            <a:stCxn id="47" idx="0"/>
          </p:cNvCxnSpPr>
          <p:nvPr/>
        </p:nvCxnSpPr>
        <p:spPr>
          <a:xfrm>
            <a:off x="6157228" y="4465640"/>
            <a:ext cx="0" cy="919161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5877828" y="4749800"/>
            <a:ext cx="1524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4" name="Line 14"/>
          <p:cNvSpPr>
            <a:spLocks noChangeShapeType="1"/>
          </p:cNvSpPr>
          <p:nvPr/>
        </p:nvSpPr>
        <p:spPr bwMode="auto">
          <a:xfrm>
            <a:off x="5534928" y="4876801"/>
            <a:ext cx="609600" cy="4761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ＭＳ Ｐゴシック"/>
              <a:cs typeface="ＭＳ Ｐゴシック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852428" y="3873500"/>
            <a:ext cx="1524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cxnSp>
        <p:nvCxnSpPr>
          <p:cNvPr id="56" name="Shape 107"/>
          <p:cNvCxnSpPr/>
          <p:nvPr/>
        </p:nvCxnSpPr>
        <p:spPr>
          <a:xfrm flipV="1">
            <a:off x="5344428" y="3986600"/>
            <a:ext cx="1193800" cy="610802"/>
          </a:xfrm>
          <a:prstGeom prst="bentConnector3">
            <a:avLst>
              <a:gd name="adj1" fmla="val -2128"/>
            </a:avLst>
          </a:prstGeom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 Box 54"/>
          <p:cNvSpPr txBox="1">
            <a:spLocks noChangeArrowheads="1"/>
          </p:cNvSpPr>
          <p:nvPr/>
        </p:nvSpPr>
        <p:spPr bwMode="auto">
          <a:xfrm>
            <a:off x="4176221" y="4442412"/>
            <a:ext cx="1382712" cy="830997"/>
          </a:xfrm>
          <a:prstGeom prst="rect">
            <a:avLst/>
          </a:prstGeom>
          <a:solidFill>
            <a:srgbClr val="D0CEC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Multi-looked &amp; Geocoded Interferograms and Images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04800" y="1667931"/>
            <a:ext cx="3655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 Narrow"/>
              </a:rPr>
              <a:t>Level 0, Level 1, Level 2, Level 3-4 Validation, Browse Products, and Catalog delivered to DAAC</a:t>
            </a:r>
          </a:p>
        </p:txBody>
      </p:sp>
      <p:sp>
        <p:nvSpPr>
          <p:cNvPr id="62" name="Rectangle 61"/>
          <p:cNvSpPr/>
          <p:nvPr/>
        </p:nvSpPr>
        <p:spPr>
          <a:xfrm>
            <a:off x="2753629" y="5613400"/>
            <a:ext cx="2740841" cy="7747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NISAR’s DAAC: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Alaska Satellite Facility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9" name="Text Box 24"/>
          <p:cNvSpPr txBox="1">
            <a:spLocks noChangeArrowheads="1"/>
          </p:cNvSpPr>
          <p:nvPr/>
        </p:nvSpPr>
        <p:spPr bwMode="auto">
          <a:xfrm>
            <a:off x="8567395" y="1610082"/>
            <a:ext cx="355611" cy="276999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VP</a:t>
            </a:r>
          </a:p>
        </p:txBody>
      </p:sp>
      <p:sp>
        <p:nvSpPr>
          <p:cNvPr id="60" name="Text Box 24"/>
          <p:cNvSpPr txBox="1">
            <a:spLocks noChangeArrowheads="1"/>
          </p:cNvSpPr>
          <p:nvPr/>
        </p:nvSpPr>
        <p:spPr bwMode="auto">
          <a:xfrm>
            <a:off x="8564573" y="2171704"/>
            <a:ext cx="414877" cy="276999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VP</a:t>
            </a:r>
          </a:p>
        </p:txBody>
      </p:sp>
      <p:sp>
        <p:nvSpPr>
          <p:cNvPr id="61" name="Text Box 24"/>
          <p:cNvSpPr txBox="1">
            <a:spLocks noChangeArrowheads="1"/>
          </p:cNvSpPr>
          <p:nvPr/>
        </p:nvSpPr>
        <p:spPr bwMode="auto">
          <a:xfrm>
            <a:off x="8561751" y="2832103"/>
            <a:ext cx="417700" cy="276999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VP</a:t>
            </a:r>
          </a:p>
        </p:txBody>
      </p:sp>
      <p:sp>
        <p:nvSpPr>
          <p:cNvPr id="63" name="Text Box 24"/>
          <p:cNvSpPr txBox="1">
            <a:spLocks noChangeArrowheads="1"/>
          </p:cNvSpPr>
          <p:nvPr/>
        </p:nvSpPr>
        <p:spPr bwMode="auto">
          <a:xfrm>
            <a:off x="8558929" y="3294948"/>
            <a:ext cx="406411" cy="276999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VP</a:t>
            </a:r>
          </a:p>
        </p:txBody>
      </p:sp>
      <p:sp>
        <p:nvSpPr>
          <p:cNvPr id="64" name="Text Box 30"/>
          <p:cNvSpPr txBox="1">
            <a:spLocks noChangeArrowheads="1"/>
          </p:cNvSpPr>
          <p:nvPr/>
        </p:nvSpPr>
        <p:spPr bwMode="auto">
          <a:xfrm>
            <a:off x="8570229" y="4326821"/>
            <a:ext cx="411307" cy="276999"/>
          </a:xfrm>
          <a:prstGeom prst="rect">
            <a:avLst/>
          </a:prstGeom>
          <a:solidFill>
            <a:srgbClr val="97050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VP</a:t>
            </a:r>
          </a:p>
        </p:txBody>
      </p:sp>
      <p:sp>
        <p:nvSpPr>
          <p:cNvPr id="65" name="Text Box 30"/>
          <p:cNvSpPr txBox="1">
            <a:spLocks noChangeArrowheads="1"/>
          </p:cNvSpPr>
          <p:nvPr/>
        </p:nvSpPr>
        <p:spPr bwMode="auto">
          <a:xfrm>
            <a:off x="8567407" y="4747332"/>
            <a:ext cx="411307" cy="276999"/>
          </a:xfrm>
          <a:prstGeom prst="rect">
            <a:avLst/>
          </a:prstGeom>
          <a:solidFill>
            <a:srgbClr val="97050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VP</a:t>
            </a:r>
          </a:p>
        </p:txBody>
      </p:sp>
      <p:sp>
        <p:nvSpPr>
          <p:cNvPr id="66" name="Text Box 29"/>
          <p:cNvSpPr txBox="1">
            <a:spLocks noChangeArrowheads="1"/>
          </p:cNvSpPr>
          <p:nvPr/>
        </p:nvSpPr>
        <p:spPr bwMode="auto">
          <a:xfrm>
            <a:off x="8556117" y="5162376"/>
            <a:ext cx="398605" cy="27699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VP</a:t>
            </a:r>
          </a:p>
        </p:txBody>
      </p:sp>
      <p:sp>
        <p:nvSpPr>
          <p:cNvPr id="67" name="Text Box 29"/>
          <p:cNvSpPr txBox="1">
            <a:spLocks noChangeArrowheads="1"/>
          </p:cNvSpPr>
          <p:nvPr/>
        </p:nvSpPr>
        <p:spPr bwMode="auto">
          <a:xfrm>
            <a:off x="8553295" y="5766332"/>
            <a:ext cx="398605" cy="27699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VP</a:t>
            </a:r>
          </a:p>
        </p:txBody>
      </p:sp>
      <p:sp>
        <p:nvSpPr>
          <p:cNvPr id="68" name="Text Box 29"/>
          <p:cNvSpPr txBox="1">
            <a:spLocks noChangeArrowheads="1"/>
          </p:cNvSpPr>
          <p:nvPr/>
        </p:nvSpPr>
        <p:spPr bwMode="auto">
          <a:xfrm>
            <a:off x="549472" y="6144509"/>
            <a:ext cx="1656645" cy="2769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VP  = Validation Product</a:t>
            </a:r>
          </a:p>
        </p:txBody>
      </p:sp>
      <p:sp>
        <p:nvSpPr>
          <p:cNvPr id="69" name="Line 14">
            <a:extLst>
              <a:ext uri="{FF2B5EF4-FFF2-40B4-BE49-F238E27FC236}">
                <a16:creationId xmlns:a16="http://schemas.microsoft.com/office/drawing/2014/main" id="{C3EE483D-3100-214F-BBCD-A1C0C8EB39D5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9148" y="5382420"/>
            <a:ext cx="395288" cy="4761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ＭＳ Ｐゴシック"/>
              <a:cs typeface="ＭＳ Ｐゴシック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79E80AF-FF26-FC45-9926-E6F5B7BD8521}"/>
              </a:ext>
            </a:extLst>
          </p:cNvPr>
          <p:cNvGrpSpPr/>
          <p:nvPr/>
        </p:nvGrpSpPr>
        <p:grpSpPr>
          <a:xfrm>
            <a:off x="6146716" y="1007687"/>
            <a:ext cx="5957619" cy="2162316"/>
            <a:chOff x="6146716" y="1007687"/>
            <a:chExt cx="5957619" cy="2162316"/>
          </a:xfrm>
        </p:grpSpPr>
        <p:sp>
          <p:nvSpPr>
            <p:cNvPr id="71" name="Text Box 6">
              <a:extLst>
                <a:ext uri="{FF2B5EF4-FFF2-40B4-BE49-F238E27FC236}">
                  <a16:creationId xmlns:a16="http://schemas.microsoft.com/office/drawing/2014/main" id="{D110D890-F16E-984E-85EC-2343456580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14743" y="1007687"/>
              <a:ext cx="2889592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 Narrow"/>
                </a:rPr>
                <a:t>Level 3-4 </a:t>
              </a:r>
              <a:b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 Narrow"/>
                </a:rPr>
              </a:b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 Narrow"/>
                </a:rPr>
                <a:t>Satellite Needs Working Group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 Narrow"/>
                </a:rPr>
                <a:t>Development began in FY2021</a:t>
              </a:r>
            </a:p>
          </p:txBody>
        </p:sp>
        <p:sp>
          <p:nvSpPr>
            <p:cNvPr id="70" name="Text Box 33">
              <a:extLst>
                <a:ext uri="{FF2B5EF4-FFF2-40B4-BE49-F238E27FC236}">
                  <a16:creationId xmlns:a16="http://schemas.microsoft.com/office/drawing/2014/main" id="{EB8177D6-8DBE-994D-BB26-947DA6E703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57003" y="1870683"/>
              <a:ext cx="2011680" cy="461665"/>
            </a:xfrm>
            <a:prstGeom prst="rect">
              <a:avLst/>
            </a:prstGeom>
            <a:solidFill>
              <a:srgbClr val="00206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Global Soil Moisture -200 m product</a:t>
              </a:r>
            </a:p>
          </p:txBody>
        </p:sp>
        <p:sp>
          <p:nvSpPr>
            <p:cNvPr id="72" name="Text Box 33">
              <a:extLst>
                <a:ext uri="{FF2B5EF4-FFF2-40B4-BE49-F238E27FC236}">
                  <a16:creationId xmlns:a16="http://schemas.microsoft.com/office/drawing/2014/main" id="{0DA63041-58AC-C844-9A9E-BADB0F74FC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57003" y="2708338"/>
              <a:ext cx="2011680" cy="461665"/>
            </a:xfrm>
            <a:prstGeom prst="rect">
              <a:avLst/>
            </a:prstGeom>
            <a:solidFill>
              <a:srgbClr val="00206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Sahara Soil Moisture -500 m product</a:t>
              </a:r>
            </a:p>
          </p:txBody>
        </p:sp>
        <p:sp>
          <p:nvSpPr>
            <p:cNvPr id="73" name="Line 14">
              <a:extLst>
                <a:ext uri="{FF2B5EF4-FFF2-40B4-BE49-F238E27FC236}">
                  <a16:creationId xmlns:a16="http://schemas.microsoft.com/office/drawing/2014/main" id="{E2081572-96C3-E84F-B610-69DC65FDF7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46716" y="2755463"/>
              <a:ext cx="3296397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/>
                <a:cs typeface="ＭＳ Ｐゴシック"/>
              </a:endParaRPr>
            </a:p>
          </p:txBody>
        </p:sp>
        <p:sp>
          <p:nvSpPr>
            <p:cNvPr id="74" name="Line 14">
              <a:extLst>
                <a:ext uri="{FF2B5EF4-FFF2-40B4-BE49-F238E27FC236}">
                  <a16:creationId xmlns:a16="http://schemas.microsoft.com/office/drawing/2014/main" id="{CCA9A9FA-A4E6-724C-B990-2AE4370229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51204" y="2067722"/>
              <a:ext cx="395288" cy="4761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/>
                <a:cs typeface="ＭＳ Ｐゴシック"/>
              </a:endParaRP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224F8FE-E3EB-6340-BC1E-8CA343571B01}"/>
                </a:ext>
              </a:extLst>
            </p:cNvPr>
            <p:cNvCxnSpPr>
              <a:cxnSpLocks/>
              <a:stCxn id="74" idx="0"/>
            </p:cNvCxnSpPr>
            <p:nvPr/>
          </p:nvCxnSpPr>
          <p:spPr>
            <a:xfrm>
              <a:off x="9451204" y="2067722"/>
              <a:ext cx="0" cy="919161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Line 14">
              <a:extLst>
                <a:ext uri="{FF2B5EF4-FFF2-40B4-BE49-F238E27FC236}">
                  <a16:creationId xmlns:a16="http://schemas.microsoft.com/office/drawing/2014/main" id="{2873A5AA-469D-8B49-83B6-B5D207C374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43124" y="2984502"/>
              <a:ext cx="395288" cy="4761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/>
                <a:cs typeface="ＭＳ Ｐゴシック"/>
              </a:endParaRPr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AAE4BF7C-C4C3-EA47-8513-56DF95DAD04F}"/>
              </a:ext>
            </a:extLst>
          </p:cNvPr>
          <p:cNvGrpSpPr/>
          <p:nvPr/>
        </p:nvGrpSpPr>
        <p:grpSpPr>
          <a:xfrm>
            <a:off x="5721113" y="2971613"/>
            <a:ext cx="6477813" cy="3477587"/>
            <a:chOff x="5721113" y="2971613"/>
            <a:chExt cx="6477813" cy="3477587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984DE321-7797-F841-BC26-3D92618C0072}"/>
                </a:ext>
              </a:extLst>
            </p:cNvPr>
            <p:cNvSpPr/>
            <p:nvPr/>
          </p:nvSpPr>
          <p:spPr>
            <a:xfrm>
              <a:off x="9293138" y="3571451"/>
              <a:ext cx="2811197" cy="287774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Text Box 6">
              <a:extLst>
                <a:ext uri="{FF2B5EF4-FFF2-40B4-BE49-F238E27FC236}">
                  <a16:creationId xmlns:a16="http://schemas.microsoft.com/office/drawing/2014/main" id="{C27F4BC5-B6E5-5D4B-94FE-608264F280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09334" y="3684293"/>
              <a:ext cx="2889592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 Narrow"/>
                </a:rPr>
                <a:t>Level 3-4 </a:t>
              </a:r>
              <a:b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 Narrow"/>
                </a:rPr>
              </a:b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 Narrow"/>
                </a:rPr>
                <a:t>SNWG – FY2021</a:t>
              </a:r>
            </a:p>
          </p:txBody>
        </p:sp>
        <p:sp>
          <p:nvSpPr>
            <p:cNvPr id="176" name="Text Box 6">
              <a:extLst>
                <a:ext uri="{FF2B5EF4-FFF2-40B4-BE49-F238E27FC236}">
                  <a16:creationId xmlns:a16="http://schemas.microsoft.com/office/drawing/2014/main" id="{88CFC079-7CEF-654D-BAF7-9ED122F36C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09334" y="5838913"/>
              <a:ext cx="2795001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 Narrow"/>
                </a:rPr>
                <a:t>Managed by the OPERA Project outside of NISAR Project </a:t>
              </a:r>
            </a:p>
          </p:txBody>
        </p:sp>
        <p:sp>
          <p:nvSpPr>
            <p:cNvPr id="78" name="Text Box 30">
              <a:extLst>
                <a:ext uri="{FF2B5EF4-FFF2-40B4-BE49-F238E27FC236}">
                  <a16:creationId xmlns:a16="http://schemas.microsoft.com/office/drawing/2014/main" id="{6B6EB050-2D81-F240-BB2C-58F64ADCF5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43990" y="5297649"/>
              <a:ext cx="2011680" cy="461665"/>
            </a:xfrm>
            <a:prstGeom prst="rect">
              <a:avLst/>
            </a:prstGeom>
            <a:solidFill>
              <a:srgbClr val="97050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North America deformation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product</a:t>
              </a:r>
            </a:p>
          </p:txBody>
        </p:sp>
        <p:sp>
          <p:nvSpPr>
            <p:cNvPr id="79" name="Text Box 33">
              <a:extLst>
                <a:ext uri="{FF2B5EF4-FFF2-40B4-BE49-F238E27FC236}">
                  <a16:creationId xmlns:a16="http://schemas.microsoft.com/office/drawing/2014/main" id="{7C09822F-06C0-174D-8AAA-019D99CA8E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57003" y="4384674"/>
              <a:ext cx="2011680" cy="461665"/>
            </a:xfrm>
            <a:prstGeom prst="rect">
              <a:avLst/>
            </a:prstGeom>
            <a:solidFill>
              <a:srgbClr val="00206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Global surface water extent product </a:t>
              </a:r>
            </a:p>
          </p:txBody>
        </p:sp>
        <p:sp>
          <p:nvSpPr>
            <p:cNvPr id="80" name="Text Box 33">
              <a:extLst>
                <a:ext uri="{FF2B5EF4-FFF2-40B4-BE49-F238E27FC236}">
                  <a16:creationId xmlns:a16="http://schemas.microsoft.com/office/drawing/2014/main" id="{E88F7201-FB1A-EA4E-8BB7-C2AB74F78D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59497" y="4948660"/>
              <a:ext cx="2011680" cy="276999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Global disturbance product </a:t>
              </a:r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CBB71BD-EE0E-3E49-ADC8-0C89C5FAE430}"/>
                </a:ext>
              </a:extLst>
            </p:cNvPr>
            <p:cNvCxnSpPr>
              <a:cxnSpLocks/>
            </p:cNvCxnSpPr>
            <p:nvPr/>
          </p:nvCxnSpPr>
          <p:spPr>
            <a:xfrm>
              <a:off x="9451204" y="2971613"/>
              <a:ext cx="0" cy="2145723"/>
            </a:xfrm>
            <a:prstGeom prst="line">
              <a:avLst/>
            </a:prstGeom>
            <a:ln w="28575" cap="flat" cmpd="sng" algn="ctr">
              <a:solidFill>
                <a:srgbClr val="C00000"/>
              </a:solidFill>
              <a:prstDash val="sysDot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Line 14">
              <a:extLst>
                <a:ext uri="{FF2B5EF4-FFF2-40B4-BE49-F238E27FC236}">
                  <a16:creationId xmlns:a16="http://schemas.microsoft.com/office/drawing/2014/main" id="{F6D8AB6C-B435-6847-91D1-03013F2106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43124" y="5097081"/>
              <a:ext cx="395288" cy="4761"/>
            </a:xfrm>
            <a:prstGeom prst="line">
              <a:avLst/>
            </a:prstGeom>
            <a:noFill/>
            <a:ln w="28575" cmpd="sng">
              <a:solidFill>
                <a:srgbClr val="C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/>
                <a:cs typeface="ＭＳ Ｐゴシック"/>
              </a:endParaRPr>
            </a:p>
          </p:txBody>
        </p:sp>
        <p:sp>
          <p:nvSpPr>
            <p:cNvPr id="158" name="Line 14">
              <a:extLst>
                <a:ext uri="{FF2B5EF4-FFF2-40B4-BE49-F238E27FC236}">
                  <a16:creationId xmlns:a16="http://schemas.microsoft.com/office/drawing/2014/main" id="{522763AD-68B8-0E42-8794-B04B38BEC2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43124" y="4613605"/>
              <a:ext cx="395288" cy="4761"/>
            </a:xfrm>
            <a:prstGeom prst="line">
              <a:avLst/>
            </a:prstGeom>
            <a:noFill/>
            <a:ln w="28575" cmpd="sng">
              <a:solidFill>
                <a:srgbClr val="C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ＭＳ Ｐゴシック"/>
                <a:cs typeface="ＭＳ Ｐゴシック"/>
              </a:endParaRPr>
            </a:p>
          </p:txBody>
        </p:sp>
        <p:cxnSp>
          <p:nvCxnSpPr>
            <p:cNvPr id="160" name="Shape 107">
              <a:extLst>
                <a:ext uri="{FF2B5EF4-FFF2-40B4-BE49-F238E27FC236}">
                  <a16:creationId xmlns:a16="http://schemas.microsoft.com/office/drawing/2014/main" id="{BCAE9803-AEFB-3A47-8437-874ABAAE0D20}"/>
                </a:ext>
              </a:extLst>
            </p:cNvPr>
            <p:cNvCxnSpPr>
              <a:cxnSpLocks/>
            </p:cNvCxnSpPr>
            <p:nvPr/>
          </p:nvCxnSpPr>
          <p:spPr>
            <a:xfrm>
              <a:off x="5721113" y="4873980"/>
              <a:ext cx="4117299" cy="809424"/>
            </a:xfrm>
            <a:prstGeom prst="bentConnector3">
              <a:avLst>
                <a:gd name="adj1" fmla="val 6604"/>
              </a:avLst>
            </a:prstGeom>
            <a:ln w="28575" cap="flat" cmpd="sng" algn="ctr">
              <a:solidFill>
                <a:srgbClr val="C00000"/>
              </a:solidFill>
              <a:prstDash val="sysDot"/>
              <a:round/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Slide Number Placeholder 3">
            <a:extLst>
              <a:ext uri="{FF2B5EF4-FFF2-40B4-BE49-F238E27FC236}">
                <a16:creationId xmlns:a16="http://schemas.microsoft.com/office/drawing/2014/main" id="{AC673E5F-0839-9C4A-AE1C-F129224C9E57}"/>
              </a:ext>
            </a:extLst>
          </p:cNvPr>
          <p:cNvSpPr txBox="1">
            <a:spLocks/>
          </p:cNvSpPr>
          <p:nvPr/>
        </p:nvSpPr>
        <p:spPr>
          <a:xfrm>
            <a:off x="12018590" y="6669569"/>
            <a:ext cx="57708" cy="15388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kern="1200">
                <a:solidFill>
                  <a:srgbClr val="FFFFFF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3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36058c7bca_0_400"/>
          <p:cNvSpPr txBox="1">
            <a:spLocks noGrp="1"/>
          </p:cNvSpPr>
          <p:nvPr>
            <p:ph type="title"/>
          </p:nvPr>
        </p:nvSpPr>
        <p:spPr>
          <a:xfrm>
            <a:off x="2104600" y="151368"/>
            <a:ext cx="7982800" cy="5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InSAR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products from NISAR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34" name="Google Shape;334;g136058c7bca_0_400"/>
          <p:cNvGraphicFramePr/>
          <p:nvPr>
            <p:extLst>
              <p:ext uri="{D42A27DB-BD31-4B8C-83A1-F6EECF244321}">
                <p14:modId xmlns:p14="http://schemas.microsoft.com/office/powerpoint/2010/main" val="1187235299"/>
              </p:ext>
            </p:extLst>
          </p:nvPr>
        </p:nvGraphicFramePr>
        <p:xfrm>
          <a:off x="6092456" y="1896031"/>
          <a:ext cx="5993319" cy="8420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38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2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30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99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Product</a:t>
                      </a:r>
                      <a:endParaRPr sz="1600" u="none" strike="noStrike" cap="none"/>
                    </a:p>
                  </a:txBody>
                  <a:tcPr marL="18425" marR="18425" marT="18425" marB="18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6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Grid</a:t>
                      </a:r>
                      <a:endParaRPr sz="1600" u="none" strike="noStrike" cap="none"/>
                    </a:p>
                  </a:txBody>
                  <a:tcPr marL="18425" marR="18425" marT="18425" marB="18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6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b="1" i="0" u="none" strike="noStrike" cap="none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Posting</a:t>
                      </a:r>
                      <a:endParaRPr sz="16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6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Spatial scope</a:t>
                      </a:r>
                      <a:endParaRPr sz="1600" u="none" strike="noStrike" cap="none"/>
                    </a:p>
                  </a:txBody>
                  <a:tcPr marL="18425" marR="18425" marT="18425" marB="18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66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GSLC</a:t>
                      </a:r>
                      <a:endParaRPr sz="1600" b="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Geocoded</a:t>
                      </a:r>
                      <a:endParaRPr sz="16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5m x (40/10/5/2.5)m</a:t>
                      </a:r>
                      <a:endParaRPr sz="1600" b="1" i="0" u="none" strike="noStrike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Target dependent</a:t>
                      </a:r>
                      <a:endParaRPr sz="1600" b="1" u="none" strike="noStrike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7816904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GUNW</a:t>
                      </a:r>
                      <a:endParaRPr sz="1600" b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Geocoded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b="1" i="0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80 m</a:t>
                      </a:r>
                      <a:endParaRPr sz="1600" b="1" i="0" u="none" strike="noStrike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b="1" u="none" strike="noStrike" cap="none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Global</a:t>
                      </a:r>
                      <a:endParaRPr sz="1600" b="1" u="none" strike="noStrike" cap="none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35" name="Google Shape;335;g136058c7bca_0_400"/>
          <p:cNvSpPr txBox="1"/>
          <p:nvPr/>
        </p:nvSpPr>
        <p:spPr>
          <a:xfrm>
            <a:off x="42532" y="1328365"/>
            <a:ext cx="5826642" cy="2708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All </a:t>
            </a:r>
            <a:r>
              <a:rPr lang="en" sz="16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InSAR</a:t>
            </a:r>
            <a:r>
              <a:rPr lang="en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products will be produced for nearest neighbor pairs</a:t>
            </a:r>
          </a:p>
          <a:p>
            <a:pPr marL="742950" lvl="1" indent="-285750">
              <a:buClr>
                <a:srgbClr val="000000"/>
              </a:buClr>
              <a:buSzPts val="1600"/>
              <a:buFont typeface="Arial"/>
              <a:buChar char="•"/>
            </a:pPr>
            <a:r>
              <a:rPr lang="en" sz="1400" b="1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12 days </a:t>
            </a:r>
            <a:r>
              <a:rPr lang="en" sz="1400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global interferograms</a:t>
            </a: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Global spatial scope for Geocoded Unwrapped Interferogram (GUNW)</a:t>
            </a: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" sz="1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Correction layers in GUNW products</a:t>
            </a:r>
          </a:p>
          <a:p>
            <a:pPr marL="742950" lvl="1" indent="-285750"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Ionospheric phase screen</a:t>
            </a:r>
            <a:endParaRPr lang="en-US" sz="1400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742950" lvl="1" indent="-285750"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Tropospheric delay</a:t>
            </a:r>
          </a:p>
          <a:p>
            <a:pPr marL="285750" indent="-285750"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Generating product with 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better resolution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(spatial correlation of. Snow: 50m) or </a:t>
            </a: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longer time sampling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(24, 36, … ) needs tools for snow community</a:t>
            </a:r>
            <a:endParaRPr lang="en-US"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742950" lvl="1" indent="-285750">
              <a:buClr>
                <a:srgbClr val="000000"/>
              </a:buClr>
              <a:buSzPts val="1600"/>
              <a:buFont typeface="Arial"/>
              <a:buChar char="•"/>
            </a:pPr>
            <a:endParaRPr sz="16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36" name="Google Shape;336;g136058c7bca_0_4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0900" y="4166675"/>
            <a:ext cx="7772400" cy="2267757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g136058c7bca_0_400"/>
          <p:cNvSpPr txBox="1"/>
          <p:nvPr/>
        </p:nvSpPr>
        <p:spPr>
          <a:xfrm>
            <a:off x="3577050" y="6359893"/>
            <a:ext cx="8180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Three sample GUNW products produced with NISAR processor (ALOS-1 raw data &gt; RSLC &gt; GUNW)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C0BB9-018C-EB9A-91D6-2F5A77078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4600" y="165574"/>
            <a:ext cx="7982800" cy="544400"/>
          </a:xfrm>
        </p:spPr>
        <p:txBody>
          <a:bodyPr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NISAR for Snow Community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79CF3A-F02E-936F-CB55-64C41607111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65814" y="914400"/>
            <a:ext cx="11663915" cy="5778026"/>
          </a:xfrm>
        </p:spPr>
        <p:txBody>
          <a:bodyPr/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NISAR launch is close – global coverage every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12 days, 80m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resolution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It will be an incredible time series data for retrieving SWE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UAVSAR: shown the capability of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L-band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InSAR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to retrieve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changes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SWE and depth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Sentinel-1 data analysis have shown the capability of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InSAR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time series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to retrieve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total SWE</a:t>
            </a:r>
          </a:p>
          <a:p>
            <a:r>
              <a:rPr lang="en-US" sz="1933" b="1" dirty="0">
                <a:latin typeface="Calibri" panose="020F0502020204030204" pitchFamily="34" charset="0"/>
                <a:cs typeface="Calibri" panose="020F0502020204030204" pitchFamily="34" charset="0"/>
              </a:rPr>
              <a:t>Advantages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Global data at 80m resolution, every 12 days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The large frame covers large number of in situ stations and SWE spatial variability 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Temporal coherence is higher at L-band compared to Sentinel-1 C-band</a:t>
            </a:r>
          </a:p>
          <a:p>
            <a:pPr lvl="1"/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Ambiguous </a:t>
            </a:r>
            <a:r>
              <a:rPr lang="en-US" sz="1600">
                <a:latin typeface="Symbol" pitchFamily="2" charset="2"/>
                <a:cs typeface="Calibri" panose="020F0502020204030204" pitchFamily="34" charset="0"/>
              </a:rPr>
              <a:t>D</a:t>
            </a: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SWE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is higher at L-band compared to Sentinel-1 C-band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It propagates through the vegetation more at L-band compared to Sentinel-1 C-band </a:t>
            </a:r>
          </a:p>
          <a:p>
            <a:r>
              <a:rPr lang="en-US" sz="2199" b="1" dirty="0">
                <a:latin typeface="Calibri" panose="020F0502020204030204" pitchFamily="34" charset="0"/>
                <a:cs typeface="Calibri" panose="020F0502020204030204" pitchFamily="34" charset="0"/>
              </a:rPr>
              <a:t>Limitation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C-band is more sensitive to DSWE than L-band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NISAR collects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InSAR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data every 12 days, compared to 6-days for Sentinel-1. It reduces the temporal coherence.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We need to develop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workflows to generate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InSAR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data with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desired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spatial resolution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time sampling</a:t>
            </a:r>
          </a:p>
          <a:p>
            <a:pPr lvl="1"/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UAVSAR_pytools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an open source library led by students (now postdocs) started at SnowEx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Hackweek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LIDAR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data is the best resource to quantify the sources of error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Targeted field observations to identify melt, temperature, interval boards, density are very helpful to identify the limitation of this method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Huge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opportunity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for snow community – but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lots of work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to do for a global snow retrieval</a:t>
            </a:r>
          </a:p>
        </p:txBody>
      </p:sp>
    </p:spTree>
    <p:extLst>
      <p:ext uri="{BB962C8B-B14F-4D97-AF65-F5344CB8AC3E}">
        <p14:creationId xmlns:p14="http://schemas.microsoft.com/office/powerpoint/2010/main" val="42197023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13">
            <a:extLst>
              <a:ext uri="{FF2B5EF4-FFF2-40B4-BE49-F238E27FC236}">
                <a16:creationId xmlns:a16="http://schemas.microsoft.com/office/drawing/2014/main" id="{0C0BF3D0-D5EE-6344-A957-94FF8C85C5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38" y="1105592"/>
            <a:ext cx="4226468" cy="546954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0FDCA2-4A4B-3344-A4C9-9FBB468FA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577" y="104624"/>
            <a:ext cx="6874846" cy="527315"/>
          </a:xfrm>
        </p:spPr>
        <p:txBody>
          <a:bodyPr vert="horz" lIns="0" tIns="0" rIns="0" bIns="0" rtlCol="0" anchor="b" anchorCtr="0">
            <a:no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NISAR is almost here…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3651DB3-5F97-0C40-B7BE-CFEB2E8EC16C}"/>
              </a:ext>
            </a:extLst>
          </p:cNvPr>
          <p:cNvSpPr txBox="1">
            <a:spLocks/>
          </p:cNvSpPr>
          <p:nvPr/>
        </p:nvSpPr>
        <p:spPr>
          <a:xfrm>
            <a:off x="5177643" y="1105592"/>
            <a:ext cx="6311992" cy="53841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7338" indent="-277813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400"/>
              </a:spcAft>
              <a:buClr>
                <a:srgbClr val="1287D8"/>
              </a:buClr>
              <a:buSzPct val="130000"/>
              <a:buFont typeface="Arial" panose="020B0604020202020204" pitchFamily="34" charset="0"/>
              <a:buChar char="•"/>
              <a:tabLst>
                <a:tab pos="310896" algn="l"/>
              </a:tabLst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49224" marR="0" indent="-301752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400"/>
              </a:spcAft>
              <a:buClr>
                <a:srgbClr val="1287D8"/>
              </a:buClr>
              <a:buSzTx/>
              <a:buFont typeface="System Font Regular"/>
              <a:buChar char="–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58850" indent="-265113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400"/>
              </a:spcAft>
              <a:buClr>
                <a:srgbClr val="1287D8"/>
              </a:buClr>
              <a:buSzPct val="60000"/>
              <a:buFont typeface=".Lucida Grande UI Regular"/>
              <a:buChar char="◆"/>
              <a:tabLst>
                <a:tab pos="1279525" algn="l"/>
              </a:tabLs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25880" indent="-3175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400"/>
              </a:spcAft>
              <a:buClr>
                <a:srgbClr val="1287D8"/>
              </a:buClr>
              <a:buFont typeface="Wingdings" pitchFamily="2" charset="2"/>
              <a:buChar char="§"/>
              <a:tabLst>
                <a:tab pos="1645920" algn="l"/>
              </a:tabLst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00200" indent="-27432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400"/>
              </a:spcAft>
              <a:buClr>
                <a:srgbClr val="1287D8"/>
              </a:buClr>
              <a:buFont typeface="Arial" panose="020B0604020202020204" pitchFamily="34" charset="0"/>
              <a:buChar char="•"/>
              <a:tabLst>
                <a:tab pos="1874520" algn="l"/>
              </a:tabLs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ts val="1800"/>
              </a:spcBef>
              <a:spcAft>
                <a:spcPts val="0"/>
              </a:spcAft>
              <a:buClr>
                <a:srgbClr val="0166AE"/>
              </a:buClr>
            </a:pP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68A72A-669A-5341-A8A4-A8559CA31F7E}"/>
              </a:ext>
            </a:extLst>
          </p:cNvPr>
          <p:cNvSpPr txBox="1"/>
          <p:nvPr/>
        </p:nvSpPr>
        <p:spPr>
          <a:xfrm>
            <a:off x="2183018" y="5934670"/>
            <a:ext cx="26264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For more information: </a:t>
            </a:r>
          </a:p>
          <a:p>
            <a:r>
              <a:rPr lang="en-US" b="1" i="1" dirty="0">
                <a:solidFill>
                  <a:schemeClr val="bg1"/>
                </a:solidFill>
              </a:rPr>
              <a:t>https://</a:t>
            </a:r>
            <a:r>
              <a:rPr lang="en-US" b="1" i="1" dirty="0" err="1">
                <a:solidFill>
                  <a:schemeClr val="bg1"/>
                </a:solidFill>
              </a:rPr>
              <a:t>nisar.jpl.nasa.gov</a:t>
            </a:r>
            <a:endParaRPr lang="en-US" b="1" i="1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E15720-A9F3-8FFE-DAA2-3FCF58159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513" y="1503666"/>
            <a:ext cx="6874190" cy="458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5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8DFA1B-D63E-E135-490B-2F6633BDD1F2}"/>
              </a:ext>
            </a:extLst>
          </p:cNvPr>
          <p:cNvSpPr txBox="1"/>
          <p:nvPr/>
        </p:nvSpPr>
        <p:spPr>
          <a:xfrm>
            <a:off x="5126824" y="3105834"/>
            <a:ext cx="1938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Back Up </a:t>
            </a:r>
          </a:p>
        </p:txBody>
      </p:sp>
    </p:spTree>
    <p:extLst>
      <p:ext uri="{BB962C8B-B14F-4D97-AF65-F5344CB8AC3E}">
        <p14:creationId xmlns:p14="http://schemas.microsoft.com/office/powerpoint/2010/main" val="3375632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8BDCD45-A358-B5EA-6240-BAF87DA2D9A8}"/>
              </a:ext>
            </a:extLst>
          </p:cNvPr>
          <p:cNvSpPr txBox="1"/>
          <p:nvPr/>
        </p:nvSpPr>
        <p:spPr>
          <a:xfrm>
            <a:off x="0" y="159719"/>
            <a:ext cx="120653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SWE Retrieval Using Zero baseline repeat-pass interferometry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E24D8F-1E4F-8453-BFC7-5772B06D85FA}"/>
              </a:ext>
            </a:extLst>
          </p:cNvPr>
          <p:cNvSpPr txBox="1"/>
          <p:nvPr/>
        </p:nvSpPr>
        <p:spPr>
          <a:xfrm>
            <a:off x="520755" y="2385551"/>
            <a:ext cx="9165312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2017 Decadal Survey calls for Snow Water Equivalent (SWE) measurement with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3cm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accuracy, using active sensor (radar) as part of the DS Earth Explorer mission category. </a:t>
            </a:r>
            <a:endParaRPr lang="en-US" sz="1800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Leinss</a:t>
            </a: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et al, TGRS 2015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(First Experimental demo) :  </a:t>
            </a: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Tower based repeat-pass interferometry at X-band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successful with very fast (every 10 minutes) revisit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Ruiz et al, TGRS 2022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Multi channel (1-18 GHz)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SodSAR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tower radar in northern Finland.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L-, S- C and X-bands over open and clear area.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all possible pairs with 12 days temporal baseline (NISAR replica)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Provides robustness against decorrelation and can solve for lost phase cycles on high frequency bands.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65DB91-6564-DF8A-8F7D-D5139A7E2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080" y="1132162"/>
            <a:ext cx="4898390" cy="4356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3E3657-55F4-9D45-3949-2BB5737EEFDA}"/>
              </a:ext>
            </a:extLst>
          </p:cNvPr>
          <p:cNvSpPr txBox="1"/>
          <p:nvPr/>
        </p:nvSpPr>
        <p:spPr>
          <a:xfrm>
            <a:off x="8451694" y="1508578"/>
            <a:ext cx="29652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 err="1">
                <a:effectLst/>
              </a:rPr>
              <a:t>Guneriussen</a:t>
            </a:r>
            <a:r>
              <a:rPr lang="en-US" sz="1200" b="1" dirty="0">
                <a:effectLst/>
              </a:rPr>
              <a:t> et al., TGRS 2001</a:t>
            </a:r>
          </a:p>
        </p:txBody>
      </p:sp>
      <p:pic>
        <p:nvPicPr>
          <p:cNvPr id="2" name="Picture 1" descr="A diagram of a band diagram&#10;&#10;Description automatically generated">
            <a:extLst>
              <a:ext uri="{FF2B5EF4-FFF2-40B4-BE49-F238E27FC236}">
                <a16:creationId xmlns:a16="http://schemas.microsoft.com/office/drawing/2014/main" id="{9DDE690A-587D-3A00-4A9F-F68457A210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43"/>
          <a:stretch/>
        </p:blipFill>
        <p:spPr>
          <a:xfrm>
            <a:off x="7249817" y="5248346"/>
            <a:ext cx="2770184" cy="1609654"/>
          </a:xfrm>
          <a:prstGeom prst="rect">
            <a:avLst/>
          </a:prstGeom>
        </p:spPr>
      </p:pic>
      <p:pic>
        <p:nvPicPr>
          <p:cNvPr id="6" name="Picture 5" descr="A graph showing a line that is dotted with black and red dots&#10;&#10;Description automatically generated">
            <a:extLst>
              <a:ext uri="{FF2B5EF4-FFF2-40B4-BE49-F238E27FC236}">
                <a16:creationId xmlns:a16="http://schemas.microsoft.com/office/drawing/2014/main" id="{A6AC17F3-5DD3-D3FA-7AFC-A68B24367E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97" b="8418"/>
          <a:stretch/>
        </p:blipFill>
        <p:spPr>
          <a:xfrm>
            <a:off x="0" y="5248346"/>
            <a:ext cx="2468517" cy="1326367"/>
          </a:xfrm>
          <a:prstGeom prst="rect">
            <a:avLst/>
          </a:prstGeom>
        </p:spPr>
      </p:pic>
      <p:pic>
        <p:nvPicPr>
          <p:cNvPr id="7" name="Picture 6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CE6987A3-9C21-ADAC-103F-73C574716D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1" r="11250" b="15115"/>
          <a:stretch/>
        </p:blipFill>
        <p:spPr>
          <a:xfrm>
            <a:off x="2600842" y="5249372"/>
            <a:ext cx="2122432" cy="1325341"/>
          </a:xfrm>
          <a:prstGeom prst="rect">
            <a:avLst/>
          </a:prstGeom>
        </p:spPr>
      </p:pic>
      <p:pic>
        <p:nvPicPr>
          <p:cNvPr id="8" name="Picture 7" descr="A diagram of a band&#10;&#10;Description automatically generated">
            <a:extLst>
              <a:ext uri="{FF2B5EF4-FFF2-40B4-BE49-F238E27FC236}">
                <a16:creationId xmlns:a16="http://schemas.microsoft.com/office/drawing/2014/main" id="{BE05FEF7-D57D-A3D2-9C9C-C7B71794B5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7" r="11354" b="15213"/>
          <a:stretch/>
        </p:blipFill>
        <p:spPr>
          <a:xfrm>
            <a:off x="4855599" y="5248346"/>
            <a:ext cx="2261893" cy="13422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4E511A-3331-C903-F89E-D86978257CBB}"/>
              </a:ext>
            </a:extLst>
          </p:cNvPr>
          <p:cNvSpPr txBox="1"/>
          <p:nvPr/>
        </p:nvSpPr>
        <p:spPr>
          <a:xfrm>
            <a:off x="5071627" y="6574713"/>
            <a:ext cx="17073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Symbol" pitchFamily="2" charset="2"/>
              </a:rPr>
              <a:t>D</a:t>
            </a:r>
            <a:r>
              <a:rPr lang="en-US" sz="1200" dirty="0"/>
              <a:t>SWE from scale (mm)</a:t>
            </a:r>
            <a:endParaRPr lang="en-US" sz="1200" dirty="0">
              <a:latin typeface="Symbol" pitchFamily="2" charset="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6FE94C-9B9A-4822-3032-641E6A2E98FC}"/>
              </a:ext>
            </a:extLst>
          </p:cNvPr>
          <p:cNvSpPr txBox="1"/>
          <p:nvPr/>
        </p:nvSpPr>
        <p:spPr>
          <a:xfrm>
            <a:off x="2703248" y="6590579"/>
            <a:ext cx="17073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Symbol" pitchFamily="2" charset="2"/>
              </a:rPr>
              <a:t>D</a:t>
            </a:r>
            <a:r>
              <a:rPr lang="en-US" sz="1200" dirty="0"/>
              <a:t>SWE from scale (mm)</a:t>
            </a:r>
            <a:endParaRPr lang="en-US" sz="1200" dirty="0">
              <a:latin typeface="Symbol" pitchFamily="2" charset="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33E75E-9A71-EB43-63B6-722EFA2733F2}"/>
              </a:ext>
            </a:extLst>
          </p:cNvPr>
          <p:cNvSpPr txBox="1"/>
          <p:nvPr/>
        </p:nvSpPr>
        <p:spPr>
          <a:xfrm>
            <a:off x="464672" y="6590579"/>
            <a:ext cx="17073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Symbol" pitchFamily="2" charset="2"/>
              </a:rPr>
              <a:t>D</a:t>
            </a:r>
            <a:r>
              <a:rPr lang="en-US" sz="1200" dirty="0"/>
              <a:t>SWE from scale (mm)</a:t>
            </a:r>
            <a:endParaRPr lang="en-US" sz="1200" dirty="0">
              <a:latin typeface="Symbol" pitchFamily="2" charset="2"/>
            </a:endParaRPr>
          </a:p>
        </p:txBody>
      </p:sp>
      <p:pic>
        <p:nvPicPr>
          <p:cNvPr id="18" name="Picture 17" descr="A graph showing different colored dots&#10;&#10;Description automatically generated">
            <a:extLst>
              <a:ext uri="{FF2B5EF4-FFF2-40B4-BE49-F238E27FC236}">
                <a16:creationId xmlns:a16="http://schemas.microsoft.com/office/drawing/2014/main" id="{7FB2CE70-DD24-A309-850C-6BE905084AA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158" t="71299" r="34538"/>
          <a:stretch/>
        </p:blipFill>
        <p:spPr>
          <a:xfrm>
            <a:off x="8825492" y="4984919"/>
            <a:ext cx="975600" cy="364503"/>
          </a:xfrm>
          <a:prstGeom prst="rect">
            <a:avLst/>
          </a:prstGeom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4BA7079E-C7F2-C5A1-6D14-878598DC5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4185908"/>
              </p:ext>
            </p:extLst>
          </p:nvPr>
        </p:nvGraphicFramePr>
        <p:xfrm>
          <a:off x="10744555" y="3031021"/>
          <a:ext cx="1320774" cy="3706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7453">
                  <a:extLst>
                    <a:ext uri="{9D8B030D-6E8A-4147-A177-3AD203B41FA5}">
                      <a16:colId xmlns:a16="http://schemas.microsoft.com/office/drawing/2014/main" val="721300296"/>
                    </a:ext>
                  </a:extLst>
                </a:gridCol>
                <a:gridCol w="713321">
                  <a:extLst>
                    <a:ext uri="{9D8B030D-6E8A-4147-A177-3AD203B41FA5}">
                      <a16:colId xmlns:a16="http://schemas.microsoft.com/office/drawing/2014/main" val="2299666001"/>
                    </a:ext>
                  </a:extLst>
                </a:gridCol>
              </a:tblGrid>
              <a:tr h="53006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vert="wordArtVert"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RMSE (mm)</a:t>
                      </a:r>
                      <a:endParaRPr lang="en-US" sz="1400" dirty="0"/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930041"/>
                  </a:ext>
                </a:extLst>
              </a:tr>
              <a:tr h="53006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i-FI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L-</a:t>
                      </a:r>
                      <a:endParaRPr 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effectLst/>
                        </a:rPr>
                        <a:t>6.63</a:t>
                      </a:r>
                      <a:endParaRPr lang="fi-FI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endParaRPr lang="en-US" sz="1400" dirty="0"/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749774"/>
                  </a:ext>
                </a:extLst>
              </a:tr>
              <a:tr h="53006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i-FI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S-</a:t>
                      </a:r>
                      <a:endParaRPr 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12.63</a:t>
                      </a:r>
                      <a:endParaRPr lang="fi-FI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endParaRPr lang="en-US" sz="1400" dirty="0"/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9129336"/>
                  </a:ext>
                </a:extLst>
              </a:tr>
              <a:tr h="53006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i-FI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C-</a:t>
                      </a:r>
                      <a:endParaRPr 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21.75</a:t>
                      </a:r>
                      <a:endParaRPr lang="fi-FI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endParaRPr lang="en-US" sz="1400" dirty="0"/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430366"/>
                  </a:ext>
                </a:extLst>
              </a:tr>
              <a:tr h="52801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i-FI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L+S</a:t>
                      </a:r>
                      <a:endParaRPr 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4.21</a:t>
                      </a:r>
                      <a:endParaRPr lang="fi-FI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802282"/>
                  </a:ext>
                </a:extLst>
              </a:tr>
              <a:tr h="53006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i-FI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L+C</a:t>
                      </a: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4.42</a:t>
                      </a:r>
                      <a:endParaRPr lang="fi-FI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820816"/>
                  </a:ext>
                </a:extLst>
              </a:tr>
              <a:tr h="52801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i-FI" sz="14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All</a:t>
                      </a:r>
                      <a:endParaRPr 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effectLst/>
                        </a:rPr>
                        <a:t>3.97</a:t>
                      </a:r>
                      <a:endParaRPr lang="fi-FI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45520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146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240"/>
    </mc:Choice>
    <mc:Fallback xmlns="">
      <p:transition spd="slow" advTm="12724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le 8">
                <a:extLst>
                  <a:ext uri="{FF2B5EF4-FFF2-40B4-BE49-F238E27FC236}">
                    <a16:creationId xmlns:a16="http://schemas.microsoft.com/office/drawing/2014/main" id="{54A96B39-0A2B-08EA-1F2E-71B98A77E9B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-170069" y="87120"/>
                <a:ext cx="10515600" cy="1325563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sz="3600" dirty="0"/>
                  <a:t>L-band </a:t>
                </a:r>
                <a:r>
                  <a:rPr lang="en-US" sz="3600" dirty="0" err="1"/>
                  <a:t>InSAR</a:t>
                </a:r>
                <a:r>
                  <a:rPr lang="en-US" sz="36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3600" dirty="0"/>
                  <a:t>SWE retrievals in shallow, variable </a:t>
                </a:r>
                <a:br>
                  <a:rPr lang="en-US" sz="3600" dirty="0"/>
                </a:br>
                <a:r>
                  <a:rPr lang="en-US" sz="3600" dirty="0"/>
                  <a:t>prairie snow (Palomaki and Sproles, 2023, </a:t>
                </a:r>
                <a:r>
                  <a:rPr lang="en-US" sz="3600" i="1" dirty="0"/>
                  <a:t>RSE </a:t>
                </a:r>
                <a:r>
                  <a:rPr lang="en-US" sz="3600" dirty="0"/>
                  <a:t>)</a:t>
                </a:r>
              </a:p>
            </p:txBody>
          </p:sp>
        </mc:Choice>
        <mc:Fallback xmlns="">
          <p:sp>
            <p:nvSpPr>
              <p:cNvPr id="9" name="Title 8">
                <a:extLst>
                  <a:ext uri="{FF2B5EF4-FFF2-40B4-BE49-F238E27FC236}">
                    <a16:creationId xmlns:a16="http://schemas.microsoft.com/office/drawing/2014/main" id="{54A96B39-0A2B-08EA-1F2E-71B98A77E9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-170069" y="87120"/>
                <a:ext cx="10515600" cy="1325563"/>
              </a:xfrm>
              <a:blipFill>
                <a:blip r:embed="rId3"/>
                <a:stretch>
                  <a:fillRect t="-943" b="-8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61394762-39A0-7976-20A3-BE5657056A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156291" y="1902266"/>
            <a:ext cx="3824423" cy="2647677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0B86B20-AB91-200D-C66F-C8F182BD9F07}"/>
              </a:ext>
            </a:extLst>
          </p:cNvPr>
          <p:cNvCxnSpPr>
            <a:cxnSpLocks/>
            <a:endCxn id="4" idx="2"/>
          </p:cNvCxnSpPr>
          <p:nvPr/>
        </p:nvCxnSpPr>
        <p:spPr>
          <a:xfrm flipH="1" flipV="1">
            <a:off x="7527895" y="1793088"/>
            <a:ext cx="222058" cy="94769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C4B65FB-86CA-2F45-D016-99C4FD65BBBA}"/>
              </a:ext>
            </a:extLst>
          </p:cNvPr>
          <p:cNvSpPr txBox="1"/>
          <p:nvPr/>
        </p:nvSpPr>
        <p:spPr>
          <a:xfrm>
            <a:off x="6381058" y="1481766"/>
            <a:ext cx="2293674" cy="311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good absolute agreement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B8D207-115F-A443-8172-4C95E56CBBAA}"/>
              </a:ext>
            </a:extLst>
          </p:cNvPr>
          <p:cNvCxnSpPr>
            <a:cxnSpLocks/>
          </p:cNvCxnSpPr>
          <p:nvPr/>
        </p:nvCxnSpPr>
        <p:spPr>
          <a:xfrm flipV="1">
            <a:off x="8229600" y="2773815"/>
            <a:ext cx="1328057" cy="7749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E8425A4-E4AC-B87B-E0AE-B12C4C889B49}"/>
              </a:ext>
            </a:extLst>
          </p:cNvPr>
          <p:cNvSpPr txBox="1"/>
          <p:nvPr/>
        </p:nvSpPr>
        <p:spPr>
          <a:xfrm>
            <a:off x="9581699" y="2468379"/>
            <a:ext cx="1555527" cy="544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poor absolute agreement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A6C4172-94C5-9652-37F4-48C6A9EA82B3}"/>
              </a:ext>
            </a:extLst>
          </p:cNvPr>
          <p:cNvGrpSpPr/>
          <p:nvPr/>
        </p:nvGrpSpPr>
        <p:grpSpPr>
          <a:xfrm>
            <a:off x="5156291" y="4631508"/>
            <a:ext cx="6810157" cy="1918694"/>
            <a:chOff x="4162643" y="2584569"/>
            <a:chExt cx="6810157" cy="191869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25F14F2-7960-82BD-5760-7329A39010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-31" b="121"/>
            <a:stretch/>
          </p:blipFill>
          <p:spPr>
            <a:xfrm>
              <a:off x="7558698" y="2584569"/>
              <a:ext cx="3414102" cy="191869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278CB6E-47A3-6157-0FC9-48D62E0E1194}"/>
                </a:ext>
              </a:extLst>
            </p:cNvPr>
            <p:cNvSpPr txBox="1"/>
            <p:nvPr/>
          </p:nvSpPr>
          <p:spPr>
            <a:xfrm>
              <a:off x="4162643" y="3082251"/>
              <a:ext cx="345502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/>
                <a:t>Subgrid</a:t>
              </a:r>
              <a:r>
                <a:rPr lang="en-US" b="1" dirty="0"/>
                <a:t> spatial variability within </a:t>
              </a:r>
              <a:r>
                <a:rPr lang="en-US" b="1" dirty="0" err="1"/>
                <a:t>InSAR</a:t>
              </a:r>
              <a:r>
                <a:rPr lang="en-US" b="1" dirty="0"/>
                <a:t> pixels contributes to poor absolute agreement.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057A889-57CC-5017-BBD1-C39DCFB753C4}"/>
              </a:ext>
            </a:extLst>
          </p:cNvPr>
          <p:cNvGrpSpPr/>
          <p:nvPr/>
        </p:nvGrpSpPr>
        <p:grpSpPr>
          <a:xfrm>
            <a:off x="2652125" y="3796711"/>
            <a:ext cx="2044829" cy="2171110"/>
            <a:chOff x="541443" y="1582357"/>
            <a:chExt cx="2284358" cy="242543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8E968DB-1A0C-D32F-DAE1-0FF94D1A55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1803" r="13673" b="51401"/>
            <a:stretch/>
          </p:blipFill>
          <p:spPr>
            <a:xfrm>
              <a:off x="541443" y="1582357"/>
              <a:ext cx="2284358" cy="2425431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1F5A9C6-DB00-448D-56BC-4FF4A08C76D5}"/>
                </a:ext>
              </a:extLst>
            </p:cNvPr>
            <p:cNvSpPr/>
            <p:nvPr/>
          </p:nvSpPr>
          <p:spPr>
            <a:xfrm>
              <a:off x="1623317" y="3794589"/>
              <a:ext cx="250004" cy="184935"/>
            </a:xfrm>
            <a:prstGeom prst="rect">
              <a:avLst/>
            </a:prstGeom>
            <a:solidFill>
              <a:srgbClr val="9C9C9C"/>
            </a:solidFill>
            <a:ln>
              <a:solidFill>
                <a:srgbClr val="9C9C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E96A2FA-934C-7FDB-3326-9C97DC10536A}"/>
              </a:ext>
            </a:extLst>
          </p:cNvPr>
          <p:cNvGrpSpPr/>
          <p:nvPr/>
        </p:nvGrpSpPr>
        <p:grpSpPr>
          <a:xfrm>
            <a:off x="458135" y="3801185"/>
            <a:ext cx="2039374" cy="2177654"/>
            <a:chOff x="547537" y="4231410"/>
            <a:chExt cx="2278264" cy="243274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2261626-F6A6-957E-90F8-7D8126CE42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392" t="-1" r="52175" b="51254"/>
            <a:stretch/>
          </p:blipFill>
          <p:spPr>
            <a:xfrm>
              <a:off x="547537" y="4231410"/>
              <a:ext cx="2278264" cy="2432742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3C456EC-37AB-ACDC-195A-FED0B3BD0494}"/>
                </a:ext>
              </a:extLst>
            </p:cNvPr>
            <p:cNvSpPr/>
            <p:nvPr/>
          </p:nvSpPr>
          <p:spPr>
            <a:xfrm>
              <a:off x="1648030" y="6447034"/>
              <a:ext cx="250004" cy="184935"/>
            </a:xfrm>
            <a:prstGeom prst="rect">
              <a:avLst/>
            </a:prstGeom>
            <a:solidFill>
              <a:srgbClr val="9C9C9C"/>
            </a:solidFill>
            <a:ln>
              <a:solidFill>
                <a:srgbClr val="9C9C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BAAB6A9-EEBE-6AFA-627B-05C2E47B76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352" y="1556953"/>
            <a:ext cx="4209180" cy="217111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D159FEA-8F29-277E-9021-DC5661E74987}"/>
              </a:ext>
            </a:extLst>
          </p:cNvPr>
          <p:cNvSpPr/>
          <p:nvPr/>
        </p:nvSpPr>
        <p:spPr>
          <a:xfrm>
            <a:off x="326571" y="1481766"/>
            <a:ext cx="4528458" cy="52287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6FA0EC-05BB-2C4A-931D-244F1E00DE4D}"/>
              </a:ext>
            </a:extLst>
          </p:cNvPr>
          <p:cNvSpPr txBox="1"/>
          <p:nvPr/>
        </p:nvSpPr>
        <p:spPr>
          <a:xfrm>
            <a:off x="326570" y="5997647"/>
            <a:ext cx="4528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Lidar and L-band </a:t>
            </a:r>
            <a:r>
              <a:rPr lang="en-US" sz="2000" b="1" dirty="0" err="1"/>
              <a:t>InSAR</a:t>
            </a:r>
            <a:r>
              <a:rPr lang="en-US" sz="2000" b="1" dirty="0"/>
              <a:t> show similar </a:t>
            </a:r>
          </a:p>
          <a:p>
            <a:pPr algn="ctr"/>
            <a:r>
              <a:rPr lang="en-US" sz="2000" b="1" dirty="0"/>
              <a:t>spatial patterns in shallow snow.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7636FF9-F385-79E4-E306-019531C9A2F1}"/>
              </a:ext>
            </a:extLst>
          </p:cNvPr>
          <p:cNvSpPr/>
          <p:nvPr/>
        </p:nvSpPr>
        <p:spPr>
          <a:xfrm>
            <a:off x="5097319" y="1481766"/>
            <a:ext cx="6969194" cy="52287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>
            <a:extLst>
              <a:ext uri="{FF2B5EF4-FFF2-40B4-BE49-F238E27FC236}">
                <a16:creationId xmlns:a16="http://schemas.microsoft.com/office/drawing/2014/main" id="{9D1AF6C1-C151-8E21-646A-0FAAB08FE6AF}"/>
              </a:ext>
            </a:extLst>
          </p:cNvPr>
          <p:cNvSpPr/>
          <p:nvPr/>
        </p:nvSpPr>
        <p:spPr>
          <a:xfrm>
            <a:off x="10090669" y="3235174"/>
            <a:ext cx="337456" cy="1174351"/>
          </a:xfrm>
          <a:prstGeom prst="downArrow">
            <a:avLst>
              <a:gd name="adj1" fmla="val 32030"/>
              <a:gd name="adj2" fmla="val 6347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A3CE2AA-6F7F-7173-4965-D09EA9907EB5}"/>
              </a:ext>
            </a:extLst>
          </p:cNvPr>
          <p:cNvSpPr txBox="1"/>
          <p:nvPr/>
        </p:nvSpPr>
        <p:spPr>
          <a:xfrm>
            <a:off x="518373" y="1556549"/>
            <a:ext cx="2992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snow depth = 12 cm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6AFBC61-9D4E-AB44-4976-96F611500DC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732" t="8135" r="9465" b="8988"/>
          <a:stretch/>
        </p:blipFill>
        <p:spPr>
          <a:xfrm>
            <a:off x="10428125" y="47516"/>
            <a:ext cx="1309176" cy="1342784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04D1EEE-9D47-C61B-82B1-432FBF499255}"/>
              </a:ext>
            </a:extLst>
          </p:cNvPr>
          <p:cNvCxnSpPr>
            <a:cxnSpLocks/>
            <a:endCxn id="9" idx="3"/>
          </p:cNvCxnSpPr>
          <p:nvPr/>
        </p:nvCxnSpPr>
        <p:spPr>
          <a:xfrm flipV="1">
            <a:off x="9540240" y="749902"/>
            <a:ext cx="805291" cy="255938"/>
          </a:xfrm>
          <a:prstGeom prst="straightConnector1">
            <a:avLst/>
          </a:prstGeom>
          <a:ln w="38100">
            <a:headEnd w="lg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453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201A2E-BD03-180F-D943-9D2034D174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95" b="15123"/>
          <a:stretch/>
        </p:blipFill>
        <p:spPr>
          <a:xfrm>
            <a:off x="413470" y="1069182"/>
            <a:ext cx="7387571" cy="53163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B73141-4A4B-E07E-1D93-C660A1C18FFC}"/>
              </a:ext>
            </a:extLst>
          </p:cNvPr>
          <p:cNvSpPr txBox="1"/>
          <p:nvPr/>
        </p:nvSpPr>
        <p:spPr>
          <a:xfrm>
            <a:off x="7939889" y="1069182"/>
            <a:ext cx="413743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Shown is about 100 Tb of raw SAR data that will be downlinked over each 12 day orbit cycle.  </a:t>
            </a:r>
          </a:p>
          <a:p>
            <a:endParaRPr lang="en-US" sz="2000" dirty="0"/>
          </a:p>
          <a:p>
            <a:r>
              <a:rPr lang="en-US" sz="2000" dirty="0"/>
              <a:t>Many of NISAR’s science Cal/Val sites are jointly imaged by L-band and S-band</a:t>
            </a:r>
          </a:p>
          <a:p>
            <a:endParaRPr lang="en-US" sz="2000" dirty="0"/>
          </a:p>
          <a:p>
            <a:r>
              <a:rPr lang="en-US" sz="2000" dirty="0"/>
              <a:t>Targets include: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India/ISRO  (land, ice, ocean)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Global distribution of Ecosystem Cal/Val sites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Arctic/Antarctic ice sheets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Deformation–Western U.S.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Reflector arrays –India, Alaska, California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291A50B-7B84-8E3B-DFB4-67F97882C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92" y="232559"/>
            <a:ext cx="10561215" cy="731520"/>
          </a:xfrm>
        </p:spPr>
        <p:txBody>
          <a:bodyPr>
            <a:noAutofit/>
          </a:bodyPr>
          <a:lstStyle/>
          <a:p>
            <a:r>
              <a:rPr lang="en-US" sz="3200" dirty="0"/>
              <a:t>Planned joint L/S band observations for one 12-day orbit cycle</a:t>
            </a:r>
            <a:br>
              <a:rPr lang="en-US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0092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522efb301d_0_640"/>
          <p:cNvSpPr txBox="1">
            <a:spLocks noGrp="1"/>
          </p:cNvSpPr>
          <p:nvPr>
            <p:ph type="title"/>
          </p:nvPr>
        </p:nvSpPr>
        <p:spPr>
          <a:xfrm>
            <a:off x="605933" y="282533"/>
            <a:ext cx="7982800" cy="5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NISAR Observation plan</a:t>
            </a:r>
            <a:endParaRPr/>
          </a:p>
        </p:txBody>
      </p:sp>
      <p:sp>
        <p:nvSpPr>
          <p:cNvPr id="244" name="Google Shape;244;g1522efb301d_0_640"/>
          <p:cNvSpPr txBox="1">
            <a:spLocks noGrp="1"/>
          </p:cNvSpPr>
          <p:nvPr>
            <p:ph type="subTitle" idx="1"/>
          </p:nvPr>
        </p:nvSpPr>
        <p:spPr>
          <a:xfrm>
            <a:off x="10876500" y="6303567"/>
            <a:ext cx="676800" cy="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Arial"/>
              <a:buNone/>
            </a:pPr>
            <a:endParaRPr/>
          </a:p>
        </p:txBody>
      </p:sp>
      <p:pic>
        <p:nvPicPr>
          <p:cNvPr id="245" name="Google Shape;245;g1522efb301d_0_6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05025" y="1319723"/>
            <a:ext cx="5162177" cy="4218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1522efb301d_0_6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78450" y="1379325"/>
            <a:ext cx="1074850" cy="421855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g1522efb301d_0_640"/>
          <p:cNvSpPr txBox="1"/>
          <p:nvPr/>
        </p:nvSpPr>
        <p:spPr>
          <a:xfrm>
            <a:off x="4466275" y="1718535"/>
            <a:ext cx="1119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Dual-pol 40+5 MHz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8" name="Google Shape;248;g1522efb301d_0_640"/>
          <p:cNvCxnSpPr>
            <a:stCxn id="249" idx="1"/>
          </p:cNvCxnSpPr>
          <p:nvPr/>
        </p:nvCxnSpPr>
        <p:spPr>
          <a:xfrm rot="10800000">
            <a:off x="8541950" y="1772535"/>
            <a:ext cx="817500" cy="253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49" name="Google Shape;249;g1522efb301d_0_640"/>
          <p:cNvSpPr txBox="1"/>
          <p:nvPr/>
        </p:nvSpPr>
        <p:spPr>
          <a:xfrm>
            <a:off x="9359450" y="1718535"/>
            <a:ext cx="1119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Dual-pol 20+5 MHz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g1522efb301d_0_640"/>
          <p:cNvSpPr txBox="1"/>
          <p:nvPr/>
        </p:nvSpPr>
        <p:spPr>
          <a:xfrm>
            <a:off x="4649900" y="3840860"/>
            <a:ext cx="1119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Dual-pol 40+5 MHz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1" name="Google Shape;251;g1522efb301d_0_640"/>
          <p:cNvCxnSpPr/>
          <p:nvPr/>
        </p:nvCxnSpPr>
        <p:spPr>
          <a:xfrm rot="10800000" flipH="1">
            <a:off x="5531005" y="4043835"/>
            <a:ext cx="406598" cy="5622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52" name="Google Shape;252;g1522efb301d_0_640"/>
          <p:cNvCxnSpPr/>
          <p:nvPr/>
        </p:nvCxnSpPr>
        <p:spPr>
          <a:xfrm rot="10800000">
            <a:off x="8516575" y="3857835"/>
            <a:ext cx="870600" cy="18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53" name="Google Shape;253;g1522efb301d_0_640"/>
          <p:cNvSpPr txBox="1"/>
          <p:nvPr/>
        </p:nvSpPr>
        <p:spPr>
          <a:xfrm>
            <a:off x="9228150" y="3840860"/>
            <a:ext cx="1119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Dual-pol 20+5 MHz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g1522efb301d_0_640"/>
          <p:cNvSpPr txBox="1"/>
          <p:nvPr/>
        </p:nvSpPr>
        <p:spPr>
          <a:xfrm>
            <a:off x="6997017" y="1072634"/>
            <a:ext cx="1119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Ascending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g1522efb301d_0_640"/>
          <p:cNvSpPr txBox="1"/>
          <p:nvPr/>
        </p:nvSpPr>
        <p:spPr>
          <a:xfrm>
            <a:off x="7018913" y="3243767"/>
            <a:ext cx="127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Descending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6" name="Google Shape;256;g1522efb301d_0_640"/>
          <p:cNvCxnSpPr/>
          <p:nvPr/>
        </p:nvCxnSpPr>
        <p:spPr>
          <a:xfrm rot="10800000" flipH="1">
            <a:off x="5433802" y="1899435"/>
            <a:ext cx="406598" cy="5622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57" name="Google Shape;257;g1522efb301d_0_640"/>
          <p:cNvSpPr txBox="1"/>
          <p:nvPr/>
        </p:nvSpPr>
        <p:spPr>
          <a:xfrm>
            <a:off x="366290" y="1272734"/>
            <a:ext cx="3435090" cy="4185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Currently most science observations over the globe are dominated by 20+5 MHz Dual-Pol H-transmit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North America is mostly covered by 40+5 MHz Dual-Pol H-transmit acquisitions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observation plan is diverse in space but consistent in time (few exceptions)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23952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201ff045d2_1_2"/>
          <p:cNvSpPr txBox="1">
            <a:spLocks noGrp="1"/>
          </p:cNvSpPr>
          <p:nvPr>
            <p:ph type="title"/>
          </p:nvPr>
        </p:nvSpPr>
        <p:spPr>
          <a:xfrm>
            <a:off x="605933" y="282533"/>
            <a:ext cx="7982800" cy="5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Geocoded Single Look Complex from NISAR</a:t>
            </a:r>
            <a:endParaRPr/>
          </a:p>
        </p:txBody>
      </p:sp>
      <p:sp>
        <p:nvSpPr>
          <p:cNvPr id="293" name="Google Shape;293;g1201ff045d2_1_2"/>
          <p:cNvSpPr txBox="1">
            <a:spLocks noGrp="1"/>
          </p:cNvSpPr>
          <p:nvPr>
            <p:ph type="subTitle" idx="1"/>
          </p:nvPr>
        </p:nvSpPr>
        <p:spPr>
          <a:xfrm>
            <a:off x="10876500" y="6303567"/>
            <a:ext cx="676800" cy="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Arial"/>
              <a:buNone/>
            </a:pPr>
            <a:endParaRPr/>
          </a:p>
        </p:txBody>
      </p:sp>
      <p:grpSp>
        <p:nvGrpSpPr>
          <p:cNvPr id="294" name="Google Shape;294;g1201ff045d2_1_2"/>
          <p:cNvGrpSpPr/>
          <p:nvPr/>
        </p:nvGrpSpPr>
        <p:grpSpPr>
          <a:xfrm>
            <a:off x="6710150" y="1038907"/>
            <a:ext cx="4843150" cy="4278662"/>
            <a:chOff x="4166400" y="922788"/>
            <a:chExt cx="4843150" cy="4278662"/>
          </a:xfrm>
        </p:grpSpPr>
        <p:pic>
          <p:nvPicPr>
            <p:cNvPr id="295" name="Google Shape;295;g1201ff045d2_1_2"/>
            <p:cNvPicPr preferRelativeResize="0"/>
            <p:nvPr/>
          </p:nvPicPr>
          <p:blipFill rotWithShape="1">
            <a:blip r:embed="rId3">
              <a:alphaModFix/>
            </a:blip>
            <a:srcRect l="8273" t="1514" r="3898" b="6121"/>
            <a:stretch/>
          </p:blipFill>
          <p:spPr>
            <a:xfrm>
              <a:off x="5131600" y="1563763"/>
              <a:ext cx="3820800" cy="29115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6" name="Google Shape;296;g1201ff045d2_1_2"/>
            <p:cNvSpPr/>
            <p:nvPr/>
          </p:nvSpPr>
          <p:spPr>
            <a:xfrm rot="965556">
              <a:off x="5285702" y="3319848"/>
              <a:ext cx="1780364" cy="1455604"/>
            </a:xfrm>
            <a:prstGeom prst="rtTriangl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g1201ff045d2_1_2"/>
            <p:cNvSpPr/>
            <p:nvPr/>
          </p:nvSpPr>
          <p:spPr>
            <a:xfrm>
              <a:off x="5954050" y="1268625"/>
              <a:ext cx="3055500" cy="35043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98" name="Google Shape;298;g1201ff045d2_1_2"/>
            <p:cNvCxnSpPr/>
            <p:nvPr/>
          </p:nvCxnSpPr>
          <p:spPr>
            <a:xfrm flipH="1">
              <a:off x="8323230" y="3495951"/>
              <a:ext cx="347100" cy="294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99" name="Google Shape;299;g1201ff045d2_1_2"/>
            <p:cNvCxnSpPr/>
            <p:nvPr/>
          </p:nvCxnSpPr>
          <p:spPr>
            <a:xfrm rot="10800000">
              <a:off x="8430325" y="3144957"/>
              <a:ext cx="240000" cy="3510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300" name="Google Shape;300;g1201ff045d2_1_2"/>
            <p:cNvSpPr txBox="1"/>
            <p:nvPr/>
          </p:nvSpPr>
          <p:spPr>
            <a:xfrm rot="-2554288">
              <a:off x="8198568" y="3543322"/>
              <a:ext cx="795998" cy="3541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Azimuth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g1201ff045d2_1_2"/>
            <p:cNvSpPr txBox="1"/>
            <p:nvPr/>
          </p:nvSpPr>
          <p:spPr>
            <a:xfrm rot="3214209">
              <a:off x="8332444" y="3111594"/>
              <a:ext cx="656239" cy="3540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Range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02" name="Google Shape;302;g1201ff045d2_1_2"/>
            <p:cNvCxnSpPr/>
            <p:nvPr/>
          </p:nvCxnSpPr>
          <p:spPr>
            <a:xfrm>
              <a:off x="4502425" y="4847450"/>
              <a:ext cx="4308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303" name="Google Shape;303;g1201ff045d2_1_2"/>
            <p:cNvCxnSpPr/>
            <p:nvPr/>
          </p:nvCxnSpPr>
          <p:spPr>
            <a:xfrm rot="10800000">
              <a:off x="4502425" y="4429250"/>
              <a:ext cx="0" cy="418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304" name="Google Shape;304;g1201ff045d2_1_2"/>
            <p:cNvSpPr txBox="1"/>
            <p:nvPr/>
          </p:nvSpPr>
          <p:spPr>
            <a:xfrm>
              <a:off x="4467013" y="4806900"/>
              <a:ext cx="9261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Range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g1201ff045d2_1_2"/>
            <p:cNvSpPr txBox="1"/>
            <p:nvPr/>
          </p:nvSpPr>
          <p:spPr>
            <a:xfrm rot="-5400000">
              <a:off x="3880350" y="4340863"/>
              <a:ext cx="9261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Azimuth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06" name="Google Shape;306;g1201ff045d2_1_2"/>
            <p:cNvCxnSpPr/>
            <p:nvPr/>
          </p:nvCxnSpPr>
          <p:spPr>
            <a:xfrm>
              <a:off x="5879875" y="4923650"/>
              <a:ext cx="4308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307" name="Google Shape;307;g1201ff045d2_1_2"/>
            <p:cNvCxnSpPr/>
            <p:nvPr/>
          </p:nvCxnSpPr>
          <p:spPr>
            <a:xfrm rot="10800000">
              <a:off x="5874025" y="4505450"/>
              <a:ext cx="0" cy="418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308" name="Google Shape;308;g1201ff045d2_1_2"/>
            <p:cNvSpPr txBox="1"/>
            <p:nvPr/>
          </p:nvSpPr>
          <p:spPr>
            <a:xfrm>
              <a:off x="5720725" y="4847450"/>
              <a:ext cx="9261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Easting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g1201ff045d2_1_2"/>
            <p:cNvSpPr txBox="1"/>
            <p:nvPr/>
          </p:nvSpPr>
          <p:spPr>
            <a:xfrm rot="-5400000">
              <a:off x="5304325" y="4359788"/>
              <a:ext cx="9261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Northing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g1201ff045d2_1_2"/>
            <p:cNvSpPr txBox="1"/>
            <p:nvPr/>
          </p:nvSpPr>
          <p:spPr>
            <a:xfrm>
              <a:off x="4921750" y="952500"/>
              <a:ext cx="926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RSLC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g1201ff045d2_1_2"/>
            <p:cNvSpPr txBox="1"/>
            <p:nvPr/>
          </p:nvSpPr>
          <p:spPr>
            <a:xfrm>
              <a:off x="7213375" y="922788"/>
              <a:ext cx="926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GSLC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12" name="Google Shape;312;g1201ff045d2_1_2"/>
            <p:cNvPicPr preferRelativeResize="0"/>
            <p:nvPr/>
          </p:nvPicPr>
          <p:blipFill rotWithShape="1">
            <a:blip r:embed="rId4">
              <a:alphaModFix/>
            </a:blip>
            <a:srcRect l="23723" t="1196" r="5943" b="3034"/>
            <a:stretch/>
          </p:blipFill>
          <p:spPr>
            <a:xfrm>
              <a:off x="4610625" y="1288750"/>
              <a:ext cx="1054375" cy="34635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3" name="Google Shape;313;g1201ff045d2_1_2"/>
          <p:cNvSpPr txBox="1"/>
          <p:nvPr/>
        </p:nvSpPr>
        <p:spPr>
          <a:xfrm>
            <a:off x="357607" y="995288"/>
            <a:ext cx="5754100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GSLC products are Single Look Complex (SLC) SAR imagery geocoded on a map coordinate system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GSLC products are provided on NISAR frames and will be produced globally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grid of the products are in UTM projection at mid latitudes and in Polar stereographic in polar regions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grid of GSLC products from different frames have an integer spacing difference allowing to mosaic the products without interpolation.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14" name="Google Shape;314;g1201ff045d2_1_2"/>
          <p:cNvGraphicFramePr/>
          <p:nvPr/>
        </p:nvGraphicFramePr>
        <p:xfrm>
          <a:off x="796490" y="5046989"/>
          <a:ext cx="4203725" cy="12510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70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6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6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0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Range bandwidth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6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North spacing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6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East spacing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66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 MHz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 m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40 m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 MHz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 m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 m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40 MHz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 m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 m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80 MHz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 m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2.5 m</a:t>
                      </a:r>
                      <a:endParaRPr sz="1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15" name="Google Shape;315;g1201ff045d2_1_2"/>
          <p:cNvSpPr txBox="1"/>
          <p:nvPr/>
        </p:nvSpPr>
        <p:spPr>
          <a:xfrm>
            <a:off x="7115638" y="5317569"/>
            <a:ext cx="3891300" cy="831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RSLC represents simulated NISAR product from UAVSAR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GSLC is derived by geocoding the RSLC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02399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57b55fcab9_0_206"/>
          <p:cNvSpPr/>
          <p:nvPr/>
        </p:nvSpPr>
        <p:spPr>
          <a:xfrm>
            <a:off x="7387350" y="1140375"/>
            <a:ext cx="4317300" cy="50199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g257b55fcab9_0_206"/>
          <p:cNvSpPr txBox="1"/>
          <p:nvPr/>
        </p:nvSpPr>
        <p:spPr>
          <a:xfrm>
            <a:off x="287875" y="1135125"/>
            <a:ext cx="65910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RSLC products will be ~1.2x oversampled in both range and azimuth directions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Azimuth spacing: 1520 Hz (equivalent to ~5 m pixel size)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Slant range spacing: mode dependent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"/>
                  </a:ext>
                </a:extLst>
              </a:rPr>
              <a:t> Kaiser(1.6) window to weight the Range spectrum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"/>
                </a:ext>
              </a:extLst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"/>
                  </a:ext>
                </a:extLst>
              </a:rPr>
              <a:t>The azimuth weighting is the antenna pattern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22" name="Google Shape;222;g257b55fcab9_0_206"/>
          <p:cNvGraphicFramePr/>
          <p:nvPr/>
        </p:nvGraphicFramePr>
        <p:xfrm>
          <a:off x="605923" y="3761088"/>
          <a:ext cx="6492225" cy="18313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375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9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9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4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3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Range bandwidth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6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Azimuth resolution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6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i="0" u="none" strike="noStrike" cap="none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Slant range resolution</a:t>
                      </a:r>
                      <a:endParaRPr sz="1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6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Azimuth posting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6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i="0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Slant range posting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66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3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 MHz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~6 m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 m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~5 m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 m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 MHz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~6 m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7.5 m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~5 m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6.25 m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40 MHz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~6 m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3.75 m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~5 m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3.12 m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80 MHz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~6 m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1.95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~5 m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1.56 m</a:t>
                      </a:r>
                      <a:endParaRPr sz="18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425" marR="18425" marT="18425" marB="18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23" name="Google Shape;223;g257b55fcab9_0_206"/>
          <p:cNvSpPr txBox="1"/>
          <p:nvPr/>
        </p:nvSpPr>
        <p:spPr>
          <a:xfrm>
            <a:off x="605925" y="3328600"/>
            <a:ext cx="6527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RSLC resolution and posting</a:t>
            </a:r>
            <a:endParaRPr/>
          </a:p>
        </p:txBody>
      </p:sp>
      <p:sp>
        <p:nvSpPr>
          <p:cNvPr id="224" name="Google Shape;224;g257b55fcab9_0_206"/>
          <p:cNvSpPr txBox="1">
            <a:spLocks noGrp="1"/>
          </p:cNvSpPr>
          <p:nvPr>
            <p:ph type="title"/>
          </p:nvPr>
        </p:nvSpPr>
        <p:spPr>
          <a:xfrm>
            <a:off x="605933" y="282533"/>
            <a:ext cx="79827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RSLC Specification</a:t>
            </a:r>
            <a:endParaRPr/>
          </a:p>
        </p:txBody>
      </p:sp>
      <p:cxnSp>
        <p:nvCxnSpPr>
          <p:cNvPr id="225" name="Google Shape;225;g257b55fcab9_0_206"/>
          <p:cNvCxnSpPr/>
          <p:nvPr/>
        </p:nvCxnSpPr>
        <p:spPr>
          <a:xfrm rot="10800000" flipH="1">
            <a:off x="7461950" y="4385475"/>
            <a:ext cx="4104000" cy="102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26" name="Google Shape;226;g257b55fcab9_0_206"/>
          <p:cNvSpPr/>
          <p:nvPr/>
        </p:nvSpPr>
        <p:spPr>
          <a:xfrm>
            <a:off x="7964575" y="2027948"/>
            <a:ext cx="1689900" cy="3069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2CC1DE"/>
          </a:solidFill>
          <a:ln w="12700" cap="flat" cmpd="sng">
            <a:solidFill>
              <a:srgbClr val="208C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40 MHz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g257b55fcab9_0_206"/>
          <p:cNvSpPr/>
          <p:nvPr/>
        </p:nvSpPr>
        <p:spPr>
          <a:xfrm>
            <a:off x="7964575" y="1544472"/>
            <a:ext cx="3183000" cy="3693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2CC1DE"/>
          </a:solidFill>
          <a:ln w="12700" cap="flat" cmpd="sng">
            <a:solidFill>
              <a:srgbClr val="208C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80 MHz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g257b55fcab9_0_206"/>
          <p:cNvSpPr/>
          <p:nvPr/>
        </p:nvSpPr>
        <p:spPr>
          <a:xfrm>
            <a:off x="10740250" y="2027950"/>
            <a:ext cx="406800" cy="3069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2CC1DE"/>
          </a:solidFill>
          <a:ln w="12700" cap="flat" cmpd="sng">
            <a:solidFill>
              <a:srgbClr val="208C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 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g257b55fcab9_0_206"/>
          <p:cNvSpPr txBox="1"/>
          <p:nvPr/>
        </p:nvSpPr>
        <p:spPr>
          <a:xfrm>
            <a:off x="8343498" y="4652450"/>
            <a:ext cx="2728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Range frequency [MHz]</a:t>
            </a:r>
            <a:endParaRPr/>
          </a:p>
        </p:txBody>
      </p:sp>
      <p:sp>
        <p:nvSpPr>
          <p:cNvPr id="230" name="Google Shape;230;g257b55fcab9_0_206"/>
          <p:cNvSpPr txBox="1"/>
          <p:nvPr/>
        </p:nvSpPr>
        <p:spPr>
          <a:xfrm>
            <a:off x="7507691" y="1137735"/>
            <a:ext cx="4317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Range spectrum of different radar modes</a:t>
            </a:r>
            <a:endParaRPr/>
          </a:p>
        </p:txBody>
      </p:sp>
      <p:sp>
        <p:nvSpPr>
          <p:cNvPr id="231" name="Google Shape;231;g257b55fcab9_0_206"/>
          <p:cNvSpPr/>
          <p:nvPr/>
        </p:nvSpPr>
        <p:spPr>
          <a:xfrm>
            <a:off x="7964876" y="2488300"/>
            <a:ext cx="968400" cy="3069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2CC1DE"/>
          </a:solidFill>
          <a:ln w="12700" cap="flat" cmpd="sng">
            <a:solidFill>
              <a:srgbClr val="208C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20 MHz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g257b55fcab9_0_206"/>
          <p:cNvSpPr/>
          <p:nvPr/>
        </p:nvSpPr>
        <p:spPr>
          <a:xfrm>
            <a:off x="10740538" y="2488300"/>
            <a:ext cx="406800" cy="3069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2CC1DE"/>
          </a:solidFill>
          <a:ln w="12700" cap="flat" cmpd="sng">
            <a:solidFill>
              <a:srgbClr val="208C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 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g257b55fcab9_0_206"/>
          <p:cNvSpPr/>
          <p:nvPr/>
        </p:nvSpPr>
        <p:spPr>
          <a:xfrm>
            <a:off x="7964713" y="2920798"/>
            <a:ext cx="1689900" cy="3069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2CC1DE"/>
          </a:solidFill>
          <a:ln w="12700" cap="flat" cmpd="sng">
            <a:solidFill>
              <a:srgbClr val="208C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40 MHz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g257b55fcab9_0_206"/>
          <p:cNvSpPr/>
          <p:nvPr/>
        </p:nvSpPr>
        <p:spPr>
          <a:xfrm>
            <a:off x="7993463" y="3369725"/>
            <a:ext cx="968400" cy="3069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2CC1DE"/>
          </a:solidFill>
          <a:ln w="12700" cap="flat" cmpd="sng">
            <a:solidFill>
              <a:srgbClr val="208C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20 MHz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g257b55fcab9_0_206"/>
          <p:cNvSpPr/>
          <p:nvPr/>
        </p:nvSpPr>
        <p:spPr>
          <a:xfrm>
            <a:off x="10769150" y="3818650"/>
            <a:ext cx="406800" cy="3069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2CC1DE"/>
          </a:solidFill>
          <a:ln w="12700" cap="flat" cmpd="sng">
            <a:solidFill>
              <a:srgbClr val="208C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 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6" name="Google Shape;236;g257b55fcab9_0_206"/>
          <p:cNvCxnSpPr/>
          <p:nvPr/>
        </p:nvCxnSpPr>
        <p:spPr>
          <a:xfrm rot="10800000">
            <a:off x="9590150" y="4281975"/>
            <a:ext cx="0" cy="113700"/>
          </a:xfrm>
          <a:prstGeom prst="straightConnector1">
            <a:avLst/>
          </a:prstGeom>
          <a:noFill/>
          <a:ln w="9525" cap="flat" cmpd="sng">
            <a:solidFill>
              <a:srgbClr val="0166A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7" name="Google Shape;237;g257b55fcab9_0_206"/>
          <p:cNvSpPr txBox="1"/>
          <p:nvPr/>
        </p:nvSpPr>
        <p:spPr>
          <a:xfrm>
            <a:off x="9182149" y="4359350"/>
            <a:ext cx="968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1257.5</a:t>
            </a:r>
            <a:endParaRPr/>
          </a:p>
        </p:txBody>
      </p:sp>
      <p:sp>
        <p:nvSpPr>
          <p:cNvPr id="238" name="Google Shape;238;g257b55fcab9_0_206"/>
          <p:cNvSpPr txBox="1"/>
          <p:nvPr/>
        </p:nvSpPr>
        <p:spPr>
          <a:xfrm>
            <a:off x="7448701" y="5180725"/>
            <a:ext cx="4194600" cy="923400"/>
          </a:xfrm>
          <a:prstGeom prst="rect">
            <a:avLst/>
          </a:prstGeom>
          <a:noFill/>
          <a:ln w="9525" cap="flat" cmpd="sng">
            <a:solidFill>
              <a:srgbClr val="F765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variation of the wavelength (center frequency) across all different L-band modes is less than 3%. 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598605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7"/>
          <p:cNvSpPr/>
          <p:nvPr/>
        </p:nvSpPr>
        <p:spPr>
          <a:xfrm>
            <a:off x="5892551" y="1186370"/>
            <a:ext cx="2826000" cy="20247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404F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NASA’s</a:t>
            </a: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DAAC 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1800">
                <a:solidFill>
                  <a:schemeClr val="dk1"/>
                </a:solidFill>
              </a:rPr>
              <a:t>ASF DAAC for NISAR L1-L2 products</a:t>
            </a: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17"/>
          <p:cNvSpPr txBox="1"/>
          <p:nvPr/>
        </p:nvSpPr>
        <p:spPr>
          <a:xfrm>
            <a:off x="1417630" y="3353226"/>
            <a:ext cx="97641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</a:pPr>
            <a:br>
              <a:rPr lang="en" sz="24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" sz="2400" b="1" i="0" u="none" strike="noStrike" cap="none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" sz="24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nSAR </a:t>
            </a:r>
            <a:r>
              <a:rPr lang="en" sz="2400" b="1" i="0" u="none" strike="noStrike" cap="none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S</a:t>
            </a:r>
            <a:r>
              <a:rPr lang="en" sz="24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cientific </a:t>
            </a:r>
            <a:r>
              <a:rPr lang="en" sz="2400" b="1" i="0" u="none" strike="noStrike" cap="none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C</a:t>
            </a:r>
            <a:r>
              <a:rPr lang="en" sz="24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omputing </a:t>
            </a:r>
            <a:r>
              <a:rPr lang="en" sz="2400" b="1" i="0" u="none" strike="noStrike" cap="none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E</a:t>
            </a:r>
            <a:r>
              <a:rPr lang="en" sz="24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nvironment, </a:t>
            </a:r>
            <a:r>
              <a:rPr lang="en" sz="2400" b="1" i="0" u="none" strike="noStrike" cap="none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E</a:t>
            </a:r>
            <a:r>
              <a:rPr lang="en" sz="24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nhanced </a:t>
            </a:r>
            <a:r>
              <a:rPr lang="en" sz="2400" b="1" i="0" u="none" strike="noStrike" cap="none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E</a:t>
            </a:r>
            <a:r>
              <a:rPr lang="en" sz="24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dition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</a:pPr>
            <a:r>
              <a:rPr lang="en" sz="24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(</a:t>
            </a:r>
            <a:r>
              <a:rPr lang="en" sz="2400" b="1" i="0" u="none" strike="noStrike" cap="none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ISCE3</a:t>
            </a:r>
            <a:r>
              <a:rPr lang="en" sz="24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)</a:t>
            </a:r>
            <a:br>
              <a:rPr lang="en" sz="24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sz="2400" b="1" i="0" u="none" strike="noStrike" cap="non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8" name="Google Shape;368;p17"/>
          <p:cNvSpPr txBox="1"/>
          <p:nvPr/>
        </p:nvSpPr>
        <p:spPr>
          <a:xfrm>
            <a:off x="580348" y="4611429"/>
            <a:ext cx="71562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ISCE3 is the core software to produce the NASA’s SAR products from NISAR (and Sentinel-1) 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u="sng">
                <a:solidFill>
                  <a:schemeClr val="hlink"/>
                </a:solidFill>
                <a:hlinkClick r:id="rId3"/>
              </a:rPr>
              <a:t>https://github.com/isce-framework/isce3</a:t>
            </a: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/>
          </a:p>
        </p:txBody>
      </p:sp>
      <p:sp>
        <p:nvSpPr>
          <p:cNvPr id="369" name="Google Shape;369;p17"/>
          <p:cNvSpPr/>
          <p:nvPr/>
        </p:nvSpPr>
        <p:spPr>
          <a:xfrm>
            <a:off x="959144" y="1186371"/>
            <a:ext cx="3879600" cy="20247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404F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17"/>
          <p:cNvSpPr/>
          <p:nvPr/>
        </p:nvSpPr>
        <p:spPr>
          <a:xfrm>
            <a:off x="1316194" y="1989735"/>
            <a:ext cx="1332300" cy="522600"/>
          </a:xfrm>
          <a:prstGeom prst="roundRect">
            <a:avLst>
              <a:gd name="adj" fmla="val 16667"/>
            </a:avLst>
          </a:prstGeom>
          <a:solidFill>
            <a:srgbClr val="FFC166"/>
          </a:solidFill>
          <a:ln w="25400" cap="flat" cmpd="sng">
            <a:solidFill>
              <a:srgbClr val="404F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ISCE3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17"/>
          <p:cNvSpPr/>
          <p:nvPr/>
        </p:nvSpPr>
        <p:spPr>
          <a:xfrm>
            <a:off x="3175475" y="2002798"/>
            <a:ext cx="1332300" cy="522600"/>
          </a:xfrm>
          <a:prstGeom prst="roundRect">
            <a:avLst>
              <a:gd name="adj" fmla="val 16667"/>
            </a:avLst>
          </a:prstGeom>
          <a:solidFill>
            <a:srgbClr val="FFC166"/>
          </a:solidFill>
          <a:ln w="25400" cap="flat" cmpd="sng">
            <a:solidFill>
              <a:srgbClr val="404F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HySDS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2" name="Google Shape;372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0761" y="1268782"/>
            <a:ext cx="1053737" cy="328641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17"/>
          <p:cNvSpPr/>
          <p:nvPr/>
        </p:nvSpPr>
        <p:spPr>
          <a:xfrm>
            <a:off x="2657316" y="2139908"/>
            <a:ext cx="535577" cy="143743"/>
          </a:xfrm>
          <a:custGeom>
            <a:avLst/>
            <a:gdLst/>
            <a:ahLst/>
            <a:cxnLst/>
            <a:rect l="l" t="t" r="r" b="b"/>
            <a:pathLst>
              <a:path w="535577" h="143743" extrusionOk="0">
                <a:moveTo>
                  <a:pt x="0" y="130681"/>
                </a:moveTo>
                <a:cubicBezTo>
                  <a:pt x="46808" y="64278"/>
                  <a:pt x="93617" y="-2125"/>
                  <a:pt x="182880" y="52"/>
                </a:cubicBezTo>
                <a:cubicBezTo>
                  <a:pt x="272143" y="2229"/>
                  <a:pt x="403860" y="72986"/>
                  <a:pt x="535577" y="143743"/>
                </a:cubicBezTo>
              </a:path>
            </a:pathLst>
          </a:custGeom>
          <a:noFill/>
          <a:ln w="38100" cap="flat" cmpd="sng">
            <a:solidFill>
              <a:srgbClr val="404F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17"/>
          <p:cNvSpPr/>
          <p:nvPr/>
        </p:nvSpPr>
        <p:spPr>
          <a:xfrm>
            <a:off x="9600049" y="1186408"/>
            <a:ext cx="1632900" cy="20247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404F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5" name="Google Shape;375;p17"/>
          <p:cNvCxnSpPr>
            <a:stCxn id="369" idx="3"/>
            <a:endCxn id="366" idx="1"/>
          </p:cNvCxnSpPr>
          <p:nvPr/>
        </p:nvCxnSpPr>
        <p:spPr>
          <a:xfrm>
            <a:off x="4838744" y="2198721"/>
            <a:ext cx="1053900" cy="0"/>
          </a:xfrm>
          <a:prstGeom prst="straightConnector1">
            <a:avLst/>
          </a:prstGeom>
          <a:noFill/>
          <a:ln w="76200" cap="flat" cmpd="sng">
            <a:solidFill>
              <a:srgbClr val="93B6E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76" name="Google Shape;376;p17"/>
          <p:cNvCxnSpPr/>
          <p:nvPr/>
        </p:nvCxnSpPr>
        <p:spPr>
          <a:xfrm>
            <a:off x="8546438" y="2198743"/>
            <a:ext cx="1053600" cy="0"/>
          </a:xfrm>
          <a:prstGeom prst="straightConnector1">
            <a:avLst/>
          </a:prstGeom>
          <a:noFill/>
          <a:ln w="76200" cap="flat" cmpd="sng">
            <a:solidFill>
              <a:srgbClr val="93B6E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77" name="Google Shape;37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46448" y="3967751"/>
            <a:ext cx="2272735" cy="22534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1810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6CD980-F754-610A-095D-2EA466D2179C}"/>
              </a:ext>
            </a:extLst>
          </p:cNvPr>
          <p:cNvSpPr txBox="1"/>
          <p:nvPr/>
        </p:nvSpPr>
        <p:spPr>
          <a:xfrm>
            <a:off x="0" y="4580334"/>
            <a:ext cx="1178716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SnowEX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campaign was focused on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UAVSAR repeat-pass interferometry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winter 2020: </a:t>
            </a:r>
            <a:r>
              <a:rPr lang="en-US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Biweekly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spread over different US sites (6 sorties over </a:t>
            </a:r>
            <a:r>
              <a:rPr lang="en-US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sites, across 5 states)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winter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2021: </a:t>
            </a:r>
            <a:r>
              <a:rPr lang="en-US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Weekly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with fewer regional sites and more frequent temporal sampling (10 sorties over </a:t>
            </a:r>
            <a:r>
              <a:rPr lang="en-US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sites, across 4 states)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Local experienced field teams deployed on the date of each over pass (Source of </a:t>
            </a:r>
            <a:r>
              <a:rPr lang="en-US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validation</a:t>
            </a:r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Airborne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LIDAR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over subdomain at a subset sites (Great source for validation)</a:t>
            </a:r>
            <a:endParaRPr lang="en-US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coordinated with </a:t>
            </a:r>
            <a:r>
              <a:rPr lang="en-US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Sentinel-1</a:t>
            </a:r>
            <a: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team for </a:t>
            </a:r>
            <a:r>
              <a:rPr lang="en-US" sz="1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 days </a:t>
            </a:r>
            <a:r>
              <a:rPr lang="en-US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revisit for some  of the SnowEx sites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5E37C3-33AA-2A9E-4279-FB3862C93E6C}"/>
              </a:ext>
            </a:extLst>
          </p:cNvPr>
          <p:cNvSpPr txBox="1"/>
          <p:nvPr/>
        </p:nvSpPr>
        <p:spPr>
          <a:xfrm>
            <a:off x="0" y="97934"/>
            <a:ext cx="120653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Repeat-pass Interferometry; SnowEx UAVSAR Time Series  </a:t>
            </a:r>
          </a:p>
        </p:txBody>
      </p:sp>
      <p:pic>
        <p:nvPicPr>
          <p:cNvPr id="5" name="Picture 4" descr="A collage of a person sitting in the snow&#10;&#10;Description automatically generated">
            <a:extLst>
              <a:ext uri="{FF2B5EF4-FFF2-40B4-BE49-F238E27FC236}">
                <a16:creationId xmlns:a16="http://schemas.microsoft.com/office/drawing/2014/main" id="{2E55DBF0-23D0-EE1D-D5EA-183CD1DFB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035" y="682709"/>
            <a:ext cx="10478232" cy="389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07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jpg">
            <a:extLst>
              <a:ext uri="{FF2B5EF4-FFF2-40B4-BE49-F238E27FC236}">
                <a16:creationId xmlns:a16="http://schemas.microsoft.com/office/drawing/2014/main" id="{CA76526F-CA4D-FC84-A9B4-74840B5D60D5}"/>
              </a:ext>
            </a:extLst>
          </p:cNvPr>
          <p:cNvPicPr/>
          <p:nvPr/>
        </p:nvPicPr>
        <p:blipFill>
          <a:blip r:embed="rId2"/>
          <a:srcRect t="10374" r="7371" b="6705"/>
          <a:stretch>
            <a:fillRect/>
          </a:stretch>
        </p:blipFill>
        <p:spPr>
          <a:xfrm>
            <a:off x="7073108" y="217234"/>
            <a:ext cx="4960883" cy="3494363"/>
          </a:xfrm>
          <a:prstGeom prst="rect">
            <a:avLst/>
          </a:prstGeom>
          <a:ln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B77823-49C2-6634-E519-AEF8A310606C}"/>
              </a:ext>
            </a:extLst>
          </p:cNvPr>
          <p:cNvSpPr txBox="1"/>
          <p:nvPr/>
        </p:nvSpPr>
        <p:spPr>
          <a:xfrm>
            <a:off x="311416" y="987774"/>
            <a:ext cx="6203686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Eli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Deeb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HP Marshall, Jack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Tarricone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organized monthly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zoom 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meetings for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InSAR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SWE retrieval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 2021 </a:t>
            </a:r>
          </a:p>
          <a:p>
            <a:pPr algn="l"/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(30+ people, 12 students/recent grads)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person meetings at different conferences (WSC, NISAR Workshop, IGARSS)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Some recent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InSAR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SWE/depth publications using SnowEx data: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Zachary </a:t>
            </a:r>
            <a:r>
              <a:rPr lang="en-US" sz="12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Hoppinen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Shadi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Oveisgharan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Hans-Peter Marshall, Ross Mower, Kelly Elder, and Carrie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Vuyovich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Snow water equivalent retrieval over Idaho – Part 2: Using L-band UAVSAR repeat-pass interferometry</a:t>
            </a:r>
            <a:r>
              <a:rPr lang="en-US" sz="1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Cryosphere, 18, 575–592, 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3" tooltip="https://urldefense.us/v3/__https://doi.org/10.5194/tc-18-575-2024__;!!PvBDto6Hs4WbVuu7!PKao0pTA31y8U9zbQIlBkJJW8cxrBRf4rM4EoiExMKD7zmE7RFmUvfuo4UMgj_YnobA_iwHovMWfkcK6ReXoPAJsS0XnnCkzJgFv$"/>
              </a:rPr>
              <a:t>https://doi.org/10.5194/tc-18-575-2024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2024</a:t>
            </a:r>
            <a:endParaRPr lang="en-US" sz="1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Shadi</a:t>
            </a:r>
            <a:r>
              <a:rPr lang="en-US" sz="1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Oveisgharan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Robert Zinke, Zachary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Hoppinen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and Hans Peter Marshall, Snow water equivalent retrieval over Idaho – Part 1: Using Sentinel-1 repeat-pass interferometry, The Cryosphere, 18, 559–574, 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4" tooltip="https://urldefense.us/v3/__https://doi.org/10.5194/tc-18-559-2024__;!!PvBDto6Hs4WbVuu7!PKao0pTA31y8U9zbQIlBkJJW8cxrBRf4rM4EoiExMKD7zmE7RFmUvfuo4UMgj_YnobA_iwHovMWfkcK6ReXoPAJsS0XnnCUgYEyO$"/>
              </a:rPr>
              <a:t>https://doi.org/10.5194/tc-18-559-2024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2024</a:t>
            </a:r>
            <a:endParaRPr lang="en-US" sz="1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Jack </a:t>
            </a:r>
            <a:r>
              <a:rPr lang="en-US" sz="12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Tarricone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Ryan W. Webb, Hans-Peter Marshall, Anne W. Nolin, and Franz J. Meyer, Estimating snow accumulation and ablation with L-band interferometric synthetic aperture radar (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InSAR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), The Cryosphere, 17, 1997–2019, 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5" tooltip="https://urldefense.us/v3/__https://doi.org/10.5194/tc-17-1997-2023__;!!PvBDto6Hs4WbVuu7!PKao0pTA31y8U9zbQIlBkJJW8cxrBRf4rM4EoiExMKD7zmE7RFmUvfuo4UMgj_YnobA_iwHovMWfkcK6ReXoPAJsS0XnnKH9CL-y$"/>
              </a:rPr>
              <a:t>https://doi.org/10.5194/tc-17-1997-2023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  <a:endParaRPr lang="en-US" sz="1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Palomaki</a:t>
            </a:r>
            <a:r>
              <a:rPr lang="en-US" sz="1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R. T. 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and Sproles, E. A., Assessment of l-band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insar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snow estimation techniques over a shallow, heterogeneous prairie snowpack, Remote Sensing of Environment, 296:113744, </a:t>
            </a:r>
            <a:r>
              <a:rPr lang="en-US" sz="1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Randall </a:t>
            </a:r>
            <a:r>
              <a:rPr lang="en-US" sz="12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Bonnell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Daniel McGrath, Jack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Tarricone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Hans-Peter Marshall, Ella Bump, Caroline Duncan, Stephanie Kampf,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Yunling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Lou, Alex Olsen-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Mikitowicz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Megan Sears, Keith Williams, Lucas Zeller, and Yang Zheng, Evaluating L-band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InSAR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Snow Water Equivalent Retrievals with Repeat Ground-Penetrating Radar and Terrestrial Lidar Surveys in Northern Colorado,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EGUsphere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6" tooltip="https://urldefense.us/v3/__https://doi.org/10.5194/egusphere-2024-236__;!!PvBDto6Hs4WbVuu7!PKao0pTA31y8U9zbQIlBkJJW8cxrBRf4rM4EoiExMKD7zmE7RFmUvfuo4UMgj_YnobA_iwHovMWfkcK6ReXoPAJsS0XnnFAQimsA$"/>
              </a:rPr>
              <a:t>https://doi.org/10.5194/egusphere-2024-236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4B1D26-6C54-CA5D-8F55-73D39714A604}"/>
              </a:ext>
            </a:extLst>
          </p:cNvPr>
          <p:cNvSpPr txBox="1"/>
          <p:nvPr/>
        </p:nvSpPr>
        <p:spPr>
          <a:xfrm>
            <a:off x="63797" y="160971"/>
            <a:ext cx="69962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NASA L-Band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InSAR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SWE Working Group</a:t>
            </a: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6CCFF79-30A0-356E-08A3-D09A3959B4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6513" y="3711597"/>
            <a:ext cx="4654072" cy="299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774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B43DDB3-79CE-A02C-5FB1-716613EC79AE}"/>
              </a:ext>
            </a:extLst>
          </p:cNvPr>
          <p:cNvSpPr txBox="1"/>
          <p:nvPr/>
        </p:nvSpPr>
        <p:spPr>
          <a:xfrm>
            <a:off x="229541" y="4715481"/>
            <a:ext cx="740569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Retrieved snow depth change using UAVSAR shows a very good agreement with LIDAR over flat 5km x 5 km region on Grand Mesa with dry snow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Motivated the time series SnowEx campaign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Airborne Lidar flights aligned with UAVSAR overflights, allowing direct comparison of depth 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Marshall, H.P.,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Deeb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E., Forster, R.,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Vuyovich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C., Elder, K.,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Hiemstra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C., and Lund, J. (2021). L-band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InSAR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depth retrieval during the NASA SnowEx 2020 Campaign: Grand Mesa, Colorado.  IGARSS, DOI:10.1109/IGARSS47720.2021.9553852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F5DAF0-2F5D-2373-DD2D-4548B50B3286}"/>
              </a:ext>
            </a:extLst>
          </p:cNvPr>
          <p:cNvSpPr txBox="1"/>
          <p:nvPr/>
        </p:nvSpPr>
        <p:spPr>
          <a:xfrm>
            <a:off x="1456284" y="76132"/>
            <a:ext cx="927943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InSAR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Working Group Findings: UAVSAR over Grand Mesa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HP Marshall et al, IGARSS 2021</a:t>
            </a:r>
            <a:endParaRPr lang="en-US" sz="1400" b="1" u="sng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comparison of a map of a mountain&#10;&#10;Description automatically generated with medium confidence">
            <a:extLst>
              <a:ext uri="{FF2B5EF4-FFF2-40B4-BE49-F238E27FC236}">
                <a16:creationId xmlns:a16="http://schemas.microsoft.com/office/drawing/2014/main" id="{F38495B0-DD84-849F-2740-8766EA911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71" y="987069"/>
            <a:ext cx="8065703" cy="3442677"/>
          </a:xfrm>
          <a:prstGeom prst="rect">
            <a:avLst/>
          </a:prstGeom>
        </p:spPr>
      </p:pic>
      <p:pic>
        <p:nvPicPr>
          <p:cNvPr id="7" name="Picture 6" descr="A diagram of a red line&#10;&#10;Description automatically generated">
            <a:extLst>
              <a:ext uri="{FF2B5EF4-FFF2-40B4-BE49-F238E27FC236}">
                <a16:creationId xmlns:a16="http://schemas.microsoft.com/office/drawing/2014/main" id="{F0A2FC1E-91BB-9577-FF96-8EE0B5827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552" y="3714999"/>
            <a:ext cx="4083446" cy="3062585"/>
          </a:xfrm>
          <a:prstGeom prst="rect">
            <a:avLst/>
          </a:prstGeom>
        </p:spPr>
      </p:pic>
      <p:pic>
        <p:nvPicPr>
          <p:cNvPr id="10" name="Picture 9" descr="A person standing in the snow&#10;&#10;Description automatically generated">
            <a:extLst>
              <a:ext uri="{FF2B5EF4-FFF2-40B4-BE49-F238E27FC236}">
                <a16:creationId xmlns:a16="http://schemas.microsoft.com/office/drawing/2014/main" id="{CB91BFF6-9775-A6B4-CA3E-BCF61403F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9700" y="699225"/>
            <a:ext cx="234315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841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A573D4-F60F-950B-4725-778759E3E652}"/>
              </a:ext>
            </a:extLst>
          </p:cNvPr>
          <p:cNvSpPr txBox="1"/>
          <p:nvPr/>
        </p:nvSpPr>
        <p:spPr>
          <a:xfrm>
            <a:off x="6489617" y="5980393"/>
            <a:ext cx="56565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TLS ΔSWE retrievals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(first column)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UAVSAR ΔSWE retrievals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(second column)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overlaid on a shaded relief raster, and pixel-wise comparison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(third column)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Rows organized by date/field site.</a:t>
            </a:r>
          </a:p>
        </p:txBody>
      </p:sp>
      <p:pic>
        <p:nvPicPr>
          <p:cNvPr id="3" name="Picture 2" descr="A collage of images of a person's leg&#10;&#10;Description automatically generated">
            <a:extLst>
              <a:ext uri="{FF2B5EF4-FFF2-40B4-BE49-F238E27FC236}">
                <a16:creationId xmlns:a16="http://schemas.microsoft.com/office/drawing/2014/main" id="{8E9E3E62-81D8-743F-D3B8-A2BE3936DB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9" r="10540" b="1991"/>
          <a:stretch/>
        </p:blipFill>
        <p:spPr>
          <a:xfrm>
            <a:off x="6639388" y="830483"/>
            <a:ext cx="5357037" cy="51970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151965-CBEE-5E81-97D5-5A37776879CA}"/>
              </a:ext>
            </a:extLst>
          </p:cNvPr>
          <p:cNvSpPr txBox="1"/>
          <p:nvPr/>
        </p:nvSpPr>
        <p:spPr>
          <a:xfrm>
            <a:off x="106134" y="997064"/>
            <a:ext cx="6098058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Right figure; UAVSAR vs TLS (Terrestrial Lidar Scan)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UAVSAR and TLS ΔSWE retrievals exhibit similar spatial patterns and ΔSWE magnitudes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Correlation: 0.72, RMSE = 19 mm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Poor UAVSAR coherence for 3–23 February 2021 – unwrapping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Below figure; UAVSAR vs GPR (Ground penetrating Radar)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ΔSWE retrieval comparison: Large spread, but absolute difference in medians = 2 mm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ΔSWE retrieval accuracy degrades at lower coherence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screenshot of a graph&#10;&#10;Description automatically generated">
            <a:extLst>
              <a:ext uri="{FF2B5EF4-FFF2-40B4-BE49-F238E27FC236}">
                <a16:creationId xmlns:a16="http://schemas.microsoft.com/office/drawing/2014/main" id="{C392514A-3692-CA62-6867-74E76C976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68" y="3551216"/>
            <a:ext cx="5235817" cy="25940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7490B7-E0C5-2AAB-D545-165DCADEC407}"/>
              </a:ext>
            </a:extLst>
          </p:cNvPr>
          <p:cNvSpPr txBox="1"/>
          <p:nvPr/>
        </p:nvSpPr>
        <p:spPr>
          <a:xfrm>
            <a:off x="332366" y="6145223"/>
            <a:ext cx="587182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Figure: (a)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UAVSAR ΔSWE retrievals vs. GPR ΔSWE retrievals. Box plot distributions of UAVSAR and GPR ΔSWE retrievals for the 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(b)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2020 and 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(c)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2021 seasons.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67044D-0194-81C8-F617-9E84B69EA298}"/>
              </a:ext>
            </a:extLst>
          </p:cNvPr>
          <p:cNvSpPr txBox="1"/>
          <p:nvPr/>
        </p:nvSpPr>
        <p:spPr>
          <a:xfrm>
            <a:off x="609907" y="87615"/>
            <a:ext cx="1018495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InSAR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Working Group Findings: UAVSAR over Northern Colorado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Randall </a:t>
            </a:r>
            <a:r>
              <a:rPr lang="en-US" sz="14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Bonnell</a:t>
            </a:r>
            <a:r>
              <a:rPr lang="en-US" sz="1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b="1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EGUsphere</a:t>
            </a:r>
            <a:r>
              <a:rPr lang="en-US" sz="1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2024</a:t>
            </a:r>
            <a:endParaRPr lang="en-US" sz="1400" b="1" u="sng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846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9CC7CF-0F98-40C4-D0B6-A4DE3856958A}"/>
              </a:ext>
            </a:extLst>
          </p:cNvPr>
          <p:cNvSpPr txBox="1"/>
          <p:nvPr/>
        </p:nvSpPr>
        <p:spPr>
          <a:xfrm>
            <a:off x="6096000" y="5924562"/>
            <a:ext cx="6096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dirty="0">
                <a:effectLst/>
              </a:rPr>
              <a:t>(a) </a:t>
            </a:r>
            <a:r>
              <a:rPr lang="en-US" sz="1400" dirty="0" err="1">
                <a:effectLst/>
              </a:rPr>
              <a:t>InSAR</a:t>
            </a:r>
            <a:r>
              <a:rPr lang="en-US" sz="1400" dirty="0">
                <a:effectLst/>
              </a:rPr>
              <a:t> </a:t>
            </a:r>
            <a:r>
              <a:rPr lang="en-US" sz="1400" dirty="0">
                <a:effectLst/>
                <a:latin typeface="Symbol" pitchFamily="2" charset="2"/>
              </a:rPr>
              <a:t>D</a:t>
            </a:r>
            <a:r>
              <a:rPr lang="en-US" sz="1400" dirty="0">
                <a:effectLst/>
              </a:rPr>
              <a:t>SWE between 19 and 26 February aggregated to the 30 m Landsat resolution. </a:t>
            </a:r>
            <a:r>
              <a:rPr lang="en-US" sz="1400" b="0" dirty="0">
                <a:effectLst/>
              </a:rPr>
              <a:t>(b) </a:t>
            </a:r>
            <a:r>
              <a:rPr lang="en-US" sz="1400" dirty="0">
                <a:effectLst/>
              </a:rPr>
              <a:t>The Landsat </a:t>
            </a:r>
            <a:r>
              <a:rPr lang="en-US" sz="1400" dirty="0" err="1">
                <a:effectLst/>
                <a:latin typeface="Symbol" pitchFamily="2" charset="2"/>
              </a:rPr>
              <a:t>D</a:t>
            </a:r>
            <a:r>
              <a:rPr lang="en-US" sz="1400" dirty="0" err="1">
                <a:effectLst/>
              </a:rPr>
              <a:t>fSCA</a:t>
            </a:r>
            <a:r>
              <a:rPr lang="en-US" sz="1400" dirty="0">
                <a:effectLst/>
              </a:rPr>
              <a:t> between 18 February and 5 March. The color scale for panel </a:t>
            </a:r>
            <a:r>
              <a:rPr lang="en-US" sz="1400" b="0" dirty="0">
                <a:effectLst/>
              </a:rPr>
              <a:t>(a) </a:t>
            </a:r>
            <a:r>
              <a:rPr lang="en-US" sz="1400" dirty="0">
                <a:effectLst/>
              </a:rPr>
              <a:t>was changed to −5 to 5 cm to exemplify the patterns. </a:t>
            </a:r>
            <a:endParaRPr lang="en-US" sz="1400" dirty="0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3BBF373F-BC06-6CA2-BB23-326A15EAC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74432"/>
            <a:ext cx="6044565" cy="48501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4660A9-170C-B04A-43C4-95BFCF7314A9}"/>
              </a:ext>
            </a:extLst>
          </p:cNvPr>
          <p:cNvSpPr txBox="1"/>
          <p:nvPr/>
        </p:nvSpPr>
        <p:spPr>
          <a:xfrm>
            <a:off x="767253" y="0"/>
            <a:ext cx="1065749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InSAR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Working Group Findings: UAVSAR over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Jemez Mountains, NM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Jack </a:t>
            </a:r>
            <a:r>
              <a:rPr lang="en-US" sz="1400" b="1" u="sng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Tarricone</a:t>
            </a:r>
            <a:r>
              <a:rPr lang="en-US" sz="1400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al, The Cryosphere 2023</a:t>
            </a:r>
            <a:endParaRPr lang="en-US" sz="1400" b="1" u="sng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CA433B0-25E3-FB2D-199D-009DC9EF9E26}"/>
              </a:ext>
            </a:extLst>
          </p:cNvPr>
          <p:cNvSpPr txBox="1">
            <a:spLocks/>
          </p:cNvSpPr>
          <p:nvPr/>
        </p:nvSpPr>
        <p:spPr>
          <a:xfrm>
            <a:off x="767253" y="2165421"/>
            <a:ext cx="4338555" cy="345690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SWE loss and gain can be estimated within the same radar swath</a:t>
            </a:r>
          </a:p>
          <a:p>
            <a:pPr marL="342900" indent="-342900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Morning (~9 AM) acquisitions held coherence and provided reasonable ΔSWE results</a:t>
            </a:r>
          </a:p>
          <a:p>
            <a:pPr marL="342900" indent="-342900"/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InSAR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SWE loss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visually similar to Landsat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fSCA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loss patterns </a:t>
            </a:r>
          </a:p>
        </p:txBody>
      </p:sp>
    </p:spTree>
    <p:extLst>
      <p:ext uri="{BB962C8B-B14F-4D97-AF65-F5344CB8AC3E}">
        <p14:creationId xmlns:p14="http://schemas.microsoft.com/office/powerpoint/2010/main" val="654826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E9141F2D-2BCC-8F84-975E-559FB7AF35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50"/>
          <a:stretch/>
        </p:blipFill>
        <p:spPr bwMode="auto">
          <a:xfrm>
            <a:off x="4131863" y="1702528"/>
            <a:ext cx="7070925" cy="225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473694-0C5F-930E-B956-3F2A3A37A9DA}"/>
              </a:ext>
            </a:extLst>
          </p:cNvPr>
          <p:cNvSpPr txBox="1"/>
          <p:nvPr/>
        </p:nvSpPr>
        <p:spPr>
          <a:xfrm>
            <a:off x="152127" y="4163094"/>
            <a:ext cx="37142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UAVSAR </a:t>
            </a:r>
            <a:r>
              <a:rPr lang="en-US" dirty="0"/>
              <a:t>retrieved SWE</a:t>
            </a:r>
            <a:r>
              <a:rPr lang="en-US" b="1" dirty="0"/>
              <a:t> vs. SNOWMODEL </a:t>
            </a:r>
            <a:r>
              <a:rPr lang="en-US" dirty="0"/>
              <a:t>(RMSD = </a:t>
            </a:r>
            <a:r>
              <a:rPr lang="en-US" b="1" dirty="0"/>
              <a:t>0.023</a:t>
            </a:r>
            <a:r>
              <a:rPr lang="en-US" dirty="0"/>
              <a:t>m, r= </a:t>
            </a:r>
            <a:r>
              <a:rPr lang="en-US" b="1" dirty="0"/>
              <a:t>0.60</a:t>
            </a:r>
            <a:r>
              <a:rPr lang="en-US" dirty="0"/>
              <a:t>, n = 3e6)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Best </a:t>
            </a:r>
            <a:r>
              <a:rPr lang="en-US" dirty="0"/>
              <a:t>performance in </a:t>
            </a:r>
            <a:r>
              <a:rPr lang="en-US" b="1" dirty="0"/>
              <a:t>high elevation, dry snow regions</a:t>
            </a:r>
            <a:endParaRPr lang="en-US" dirty="0"/>
          </a:p>
          <a:p>
            <a:endParaRPr lang="en-US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1A79A7D0-4668-30D7-E4B0-7CC103219D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484" b="68938"/>
          <a:stretch/>
        </p:blipFill>
        <p:spPr>
          <a:xfrm>
            <a:off x="3764219" y="4240535"/>
            <a:ext cx="5297037" cy="2219500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9BF4A362-5902-56F8-4EFA-B938550B29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846" t="31999"/>
          <a:stretch/>
        </p:blipFill>
        <p:spPr>
          <a:xfrm>
            <a:off x="9125200" y="4024497"/>
            <a:ext cx="2887383" cy="2833503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139140D4-5038-12B1-BA46-968A311878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" t="32000" r="93481"/>
          <a:stretch/>
        </p:blipFill>
        <p:spPr>
          <a:xfrm>
            <a:off x="8971536" y="4027111"/>
            <a:ext cx="382669" cy="28335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083984-152C-8ECF-42A1-393A255EF01B}"/>
              </a:ext>
            </a:extLst>
          </p:cNvPr>
          <p:cNvSpPr txBox="1"/>
          <p:nvPr/>
        </p:nvSpPr>
        <p:spPr>
          <a:xfrm>
            <a:off x="16004" y="2437190"/>
            <a:ext cx="37482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UAVSAR retrieved snow depths vs in situ </a:t>
            </a:r>
            <a:r>
              <a:rPr lang="en-US" dirty="0"/>
              <a:t>(RMSE = 0.1m, r = </a:t>
            </a:r>
            <a:r>
              <a:rPr lang="en-US" b="1" dirty="0"/>
              <a:t>0.80</a:t>
            </a:r>
            <a:r>
              <a:rPr lang="en-US" dirty="0"/>
              <a:t>, n = 64)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C0B92DF-A5DF-FFA9-B676-2CE637129985}"/>
              </a:ext>
            </a:extLst>
          </p:cNvPr>
          <p:cNvSpPr/>
          <p:nvPr/>
        </p:nvSpPr>
        <p:spPr>
          <a:xfrm>
            <a:off x="5242506" y="5504544"/>
            <a:ext cx="511874" cy="44969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D9E43CC-2FF2-3CEB-3CC3-1F7D965E8883}"/>
              </a:ext>
            </a:extLst>
          </p:cNvPr>
          <p:cNvSpPr>
            <a:spLocks noChangeAspect="1"/>
          </p:cNvSpPr>
          <p:nvPr/>
        </p:nvSpPr>
        <p:spPr>
          <a:xfrm>
            <a:off x="9695941" y="6060929"/>
            <a:ext cx="409499" cy="35975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F2276DA-9B4E-3DF5-132D-E35598CAE32A}"/>
              </a:ext>
            </a:extLst>
          </p:cNvPr>
          <p:cNvSpPr>
            <a:spLocks noChangeAspect="1"/>
          </p:cNvSpPr>
          <p:nvPr/>
        </p:nvSpPr>
        <p:spPr>
          <a:xfrm>
            <a:off x="9724801" y="4743508"/>
            <a:ext cx="409499" cy="35975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FC38F3E-2B97-5B4F-DEF5-FD07921CE640}"/>
              </a:ext>
            </a:extLst>
          </p:cNvPr>
          <p:cNvSpPr>
            <a:spLocks noChangeAspect="1"/>
          </p:cNvSpPr>
          <p:nvPr/>
        </p:nvSpPr>
        <p:spPr>
          <a:xfrm>
            <a:off x="10873153" y="5572846"/>
            <a:ext cx="409499" cy="359754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0EB8DC5-DAB4-7B37-25F1-51CB6E053E88}"/>
              </a:ext>
            </a:extLst>
          </p:cNvPr>
          <p:cNvSpPr>
            <a:spLocks noChangeAspect="1"/>
          </p:cNvSpPr>
          <p:nvPr/>
        </p:nvSpPr>
        <p:spPr>
          <a:xfrm>
            <a:off x="10971149" y="4199131"/>
            <a:ext cx="409499" cy="359754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6964690-0BDD-3BE5-BF3B-6248C90C8105}"/>
              </a:ext>
            </a:extLst>
          </p:cNvPr>
          <p:cNvSpPr/>
          <p:nvPr/>
        </p:nvSpPr>
        <p:spPr>
          <a:xfrm>
            <a:off x="7395253" y="4621429"/>
            <a:ext cx="511874" cy="449692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DEBA98-65C6-6D49-5447-C11799DEDCD1}"/>
              </a:ext>
            </a:extLst>
          </p:cNvPr>
          <p:cNvSpPr txBox="1"/>
          <p:nvPr/>
        </p:nvSpPr>
        <p:spPr>
          <a:xfrm>
            <a:off x="0" y="48506"/>
            <a:ext cx="1206532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InSAR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Working Group Findings: UAVSAR over Idaho</a:t>
            </a:r>
          </a:p>
          <a:p>
            <a:pPr algn="ctr"/>
            <a:r>
              <a:rPr lang="en-US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Zach </a:t>
            </a:r>
            <a:r>
              <a:rPr lang="en-US" sz="1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Hoppinen</a:t>
            </a:r>
            <a:r>
              <a:rPr lang="en-US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al, The Cryosphere 2024</a:t>
            </a:r>
          </a:p>
        </p:txBody>
      </p:sp>
    </p:spTree>
    <p:extLst>
      <p:ext uri="{BB962C8B-B14F-4D97-AF65-F5344CB8AC3E}">
        <p14:creationId xmlns:p14="http://schemas.microsoft.com/office/powerpoint/2010/main" val="2146644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blue dots&#10;&#10;Description automatically generated">
            <a:extLst>
              <a:ext uri="{FF2B5EF4-FFF2-40B4-BE49-F238E27FC236}">
                <a16:creationId xmlns:a16="http://schemas.microsoft.com/office/drawing/2014/main" id="{2D0996E6-C0A7-7A02-DB31-654060963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8031" y="892574"/>
            <a:ext cx="2050306" cy="16539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066B6C8-DEB8-3C2A-1A7D-C926B9C3CA96}"/>
              </a:ext>
            </a:extLst>
          </p:cNvPr>
          <p:cNvGrpSpPr/>
          <p:nvPr/>
        </p:nvGrpSpPr>
        <p:grpSpPr>
          <a:xfrm>
            <a:off x="0" y="892574"/>
            <a:ext cx="4822824" cy="1872660"/>
            <a:chOff x="0" y="892574"/>
            <a:chExt cx="4822824" cy="1872660"/>
          </a:xfrm>
        </p:grpSpPr>
        <p:pic>
          <p:nvPicPr>
            <p:cNvPr id="4" name="Picture 3" descr="A blue and yellow map&#10;&#10;Description automatically generated">
              <a:extLst>
                <a:ext uri="{FF2B5EF4-FFF2-40B4-BE49-F238E27FC236}">
                  <a16:creationId xmlns:a16="http://schemas.microsoft.com/office/drawing/2014/main" id="{1C09C719-D6D7-BC67-FA87-4831E0D30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892574"/>
              <a:ext cx="2382520" cy="1869213"/>
            </a:xfrm>
            <a:prstGeom prst="rect">
              <a:avLst/>
            </a:prstGeom>
          </p:spPr>
        </p:pic>
        <p:pic>
          <p:nvPicPr>
            <p:cNvPr id="5" name="Picture 4" descr="A blue and yellow image of a rock&#10;&#10;Description automatically generated">
              <a:extLst>
                <a:ext uri="{FF2B5EF4-FFF2-40B4-BE49-F238E27FC236}">
                  <a16:creationId xmlns:a16="http://schemas.microsoft.com/office/drawing/2014/main" id="{D3A34201-0B0B-9997-6BA8-59E321943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0305" y="892574"/>
              <a:ext cx="2382519" cy="187266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9C07E32-A7D6-2FFA-5D23-F0BB82CEF3A3}"/>
              </a:ext>
            </a:extLst>
          </p:cNvPr>
          <p:cNvSpPr txBox="1"/>
          <p:nvPr/>
        </p:nvSpPr>
        <p:spPr>
          <a:xfrm>
            <a:off x="8894281" y="5289506"/>
            <a:ext cx="3002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SWE = </a:t>
            </a:r>
            <a:r>
              <a:rPr lang="en-US" sz="1600" dirty="0">
                <a:latin typeface="Symbol" pitchFamily="2" charset="2"/>
                <a:cs typeface="Calibri" panose="020F0502020204030204" pitchFamily="34" charset="0"/>
              </a:rPr>
              <a:t>SD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SWE at LIDAR dates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Very good resemblance and correlation between LIDAR snow depth and Sentinel SWE.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6ADA870-4220-5213-758F-9555C9B5E9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247872"/>
              </p:ext>
            </p:extLst>
          </p:nvPr>
        </p:nvGraphicFramePr>
        <p:xfrm>
          <a:off x="5155561" y="4629620"/>
          <a:ext cx="376305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2981">
                  <a:extLst>
                    <a:ext uri="{9D8B030D-6E8A-4147-A177-3AD203B41FA5}">
                      <a16:colId xmlns:a16="http://schemas.microsoft.com/office/drawing/2014/main" val="1113956498"/>
                    </a:ext>
                  </a:extLst>
                </a:gridCol>
                <a:gridCol w="1136822">
                  <a:extLst>
                    <a:ext uri="{9D8B030D-6E8A-4147-A177-3AD203B41FA5}">
                      <a16:colId xmlns:a16="http://schemas.microsoft.com/office/drawing/2014/main" val="1388687386"/>
                    </a:ext>
                  </a:extLst>
                </a:gridCol>
                <a:gridCol w="1013255">
                  <a:extLst>
                    <a:ext uri="{9D8B030D-6E8A-4147-A177-3AD203B41FA5}">
                      <a16:colId xmlns:a16="http://schemas.microsoft.com/office/drawing/2014/main" val="24061950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LIDAR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Correlation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5566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Basin Summit (BS)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02-19-2020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1876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Basin Summit (BS)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03-15-2021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7192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Mores Creek (MC)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02-09-2020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0.66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0304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Mores Creek (MC)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03-15-2021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831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Dry Creek (DC)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02-19-2020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275675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49133EED-9574-0428-D89F-56D2525F0435}"/>
              </a:ext>
            </a:extLst>
          </p:cNvPr>
          <p:cNvGrpSpPr/>
          <p:nvPr/>
        </p:nvGrpSpPr>
        <p:grpSpPr>
          <a:xfrm>
            <a:off x="0" y="2937058"/>
            <a:ext cx="4862830" cy="1844675"/>
            <a:chOff x="0" y="2937058"/>
            <a:chExt cx="4862830" cy="1844675"/>
          </a:xfrm>
        </p:grpSpPr>
        <p:pic>
          <p:nvPicPr>
            <p:cNvPr id="9" name="Picture 8" descr="A blue and yellow square with white text&#10;&#10;Description automatically generated">
              <a:extLst>
                <a:ext uri="{FF2B5EF4-FFF2-40B4-BE49-F238E27FC236}">
                  <a16:creationId xmlns:a16="http://schemas.microsoft.com/office/drawing/2014/main" id="{51F60869-A604-48FF-A207-56A666DDE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82520" y="2937058"/>
              <a:ext cx="2480310" cy="1844675"/>
            </a:xfrm>
            <a:prstGeom prst="rect">
              <a:avLst/>
            </a:prstGeom>
          </p:spPr>
        </p:pic>
        <p:pic>
          <p:nvPicPr>
            <p:cNvPr id="10" name="Picture 9" descr="A close-up of a snow depth&#10;&#10;Description automatically generated">
              <a:extLst>
                <a:ext uri="{FF2B5EF4-FFF2-40B4-BE49-F238E27FC236}">
                  <a16:creationId xmlns:a16="http://schemas.microsoft.com/office/drawing/2014/main" id="{0C2FACC8-0353-4817-333A-C7845657F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2937058"/>
              <a:ext cx="2382520" cy="184467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B58F6C2-E979-622E-A955-00F598A493E1}"/>
              </a:ext>
            </a:extLst>
          </p:cNvPr>
          <p:cNvGrpSpPr/>
          <p:nvPr/>
        </p:nvGrpSpPr>
        <p:grpSpPr>
          <a:xfrm>
            <a:off x="0" y="5013325"/>
            <a:ext cx="4880610" cy="1844675"/>
            <a:chOff x="0" y="5013325"/>
            <a:chExt cx="4880610" cy="1844675"/>
          </a:xfrm>
        </p:grpSpPr>
        <p:pic>
          <p:nvPicPr>
            <p:cNvPr id="12" name="Picture 11" descr="A close-up of a map&#10;&#10;Description automatically generated">
              <a:extLst>
                <a:ext uri="{FF2B5EF4-FFF2-40B4-BE49-F238E27FC236}">
                  <a16:creationId xmlns:a16="http://schemas.microsoft.com/office/drawing/2014/main" id="{18D7B72B-5311-AD2C-F17B-CC7D65143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5013325"/>
              <a:ext cx="2382520" cy="1844675"/>
            </a:xfrm>
            <a:prstGeom prst="rect">
              <a:avLst/>
            </a:prstGeom>
          </p:spPr>
        </p:pic>
        <p:pic>
          <p:nvPicPr>
            <p:cNvPr id="13" name="Picture 12" descr="A blue and yellow map&#10;&#10;Description automatically generated">
              <a:extLst>
                <a:ext uri="{FF2B5EF4-FFF2-40B4-BE49-F238E27FC236}">
                  <a16:creationId xmlns:a16="http://schemas.microsoft.com/office/drawing/2014/main" id="{3860702C-0684-1266-25AD-6768D903A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82520" y="5013325"/>
              <a:ext cx="2498090" cy="1844675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C47F619-9079-0AA7-BAC8-38C65A6AF920}"/>
              </a:ext>
            </a:extLst>
          </p:cNvPr>
          <p:cNvSpPr txBox="1"/>
          <p:nvPr/>
        </p:nvSpPr>
        <p:spPr>
          <a:xfrm>
            <a:off x="4921430" y="3101833"/>
            <a:ext cx="343899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SWE = </a:t>
            </a:r>
            <a:r>
              <a:rPr lang="en-US" sz="1400" dirty="0">
                <a:latin typeface="Symbol" pitchFamily="2" charset="2"/>
                <a:cs typeface="Calibri" panose="020F0502020204030204" pitchFamily="34" charset="0"/>
              </a:rPr>
              <a:t>SD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SWE for in situ stations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9 </a:t>
            </a:r>
            <a:r>
              <a:rPr lang="en-US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stations, with total SWE error &lt; 2 cm for the entire time series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r>
              <a:rPr lang="en-US" sz="1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stations, with total SWE error &gt; 2 cm but </a:t>
            </a:r>
            <a:r>
              <a:rPr lang="en-US" sz="1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similar pattern </a:t>
            </a: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C38B25-58BC-F9B0-07C0-48307233DBB3}"/>
              </a:ext>
            </a:extLst>
          </p:cNvPr>
          <p:cNvSpPr txBox="1"/>
          <p:nvPr/>
        </p:nvSpPr>
        <p:spPr>
          <a:xfrm>
            <a:off x="7377709" y="850404"/>
            <a:ext cx="491441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SnowEx Coordination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Sentinel-1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6-days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revisit over Idaho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Closest to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NISAR time series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240km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covers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32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in situ stations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Continuous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time series for the entire winter (12/1 to 3/31)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The correlation between Sentinel-1 and In Situ </a:t>
            </a:r>
            <a:r>
              <a:rPr lang="en-US" sz="1400" dirty="0">
                <a:latin typeface="Symbol" pitchFamily="2" charset="2"/>
                <a:cs typeface="Calibri" panose="020F0502020204030204" pitchFamily="34" charset="0"/>
              </a:rPr>
              <a:t>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SWE is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0.8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and the RMSE error is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0.93cm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EBB73C-DF54-2767-0FFF-4CC0258256C1}"/>
              </a:ext>
            </a:extLst>
          </p:cNvPr>
          <p:cNvSpPr txBox="1"/>
          <p:nvPr/>
        </p:nvSpPr>
        <p:spPr>
          <a:xfrm>
            <a:off x="0" y="48506"/>
            <a:ext cx="1206532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InSAR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Working Group Findings: Sentinel-1 C-band Time Series over Idaho</a:t>
            </a:r>
          </a:p>
          <a:p>
            <a:pPr algn="ctr"/>
            <a:r>
              <a:rPr lang="en-US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Shadi</a:t>
            </a:r>
            <a:r>
              <a:rPr lang="en-US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Oveisgharan</a:t>
            </a:r>
            <a:r>
              <a:rPr lang="en-US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al, The Cryosphere 2024</a:t>
            </a:r>
          </a:p>
        </p:txBody>
      </p:sp>
      <p:pic>
        <p:nvPicPr>
          <p:cNvPr id="16" name="Picture 15" descr="A graph with numbers and a line&#10;&#10;Description automatically generated">
            <a:extLst>
              <a:ext uri="{FF2B5EF4-FFF2-40B4-BE49-F238E27FC236}">
                <a16:creationId xmlns:a16="http://schemas.microsoft.com/office/drawing/2014/main" id="{1362D4DD-4F8E-AA66-DF2A-65489B0C53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3012" y="3016974"/>
            <a:ext cx="1796488" cy="1469854"/>
          </a:xfrm>
          <a:prstGeom prst="rect">
            <a:avLst/>
          </a:prstGeom>
        </p:spPr>
      </p:pic>
      <p:pic>
        <p:nvPicPr>
          <p:cNvPr id="28" name="Picture 27" descr="A graph of a graph with numbers and symbols&#10;&#10;Description automatically generated">
            <a:extLst>
              <a:ext uri="{FF2B5EF4-FFF2-40B4-BE49-F238E27FC236}">
                <a16:creationId xmlns:a16="http://schemas.microsoft.com/office/drawing/2014/main" id="{DF20048A-9B8F-3384-4689-6AA02C2144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95512" y="3073030"/>
            <a:ext cx="1796488" cy="143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346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12942</TotalTime>
  <Words>3085</Words>
  <Application>Microsoft Macintosh PowerPoint</Application>
  <PresentationFormat>Widescreen</PresentationFormat>
  <Paragraphs>450</Paragraphs>
  <Slides>25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Aptos</vt:lpstr>
      <vt:lpstr>Aptos Display</vt:lpstr>
      <vt:lpstr>Arial</vt:lpstr>
      <vt:lpstr>Arial Narrow</vt:lpstr>
      <vt:lpstr>Calibri</vt:lpstr>
      <vt:lpstr>Cambria Math</vt:lpstr>
      <vt:lpstr>Poppins</vt:lpstr>
      <vt:lpstr>Roboto</vt:lpstr>
      <vt:lpstr>Symbol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NISAR Science and Applications Understanding Climate, Carbon, and Catastrophic Change Resource Management</vt:lpstr>
      <vt:lpstr>NISAR Status</vt:lpstr>
      <vt:lpstr>NISAR Science Observation Summary</vt:lpstr>
      <vt:lpstr>NISAR Science Data Analysis and Archive Approach</vt:lpstr>
      <vt:lpstr>InSAR products from NISAR</vt:lpstr>
      <vt:lpstr>NISAR for Snow Community</vt:lpstr>
      <vt:lpstr>NISAR is almost here…</vt:lpstr>
      <vt:lpstr>PowerPoint Presentation</vt:lpstr>
      <vt:lpstr>L-band InSAR ΔSWE retrievals in shallow, variable  prairie snow (Palomaki and Sproles, 2023, RSE )</vt:lpstr>
      <vt:lpstr>Planned joint L/S band observations for one 12-day orbit cycle </vt:lpstr>
      <vt:lpstr>NISAR Observation plan</vt:lpstr>
      <vt:lpstr>Geocoded Single Look Complex from NISAR</vt:lpstr>
      <vt:lpstr>RSLC Specification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Oveisgharan, Shadi (US 334H)</dc:creator>
  <cp:lastModifiedBy>Oveisgharan, Shadi (US 334H)</cp:lastModifiedBy>
  <cp:revision>102</cp:revision>
  <dcterms:created xsi:type="dcterms:W3CDTF">2024-06-14T23:28:12Z</dcterms:created>
  <dcterms:modified xsi:type="dcterms:W3CDTF">2024-08-14T02:17:00Z</dcterms:modified>
</cp:coreProperties>
</file>