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8" r:id="rId2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EF8"/>
    <a:srgbClr val="B4E3D3"/>
    <a:srgbClr val="FFDDC6"/>
    <a:srgbClr val="FFDD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694"/>
  </p:normalViewPr>
  <p:slideViewPr>
    <p:cSldViewPr snapToGrid="0" snapToObjects="1">
      <p:cViewPr>
        <p:scale>
          <a:sx n="100" d="100"/>
          <a:sy n="100" d="100"/>
        </p:scale>
        <p:origin x="143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3157A-9303-2741-B1BE-2B08728DD3A4}" type="datetimeFigureOut">
              <a:rPr lang="en-US" smtClean="0"/>
              <a:t>9/7/20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9AD11-CF43-BA4E-A128-DC0024129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17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AD11-CF43-BA4E-A128-DC00241294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7B36-FE2C-664E-8D8F-CC0FBC015A43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CAB-BF70-8246-B1C8-947852084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2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7B36-FE2C-664E-8D8F-CC0FBC015A43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CAB-BF70-8246-B1C8-947852084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3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7B36-FE2C-664E-8D8F-CC0FBC015A43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CAB-BF70-8246-B1C8-947852084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4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7B36-FE2C-664E-8D8F-CC0FBC015A43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CAB-BF70-8246-B1C8-947852084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9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7B36-FE2C-664E-8D8F-CC0FBC015A43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CAB-BF70-8246-B1C8-947852084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53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7B36-FE2C-664E-8D8F-CC0FBC015A43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CAB-BF70-8246-B1C8-947852084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1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7B36-FE2C-664E-8D8F-CC0FBC015A43}" type="datetimeFigureOut">
              <a:rPr lang="en-US" smtClean="0"/>
              <a:t>9/7/20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CAB-BF70-8246-B1C8-947852084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4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7B36-FE2C-664E-8D8F-CC0FBC015A43}" type="datetimeFigureOut">
              <a:rPr lang="en-US" smtClean="0"/>
              <a:t>9/7/20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CAB-BF70-8246-B1C8-947852084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5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7B36-FE2C-664E-8D8F-CC0FBC015A43}" type="datetimeFigureOut">
              <a:rPr lang="en-US" smtClean="0"/>
              <a:t>9/7/20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CAB-BF70-8246-B1C8-947852084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7B36-FE2C-664E-8D8F-CC0FBC015A43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CAB-BF70-8246-B1C8-947852084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17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7B36-FE2C-664E-8D8F-CC0FBC015A43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CAB-BF70-8246-B1C8-947852084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1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7B36-FE2C-664E-8D8F-CC0FBC015A43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A4CAB-BF70-8246-B1C8-947852084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0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emf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E6FD-864A-0F4B-ACE5-E3FEBD784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1709" y="-199876"/>
            <a:ext cx="11047431" cy="1218796"/>
          </a:xfrm>
        </p:spPr>
        <p:txBody>
          <a:bodyPr>
            <a:noAutofit/>
          </a:bodyPr>
          <a:lstStyle/>
          <a:p>
            <a:r>
              <a:rPr lang="en-US" sz="2880" dirty="0">
                <a:latin typeface="Helvetica" pitchFamily="2" charset="0"/>
              </a:rPr>
              <a:t>SnowEx 2020 Field Campaign at Sagehen Creek Field Station, CA		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B0B6F-20CC-0440-8292-27057F6F62F6}"/>
              </a:ext>
            </a:extLst>
          </p:cNvPr>
          <p:cNvSpPr/>
          <p:nvPr/>
        </p:nvSpPr>
        <p:spPr>
          <a:xfrm>
            <a:off x="4084672" y="505672"/>
            <a:ext cx="6118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Jack Tarricone &amp; Anne Nolin</a:t>
            </a:r>
            <a:r>
              <a:rPr lang="en-US" i="1" dirty="0">
                <a:latin typeface="Helvetica" pitchFamily="2" charset="0"/>
              </a:rPr>
              <a:t>, University of Nevada, Reno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047143-414E-CF43-93F0-BD9BFCE45214}"/>
              </a:ext>
            </a:extLst>
          </p:cNvPr>
          <p:cNvSpPr/>
          <p:nvPr/>
        </p:nvSpPr>
        <p:spPr>
          <a:xfrm>
            <a:off x="114337" y="924092"/>
            <a:ext cx="43341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Research Goal:</a:t>
            </a:r>
          </a:p>
          <a:p>
            <a:r>
              <a:rPr lang="en-US" sz="1400" dirty="0">
                <a:latin typeface="Helvetica" pitchFamily="2" charset="0"/>
              </a:rPr>
              <a:t>Help validate the accuracy of the SWE measurement time series from the UAVSAR L-Band radar. In support of this goal we conducted a corresponding ground-based time series of intensive snowpack measurements.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0670A73-D9D8-1B4E-957F-DB07D5CEAEF1}"/>
              </a:ext>
            </a:extLst>
          </p:cNvPr>
          <p:cNvSpPr/>
          <p:nvPr/>
        </p:nvSpPr>
        <p:spPr>
          <a:xfrm>
            <a:off x="4416150" y="864233"/>
            <a:ext cx="1826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Research Location</a:t>
            </a:r>
            <a:r>
              <a:rPr lang="en-US" sz="1400" b="1" dirty="0">
                <a:latin typeface="Athelas" panose="02000503000000020003" pitchFamily="2" charset="77"/>
              </a:rPr>
              <a:t>:</a:t>
            </a:r>
          </a:p>
        </p:txBody>
      </p:sp>
      <p:pic>
        <p:nvPicPr>
          <p:cNvPr id="5" name="Picture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08AE3C23-EB3E-7D4B-9ADD-804D8524B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5529" y="129655"/>
            <a:ext cx="838056" cy="838056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3DFDB4B-42B1-8241-9624-E4AE520A3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78" y="129655"/>
            <a:ext cx="1095124" cy="722148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54A7F96-7691-7944-B291-527A75D03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109" y="129655"/>
            <a:ext cx="838056" cy="8380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A2D2EB-CCFC-8C4A-8683-376A24FE2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842" y="1132422"/>
            <a:ext cx="5031458" cy="4303913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47B7519-7A0E-2A40-A86D-B1CC855D4EAE}"/>
              </a:ext>
            </a:extLst>
          </p:cNvPr>
          <p:cNvSpPr/>
          <p:nvPr/>
        </p:nvSpPr>
        <p:spPr>
          <a:xfrm>
            <a:off x="133079" y="2355480"/>
            <a:ext cx="43341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Study Site:</a:t>
            </a:r>
          </a:p>
          <a:p>
            <a:r>
              <a:rPr lang="en-US" sz="1400" dirty="0">
                <a:latin typeface="Helvetica" pitchFamily="2" charset="0"/>
              </a:rPr>
              <a:t>Sagehen Creek is a 28 km</a:t>
            </a:r>
            <a:r>
              <a:rPr lang="en-US" sz="1400" baseline="30000" dirty="0">
                <a:latin typeface="Helvetica" pitchFamily="2" charset="0"/>
              </a:rPr>
              <a:t>2</a:t>
            </a:r>
            <a:r>
              <a:rPr lang="en-US" sz="1400" dirty="0">
                <a:latin typeface="Helvetica" pitchFamily="2" charset="0"/>
              </a:rPr>
              <a:t> snowmelt dominated catchment located in the eastern Sierra Nevada, CA. It ranges in elevation from 1771 m to 2670 m and has maritime snow climate.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C869CB-C622-6542-ADF1-885B7DF024E6}"/>
              </a:ext>
            </a:extLst>
          </p:cNvPr>
          <p:cNvCxnSpPr>
            <a:cxnSpLocks/>
          </p:cNvCxnSpPr>
          <p:nvPr/>
        </p:nvCxnSpPr>
        <p:spPr>
          <a:xfrm flipV="1">
            <a:off x="9037562" y="1083108"/>
            <a:ext cx="654056" cy="235494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erson that is standing in the snow&#10;&#10;Description automatically generated">
            <a:extLst>
              <a:ext uri="{FF2B5EF4-FFF2-40B4-BE49-F238E27FC236}">
                <a16:creationId xmlns:a16="http://schemas.microsoft.com/office/drawing/2014/main" id="{063D8728-89AC-A645-A0C9-ABA7B6CD7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9588" y="1887152"/>
            <a:ext cx="1115780" cy="148770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F303A6-661C-294A-A103-7BA1D384D44A}"/>
              </a:ext>
            </a:extLst>
          </p:cNvPr>
          <p:cNvCxnSpPr>
            <a:cxnSpLocks/>
          </p:cNvCxnSpPr>
          <p:nvPr/>
        </p:nvCxnSpPr>
        <p:spPr>
          <a:xfrm flipV="1">
            <a:off x="9037562" y="2669114"/>
            <a:ext cx="780214" cy="94873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82C8520-D827-DC48-ACB1-B2B758BB18F9}"/>
              </a:ext>
            </a:extLst>
          </p:cNvPr>
          <p:cNvCxnSpPr>
            <a:cxnSpLocks/>
          </p:cNvCxnSpPr>
          <p:nvPr/>
        </p:nvCxnSpPr>
        <p:spPr>
          <a:xfrm flipH="1" flipV="1">
            <a:off x="8475368" y="3374859"/>
            <a:ext cx="226628" cy="24298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227D952C-6BF0-FC4F-A3CC-388090148B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1618" y="1083108"/>
            <a:ext cx="4771967" cy="1767048"/>
          </a:xfrm>
          <a:prstGeom prst="rect">
            <a:avLst/>
          </a:prstGeom>
        </p:spPr>
      </p:pic>
      <p:pic>
        <p:nvPicPr>
          <p:cNvPr id="63" name="Picture 62" descr="A close up of a map&#10;&#10;Description automatically generated">
            <a:extLst>
              <a:ext uri="{FF2B5EF4-FFF2-40B4-BE49-F238E27FC236}">
                <a16:creationId xmlns:a16="http://schemas.microsoft.com/office/drawing/2014/main" id="{1B711C7C-7567-ED45-9EB3-CB89A172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5468" y="5613343"/>
            <a:ext cx="4771966" cy="22834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623897A-F4FA-2B42-8E37-C20F64FB97D0}"/>
              </a:ext>
            </a:extLst>
          </p:cNvPr>
          <p:cNvSpPr/>
          <p:nvPr/>
        </p:nvSpPr>
        <p:spPr>
          <a:xfrm>
            <a:off x="134431" y="5240577"/>
            <a:ext cx="23700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Data Collection Dates:</a:t>
            </a: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BA007E60-2258-6F44-8931-051E39944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208821"/>
              </p:ext>
            </p:extLst>
          </p:nvPr>
        </p:nvGraphicFramePr>
        <p:xfrm>
          <a:off x="189167" y="5538992"/>
          <a:ext cx="4066221" cy="24362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4922">
                  <a:extLst>
                    <a:ext uri="{9D8B030D-6E8A-4147-A177-3AD203B41FA5}">
                      <a16:colId xmlns:a16="http://schemas.microsoft.com/office/drawing/2014/main" val="5823712"/>
                    </a:ext>
                  </a:extLst>
                </a:gridCol>
                <a:gridCol w="429050">
                  <a:extLst>
                    <a:ext uri="{9D8B030D-6E8A-4147-A177-3AD203B41FA5}">
                      <a16:colId xmlns:a16="http://schemas.microsoft.com/office/drawing/2014/main" val="939446499"/>
                    </a:ext>
                  </a:extLst>
                </a:gridCol>
                <a:gridCol w="544013">
                  <a:extLst>
                    <a:ext uri="{9D8B030D-6E8A-4147-A177-3AD203B41FA5}">
                      <a16:colId xmlns:a16="http://schemas.microsoft.com/office/drawing/2014/main" val="1084958148"/>
                    </a:ext>
                  </a:extLst>
                </a:gridCol>
                <a:gridCol w="656382">
                  <a:extLst>
                    <a:ext uri="{9D8B030D-6E8A-4147-A177-3AD203B41FA5}">
                      <a16:colId xmlns:a16="http://schemas.microsoft.com/office/drawing/2014/main" val="2924386337"/>
                    </a:ext>
                  </a:extLst>
                </a:gridCol>
                <a:gridCol w="696868">
                  <a:extLst>
                    <a:ext uri="{9D8B030D-6E8A-4147-A177-3AD203B41FA5}">
                      <a16:colId xmlns:a16="http://schemas.microsoft.com/office/drawing/2014/main" val="1340297004"/>
                    </a:ext>
                  </a:extLst>
                </a:gridCol>
                <a:gridCol w="615298">
                  <a:extLst>
                    <a:ext uri="{9D8B030D-6E8A-4147-A177-3AD203B41FA5}">
                      <a16:colId xmlns:a16="http://schemas.microsoft.com/office/drawing/2014/main" val="155746089"/>
                    </a:ext>
                  </a:extLst>
                </a:gridCol>
                <a:gridCol w="559688">
                  <a:extLst>
                    <a:ext uri="{9D8B030D-6E8A-4147-A177-3AD203B41FA5}">
                      <a16:colId xmlns:a16="http://schemas.microsoft.com/office/drawing/2014/main" val="2882455968"/>
                    </a:ext>
                  </a:extLst>
                </a:gridCol>
              </a:tblGrid>
              <a:tr h="3732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Date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Open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Forest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Tower 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SWE Transect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Depth Transect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Albedo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1916819"/>
                  </a:ext>
                </a:extLst>
              </a:tr>
              <a:tr h="2381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1/29/20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8455123"/>
                  </a:ext>
                </a:extLst>
              </a:tr>
              <a:tr h="191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2/5/20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0047558"/>
                  </a:ext>
                </a:extLst>
              </a:tr>
              <a:tr h="2498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2/12/20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1900115"/>
                  </a:ext>
                </a:extLst>
              </a:tr>
              <a:tr h="2498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2/19/20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7072325"/>
                  </a:ext>
                </a:extLst>
              </a:tr>
              <a:tr h="2498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2/26/20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6505724"/>
                  </a:ext>
                </a:extLst>
              </a:tr>
              <a:tr h="191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3/4/20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4352728"/>
                  </a:ext>
                </a:extLst>
              </a:tr>
              <a:tr h="2498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3/11/20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6827364"/>
                  </a:ext>
                </a:extLst>
              </a:tr>
              <a:tr h="191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3/19/20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8617647"/>
                  </a:ext>
                </a:extLst>
              </a:tr>
              <a:tr h="2498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3/22/20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Helvetica" pitchFamily="2" charset="0"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9949896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0B0E01A5-4A6F-D644-81CC-9F63B3ED5B33}"/>
              </a:ext>
            </a:extLst>
          </p:cNvPr>
          <p:cNvSpPr/>
          <p:nvPr/>
        </p:nvSpPr>
        <p:spPr>
          <a:xfrm>
            <a:off x="9640776" y="7896816"/>
            <a:ext cx="45648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Spectral Albedo Measurements from Greenwald &amp; Nolin (forthcoming)</a:t>
            </a:r>
            <a:endParaRPr lang="en-US" sz="11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275B75B-BE7B-8C47-8DB4-B9C6D09585A5}"/>
              </a:ext>
            </a:extLst>
          </p:cNvPr>
          <p:cNvSpPr/>
          <p:nvPr/>
        </p:nvSpPr>
        <p:spPr>
          <a:xfrm>
            <a:off x="9640776" y="5060862"/>
            <a:ext cx="47581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Both the Open and Tower 4 pits showed decreasing SWE, while to Forest pit showed a small increase due to a slightly varied pit location </a:t>
            </a:r>
            <a:endParaRPr lang="en-US" sz="11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F2CA2D-BBB4-EB4A-B3B7-C82CD30BA1A9}"/>
              </a:ext>
            </a:extLst>
          </p:cNvPr>
          <p:cNvSpPr/>
          <p:nvPr/>
        </p:nvSpPr>
        <p:spPr>
          <a:xfrm>
            <a:off x="4397774" y="7747928"/>
            <a:ext cx="50314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Both the Open and Tower 4 pits decreased in depth and increased in density, while the Forest pit stayed relatively stable throughout.</a:t>
            </a:r>
            <a:endParaRPr lang="en-US" sz="11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940ED7-9340-C540-A1AB-46316A0B31DF}"/>
              </a:ext>
            </a:extLst>
          </p:cNvPr>
          <p:cNvSpPr/>
          <p:nvPr/>
        </p:nvSpPr>
        <p:spPr>
          <a:xfrm>
            <a:off x="166817" y="3547354"/>
            <a:ext cx="43341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Methods:</a:t>
            </a:r>
          </a:p>
          <a:p>
            <a:r>
              <a:rPr lang="en-US" sz="1400" dirty="0">
                <a:latin typeface="Helvetica" pitchFamily="2" charset="0"/>
              </a:rPr>
              <a:t>The snow pit measurements were made at three sites, Forest (lower), Open (lower), and Tower 4 (upper). The depth, SWE, and albedo transects were made across a forest density gradient at the two lower sites. SWE was recorded every 20 m over a 320 m transect. Depth was recorded every 5 m.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52D80C-9F67-6947-A811-58A8136860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5468" y="2965553"/>
            <a:ext cx="4758115" cy="2114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3C5CD-4DB8-AC44-ACAB-730BD760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6932" y="5538992"/>
            <a:ext cx="5026992" cy="223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66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5562</TotalTime>
  <Words>304</Words>
  <Application>Microsoft Macintosh PowerPoint</Application>
  <PresentationFormat>Custom</PresentationFormat>
  <Paragraphs>84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Athelas</vt:lpstr>
      <vt:lpstr>Calibri</vt:lpstr>
      <vt:lpstr>Calibri Light</vt:lpstr>
      <vt:lpstr>Helvetica</vt:lpstr>
      <vt:lpstr>Office Theme</vt:lpstr>
      <vt:lpstr>SnowEx 2020 Field Campaign at Sagehen Creek Field Station, CA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Tarricone</dc:creator>
  <cp:lastModifiedBy>John Tarricone</cp:lastModifiedBy>
  <cp:revision>126</cp:revision>
  <cp:lastPrinted>2020-09-07T17:00:16Z</cp:lastPrinted>
  <dcterms:created xsi:type="dcterms:W3CDTF">2020-05-04T15:10:52Z</dcterms:created>
  <dcterms:modified xsi:type="dcterms:W3CDTF">2020-09-07T21:53:52Z</dcterms:modified>
</cp:coreProperties>
</file>